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Sharma" userId="767bddb3-49c3-4f9f-b48a-7fbbe449d4ab" providerId="ADAL" clId="{373C87E7-B0BA-0C48-9E80-251154468E2E}"/>
    <pc:docChg chg="modSld">
      <pc:chgData name="Rahul Sharma" userId="767bddb3-49c3-4f9f-b48a-7fbbe449d4ab" providerId="ADAL" clId="{373C87E7-B0BA-0C48-9E80-251154468E2E}" dt="2018-10-15T21:38:41.453" v="0" actId="1076"/>
      <pc:docMkLst>
        <pc:docMk/>
      </pc:docMkLst>
      <pc:sldChg chg="modSp">
        <pc:chgData name="Rahul Sharma" userId="767bddb3-49c3-4f9f-b48a-7fbbe449d4ab" providerId="ADAL" clId="{373C87E7-B0BA-0C48-9E80-251154468E2E}" dt="2018-10-15T21:38:41.453" v="0" actId="1076"/>
        <pc:sldMkLst>
          <pc:docMk/>
          <pc:sldMk cId="3282149119" sldId="257"/>
        </pc:sldMkLst>
        <pc:grpChg chg="mod">
          <ac:chgData name="Rahul Sharma" userId="767bddb3-49c3-4f9f-b48a-7fbbe449d4ab" providerId="ADAL" clId="{373C87E7-B0BA-0C48-9E80-251154468E2E}" dt="2018-10-15T21:38:41.453" v="0" actId="1076"/>
          <ac:grpSpMkLst>
            <pc:docMk/>
            <pc:sldMk cId="3282149119" sldId="257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8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1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2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7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6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5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3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FC8A-F13D-4AA1-A831-4BD4E3C232A2}" type="datetimeFigureOut">
              <a:rPr lang="en-GB" smtClean="0"/>
              <a:t>16/10/2018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48AE-4F85-4DC2-8776-0E6604EC5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0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10059" y="646867"/>
            <a:ext cx="11436600" cy="5871387"/>
            <a:chOff x="747989" y="437462"/>
            <a:chExt cx="11436600" cy="5871387"/>
          </a:xfrm>
        </p:grpSpPr>
        <p:sp>
          <p:nvSpPr>
            <p:cNvPr id="63" name="Rectangular Callout 62"/>
            <p:cNvSpPr/>
            <p:nvPr/>
          </p:nvSpPr>
          <p:spPr>
            <a:xfrm>
              <a:off x="10881896" y="5210921"/>
              <a:ext cx="1139954" cy="459502"/>
            </a:xfrm>
            <a:prstGeom prst="wedgeRectCallout">
              <a:avLst>
                <a:gd name="adj1" fmla="val 57665"/>
                <a:gd name="adj2" fmla="val -417412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HCL BAU / Customer Sign Off go-live</a:t>
              </a:r>
            </a:p>
          </p:txBody>
        </p:sp>
        <p:sp>
          <p:nvSpPr>
            <p:cNvPr id="62" name="Rectangular Callout 61"/>
            <p:cNvSpPr/>
            <p:nvPr/>
          </p:nvSpPr>
          <p:spPr>
            <a:xfrm>
              <a:off x="11157405" y="437462"/>
              <a:ext cx="861222" cy="856989"/>
            </a:xfrm>
            <a:prstGeom prst="wedgeRectCallout">
              <a:avLst>
                <a:gd name="adj1" fmla="val 56558"/>
                <a:gd name="adj2" fmla="val 302972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All services accepted to go-live based on Test Cases and HOTS Criteria</a:t>
              </a:r>
            </a:p>
          </p:txBody>
        </p:sp>
        <p:sp>
          <p:nvSpPr>
            <p:cNvPr id="60" name="Rectangular Callout 59"/>
            <p:cNvSpPr/>
            <p:nvPr/>
          </p:nvSpPr>
          <p:spPr>
            <a:xfrm>
              <a:off x="9978390" y="843081"/>
              <a:ext cx="1036600" cy="451371"/>
            </a:xfrm>
            <a:prstGeom prst="wedgeRectCallout">
              <a:avLst>
                <a:gd name="adj1" fmla="val 52324"/>
                <a:gd name="adj2" fmla="val 498250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HOTS Check List Signed off by HCL Delivery &amp; Customer</a:t>
              </a:r>
            </a:p>
          </p:txBody>
        </p:sp>
        <p:sp>
          <p:nvSpPr>
            <p:cNvPr id="59" name="Rectangular Callout 58"/>
            <p:cNvSpPr/>
            <p:nvPr/>
          </p:nvSpPr>
          <p:spPr>
            <a:xfrm>
              <a:off x="9071595" y="5230060"/>
              <a:ext cx="1215405" cy="1078789"/>
            </a:xfrm>
            <a:prstGeom prst="wedgeRectCallout">
              <a:avLst>
                <a:gd name="adj1" fmla="val 109041"/>
                <a:gd name="adj2" fmla="val -224065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Go-Live Readiness Check List Prepared by HCL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Go - No-go Decision for Go-Live by Customer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HOTS Check List Created by HCL</a:t>
              </a:r>
            </a:p>
          </p:txBody>
        </p:sp>
        <p:sp>
          <p:nvSpPr>
            <p:cNvPr id="56" name="Rectangular Callout 55"/>
            <p:cNvSpPr/>
            <p:nvPr/>
          </p:nvSpPr>
          <p:spPr>
            <a:xfrm>
              <a:off x="7466491" y="5168460"/>
              <a:ext cx="1371599" cy="834135"/>
            </a:xfrm>
            <a:prstGeom prst="wedgeRectCallout">
              <a:avLst>
                <a:gd name="adj1" fmla="val 136181"/>
                <a:gd name="adj2" fmla="val -262122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HCL to create UAT Sign Off Document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Sign to Sign Off UAT Document</a:t>
              </a:r>
            </a:p>
          </p:txBody>
        </p:sp>
        <p:sp>
          <p:nvSpPr>
            <p:cNvPr id="57" name="Rectangular Callout 56"/>
            <p:cNvSpPr/>
            <p:nvPr/>
          </p:nvSpPr>
          <p:spPr>
            <a:xfrm>
              <a:off x="8902056" y="809038"/>
              <a:ext cx="916316" cy="451371"/>
            </a:xfrm>
            <a:prstGeom prst="wedgeRectCallout">
              <a:avLst>
                <a:gd name="adj1" fmla="val 73443"/>
                <a:gd name="adj2" fmla="val 482212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UAT Sign off By Customer</a:t>
              </a:r>
            </a:p>
          </p:txBody>
        </p:sp>
        <p:sp>
          <p:nvSpPr>
            <p:cNvPr id="53" name="Rectangular Callout 52"/>
            <p:cNvSpPr/>
            <p:nvPr/>
          </p:nvSpPr>
          <p:spPr>
            <a:xfrm>
              <a:off x="6883475" y="4057600"/>
              <a:ext cx="1305108" cy="789834"/>
            </a:xfrm>
            <a:prstGeom prst="wedgeRectCallout">
              <a:avLst>
                <a:gd name="adj1" fmla="val 61941"/>
                <a:gd name="adj2" fmla="val -148817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HCL to Create Test Plan with populated test Results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Customer to sign off Test Plan</a:t>
              </a:r>
            </a:p>
          </p:txBody>
        </p:sp>
        <p:sp>
          <p:nvSpPr>
            <p:cNvPr id="54" name="Rectangular Callout 53"/>
            <p:cNvSpPr/>
            <p:nvPr/>
          </p:nvSpPr>
          <p:spPr>
            <a:xfrm>
              <a:off x="7276544" y="826939"/>
              <a:ext cx="1189413" cy="451371"/>
            </a:xfrm>
            <a:prstGeom prst="wedgeRectCallout">
              <a:avLst>
                <a:gd name="adj1" fmla="val 38596"/>
                <a:gd name="adj2" fmla="val 484514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Hand Over from Core Infra Build Teams</a:t>
              </a:r>
            </a:p>
          </p:txBody>
        </p:sp>
        <p:sp>
          <p:nvSpPr>
            <p:cNvPr id="55" name="4-Point Star 54"/>
            <p:cNvSpPr/>
            <p:nvPr/>
          </p:nvSpPr>
          <p:spPr>
            <a:xfrm>
              <a:off x="8237799" y="3210543"/>
              <a:ext cx="198421" cy="178879"/>
            </a:xfrm>
            <a:prstGeom prst="star4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ular Callout 36"/>
            <p:cNvSpPr/>
            <p:nvPr/>
          </p:nvSpPr>
          <p:spPr>
            <a:xfrm>
              <a:off x="2463760" y="4862208"/>
              <a:ext cx="1679668" cy="1446641"/>
            </a:xfrm>
            <a:prstGeom prst="wedgeRectCallout">
              <a:avLst>
                <a:gd name="adj1" fmla="val 33940"/>
                <a:gd name="adj2" fmla="val -142920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Requirement Specification Document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Customer Sign Off on RSD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Migration Approach Document Submitted to Customer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Customer Sign Off Migration Approach Document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Assessment Questions for Design Created by Supplier</a:t>
              </a:r>
            </a:p>
          </p:txBody>
        </p:sp>
        <p:sp>
          <p:nvSpPr>
            <p:cNvPr id="51" name="Rectangular Callout 50"/>
            <p:cNvSpPr/>
            <p:nvPr/>
          </p:nvSpPr>
          <p:spPr>
            <a:xfrm>
              <a:off x="5163534" y="5067037"/>
              <a:ext cx="1379671" cy="1241812"/>
            </a:xfrm>
            <a:prstGeom prst="wedgeRectCallout">
              <a:avLst>
                <a:gd name="adj1" fmla="val 19028"/>
                <a:gd name="adj2" fmla="val -190783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HCL to Submit Infrastructure Design Document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>
                  <a:solidFill>
                    <a:schemeClr val="tx1"/>
                  </a:solidFill>
                </a:rPr>
                <a:t>Customer to Sign Off Infrastructure Design Document</a:t>
              </a:r>
            </a:p>
          </p:txBody>
        </p:sp>
        <p:sp>
          <p:nvSpPr>
            <p:cNvPr id="50" name="Rectangular Callout 49"/>
            <p:cNvSpPr/>
            <p:nvPr/>
          </p:nvSpPr>
          <p:spPr>
            <a:xfrm>
              <a:off x="5057241" y="843080"/>
              <a:ext cx="1592259" cy="451371"/>
            </a:xfrm>
            <a:prstGeom prst="wedgeRectCallout">
              <a:avLst>
                <a:gd name="adj1" fmla="val 16494"/>
                <a:gd name="adj2" fmla="val 487046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Customer to Sign Off  Design Document</a:t>
              </a:r>
            </a:p>
          </p:txBody>
        </p:sp>
        <p:sp>
          <p:nvSpPr>
            <p:cNvPr id="36" name="Rectangular Callout 35"/>
            <p:cNvSpPr/>
            <p:nvPr/>
          </p:nvSpPr>
          <p:spPr>
            <a:xfrm>
              <a:off x="2790267" y="832050"/>
              <a:ext cx="1592259" cy="451371"/>
            </a:xfrm>
            <a:prstGeom prst="wedgeRectCallout">
              <a:avLst>
                <a:gd name="adj1" fmla="val 16494"/>
                <a:gd name="adj2" fmla="val 487046"/>
              </a:avLst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Signed off Requirement Specification Document</a:t>
              </a:r>
            </a:p>
          </p:txBody>
        </p:sp>
        <p:cxnSp>
          <p:nvCxnSpPr>
            <p:cNvPr id="14" name="Straight Connector 13"/>
            <p:cNvCxnSpPr>
              <a:endCxn id="20" idx="3"/>
            </p:cNvCxnSpPr>
            <p:nvPr/>
          </p:nvCxnSpPr>
          <p:spPr>
            <a:xfrm flipV="1">
              <a:off x="984086" y="2268778"/>
              <a:ext cx="11174140" cy="1468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Flowchart: Decision 22"/>
            <p:cNvSpPr>
              <a:spLocks noChangeArrowheads="1"/>
            </p:cNvSpPr>
            <p:nvPr/>
          </p:nvSpPr>
          <p:spPr bwMode="auto">
            <a:xfrm>
              <a:off x="12018627" y="2179644"/>
              <a:ext cx="139599" cy="178267"/>
            </a:xfrm>
            <a:prstGeom prst="flowChartDecision">
              <a:avLst/>
            </a:prstGeom>
            <a:solidFill>
              <a:srgbClr val="FFC000"/>
            </a:solidFill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lIns="57150" tIns="28575" rIns="57150" bIns="28575"/>
            <a:lstStyle/>
            <a:p>
              <a:pPr algn="ctr" defTabSz="1306513"/>
              <a:endParaRPr lang="en-US" altLang="en-US" sz="6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23798" y="1545037"/>
              <a:ext cx="11234428" cy="3101326"/>
              <a:chOff x="923798" y="1545037"/>
              <a:chExt cx="11234428" cy="310132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71507" y="2537182"/>
                <a:ext cx="2308198" cy="189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Capture Current System Architecture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Capture Current Architectural Decisions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Impact Analysis in Existing Systems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Target System Architecture Design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Draw the System Architecture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Functional and Non Functional Design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Detailed Design Approach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Detailed Migration Approach - Refresh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Document Use Cases and Test Cases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Detailed Build Guide including Migration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HOTS Check List Created for BAU Handover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Sign Off Infrastructure Design Document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139808" y="2637668"/>
                <a:ext cx="232614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Use Build Guide from Design Document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Use Validation Check list from Design Document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Raise Request for Builds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Execute Production Build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Configure Backup, DR, security exceptions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Validate Use Cases and Test Cases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Sign Off Build Completion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418256" y="2606432"/>
                <a:ext cx="1679679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Conduct Unit Test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Conduct System Testing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Conduct Integration Testing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Document Test Results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Defect Tracking and Correction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Sign Off UAT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30892" y="2615038"/>
                <a:ext cx="2121509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Validate business context, assumptions/</a:t>
                </a:r>
                <a:r>
                  <a:rPr lang="en-IN" sz="900" dirty="0" err="1"/>
                  <a:t>SoW</a:t>
                </a:r>
                <a:r>
                  <a:rPr lang="en-IN" sz="900" dirty="0"/>
                  <a:t>/ RFP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Create Requirement Specification (Functional / Non-functional requirements)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Document Use Cases and Test Cases for sign off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Send Assessment Questions for Design Finalisation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Detailed Migration Approach Document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Sign Off RSD with Customer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Sign Off Migration Approach with Customer</a:t>
                </a:r>
              </a:p>
            </p:txBody>
          </p:sp>
          <p:sp>
            <p:nvSpPr>
              <p:cNvPr id="8" name="7-Point Star 7"/>
              <p:cNvSpPr/>
              <p:nvPr/>
            </p:nvSpPr>
            <p:spPr bwMode="auto">
              <a:xfrm>
                <a:off x="1371518" y="1805015"/>
                <a:ext cx="418572" cy="474312"/>
              </a:xfrm>
              <a:prstGeom prst="star7">
                <a:avLst/>
              </a:prstGeom>
              <a:solidFill>
                <a:srgbClr val="0070C0"/>
              </a:solidFill>
              <a:ln w="317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triangle" w="med" len="me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200" b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15" name="Flowchart: Decision 22"/>
              <p:cNvSpPr>
                <a:spLocks noChangeArrowheads="1"/>
              </p:cNvSpPr>
              <p:nvPr/>
            </p:nvSpPr>
            <p:spPr bwMode="auto">
              <a:xfrm>
                <a:off x="3818743" y="2184202"/>
                <a:ext cx="139599" cy="178267"/>
              </a:xfrm>
              <a:prstGeom prst="flowChartDecision">
                <a:avLst/>
              </a:prstGeom>
              <a:solidFill>
                <a:schemeClr val="accent1">
                  <a:lumMod val="75000"/>
                </a:schemeClr>
              </a:solidFill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lIns="57150" tIns="28575" rIns="57150" bIns="28575"/>
              <a:lstStyle/>
              <a:p>
                <a:pPr algn="ctr" defTabSz="1306513"/>
                <a:endParaRPr lang="en-US" altLang="en-US" sz="6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6" name="Flowchart: Decision 15"/>
              <p:cNvSpPr>
                <a:spLocks noChangeArrowheads="1"/>
              </p:cNvSpPr>
              <p:nvPr/>
            </p:nvSpPr>
            <p:spPr bwMode="auto">
              <a:xfrm>
                <a:off x="1935582" y="2194330"/>
                <a:ext cx="139599" cy="178267"/>
              </a:xfrm>
              <a:prstGeom prst="flowChartDecision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lIns="57150" tIns="28575" rIns="57150" bIns="28575"/>
              <a:lstStyle/>
              <a:p>
                <a:pPr algn="ctr" defTabSz="1306513"/>
                <a:endParaRPr lang="en-US" altLang="en-US" sz="6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8" name="Flowchart: Decision 22"/>
              <p:cNvSpPr>
                <a:spLocks noChangeArrowheads="1"/>
              </p:cNvSpPr>
              <p:nvPr/>
            </p:nvSpPr>
            <p:spPr bwMode="auto">
              <a:xfrm>
                <a:off x="6110405" y="2201347"/>
                <a:ext cx="139599" cy="178267"/>
              </a:xfrm>
              <a:prstGeom prst="flowChartDecision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lIns="57150" tIns="28575" rIns="57150" bIns="28575"/>
              <a:lstStyle/>
              <a:p>
                <a:pPr algn="ctr" defTabSz="1306513"/>
                <a:endParaRPr lang="en-US" altLang="en-US" sz="6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9" name="Flowchart: Decision 22"/>
              <p:cNvSpPr>
                <a:spLocks noChangeArrowheads="1"/>
              </p:cNvSpPr>
              <p:nvPr/>
            </p:nvSpPr>
            <p:spPr bwMode="auto">
              <a:xfrm>
                <a:off x="8278657" y="2126039"/>
                <a:ext cx="139599" cy="178267"/>
              </a:xfrm>
              <a:prstGeom prst="flowChartDecision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lIns="57150" tIns="28575" rIns="57150" bIns="28575"/>
              <a:lstStyle/>
              <a:p>
                <a:pPr algn="ctr" defTabSz="1306513"/>
                <a:endParaRPr lang="en-US" altLang="en-US" sz="6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3798" y="2079379"/>
                <a:ext cx="231668" cy="252731"/>
              </a:xfrm>
              <a:prstGeom prst="rect">
                <a:avLst/>
              </a:prstGeom>
            </p:spPr>
          </p:pic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gray">
              <a:xfrm>
                <a:off x="1320592" y="1545037"/>
                <a:ext cx="676329" cy="273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buClr>
                    <a:srgbClr val="000000"/>
                  </a:buClr>
                </a:pPr>
                <a:r>
                  <a:rPr lang="en-GB" altLang="en-US" sz="900" dirty="0">
                    <a:solidFill>
                      <a:srgbClr val="000000"/>
                    </a:solidFill>
                    <a:ea typeface="SimSun" pitchFamily="2" charset="-122"/>
                  </a:rPr>
                  <a:t>Contract Signature</a:t>
                </a:r>
              </a:p>
            </p:txBody>
          </p:sp>
          <p:sp>
            <p:nvSpPr>
              <p:cNvPr id="26" name="Text Box 72"/>
              <p:cNvSpPr txBox="1">
                <a:spLocks noChangeArrowheads="1"/>
              </p:cNvSpPr>
              <p:nvPr/>
            </p:nvSpPr>
            <p:spPr bwMode="auto">
              <a:xfrm>
                <a:off x="6236791" y="2328990"/>
                <a:ext cx="2143487" cy="277442"/>
              </a:xfrm>
              <a:prstGeom prst="rect">
                <a:avLst/>
              </a:prstGeom>
              <a:solidFill>
                <a:srgbClr val="F6F2EE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81639" tIns="40819" rIns="81639" bIns="40819" anchor="ctr"/>
              <a:lstStyle>
                <a:defPPr>
                  <a:defRPr lang="en-US"/>
                </a:defPPr>
                <a:lvl1pPr algn="ctr" eaLnBrk="1" hangingPunct="1">
                  <a:spcBef>
                    <a:spcPts val="0"/>
                  </a:spcBef>
                  <a:defRPr sz="700" b="1">
                    <a:latin typeface="Calibri" panose="020F0502020204030204" pitchFamily="34" charset="0"/>
                    <a:cs typeface="Arial" charset="0"/>
                  </a:defRPr>
                </a:lvl1pPr>
                <a:lvl2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dirty="0"/>
                  <a:t>Build and Configuration</a:t>
                </a:r>
              </a:p>
            </p:txBody>
          </p:sp>
          <p:sp>
            <p:nvSpPr>
              <p:cNvPr id="27" name="Text Box 72"/>
              <p:cNvSpPr txBox="1">
                <a:spLocks noChangeArrowheads="1"/>
              </p:cNvSpPr>
              <p:nvPr/>
            </p:nvSpPr>
            <p:spPr bwMode="auto">
              <a:xfrm>
                <a:off x="3924955" y="2348587"/>
                <a:ext cx="2214854" cy="222666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81639" tIns="40819" rIns="81639" bIns="40819" anchor="ctr"/>
              <a:lstStyle>
                <a:defPPr>
                  <a:defRPr lang="en-US"/>
                </a:defPPr>
                <a:lvl1pPr eaLnBrk="1" hangingPunct="1">
                  <a:spcBef>
                    <a:spcPts val="0"/>
                  </a:spcBef>
                  <a:defRPr sz="800" b="1">
                    <a:latin typeface="Calibri" panose="020F0502020204030204" pitchFamily="34" charset="0"/>
                    <a:cs typeface="Arial" charset="0"/>
                  </a:defRPr>
                </a:lvl1pPr>
                <a:lvl2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dirty="0"/>
                  <a:t>Analysis and Design</a:t>
                </a:r>
              </a:p>
            </p:txBody>
          </p:sp>
          <p:sp>
            <p:nvSpPr>
              <p:cNvPr id="28" name="Text Box 72"/>
              <p:cNvSpPr txBox="1">
                <a:spLocks noChangeArrowheads="1"/>
              </p:cNvSpPr>
              <p:nvPr/>
            </p:nvSpPr>
            <p:spPr bwMode="auto">
              <a:xfrm>
                <a:off x="11217741" y="2313693"/>
                <a:ext cx="940485" cy="314974"/>
              </a:xfrm>
              <a:prstGeom prst="rect">
                <a:avLst/>
              </a:prstGeom>
              <a:solidFill>
                <a:srgbClr val="C1E088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lIns="81639" tIns="40819" rIns="81639" bIns="40819" anchor="ctr"/>
              <a:lstStyle>
                <a:defPPr>
                  <a:defRPr lang="en-US"/>
                </a:defPPr>
                <a:lvl1pPr algn="ctr" eaLnBrk="1" hangingPunct="1">
                  <a:spcBef>
                    <a:spcPts val="0"/>
                  </a:spcBef>
                  <a:defRPr sz="700" b="1">
                    <a:latin typeface="Calibri" panose="020F0502020204030204" pitchFamily="34" charset="0"/>
                    <a:cs typeface="Arial" charset="0"/>
                  </a:defRPr>
                </a:lvl1pPr>
                <a:lvl2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dirty="0"/>
                  <a:t>Phased Go Live</a:t>
                </a:r>
              </a:p>
            </p:txBody>
          </p:sp>
          <p:sp>
            <p:nvSpPr>
              <p:cNvPr id="29" name="Text Box 72"/>
              <p:cNvSpPr txBox="1">
                <a:spLocks noChangeArrowheads="1"/>
              </p:cNvSpPr>
              <p:nvPr/>
            </p:nvSpPr>
            <p:spPr bwMode="auto">
              <a:xfrm>
                <a:off x="8437364" y="2304305"/>
                <a:ext cx="1649591" cy="317346"/>
              </a:xfrm>
              <a:prstGeom prst="rect">
                <a:avLst/>
              </a:prstGeom>
              <a:solidFill>
                <a:schemeClr val="accent5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lIns="81639" tIns="40819" rIns="81639" bIns="40819" anchor="ctr"/>
              <a:lstStyle>
                <a:defPPr>
                  <a:defRPr lang="en-US"/>
                </a:defPPr>
                <a:lvl1pPr algn="ctr" eaLnBrk="1" hangingPunct="1">
                  <a:spcBef>
                    <a:spcPts val="0"/>
                  </a:spcBef>
                  <a:defRPr sz="700" b="1">
                    <a:latin typeface="Calibri" panose="020F0502020204030204" pitchFamily="34" charset="0"/>
                    <a:cs typeface="Arial" charset="0"/>
                  </a:defRPr>
                </a:lvl1pPr>
                <a:lvl2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dirty="0"/>
                  <a:t>Pilot and UAT</a:t>
                </a:r>
              </a:p>
            </p:txBody>
          </p:sp>
          <p:sp>
            <p:nvSpPr>
              <p:cNvPr id="30" name="Flowchart: Decision 22"/>
              <p:cNvSpPr>
                <a:spLocks noChangeArrowheads="1"/>
              </p:cNvSpPr>
              <p:nvPr/>
            </p:nvSpPr>
            <p:spPr bwMode="auto">
              <a:xfrm>
                <a:off x="11127239" y="2112213"/>
                <a:ext cx="139599" cy="178267"/>
              </a:xfrm>
              <a:prstGeom prst="flowChartDecision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lIns="57150" tIns="28575" rIns="57150" bIns="28575"/>
              <a:lstStyle/>
              <a:p>
                <a:pPr algn="ctr" defTabSz="1306513"/>
                <a:endParaRPr lang="en-US" altLang="en-US" sz="6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31" name="Text Box 72"/>
              <p:cNvSpPr txBox="1">
                <a:spLocks noChangeArrowheads="1"/>
              </p:cNvSpPr>
              <p:nvPr/>
            </p:nvSpPr>
            <p:spPr bwMode="auto">
              <a:xfrm>
                <a:off x="2054943" y="2328991"/>
                <a:ext cx="1802925" cy="262067"/>
              </a:xfrm>
              <a:prstGeom prst="rect">
                <a:avLst/>
              </a:prstGeom>
              <a:solidFill>
                <a:srgbClr val="FFC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81639" tIns="40819" rIns="81639" bIns="40819" anchor="ctr"/>
              <a:lstStyle>
                <a:defPPr>
                  <a:defRPr lang="en-US"/>
                </a:defPPr>
                <a:lvl1pPr algn="ctr" eaLnBrk="1" hangingPunct="1">
                  <a:spcBef>
                    <a:spcPts val="0"/>
                  </a:spcBef>
                  <a:defRPr sz="1400" b="1">
                    <a:latin typeface="Calibri" panose="020F0502020204030204" pitchFamily="34" charset="0"/>
                    <a:cs typeface="Arial" charset="0"/>
                  </a:defRPr>
                </a:lvl1pPr>
                <a:lvl2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800" dirty="0"/>
                  <a:t>Planning</a:t>
                </a:r>
                <a:endParaRPr lang="en-US" sz="900" dirty="0"/>
              </a:p>
            </p:txBody>
          </p:sp>
          <p:sp>
            <p:nvSpPr>
              <p:cNvPr id="32" name="Text Box 72"/>
              <p:cNvSpPr txBox="1">
                <a:spLocks noChangeArrowheads="1"/>
              </p:cNvSpPr>
              <p:nvPr/>
            </p:nvSpPr>
            <p:spPr bwMode="auto">
              <a:xfrm>
                <a:off x="10127673" y="2313692"/>
                <a:ext cx="1049350" cy="257561"/>
              </a:xfrm>
              <a:prstGeom prst="rect">
                <a:avLst/>
              </a:prstGeom>
              <a:solidFill>
                <a:schemeClr val="accent5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lIns="81639" tIns="40819" rIns="81639" bIns="40819" anchor="ctr"/>
              <a:lstStyle>
                <a:defPPr>
                  <a:defRPr lang="en-US"/>
                </a:defPPr>
                <a:lvl1pPr algn="ctr" eaLnBrk="1" hangingPunct="1">
                  <a:spcBef>
                    <a:spcPts val="0"/>
                  </a:spcBef>
                  <a:defRPr sz="700" b="1">
                    <a:latin typeface="Calibri" panose="020F0502020204030204" pitchFamily="34" charset="0"/>
                    <a:cs typeface="Arial" charset="0"/>
                  </a:defRPr>
                </a:lvl1pPr>
                <a:lvl2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eaLnBrk="0" hangingPunct="0"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>
                  <a:defRPr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dirty="0"/>
                  <a:t>Migration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127673" y="2629506"/>
                <a:ext cx="12254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900" dirty="0"/>
                  <a:t>Use Migration Approach Document for execution</a:t>
                </a:r>
              </a:p>
            </p:txBody>
          </p:sp>
          <p:sp>
            <p:nvSpPr>
              <p:cNvPr id="66" name="Flowchart: Decision 22"/>
              <p:cNvSpPr>
                <a:spLocks noChangeArrowheads="1"/>
              </p:cNvSpPr>
              <p:nvPr/>
            </p:nvSpPr>
            <p:spPr bwMode="auto">
              <a:xfrm>
                <a:off x="10078842" y="2074515"/>
                <a:ext cx="139599" cy="178267"/>
              </a:xfrm>
              <a:prstGeom prst="flowChartDecision">
                <a:avLst/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lIns="57150" tIns="28575" rIns="57150" bIns="28575"/>
              <a:lstStyle/>
              <a:p>
                <a:pPr algn="ctr" defTabSz="1306513"/>
                <a:endParaRPr lang="en-US" altLang="en-US" sz="6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38" name="4-Point Star 37"/>
            <p:cNvSpPr/>
            <p:nvPr/>
          </p:nvSpPr>
          <p:spPr>
            <a:xfrm>
              <a:off x="3751522" y="3215654"/>
              <a:ext cx="198421" cy="178879"/>
            </a:xfrm>
            <a:prstGeom prst="star4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7989" y="843080"/>
              <a:ext cx="982903" cy="421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Acceptance Criteria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912" y="5019449"/>
              <a:ext cx="982903" cy="4212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Deliverables</a:t>
              </a:r>
            </a:p>
          </p:txBody>
        </p:sp>
        <p:sp>
          <p:nvSpPr>
            <p:cNvPr id="52" name="4-Point Star 51"/>
            <p:cNvSpPr/>
            <p:nvPr/>
          </p:nvSpPr>
          <p:spPr>
            <a:xfrm>
              <a:off x="6018496" y="3226684"/>
              <a:ext cx="198421" cy="178879"/>
            </a:xfrm>
            <a:prstGeom prst="star4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4-Point Star 57"/>
            <p:cNvSpPr/>
            <p:nvPr/>
          </p:nvSpPr>
          <p:spPr>
            <a:xfrm>
              <a:off x="9937492" y="3291833"/>
              <a:ext cx="198421" cy="178879"/>
            </a:xfrm>
            <a:prstGeom prst="star4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10978602" y="3283692"/>
              <a:ext cx="198421" cy="178879"/>
            </a:xfrm>
            <a:prstGeom prst="star4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4-Point Star 63"/>
            <p:cNvSpPr/>
            <p:nvPr/>
          </p:nvSpPr>
          <p:spPr>
            <a:xfrm>
              <a:off x="11992263" y="3483595"/>
              <a:ext cx="192326" cy="178879"/>
            </a:xfrm>
            <a:prstGeom prst="star4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177023" y="2621651"/>
              <a:ext cx="981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900" dirty="0"/>
                <a:t>Sign Off Go Live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1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690559E222F46A66B94A58FA4B2D9" ma:contentTypeVersion="4" ma:contentTypeDescription="Create a new document." ma:contentTypeScope="" ma:versionID="f1f374881396e15971b049052ddeca57">
  <xsd:schema xmlns:xsd="http://www.w3.org/2001/XMLSchema" xmlns:xs="http://www.w3.org/2001/XMLSchema" xmlns:p="http://schemas.microsoft.com/office/2006/metadata/properties" xmlns:ns2="304be463-75f1-4d05-a2c7-6a1bb005cdac" xmlns:ns3="126f07ed-364f-44ec-be17-69fc9a0accf9" targetNamespace="http://schemas.microsoft.com/office/2006/metadata/properties" ma:root="true" ma:fieldsID="2bb5096dfdf4d8df9c36e5ada7cce670" ns2:_="" ns3:_="">
    <xsd:import namespace="304be463-75f1-4d05-a2c7-6a1bb005cdac"/>
    <xsd:import namespace="126f07ed-364f-44ec-be17-69fc9a0acc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be463-75f1-4d05-a2c7-6a1bb005c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6f07ed-364f-44ec-be17-69fc9a0accf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2A2651-A343-4EC8-9217-32ED21493DCD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D5552129-FCD4-4A83-A598-8BB1A242F95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04be463-75f1-4d05-a2c7-6a1bb005cdac"/>
    <ds:schemaRef ds:uri="126f07ed-364f-44ec-be17-69fc9a0accf9"/>
  </ds:schemaRefs>
</ds:datastoreItem>
</file>

<file path=customXml/itemProps3.xml><?xml version="1.0" encoding="utf-8"?>
<ds:datastoreItem xmlns:ds="http://schemas.openxmlformats.org/officeDocument/2006/customXml" ds:itemID="{B9D3C2B7-C054-4A39-807D-4785FED8B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330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William, HCL Europe</dc:creator>
  <cp:lastModifiedBy>Rahul Sharma</cp:lastModifiedBy>
  <cp:revision>5</cp:revision>
  <dcterms:created xsi:type="dcterms:W3CDTF">2017-03-02T19:56:19Z</dcterms:created>
  <dcterms:modified xsi:type="dcterms:W3CDTF">2018-10-15T21:38:52Z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0x010100DCC690559E222F46A66B94A58FA4B2D9</vt:lpwstr>
  </property>
</Properties>
</file>