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2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96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4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94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3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05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0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0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4DB0-E1FE-4C08-A0D3-3DFA5478288C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76EC-97B0-440C-857F-35B35482B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66B3"/>
                </a:solidFill>
              </a:rPr>
              <a:t>Transition Approach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July 2017</a:t>
            </a:r>
          </a:p>
          <a:p>
            <a:r>
              <a:rPr lang="en-GB" dirty="0" smtClean="0"/>
              <a:t>Franklin William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55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1971229" y="1342285"/>
            <a:ext cx="15349" cy="396190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defTabSz="9135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99" kern="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0039126" y="4520905"/>
            <a:ext cx="1978910" cy="1674799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678" rIns="45678"/>
          <a:lstStyle/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endParaRPr lang="en-GB" sz="899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10125193" y="4553813"/>
            <a:ext cx="1953241" cy="100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8" rIns="45678"/>
          <a:lstStyle/>
          <a:p>
            <a:pPr marL="114266" indent="-114266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GB" sz="899" kern="0" dirty="0">
                <a:solidFill>
                  <a:sysClr val="windowText" lastClr="000000"/>
                </a:solidFill>
                <a:latin typeface="Arial"/>
              </a:rPr>
              <a:t>Transition closure report</a:t>
            </a:r>
          </a:p>
          <a:p>
            <a:pPr marL="114266" indent="-114266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SLA Reporting</a:t>
            </a:r>
          </a:p>
          <a:p>
            <a:pPr marL="114266" indent="-114266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Performance reporting</a:t>
            </a:r>
          </a:p>
          <a:p>
            <a:pPr marL="114266" indent="-114266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Delivery Service Acceptance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4194386" y="2125787"/>
            <a:ext cx="1899780" cy="23202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45678" tIns="44408" rIns="45678" bIns="44408">
            <a:spAutoFit/>
          </a:bodyPr>
          <a:lstStyle/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tabLst>
                <a:tab pos="234725" algn="l"/>
              </a:tabLst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KT Sessions 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tabLst>
                <a:tab pos="234725" algn="l"/>
              </a:tabLst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Study and analyse the environment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tabLst>
                <a:tab pos="234725" algn="l"/>
              </a:tabLst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Prepare Knowledge documents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tabLst>
                <a:tab pos="234725" algn="l"/>
              </a:tabLst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Harmonize processes</a:t>
            </a:r>
          </a:p>
          <a:p>
            <a:pPr marL="171286" lvl="0" indent="-171286" defTabSz="913524">
              <a:spcBef>
                <a:spcPct val="25000"/>
              </a:spcBef>
              <a:buFont typeface="Wingdings 3" pitchFamily="18" charset="2"/>
              <a:buChar char="}"/>
              <a:tabLst>
                <a:tab pos="234725" algn="l"/>
              </a:tabLst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Training on tools and processes  currently deployed </a:t>
            </a:r>
            <a:endParaRPr lang="en-US" sz="999" kern="0" dirty="0">
              <a:solidFill>
                <a:srgbClr val="000000"/>
              </a:solidFill>
              <a:latin typeface="Arial"/>
            </a:endParaRPr>
          </a:p>
          <a:p>
            <a:pPr marL="171286" lvl="0" indent="-171286" defTabSz="913524">
              <a:spcBef>
                <a:spcPct val="25000"/>
              </a:spcBef>
              <a:buFont typeface="Wingdings 3" pitchFamily="18" charset="2"/>
              <a:buChar char="}"/>
              <a:tabLst>
                <a:tab pos="234725" algn="l"/>
              </a:tabLst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Define and review Statement of Work </a:t>
            </a:r>
            <a:endParaRPr lang="en-US" sz="999" kern="0" dirty="0">
              <a:solidFill>
                <a:srgbClr val="000000"/>
              </a:solidFill>
              <a:latin typeface="Arial"/>
            </a:endParaRP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tabLst>
                <a:tab pos="234725" algn="l"/>
              </a:tabLst>
              <a:defRPr/>
            </a:pPr>
            <a:r>
              <a:rPr lang="en-GB" sz="1000" dirty="0"/>
              <a:t>Initiate creation of SOPs and Run Books</a:t>
            </a:r>
            <a:endParaRPr lang="en-GB" sz="999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6143485" y="1978286"/>
            <a:ext cx="1947300" cy="15505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45678" tIns="44408" rIns="45678" bIns="44408">
            <a:spAutoFit/>
          </a:bodyPr>
          <a:lstStyle/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US" sz="999" kern="0" dirty="0">
                <a:solidFill>
                  <a:srgbClr val="000000"/>
                </a:solidFill>
                <a:latin typeface="Arial"/>
              </a:rPr>
              <a:t>Reverse KT Sessions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US" sz="999" kern="0" dirty="0">
                <a:solidFill>
                  <a:srgbClr val="000000"/>
                </a:solidFill>
                <a:latin typeface="Arial"/>
              </a:rPr>
              <a:t>Define service support process modifications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US" sz="999" kern="0" dirty="0">
                <a:solidFill>
                  <a:srgbClr val="000000"/>
                </a:solidFill>
                <a:latin typeface="Arial"/>
              </a:rPr>
              <a:t>Modify SOP’s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US" sz="999" kern="0" dirty="0">
                <a:solidFill>
                  <a:srgbClr val="000000"/>
                </a:solidFill>
                <a:latin typeface="Arial"/>
              </a:rPr>
              <a:t>Identify and resolve risks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US" sz="999" kern="0" dirty="0">
                <a:solidFill>
                  <a:srgbClr val="000000"/>
                </a:solidFill>
                <a:latin typeface="Arial"/>
              </a:rPr>
              <a:t>Dedicated OMC set up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US" sz="999" kern="0" dirty="0">
                <a:solidFill>
                  <a:srgbClr val="000000"/>
                </a:solidFill>
                <a:latin typeface="Arial"/>
              </a:rPr>
              <a:t>Sign off on results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US" sz="999" kern="0" dirty="0">
                <a:solidFill>
                  <a:srgbClr val="000000"/>
                </a:solidFill>
                <a:latin typeface="Arial"/>
              </a:rPr>
              <a:t>Identify areas of optmisation</a:t>
            </a: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8135180" y="1715004"/>
            <a:ext cx="1894286" cy="25116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678" tIns="44408" rIns="45678" bIns="44408">
            <a:spAutoFit/>
          </a:bodyPr>
          <a:lstStyle/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Pilot Testing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Monitor and report SLA performance</a:t>
            </a:r>
          </a:p>
          <a:p>
            <a:pPr marL="171286" lvl="0" indent="-171286" defTabSz="913524">
              <a:spcBef>
                <a:spcPct val="25000"/>
              </a:spcBef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Takeover of  DLG’s ongoing operations </a:t>
            </a:r>
            <a:endParaRPr lang="en-US" sz="999" kern="0" dirty="0">
              <a:solidFill>
                <a:srgbClr val="000000"/>
              </a:solidFill>
              <a:latin typeface="Arial"/>
            </a:endParaRPr>
          </a:p>
          <a:p>
            <a:pPr marL="171286" lvl="0" indent="-171286" defTabSz="913524">
              <a:spcBef>
                <a:spcPct val="25000"/>
              </a:spcBef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Refinement and modifications based on the Pilot Test </a:t>
            </a:r>
            <a:endParaRPr lang="en-US" sz="999" kern="0" dirty="0">
              <a:solidFill>
                <a:srgbClr val="000000"/>
              </a:solidFill>
              <a:latin typeface="Arial"/>
            </a:endParaRPr>
          </a:p>
          <a:p>
            <a:pPr marL="171286" lvl="0" indent="-171286" defTabSz="913524">
              <a:spcBef>
                <a:spcPct val="25000"/>
              </a:spcBef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Final approval </a:t>
            </a:r>
            <a:endParaRPr lang="en-US" sz="999" kern="0" dirty="0">
              <a:solidFill>
                <a:srgbClr val="000000"/>
              </a:solidFill>
              <a:latin typeface="Arial"/>
            </a:endParaRPr>
          </a:p>
          <a:p>
            <a:pPr marL="171286" lvl="0" indent="-171286" defTabSz="913524">
              <a:spcBef>
                <a:spcPct val="25000"/>
              </a:spcBef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Modification of Run Book based on operational experience </a:t>
            </a:r>
            <a:endParaRPr lang="en-US" sz="999" kern="0" dirty="0">
              <a:solidFill>
                <a:srgbClr val="000000"/>
              </a:solidFill>
              <a:latin typeface="Arial"/>
            </a:endParaRPr>
          </a:p>
          <a:p>
            <a:pPr marL="171286" indent="-171286" defTabSz="913524">
              <a:spcBef>
                <a:spcPct val="25000"/>
              </a:spcBef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Signoff on Final Run Book 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Cut-over to steady state</a:t>
            </a:r>
          </a:p>
        </p:txBody>
      </p:sp>
      <p:sp>
        <p:nvSpPr>
          <p:cNvPr id="10" name="AutoShape 59"/>
          <p:cNvSpPr>
            <a:spLocks noChangeArrowheads="1"/>
          </p:cNvSpPr>
          <p:nvPr/>
        </p:nvSpPr>
        <p:spPr bwMode="auto">
          <a:xfrm>
            <a:off x="4194385" y="1842053"/>
            <a:ext cx="1668071" cy="253766"/>
          </a:xfrm>
          <a:prstGeom prst="roundRect">
            <a:avLst>
              <a:gd name="adj" fmla="val 16667"/>
            </a:avLst>
          </a:prstGeom>
          <a:solidFill>
            <a:srgbClr val="0066B3"/>
          </a:solidFill>
          <a:ln w="9525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txBody>
          <a:bodyPr anchor="ctr" anchorCtr="1"/>
          <a:lstStyle/>
          <a:p>
            <a:pPr>
              <a:defRPr/>
            </a:pPr>
            <a:r>
              <a:rPr lang="en-US" sz="999" b="1" dirty="0">
                <a:solidFill>
                  <a:srgbClr val="FFFFFF"/>
                </a:solidFill>
                <a:latin typeface="Arial"/>
                <a:cs typeface="Arial" pitchFamily="34" charset="0"/>
              </a:rPr>
              <a:t>Knowledge  Absorption</a:t>
            </a:r>
          </a:p>
        </p:txBody>
      </p:sp>
      <p:sp>
        <p:nvSpPr>
          <p:cNvPr id="11" name="AutoShape 60"/>
          <p:cNvSpPr>
            <a:spLocks noChangeArrowheads="1"/>
          </p:cNvSpPr>
          <p:nvPr/>
        </p:nvSpPr>
        <p:spPr bwMode="auto">
          <a:xfrm>
            <a:off x="6156325" y="1613665"/>
            <a:ext cx="1668071" cy="253766"/>
          </a:xfrm>
          <a:prstGeom prst="roundRect">
            <a:avLst>
              <a:gd name="adj" fmla="val 16667"/>
            </a:avLst>
          </a:prstGeom>
          <a:solidFill>
            <a:srgbClr val="0066B3"/>
          </a:solidFill>
          <a:ln w="9525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txBody>
          <a:bodyPr anchor="ctr" anchorCtr="1"/>
          <a:lstStyle/>
          <a:p>
            <a:pPr>
              <a:defRPr/>
            </a:pPr>
            <a:r>
              <a:rPr lang="en-US" sz="999" b="1" dirty="0">
                <a:solidFill>
                  <a:srgbClr val="FFFFFF"/>
                </a:solidFill>
                <a:latin typeface="Arial"/>
                <a:cs typeface="Arial" pitchFamily="34" charset="0"/>
              </a:rPr>
              <a:t>Knowledge Replication</a:t>
            </a:r>
          </a:p>
        </p:txBody>
      </p:sp>
      <p:sp>
        <p:nvSpPr>
          <p:cNvPr id="12" name="AutoShape 61"/>
          <p:cNvSpPr>
            <a:spLocks noChangeArrowheads="1"/>
          </p:cNvSpPr>
          <p:nvPr/>
        </p:nvSpPr>
        <p:spPr bwMode="auto">
          <a:xfrm>
            <a:off x="8158436" y="1358317"/>
            <a:ext cx="1668069" cy="255350"/>
          </a:xfrm>
          <a:prstGeom prst="roundRect">
            <a:avLst>
              <a:gd name="adj" fmla="val 16667"/>
            </a:avLst>
          </a:prstGeom>
          <a:solidFill>
            <a:srgbClr val="0066B3"/>
          </a:solidFill>
          <a:ln w="9525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txBody>
          <a:bodyPr anchor="ctr" anchorCtr="1"/>
          <a:lstStyle/>
          <a:p>
            <a:pPr>
              <a:defRPr/>
            </a:pPr>
            <a:r>
              <a:rPr lang="en-US" sz="999" b="1" dirty="0">
                <a:solidFill>
                  <a:srgbClr val="FFFFFF"/>
                </a:solidFill>
                <a:latin typeface="Arial"/>
                <a:cs typeface="Arial" pitchFamily="34" charset="0"/>
              </a:rPr>
              <a:t>Dry Run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040060" y="1356571"/>
            <a:ext cx="0" cy="409988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defTabSz="9135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99" kern="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4001999" y="1342285"/>
            <a:ext cx="0" cy="409988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defTabSz="9135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99" kern="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6061190" y="1342285"/>
            <a:ext cx="0" cy="409988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defTabSz="9135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99" kern="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8059068" y="1342285"/>
            <a:ext cx="0" cy="409988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defTabSz="9135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99" kern="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0001980" y="1342285"/>
            <a:ext cx="0" cy="409988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defTabSz="9135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99" kern="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26729" y="4741151"/>
            <a:ext cx="1887943" cy="1454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678" rIns="45678"/>
          <a:lstStyle/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Signed off Run books</a:t>
            </a:r>
          </a:p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Signed off To-be SLAs</a:t>
            </a:r>
          </a:p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Updated risks and mitigation plan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097137" y="4741150"/>
            <a:ext cx="1887943" cy="14545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678" rIns="45678"/>
          <a:lstStyle/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Runbook/SOPs</a:t>
            </a:r>
          </a:p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Updated Risk and Issue Tracker</a:t>
            </a:r>
          </a:p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Training Plan</a:t>
            </a:r>
          </a:p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Operational Check list</a:t>
            </a:r>
          </a:p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Escalation Matrix</a:t>
            </a:r>
          </a:p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US" sz="899" kern="0" dirty="0">
                <a:solidFill>
                  <a:sysClr val="windowText" lastClr="000000"/>
                </a:solidFill>
                <a:latin typeface="Arial"/>
              </a:rPr>
              <a:t>Redesigned Process document</a:t>
            </a:r>
          </a:p>
        </p:txBody>
      </p:sp>
      <p:sp>
        <p:nvSpPr>
          <p:cNvPr id="20" name="Rectangle 110"/>
          <p:cNvSpPr>
            <a:spLocks noChangeArrowheads="1"/>
          </p:cNvSpPr>
          <p:nvPr/>
        </p:nvSpPr>
        <p:spPr bwMode="auto">
          <a:xfrm>
            <a:off x="8090782" y="4741151"/>
            <a:ext cx="1887942" cy="1454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678" rIns="45678"/>
          <a:lstStyle/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GB" sz="899" kern="0" dirty="0">
                <a:solidFill>
                  <a:sysClr val="windowText" lastClr="000000"/>
                </a:solidFill>
                <a:latin typeface="Arial"/>
              </a:rPr>
              <a:t>Pilot Runs</a:t>
            </a:r>
          </a:p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GB" sz="899" kern="0" dirty="0">
                <a:solidFill>
                  <a:sysClr val="windowText" lastClr="000000"/>
                </a:solidFill>
                <a:latin typeface="Arial"/>
              </a:rPr>
              <a:t>Updated Risk and Issue Tracker</a:t>
            </a:r>
          </a:p>
          <a:p>
            <a:pPr marL="114191" indent="-114191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GB" sz="899" kern="0" dirty="0">
                <a:solidFill>
                  <a:sysClr val="windowText" lastClr="000000"/>
                </a:solidFill>
                <a:latin typeface="Arial"/>
              </a:rPr>
              <a:t>Go-live checklist </a:t>
            </a:r>
            <a:r>
              <a:rPr lang="en-GB" sz="899" kern="0" dirty="0">
                <a:solidFill>
                  <a:sysClr val="windowText" lastClr="000000"/>
                </a:solidFill>
              </a:rPr>
              <a:t>sign-off</a:t>
            </a:r>
          </a:p>
          <a:p>
            <a:pPr marL="114191" indent="-114191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r>
              <a:rPr lang="en-GB" sz="899" kern="0" dirty="0">
                <a:solidFill>
                  <a:sysClr val="windowText" lastClr="000000"/>
                </a:solidFill>
              </a:rPr>
              <a:t>SLA base-lined reports</a:t>
            </a:r>
          </a:p>
          <a:p>
            <a:pPr marL="114191" indent="-114191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</a:pPr>
            <a:endParaRPr lang="en-GB" sz="899" kern="0" dirty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21" name="Picture 1" descr="j04326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22" y="4717361"/>
            <a:ext cx="520083" cy="39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" descr="j04326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029" y="4730050"/>
            <a:ext cx="520083" cy="39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" descr="j04326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39" y="4731634"/>
            <a:ext cx="520083" cy="39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AutoShape 58"/>
          <p:cNvSpPr>
            <a:spLocks noChangeArrowheads="1"/>
          </p:cNvSpPr>
          <p:nvPr/>
        </p:nvSpPr>
        <p:spPr bwMode="auto">
          <a:xfrm>
            <a:off x="287423" y="2347999"/>
            <a:ext cx="1668071" cy="255351"/>
          </a:xfrm>
          <a:prstGeom prst="roundRect">
            <a:avLst>
              <a:gd name="adj" fmla="val 16667"/>
            </a:avLst>
          </a:prstGeom>
          <a:solidFill>
            <a:srgbClr val="0066B3"/>
          </a:solidFill>
          <a:ln w="9525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txBody>
          <a:bodyPr anchor="ctr" anchorCtr="1"/>
          <a:lstStyle/>
          <a:p>
            <a:pPr>
              <a:defRPr/>
            </a:pPr>
            <a:r>
              <a:rPr lang="en-US" sz="999" b="1" dirty="0">
                <a:solidFill>
                  <a:srgbClr val="FFFFFF"/>
                </a:solidFill>
                <a:latin typeface="Arial"/>
                <a:cs typeface="Arial" pitchFamily="34" charset="0"/>
              </a:rPr>
              <a:t>Pre - Transition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87424" y="2707860"/>
            <a:ext cx="1725153" cy="19345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678" tIns="44408" rIns="45678" bIns="44408">
            <a:spAutoFit/>
          </a:bodyPr>
          <a:lstStyle/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Due Diligence (HCL)</a:t>
            </a:r>
          </a:p>
          <a:p>
            <a:pPr marL="339400" lvl="1" indent="-164942" defTabSz="913524" fontAlgn="auto">
              <a:spcBef>
                <a:spcPct val="2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Existing documentation study</a:t>
            </a:r>
          </a:p>
          <a:p>
            <a:pPr marL="339400" lvl="1" indent="-164942" defTabSz="913524" fontAlgn="auto">
              <a:spcBef>
                <a:spcPct val="2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Existing Tools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Team formation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Training</a:t>
            </a:r>
          </a:p>
          <a:p>
            <a:pPr marL="339400" lvl="1" indent="-164942" defTabSz="913524" fontAlgn="auto">
              <a:spcBef>
                <a:spcPct val="2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Domain</a:t>
            </a:r>
          </a:p>
          <a:p>
            <a:pPr marL="339400" lvl="1" indent="-164942" defTabSz="913524" fontAlgn="auto">
              <a:spcBef>
                <a:spcPct val="2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Technology</a:t>
            </a:r>
          </a:p>
          <a:p>
            <a:pPr marL="339400" lvl="1" indent="-164942" defTabSz="913524" fontAlgn="auto">
              <a:spcBef>
                <a:spcPct val="2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Transition</a:t>
            </a:r>
          </a:p>
          <a:p>
            <a:pPr marL="234725" lvl="1" indent="-120535" defTabSz="913524" fontAlgn="auto">
              <a:spcBef>
                <a:spcPct val="25000"/>
              </a:spcBef>
              <a:spcAft>
                <a:spcPts val="0"/>
              </a:spcAft>
              <a:defRPr/>
            </a:pPr>
            <a:endParaRPr lang="en-GB" sz="999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283196" y="5248681"/>
            <a:ext cx="1729382" cy="9470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678" rIns="45678"/>
          <a:lstStyle>
            <a:defPPr>
              <a:defRPr lang="en-US"/>
            </a:defPPr>
            <a:lvl1pPr marL="114300" indent="-114300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  <a:defRPr sz="900" b="0" kern="0">
                <a:solidFill>
                  <a:sysClr val="windowText" lastClr="000000"/>
                </a:solidFill>
                <a:latin typeface="Arial"/>
                <a:ea typeface="+mn-ea"/>
              </a:defRPr>
            </a:lvl1pPr>
            <a:lvl2pPr marL="457200">
              <a:defRPr>
                <a:latin typeface="Arial" charset="0"/>
                <a:ea typeface="+mn-ea"/>
              </a:defRPr>
            </a:lvl2pPr>
            <a:lvl3pPr marL="914400">
              <a:defRPr>
                <a:latin typeface="Arial" charset="0"/>
                <a:ea typeface="+mn-ea"/>
              </a:defRPr>
            </a:lvl3pPr>
            <a:lvl4pPr marL="1371600">
              <a:defRPr>
                <a:latin typeface="Arial" charset="0"/>
                <a:ea typeface="+mn-ea"/>
              </a:defRPr>
            </a:lvl4pPr>
            <a:lvl5pPr marL="1828800">
              <a:defRPr>
                <a:latin typeface="Arial" charset="0"/>
                <a:ea typeface="+mn-ea"/>
              </a:defRPr>
            </a:lvl5pPr>
            <a:lvl6pPr marL="2286000" defTabSz="914400">
              <a:defRPr>
                <a:latin typeface="Arial" charset="0"/>
                <a:ea typeface="+mn-ea"/>
              </a:defRPr>
            </a:lvl6pPr>
            <a:lvl7pPr marL="2743200" defTabSz="914400">
              <a:defRPr>
                <a:latin typeface="Arial" charset="0"/>
                <a:ea typeface="+mn-ea"/>
              </a:defRPr>
            </a:lvl7pPr>
            <a:lvl8pPr marL="3200400" defTabSz="914400">
              <a:defRPr>
                <a:latin typeface="Arial" charset="0"/>
                <a:ea typeface="+mn-ea"/>
              </a:defRPr>
            </a:lvl8pPr>
            <a:lvl9pPr marL="3657600" defTabSz="914400">
              <a:defRPr>
                <a:latin typeface="Arial" charset="0"/>
                <a:ea typeface="+mn-ea"/>
              </a:defRPr>
            </a:lvl9pPr>
          </a:lstStyle>
          <a:p>
            <a:r>
              <a:rPr lang="en-US" sz="899" dirty="0"/>
              <a:t>DD Report</a:t>
            </a:r>
          </a:p>
          <a:p>
            <a:r>
              <a:rPr lang="en-US" sz="899" dirty="0"/>
              <a:t>Detailed transition plan</a:t>
            </a:r>
          </a:p>
          <a:p>
            <a:r>
              <a:rPr lang="en-US" sz="899" dirty="0"/>
              <a:t>Resource plan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171138" y="2441406"/>
            <a:ext cx="1871031" cy="22420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45678" tIns="44408" rIns="45678" bIns="44408">
            <a:spAutoFit/>
          </a:bodyPr>
          <a:lstStyle/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Initial Assessment (HCL &amp; DLG)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Team ramp-up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Finalise </a:t>
            </a:r>
          </a:p>
          <a:p>
            <a:pPr marL="234725" lvl="1" indent="-120535" defTabSz="913524" fontAlgn="auto">
              <a:spcBef>
                <a:spcPct val="2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Governance</a:t>
            </a:r>
          </a:p>
          <a:p>
            <a:pPr marL="234725" lvl="1" indent="-120535" defTabSz="913524" fontAlgn="auto">
              <a:spcBef>
                <a:spcPct val="2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Infrastructure Design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Finalize Transition plan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Review risks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Finalize templates and artefacts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GB" sz="999" kern="0" dirty="0">
                <a:solidFill>
                  <a:srgbClr val="000000"/>
                </a:solidFill>
                <a:latin typeface="Arial"/>
              </a:rPr>
              <a:t>Finalize plan for SME time availability</a:t>
            </a:r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2171138" y="2070442"/>
            <a:ext cx="1668071" cy="255351"/>
          </a:xfrm>
          <a:prstGeom prst="roundRect">
            <a:avLst>
              <a:gd name="adj" fmla="val 16667"/>
            </a:avLst>
          </a:prstGeom>
          <a:solidFill>
            <a:srgbClr val="0066B3"/>
          </a:solidFill>
          <a:ln w="9525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txBody>
          <a:bodyPr anchor="ctr" anchorCtr="1"/>
          <a:lstStyle/>
          <a:p>
            <a:pPr>
              <a:defRPr/>
            </a:pPr>
            <a:r>
              <a:rPr lang="en-US" sz="999" b="1" dirty="0">
                <a:solidFill>
                  <a:srgbClr val="FFFFFF"/>
                </a:solidFill>
                <a:latin typeface="Arial"/>
                <a:cs typeface="Arial" pitchFamily="34" charset="0"/>
              </a:rPr>
              <a:t>Initiation</a:t>
            </a: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2099259" y="4741151"/>
            <a:ext cx="1887942" cy="1454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45678" rIns="45678"/>
          <a:lstStyle>
            <a:defPPr>
              <a:defRPr lang="en-US"/>
            </a:defPPr>
            <a:lvl1pPr marL="114300" indent="-114300" fontAlgn="auto">
              <a:spcBef>
                <a:spcPts val="200"/>
              </a:spcBef>
              <a:spcAft>
                <a:spcPts val="200"/>
              </a:spcAft>
              <a:buFont typeface="Wingdings 2" pitchFamily="18" charset="2"/>
              <a:buChar char="¡"/>
              <a:defRPr sz="900" b="0" kern="0">
                <a:solidFill>
                  <a:sysClr val="windowText" lastClr="000000"/>
                </a:solidFill>
                <a:latin typeface="Arial"/>
                <a:ea typeface="+mn-ea"/>
              </a:defRPr>
            </a:lvl1pPr>
            <a:lvl2pPr marL="457200">
              <a:defRPr>
                <a:latin typeface="Arial" charset="0"/>
                <a:ea typeface="+mn-ea"/>
              </a:defRPr>
            </a:lvl2pPr>
            <a:lvl3pPr marL="914400">
              <a:defRPr>
                <a:latin typeface="Arial" charset="0"/>
                <a:ea typeface="+mn-ea"/>
              </a:defRPr>
            </a:lvl3pPr>
            <a:lvl4pPr marL="1371600">
              <a:defRPr>
                <a:latin typeface="Arial" charset="0"/>
                <a:ea typeface="+mn-ea"/>
              </a:defRPr>
            </a:lvl4pPr>
            <a:lvl5pPr marL="1828800">
              <a:defRPr>
                <a:latin typeface="Arial" charset="0"/>
                <a:ea typeface="+mn-ea"/>
              </a:defRPr>
            </a:lvl5pPr>
            <a:lvl6pPr marL="2286000" defTabSz="914400">
              <a:defRPr>
                <a:latin typeface="Arial" charset="0"/>
                <a:ea typeface="+mn-ea"/>
              </a:defRPr>
            </a:lvl6pPr>
            <a:lvl7pPr marL="2743200" defTabSz="914400">
              <a:defRPr>
                <a:latin typeface="Arial" charset="0"/>
                <a:ea typeface="+mn-ea"/>
              </a:defRPr>
            </a:lvl7pPr>
            <a:lvl8pPr marL="3200400" defTabSz="914400">
              <a:defRPr>
                <a:latin typeface="Arial" charset="0"/>
                <a:ea typeface="+mn-ea"/>
              </a:defRPr>
            </a:lvl8pPr>
            <a:lvl9pPr marL="3657600" defTabSz="914400">
              <a:defRPr>
                <a:latin typeface="Arial" charset="0"/>
                <a:ea typeface="+mn-ea"/>
              </a:defRPr>
            </a:lvl9pPr>
          </a:lstStyle>
          <a:p>
            <a:r>
              <a:rPr lang="en-US" sz="899" dirty="0"/>
              <a:t>Governance Setup</a:t>
            </a:r>
          </a:p>
          <a:p>
            <a:r>
              <a:rPr lang="en-US" sz="899" dirty="0"/>
              <a:t>Final Transition Plan</a:t>
            </a:r>
          </a:p>
          <a:p>
            <a:r>
              <a:rPr lang="en-US" sz="899" dirty="0"/>
              <a:t>Sign off criteria for each track</a:t>
            </a:r>
          </a:p>
          <a:p>
            <a:endParaRPr lang="en-US" sz="899" dirty="0"/>
          </a:p>
        </p:txBody>
      </p:sp>
      <p:sp>
        <p:nvSpPr>
          <p:cNvPr id="30" name="AutoShape 61"/>
          <p:cNvSpPr>
            <a:spLocks noChangeArrowheads="1"/>
          </p:cNvSpPr>
          <p:nvPr/>
        </p:nvSpPr>
        <p:spPr bwMode="auto">
          <a:xfrm>
            <a:off x="10023777" y="1347981"/>
            <a:ext cx="1919967" cy="265684"/>
          </a:xfrm>
          <a:prstGeom prst="roundRect">
            <a:avLst>
              <a:gd name="adj" fmla="val 16667"/>
            </a:avLst>
          </a:prstGeom>
          <a:solidFill>
            <a:srgbClr val="0066B3"/>
          </a:solidFill>
          <a:ln w="9525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txBody>
          <a:bodyPr anchor="ctr" anchorCtr="1"/>
          <a:lstStyle/>
          <a:p>
            <a:pPr>
              <a:defRPr/>
            </a:pPr>
            <a:r>
              <a:rPr lang="en-US" sz="999" b="1" dirty="0">
                <a:solidFill>
                  <a:srgbClr val="FFFFFF"/>
                </a:solidFill>
                <a:latin typeface="Arial"/>
                <a:cs typeface="Arial" pitchFamily="34" charset="0"/>
              </a:rPr>
              <a:t>Hypercare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10029464" y="1770445"/>
            <a:ext cx="1193674" cy="13963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45678" tIns="44408" rIns="45678" bIns="44408">
            <a:spAutoFit/>
          </a:bodyPr>
          <a:lstStyle/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US" sz="999" kern="0" dirty="0">
                <a:solidFill>
                  <a:srgbClr val="000000"/>
                </a:solidFill>
                <a:latin typeface="Arial"/>
              </a:rPr>
              <a:t>Ensure smooth handover to steady state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US" sz="999" kern="0" dirty="0">
                <a:solidFill>
                  <a:srgbClr val="000000"/>
                </a:solidFill>
                <a:latin typeface="Arial"/>
              </a:rPr>
              <a:t>Lessons learned - Risks/ Issues / Gaps Baseline</a:t>
            </a:r>
          </a:p>
          <a:p>
            <a:pPr marL="171286" indent="-171286" defTabSz="913524" fontAlgn="auto">
              <a:spcBef>
                <a:spcPct val="25000"/>
              </a:spcBef>
              <a:spcAft>
                <a:spcPts val="0"/>
              </a:spcAft>
              <a:buFont typeface="Wingdings 3" pitchFamily="18" charset="2"/>
              <a:buChar char="}"/>
              <a:defRPr/>
            </a:pPr>
            <a:r>
              <a:rPr lang="en-US" sz="999" kern="0" dirty="0">
                <a:solidFill>
                  <a:srgbClr val="000000"/>
                </a:solidFill>
                <a:latin typeface="Arial"/>
              </a:rPr>
              <a:t>Escalated support</a:t>
            </a:r>
          </a:p>
        </p:txBody>
      </p:sp>
      <p:pic>
        <p:nvPicPr>
          <p:cNvPr id="32" name="Picture 1" descr="j04326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038" y="4704209"/>
            <a:ext cx="520083" cy="39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" descr="j04326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18" y="4704209"/>
            <a:ext cx="520083" cy="39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783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690559E222F46A66B94A58FA4B2D9" ma:contentTypeVersion="4" ma:contentTypeDescription="Create a new document." ma:contentTypeScope="" ma:versionID="f1f374881396e15971b049052ddeca57">
  <xsd:schema xmlns:xsd="http://www.w3.org/2001/XMLSchema" xmlns:xs="http://www.w3.org/2001/XMLSchema" xmlns:p="http://schemas.microsoft.com/office/2006/metadata/properties" xmlns:ns2="304be463-75f1-4d05-a2c7-6a1bb005cdac" xmlns:ns3="126f07ed-364f-44ec-be17-69fc9a0accf9" targetNamespace="http://schemas.microsoft.com/office/2006/metadata/properties" ma:root="true" ma:fieldsID="2bb5096dfdf4d8df9c36e5ada7cce670" ns2:_="" ns3:_="">
    <xsd:import namespace="304be463-75f1-4d05-a2c7-6a1bb005cdac"/>
    <xsd:import namespace="126f07ed-364f-44ec-be17-69fc9a0acc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be463-75f1-4d05-a2c7-6a1bb005c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6f07ed-364f-44ec-be17-69fc9a0acc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C3E8F4-49A5-4F1F-ACF2-1857CEE7826F}"/>
</file>

<file path=customXml/itemProps2.xml><?xml version="1.0" encoding="utf-8"?>
<ds:datastoreItem xmlns:ds="http://schemas.openxmlformats.org/officeDocument/2006/customXml" ds:itemID="{1E9C42E1-69AB-4E18-8366-08BC5AD727EE}"/>
</file>

<file path=customXml/itemProps3.xml><?xml version="1.0" encoding="utf-8"?>
<ds:datastoreItem xmlns:ds="http://schemas.openxmlformats.org/officeDocument/2006/customXml" ds:itemID="{73E84C96-8153-43E3-8104-BC09BBB82E6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Wingdings 2</vt:lpstr>
      <vt:lpstr>Wingdings 3</vt:lpstr>
      <vt:lpstr>Office Theme</vt:lpstr>
      <vt:lpstr>Transition Approach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Approach</dc:title>
  <dc:creator>Franklin William, HCL Europe</dc:creator>
  <cp:lastModifiedBy>Franklin William, HCL Europe</cp:lastModifiedBy>
  <cp:revision>1</cp:revision>
  <dcterms:created xsi:type="dcterms:W3CDTF">2017-08-16T12:31:07Z</dcterms:created>
  <dcterms:modified xsi:type="dcterms:W3CDTF">2017-08-16T12:31:14Z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0x010100DCC690559E222F46A66B94A58FA4B2D9</vt:lpwstr>
  </property>
</Properties>
</file>