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3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46E"/>
    <a:srgbClr val="DEEFF4"/>
    <a:srgbClr val="339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harma" userId="S::sharma.rahul@hcl.com::767bddb3-49c3-4f9f-b48a-7fbbe449d4ab" providerId="AD" clId="Web-{C4EADB03-56D7-4001-97CF-8C6CED403C4F}"/>
    <pc:docChg chg="modSld">
      <pc:chgData name="Rahul Sharma" userId="S::sharma.rahul@hcl.com::767bddb3-49c3-4f9f-b48a-7fbbe449d4ab" providerId="AD" clId="Web-{C4EADB03-56D7-4001-97CF-8C6CED403C4F}" dt="2019-04-29T15:33:58.712" v="0" actId="20577"/>
      <pc:docMkLst>
        <pc:docMk/>
      </pc:docMkLst>
      <pc:sldChg chg="modSp">
        <pc:chgData name="Rahul Sharma" userId="S::sharma.rahul@hcl.com::767bddb3-49c3-4f9f-b48a-7fbbe449d4ab" providerId="AD" clId="Web-{C4EADB03-56D7-4001-97CF-8C6CED403C4F}" dt="2019-04-29T15:33:58.712" v="0" actId="20577"/>
        <pc:sldMkLst>
          <pc:docMk/>
          <pc:sldMk cId="1276592057" sldId="256"/>
        </pc:sldMkLst>
        <pc:spChg chg="mod">
          <ac:chgData name="Rahul Sharma" userId="S::sharma.rahul@hcl.com::767bddb3-49c3-4f9f-b48a-7fbbe449d4ab" providerId="AD" clId="Web-{C4EADB03-56D7-4001-97CF-8C6CED403C4F}" dt="2019-04-29T15:33:58.712" v="0" actId="20577"/>
          <ac:spMkLst>
            <pc:docMk/>
            <pc:sldMk cId="1276592057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36DBE-8FC9-4547-B88E-9DED976C819D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08B4-9FE6-4BB3-AC8D-F1F8F59DB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28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1C7E-BE07-4D78-AD63-97A4C614FD44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89030-0382-44C9-8A15-171D9CFF0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7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/>
        </p:nvSpPr>
        <p:spPr bwMode="auto">
          <a:xfrm>
            <a:off x="382966" y="6593246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>
            <a:lvl1pPr defTabSz="839788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39788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39788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39788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39788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7DDC7A4-C5E2-4113-A68E-7FD3EA493C1D}" type="slidenum">
              <a:rPr lang="it-IT" sz="800"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t-IT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622300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285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0340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15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" y="-40637"/>
            <a:ext cx="12191999" cy="4198188"/>
          </a:xfrm>
          <a:prstGeom prst="rect">
            <a:avLst/>
          </a:prstGeom>
        </p:spPr>
      </p:pic>
      <p:sp>
        <p:nvSpPr>
          <p:cNvPr id="5" name="Freeform 8"/>
          <p:cNvSpPr>
            <a:spLocks noChangeAspect="1"/>
          </p:cNvSpPr>
          <p:nvPr userDrawn="1"/>
        </p:nvSpPr>
        <p:spPr bwMode="auto">
          <a:xfrm>
            <a:off x="0" y="4156801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1" tIns="60950" rIns="121901" bIns="60950"/>
          <a:lstStyle/>
          <a:p>
            <a:endParaRPr lang="en-US" sz="180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3971135"/>
            <a:ext cx="10363200" cy="829468"/>
          </a:xfrm>
          <a:prstGeom prst="rect">
            <a:avLst/>
          </a:prstGeom>
        </p:spPr>
        <p:txBody>
          <a:bodyPr lIns="121901" rIns="121901"/>
          <a:lstStyle>
            <a:lvl1pPr>
              <a:lnSpc>
                <a:spcPct val="125000"/>
              </a:lnSpc>
              <a:defRPr sz="3200" b="0" i="0">
                <a:solidFill>
                  <a:srgbClr val="00529B"/>
                </a:solidFill>
                <a:latin typeface="Novecento wide Normal"/>
                <a:cs typeface="Novecento wide Norm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4953003"/>
            <a:ext cx="10363200" cy="638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Wingdings 2" pitchFamily="18" charset="2"/>
              <a:buNone/>
              <a:defRPr sz="2700" b="0" i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endParaRPr lang="en-US"/>
          </a:p>
        </p:txBody>
      </p:sp>
      <p:pic>
        <p:nvPicPr>
          <p:cNvPr id="13" name="Picture 12" descr="HCL logo-0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55" y="6323522"/>
            <a:ext cx="2048324" cy="4968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484" y="6502401"/>
            <a:ext cx="4580467" cy="21431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6D9E35-2C20-4B76-956F-207C9306A01A}" type="slidenum">
              <a:rPr lang="it-IT" sz="8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8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800">
                <a:solidFill>
                  <a:srgbClr val="404040"/>
                </a:solidFill>
                <a:cs typeface="Segoe UI" panose="020B0502040204020203" pitchFamily="34" charset="0"/>
              </a:rPr>
              <a:t>Copyright © 2017 HCL Corporation |  www.hcl.com</a:t>
            </a:r>
          </a:p>
        </p:txBody>
      </p:sp>
    </p:spTree>
    <p:extLst>
      <p:ext uri="{BB962C8B-B14F-4D97-AF65-F5344CB8AC3E}">
        <p14:creationId xmlns:p14="http://schemas.microsoft.com/office/powerpoint/2010/main" val="24053563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82400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509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9187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60918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5086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293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2000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8888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817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83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8893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878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6484" y="6502401"/>
            <a:ext cx="4580467" cy="21431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6D9E35-2C20-4B76-956F-207C9306A01A}" type="slidenum">
              <a:rPr lang="it-IT" sz="8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eaLnBrk="1" hangingPunct="1"/>
              <a:t>‹#›</a:t>
            </a:fld>
            <a:r>
              <a:rPr lang="it-IT" sz="8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800">
                <a:solidFill>
                  <a:srgbClr val="404040"/>
                </a:solidFill>
                <a:cs typeface="Segoe UI" panose="020B0502040204020203" pitchFamily="34" charset="0"/>
              </a:rPr>
              <a:t>Copyright © 2017 HCL Corporation |  www.hcl.com</a:t>
            </a:r>
          </a:p>
        </p:txBody>
      </p:sp>
      <p:pic>
        <p:nvPicPr>
          <p:cNvPr id="1027" name="Picture 6" descr="HCL logo-09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34" y="6323014"/>
            <a:ext cx="204893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1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6858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912813" indent="-2254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6002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0574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314" y="4442561"/>
            <a:ext cx="10363200" cy="829468"/>
          </a:xfrm>
        </p:spPr>
        <p:txBody>
          <a:bodyPr/>
          <a:lstStyle/>
          <a:p>
            <a:r>
              <a:rPr lang="en-IN">
                <a:solidFill>
                  <a:srgbClr val="002060"/>
                </a:solidFill>
              </a:rPr>
              <a:t>EUC / WPU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9314" y="5048425"/>
            <a:ext cx="7771618" cy="1280161"/>
          </a:xfrm>
        </p:spPr>
        <p:txBody>
          <a:bodyPr tIns="0" bIns="0"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/>
              <a:t>Transformation Framework Governance</a:t>
            </a:r>
          </a:p>
        </p:txBody>
      </p:sp>
    </p:spTree>
    <p:extLst>
      <p:ext uri="{BB962C8B-B14F-4D97-AF65-F5344CB8AC3E}">
        <p14:creationId xmlns:p14="http://schemas.microsoft.com/office/powerpoint/2010/main" val="12765920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430" y="29327"/>
            <a:ext cx="11176583" cy="607259"/>
          </a:xfr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9pPr>
          </a:lstStyle>
          <a:p>
            <a:r>
              <a:rPr lang="en-US" kern="0"/>
              <a:t>Transformation: Project Management Phases Explained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04" y="936543"/>
            <a:ext cx="11921814" cy="5222516"/>
            <a:chOff x="113304" y="936543"/>
            <a:chExt cx="11921814" cy="5222516"/>
          </a:xfrm>
        </p:grpSpPr>
        <p:sp>
          <p:nvSpPr>
            <p:cNvPr id="151" name="Rounded Rectangle 150"/>
            <p:cNvSpPr/>
            <p:nvPr/>
          </p:nvSpPr>
          <p:spPr>
            <a:xfrm>
              <a:off x="113304" y="5440173"/>
              <a:ext cx="4818262" cy="7188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 eaLnBrk="0" hangingPunct="0"/>
              <a:r>
                <a:rPr lang="en-US" sz="160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Closure</a:t>
              </a: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3298713" y="5440165"/>
              <a:ext cx="7972849" cy="713450"/>
            </a:xfrm>
            <a:prstGeom prst="roundRect">
              <a:avLst>
                <a:gd name="adj" fmla="val 50000"/>
              </a:avLst>
            </a:prstGeom>
            <a:solidFill>
              <a:srgbClr val="DFDFD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342834" lvl="1" indent="-52387"/>
              <a:r>
                <a:rPr lang="en-US" sz="1200">
                  <a:solidFill>
                    <a:schemeClr val="tx2"/>
                  </a:solidFill>
                  <a:latin typeface="Calibri" panose="020F0502020204030204" pitchFamily="34" charset="0"/>
                </a:rPr>
                <a:t>Formally close the project, release resources and ensure Service readiness for </a:t>
              </a:r>
            </a:p>
            <a:p>
              <a:pPr marL="342834" lvl="1" indent="-52387"/>
              <a:r>
                <a:rPr lang="en-US" sz="1200">
                  <a:solidFill>
                    <a:schemeClr val="tx2"/>
                  </a:solidFill>
                  <a:latin typeface="Calibri" panose="020F0502020204030204" pitchFamily="34" charset="0"/>
                </a:rPr>
                <a:t>BAU support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3512" y="936543"/>
              <a:ext cx="11871606" cy="5105077"/>
              <a:chOff x="163512" y="936543"/>
              <a:chExt cx="11871606" cy="5105077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164820" y="936544"/>
                <a:ext cx="4818262" cy="75574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Initiate </a:t>
                </a:r>
                <a:endParaRPr lang="en-US" sz="120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988559" y="1778445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BBDEE9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marL="1463003" lvl="1" eaLnBrk="0" hangingPunct="0">
                  <a:buSzPct val="100000"/>
                  <a:tabLst>
                    <a:tab pos="1606511" algn="l"/>
                  </a:tabLst>
                </a:pPr>
                <a:r>
                  <a:rPr lang="en-US" sz="12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Evaluate the HLD, Discuss with the customer to understand priorities and  conduct due diligence / validation as appropriate on architecture &amp; connectivity. </a:t>
                </a:r>
              </a:p>
            </p:txBody>
          </p:sp>
          <p:sp>
            <p:nvSpPr>
              <p:cNvPr id="140" name="Flowchart: Stored Data 139"/>
              <p:cNvSpPr/>
              <p:nvPr/>
            </p:nvSpPr>
            <p:spPr>
              <a:xfrm>
                <a:off x="1645859" y="1773009"/>
                <a:ext cx="1978703" cy="501777"/>
              </a:xfrm>
              <a:prstGeom prst="flowChartOnlineStorage">
                <a:avLst/>
              </a:prstGeom>
              <a:solidFill>
                <a:srgbClr val="349DBA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Assess</a:t>
                </a: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982848" y="2792166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BBDEE9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marL="1463003" lvl="1" eaLnBrk="0" hangingPunct="0">
                  <a:buSzPct val="100000"/>
                  <a:tabLst>
                    <a:tab pos="1606511" algn="l"/>
                  </a:tabLst>
                </a:pPr>
                <a:r>
                  <a:rPr lang="en-US" sz="12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Finalise the overall plan based upon previous steps and establish T&amp;T Program governance and PMO </a:t>
                </a:r>
              </a:p>
            </p:txBody>
          </p:sp>
          <p:sp>
            <p:nvSpPr>
              <p:cNvPr id="142" name="Flowchart: Stored Data 141"/>
              <p:cNvSpPr/>
              <p:nvPr/>
            </p:nvSpPr>
            <p:spPr>
              <a:xfrm>
                <a:off x="1640145" y="2786731"/>
                <a:ext cx="1978704" cy="501777"/>
              </a:xfrm>
              <a:prstGeom prst="flowChartOnlineStorage">
                <a:avLst/>
              </a:prstGeom>
              <a:solidFill>
                <a:srgbClr val="349DBA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lvl="1"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Plan</a:t>
                </a: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1982848" y="2275139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DEEFF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 anchorCtr="0"/>
              <a:lstStyle/>
              <a:p>
                <a:pPr indent="1482688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Refine the Design if necessary and develop LLD, BOM for solution.</a:t>
                </a:r>
              </a:p>
            </p:txBody>
          </p:sp>
          <p:sp>
            <p:nvSpPr>
              <p:cNvPr id="144" name="Flowchart: Stored Data 143"/>
              <p:cNvSpPr/>
              <p:nvPr/>
            </p:nvSpPr>
            <p:spPr>
              <a:xfrm>
                <a:off x="1645856" y="2281599"/>
                <a:ext cx="1978704" cy="501777"/>
              </a:xfrm>
              <a:prstGeom prst="flowChartOnlineStorage">
                <a:avLst/>
              </a:prstGeom>
              <a:solidFill>
                <a:srgbClr val="339EBA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Design</a:t>
                </a: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982848" y="3335925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C5E1B3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indent="1482688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Build as per design and document the build </a:t>
                </a:r>
              </a:p>
            </p:txBody>
          </p:sp>
          <p:sp>
            <p:nvSpPr>
              <p:cNvPr id="146" name="Flowchart: Stored Data 145"/>
              <p:cNvSpPr/>
              <p:nvPr/>
            </p:nvSpPr>
            <p:spPr>
              <a:xfrm>
                <a:off x="1640145" y="3330489"/>
                <a:ext cx="1978704" cy="501777"/>
              </a:xfrm>
              <a:prstGeom prst="flowChartOnlineStorage">
                <a:avLst/>
              </a:prstGeom>
              <a:solidFill>
                <a:srgbClr val="97B953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lvl="1"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Configure</a:t>
                </a: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977137" y="3837701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C5E1B3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indent="1482688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Validate Solution. Test and document the newly built infrastructure</a:t>
                </a:r>
              </a:p>
            </p:txBody>
          </p:sp>
          <p:sp>
            <p:nvSpPr>
              <p:cNvPr id="148" name="Flowchart: Stored Data 147"/>
              <p:cNvSpPr/>
              <p:nvPr/>
            </p:nvSpPr>
            <p:spPr>
              <a:xfrm>
                <a:off x="1634434" y="3832266"/>
                <a:ext cx="1978704" cy="501777"/>
              </a:xfrm>
              <a:prstGeom prst="flowChartOnlineStorage">
                <a:avLst/>
              </a:prstGeom>
              <a:solidFill>
                <a:srgbClr val="97B953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lvl="1"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Validate</a:t>
                </a: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1977137" y="4353718"/>
                <a:ext cx="9288711" cy="501777"/>
              </a:xfrm>
              <a:prstGeom prst="roundRect">
                <a:avLst>
                  <a:gd name="adj" fmla="val 50000"/>
                </a:avLst>
              </a:prstGeom>
              <a:solidFill>
                <a:srgbClr val="C5E1B3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indent="1482688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Successfully execute and formally handover the project to delivery</a:t>
                </a:r>
              </a:p>
            </p:txBody>
          </p:sp>
          <p:sp>
            <p:nvSpPr>
              <p:cNvPr id="150" name="Flowchart: Stored Data 149"/>
              <p:cNvSpPr/>
              <p:nvPr/>
            </p:nvSpPr>
            <p:spPr>
              <a:xfrm>
                <a:off x="1634434" y="4348283"/>
                <a:ext cx="1978704" cy="501777"/>
              </a:xfrm>
              <a:prstGeom prst="flowChartOnlineStorage">
                <a:avLst/>
              </a:prstGeom>
              <a:solidFill>
                <a:srgbClr val="97B953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Migrate</a:t>
                </a: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163512" y="1743699"/>
                <a:ext cx="1434317" cy="1533275"/>
              </a:xfrm>
              <a:prstGeom prst="roundRect">
                <a:avLst>
                  <a:gd name="adj" fmla="val 6931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ctr" eaLnBrk="0" hangingPunct="0"/>
                <a:endParaRPr lang="en-US" sz="160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Project Planning</a:t>
                </a: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163512" y="3294554"/>
                <a:ext cx="1434317" cy="2052753"/>
              </a:xfrm>
              <a:prstGeom prst="roundRect">
                <a:avLst>
                  <a:gd name="adj" fmla="val 8726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ctr" eaLnBrk="0" hangingPunct="0"/>
                <a:endParaRPr lang="en-US" sz="160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 eaLnBrk="0" hangingPunct="0"/>
                <a:endParaRPr lang="en-US" sz="1600">
                  <a:solidFill>
                    <a:schemeClr val="bg1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Project Execution</a:t>
                </a:r>
              </a:p>
            </p:txBody>
          </p:sp>
          <p:pic>
            <p:nvPicPr>
              <p:cNvPr id="154" name="Picture 153" descr="review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03574" y="2287561"/>
                <a:ext cx="468948" cy="4343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Rounded Rectangle 154"/>
              <p:cNvSpPr/>
              <p:nvPr/>
            </p:nvSpPr>
            <p:spPr>
              <a:xfrm>
                <a:off x="3350229" y="936544"/>
                <a:ext cx="7972843" cy="761181"/>
              </a:xfrm>
              <a:prstGeom prst="roundRect">
                <a:avLst>
                  <a:gd name="adj" fmla="val 50000"/>
                </a:avLst>
              </a:prstGeom>
              <a:solidFill>
                <a:srgbClr val="DFDFD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lvl="1" indent="-166753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The project is initiated. Resource mapping is started and all the required templates are built for</a:t>
                </a:r>
              </a:p>
              <a:p>
                <a:pPr lvl="1" indent="-166753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the Project</a:t>
                </a:r>
                <a:endParaRPr lang="en-US" sz="1200">
                  <a:latin typeface="Calibri" panose="020F0502020204030204" pitchFamily="34" charset="0"/>
                </a:endParaRPr>
              </a:p>
            </p:txBody>
          </p:sp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4" y="1045446"/>
                <a:ext cx="559690" cy="518445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7137" y="1845240"/>
                <a:ext cx="345384" cy="319932"/>
              </a:xfrm>
              <a:prstGeom prst="rect">
                <a:avLst/>
              </a:prstGeom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7137" y="2846372"/>
                <a:ext cx="345384" cy="319932"/>
              </a:xfrm>
              <a:prstGeom prst="rect">
                <a:avLst/>
              </a:prstGeom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7137" y="3928170"/>
                <a:ext cx="345384" cy="319932"/>
              </a:xfrm>
              <a:prstGeom prst="rect">
                <a:avLst/>
              </a:prstGeom>
            </p:spPr>
          </p:pic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864" y="5540359"/>
                <a:ext cx="541139" cy="501261"/>
              </a:xfrm>
              <a:prstGeom prst="rect">
                <a:avLst/>
              </a:prstGeom>
            </p:spPr>
          </p:pic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3574" y="4484225"/>
                <a:ext cx="345384" cy="319932"/>
              </a:xfrm>
              <a:prstGeom prst="rect">
                <a:avLst/>
              </a:prstGeom>
            </p:spPr>
          </p:pic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204" y="3688094"/>
                <a:ext cx="484741" cy="449020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742" y="1930666"/>
                <a:ext cx="345384" cy="319932"/>
              </a:xfrm>
              <a:prstGeom prst="rect">
                <a:avLst/>
              </a:prstGeom>
            </p:spPr>
          </p:pic>
          <p:sp>
            <p:nvSpPr>
              <p:cNvPr id="170" name="Rounded Rectangle 169"/>
              <p:cNvSpPr/>
              <p:nvPr/>
            </p:nvSpPr>
            <p:spPr>
              <a:xfrm rot="16200000">
                <a:off x="9206262" y="3148543"/>
                <a:ext cx="5040856" cy="616856"/>
              </a:xfrm>
              <a:prstGeom prst="round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Monitoring and Control: Risk reviews, Customer feedback/Customer Engagement, Governance, Communications and Project Reporting 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988559" y="4874028"/>
                <a:ext cx="9288711" cy="501778"/>
              </a:xfrm>
              <a:prstGeom prst="roundRect">
                <a:avLst>
                  <a:gd name="adj" fmla="val 50000"/>
                </a:avLst>
              </a:prstGeom>
              <a:solidFill>
                <a:srgbClr val="C5E1B3">
                  <a:alpha val="50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indent="1482688"/>
                <a:r>
                  <a:rPr lang="en-US" sz="1200">
                    <a:solidFill>
                      <a:schemeClr val="tx2"/>
                    </a:solidFill>
                    <a:latin typeface="Calibri" panose="020F0502020204030204" pitchFamily="34" charset="0"/>
                  </a:rPr>
                  <a:t>User adoption and Benefit realisation</a:t>
                </a:r>
              </a:p>
            </p:txBody>
          </p:sp>
          <p:sp>
            <p:nvSpPr>
              <p:cNvPr id="38" name="Flowchart: Stored Data 37"/>
              <p:cNvSpPr/>
              <p:nvPr/>
            </p:nvSpPr>
            <p:spPr>
              <a:xfrm>
                <a:off x="1645856" y="4868593"/>
                <a:ext cx="1978704" cy="501778"/>
              </a:xfrm>
              <a:prstGeom prst="flowChartOnlineStorage">
                <a:avLst/>
              </a:prstGeom>
              <a:solidFill>
                <a:srgbClr val="97B953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45720" rIns="45720" anchor="ctr"/>
              <a:lstStyle/>
              <a:p>
                <a:pPr algn="r" eaLnBrk="0" hangingPunct="0"/>
                <a:r>
                  <a:rPr lang="en-US" sz="1500">
                    <a:solidFill>
                      <a:schemeClr val="bg1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Embrace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7741" y="4991602"/>
                <a:ext cx="337049" cy="26546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7478" y="3424450"/>
                <a:ext cx="353158" cy="2978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04070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/>
          </p:cNvSpPr>
          <p:nvPr/>
        </p:nvSpPr>
        <p:spPr>
          <a:xfrm>
            <a:off x="0" y="29198"/>
            <a:ext cx="11176583" cy="607259"/>
          </a:xfr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Arial" charset="0"/>
              </a:defRPr>
            </a:lvl9pPr>
          </a:lstStyle>
          <a:p>
            <a:r>
              <a:rPr lang="en-US" kern="0"/>
              <a:t>Transformation: Project Management Methodology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74104" y="939513"/>
            <a:ext cx="11700061" cy="5360436"/>
            <a:chOff x="174104" y="854398"/>
            <a:chExt cx="11700061" cy="5360436"/>
          </a:xfrm>
        </p:grpSpPr>
        <p:sp>
          <p:nvSpPr>
            <p:cNvPr id="138" name="Rounded Rectangle 137"/>
            <p:cNvSpPr/>
            <p:nvPr/>
          </p:nvSpPr>
          <p:spPr>
            <a:xfrm>
              <a:off x="559258" y="859133"/>
              <a:ext cx="1257394" cy="40241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Project</a:t>
              </a:r>
            </a:p>
            <a:p>
              <a:pPr algn="ctr"/>
              <a:r>
                <a:rPr lang="en-US" sz="900" b="1">
                  <a:latin typeface="Calibri" panose="020F0502020204030204" pitchFamily="34" charset="0"/>
                </a:rPr>
                <a:t> Initiation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849788" y="854398"/>
              <a:ext cx="3772722" cy="19980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Project Planning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5667543" y="859132"/>
              <a:ext cx="4887863" cy="195067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	Project Execution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621198" y="859134"/>
              <a:ext cx="1238080" cy="398658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Closure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861369" y="1099728"/>
              <a:ext cx="1241356" cy="16419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Assessment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4376035" y="1116597"/>
              <a:ext cx="1275955" cy="15708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Planning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36706" y="1108636"/>
              <a:ext cx="1205830" cy="1580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Design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687224" y="1099727"/>
              <a:ext cx="1206403" cy="158062"/>
            </a:xfrm>
            <a:prstGeom prst="roundRect">
              <a:avLst/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Configure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27126" y="1099727"/>
              <a:ext cx="1205830" cy="158062"/>
            </a:xfrm>
            <a:prstGeom prst="roundRect">
              <a:avLst/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Validate</a:t>
              </a: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8165257" y="1099727"/>
              <a:ext cx="1205830" cy="158062"/>
            </a:xfrm>
            <a:prstGeom prst="roundRect">
              <a:avLst/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Migrate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42643" y="1296578"/>
              <a:ext cx="1278146" cy="4610589"/>
            </a:xfrm>
            <a:prstGeom prst="roundRect">
              <a:avLst>
                <a:gd name="adj" fmla="val 45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45720" rIns="0" rtlCol="0" anchor="t"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Create Engagement model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Initial Infra Assessment/ DD assessment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MSA/SoW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HLD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Solution Architecture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Signed SOW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RAID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Business review Doc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Stakeholder list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Escalation Matrix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PID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Customer Signed SOW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Kick off </a:t>
              </a: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861369" y="1296581"/>
              <a:ext cx="1241356" cy="4610718"/>
            </a:xfrm>
            <a:prstGeom prst="roundRect">
              <a:avLst>
                <a:gd name="adj" fmla="val 422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MSA/SoW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SOW Review Checklist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Proposed solution document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Finalized Infrastructure Assessment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Finalized high level solution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Technical Program Structure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Baseline Document 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High level 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solution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Baseline Doc</a:t>
              </a: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4380826" y="1310128"/>
              <a:ext cx="1268942" cy="4619357"/>
            </a:xfrm>
            <a:prstGeom prst="roundRect">
              <a:avLst>
                <a:gd name="adj" fmla="val 422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MSA/SOW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Business review doc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RAID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Project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Comm. / Scope Mgmt. / Quality Mgmt. / Risk / Resource/ KM / Milestone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criteria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Handover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RACI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Testing strategy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PMO checklist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Customer signed agreed plans 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3139651" y="1310128"/>
              <a:ext cx="1205830" cy="4619355"/>
            </a:xfrm>
            <a:prstGeom prst="roundRect">
              <a:avLst>
                <a:gd name="adj" fmla="val 422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DA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MSA/SOW 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LLD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High level 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solution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High Level  Design (HLD)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Low Level Design (LLD)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Re-baseline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Updated 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Signed HLD &amp; LLD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finalized 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Delivery head sign off on the design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5687870" y="1284320"/>
              <a:ext cx="1205830" cy="4627997"/>
            </a:xfrm>
            <a:prstGeom prst="roundRect">
              <a:avLst>
                <a:gd name="adj" fmla="val 4226"/>
              </a:avLst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HLD, LLD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BOM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Project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All output of planning phase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Procurement delivery sign off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Updated Handover to Prod Checklist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Comprehensive Build document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Enterprise architect sign off for build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927126" y="1290450"/>
              <a:ext cx="1205830" cy="4619352"/>
            </a:xfrm>
            <a:prstGeom prst="roundRect">
              <a:avLst>
                <a:gd name="adj" fmla="val 4226"/>
              </a:avLst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Test strategy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Build document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criteria agreed in planning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Design document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Signed Test case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 of the test results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>
                <a:buSzPct val="80000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Customer Sign off on Test Results 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of the results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8165257" y="1284319"/>
              <a:ext cx="1205830" cy="4627993"/>
            </a:xfrm>
            <a:prstGeom prst="roundRect">
              <a:avLst>
                <a:gd name="adj" fmla="val 4226"/>
              </a:avLst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Client Go Ahead Decision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Defect tracker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Risk Register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Project Plan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Run Books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Change Mgmt. Doc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Run books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Signed off Handover checklist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Updated ITSM process documents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Updated CMDB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Post Project Baseline 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Milestone sign off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0637811" y="1284321"/>
              <a:ext cx="1223264" cy="4628665"/>
            </a:xfrm>
            <a:prstGeom prst="roundRect">
              <a:avLst>
                <a:gd name="adj" fmla="val 422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Milestone sign off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Project Closure Report and Sign off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Lessons learnt 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Handover to Production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Acceptance criteria document verification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Financial sign off</a:t>
              </a: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23227" y="1296576"/>
              <a:ext cx="263141" cy="1539209"/>
            </a:xfrm>
            <a:prstGeom prst="roundRect">
              <a:avLst>
                <a:gd name="adj" fmla="val 21810"/>
              </a:avLst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latin typeface="Calibri" panose="020F050202020403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 rot="16200000">
              <a:off x="25842" y="1913860"/>
              <a:ext cx="618598" cy="32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  <a:latin typeface="Calibri" panose="020F0502020204030204" pitchFamily="34" charset="0"/>
                </a:rPr>
                <a:t>Input</a:t>
              </a:r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V="1">
              <a:off x="622843" y="2863034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>
              <a:off x="209358" y="2897571"/>
              <a:ext cx="275102" cy="1795745"/>
            </a:xfrm>
            <a:prstGeom prst="roundRect">
              <a:avLst>
                <a:gd name="adj" fmla="val 21810"/>
              </a:avLst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latin typeface="Calibri" panose="020F0502020204030204" pitchFamily="34" charset="0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11268" y="4752494"/>
              <a:ext cx="275102" cy="1111651"/>
            </a:xfrm>
            <a:prstGeom prst="roundRect">
              <a:avLst>
                <a:gd name="adj" fmla="val 21810"/>
              </a:avLst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latin typeface="Calibri" panose="020F0502020204030204" pitchFamily="34" charset="0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71983" y="5929483"/>
              <a:ext cx="11302182" cy="285351"/>
            </a:xfrm>
            <a:prstGeom prst="roundRect">
              <a:avLst/>
            </a:prstGeom>
            <a:solidFill>
              <a:srgbClr val="93CDDD"/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rgbClr val="FF0000"/>
                  </a:solidFill>
                  <a:latin typeface="Calibri" panose="020F0502020204030204" pitchFamily="34" charset="0"/>
                </a:rPr>
                <a:t>Monitoring and Control : </a:t>
              </a:r>
              <a:r>
                <a:rPr lang="en-US" sz="1000" b="1" i="1">
                  <a:solidFill>
                    <a:srgbClr val="FF0000"/>
                  </a:solidFill>
                  <a:latin typeface="Calibri" panose="020F0502020204030204" pitchFamily="34" charset="0"/>
                </a:rPr>
                <a:t>Governance, Risk reviews, Customer feedback/Customer Engagement, Communications and Project Reporting 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-109146" y="5108445"/>
              <a:ext cx="906614" cy="32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  <a:latin typeface="Calibri" panose="020F0502020204030204" pitchFamily="34" charset="0"/>
                </a:rPr>
                <a:t>Exit / Success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 rot="16200000">
              <a:off x="-218902" y="3664089"/>
              <a:ext cx="1157213" cy="32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  <a:latin typeface="Calibri" panose="020F0502020204030204" pitchFamily="34" charset="0"/>
                </a:rPr>
                <a:t>Output</a:t>
              </a:r>
              <a:endParaRPr lang="en-US" sz="1051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V="1">
              <a:off x="1879691" y="2863033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3151759" y="2863033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4488835" y="2860499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723826" y="286719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6967055" y="2864857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10686087" y="2861685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8198277" y="2861685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1983" y="469878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1920947" y="4698780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177805" y="4698780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487425" y="4698780"/>
              <a:ext cx="1135085" cy="38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09588" y="469878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6965542" y="469878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10701435" y="469878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8196763" y="4698780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85" y="963484"/>
              <a:ext cx="269829" cy="21629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75" y="866405"/>
              <a:ext cx="224562" cy="180008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284" y="885118"/>
              <a:ext cx="213354" cy="17102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413" y="1131636"/>
              <a:ext cx="128013" cy="102614"/>
            </a:xfrm>
            <a:prstGeom prst="rect">
              <a:avLst/>
            </a:prstGeom>
          </p:spPr>
        </p:pic>
        <p:pic>
          <p:nvPicPr>
            <p:cNvPr id="184" name="Picture 183" descr="review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5109" y="1100689"/>
              <a:ext cx="207097" cy="16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4421" y="1114403"/>
              <a:ext cx="158306" cy="126897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9483" y="1116597"/>
              <a:ext cx="166863" cy="133757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576" y="1129373"/>
              <a:ext cx="133163" cy="106744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802" y="936642"/>
              <a:ext cx="273882" cy="219543"/>
            </a:xfrm>
            <a:prstGeom prst="rect">
              <a:avLst/>
            </a:prstGeom>
          </p:spPr>
        </p:pic>
        <p:sp>
          <p:nvSpPr>
            <p:cNvPr id="104" name="Rounded Rectangle 103"/>
            <p:cNvSpPr/>
            <p:nvPr/>
          </p:nvSpPr>
          <p:spPr>
            <a:xfrm>
              <a:off x="9388816" y="1095371"/>
              <a:ext cx="1205830" cy="158062"/>
            </a:xfrm>
            <a:prstGeom prst="roundRect">
              <a:avLst/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Calibri" panose="020F0502020204030204" pitchFamily="34" charset="0"/>
                </a:rPr>
                <a:t>Embrace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9388816" y="1279963"/>
              <a:ext cx="1205830" cy="4627993"/>
            </a:xfrm>
            <a:prstGeom prst="roundRect">
              <a:avLst>
                <a:gd name="adj" fmla="val 4226"/>
              </a:avLst>
            </a:prstGeom>
            <a:solidFill>
              <a:srgbClr val="A7C4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Milestone Sign off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Business acceptance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User adoption factsheet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User satisfaction survey</a:t>
              </a: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endParaRPr lang="en-US" sz="975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91440" indent="-91440">
                <a:buSzPct val="80000"/>
                <a:buFont typeface="Wingdings 3" panose="05040102010807070707" pitchFamily="18" charset="2"/>
                <a:buChar char="}"/>
                <a:defRPr/>
              </a:pPr>
              <a:r>
                <a:rPr lang="en-US" sz="975">
                  <a:solidFill>
                    <a:schemeClr val="tx2"/>
                  </a:solidFill>
                  <a:latin typeface="Calibri" panose="020F0502020204030204" pitchFamily="34" charset="0"/>
                </a:rPr>
                <a:t>Benefit realization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9421836" y="2857329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9420322" y="4694424"/>
              <a:ext cx="1135085" cy="380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30943" y="1113103"/>
              <a:ext cx="308857" cy="132035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92735" y="1129373"/>
              <a:ext cx="211853" cy="104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9493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" y="29327"/>
            <a:ext cx="11176583" cy="607259"/>
          </a:xfrm>
        </p:spPr>
        <p:txBody>
          <a:bodyPr>
            <a:normAutofit/>
          </a:bodyPr>
          <a:lstStyle/>
          <a:p>
            <a:r>
              <a:rPr lang="en-US"/>
              <a:t>Transition &amp; Transformation Governance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163774" y="856281"/>
            <a:ext cx="11859904" cy="5407412"/>
            <a:chOff x="669250" y="1058720"/>
            <a:chExt cx="11272541" cy="5205902"/>
          </a:xfrm>
        </p:grpSpPr>
        <p:sp>
          <p:nvSpPr>
            <p:cNvPr id="309" name="Rectangle 308"/>
            <p:cNvSpPr/>
            <p:nvPr/>
          </p:nvSpPr>
          <p:spPr>
            <a:xfrm>
              <a:off x="706934" y="1340555"/>
              <a:ext cx="2553725" cy="4621996"/>
            </a:xfrm>
            <a:prstGeom prst="rect">
              <a:avLst/>
            </a:prstGeom>
            <a:solidFill>
              <a:srgbClr val="D5D0B5">
                <a:alpha val="52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376027" y="1340555"/>
              <a:ext cx="2565764" cy="4621996"/>
            </a:xfrm>
            <a:prstGeom prst="rect">
              <a:avLst/>
            </a:prstGeom>
            <a:solidFill>
              <a:srgbClr val="E5F2FF">
                <a:alpha val="51765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09966" y="1058720"/>
              <a:ext cx="2550693" cy="223571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[Client]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57904" y="2083638"/>
              <a:ext cx="2405244" cy="647153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18864" y="2333812"/>
              <a:ext cx="2201986" cy="100584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Contract Executive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18864" y="2457461"/>
              <a:ext cx="2201986" cy="103927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Contract Manager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16908" y="2584453"/>
              <a:ext cx="2203942" cy="100584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IT Services Delivery Leader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757904" y="2808315"/>
              <a:ext cx="2405244" cy="493082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14606" y="2942244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Contract Manager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814606" y="3054031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Contract Administrator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14606" y="3165816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Finance Manager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757904" y="3466823"/>
              <a:ext cx="2405244" cy="617302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12983" y="3595235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IT Services Leader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12983" y="3709544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Service Line Manager(s)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12983" y="3823854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Business Unit Coordinators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812983" y="3938163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Site Manager(s)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371978" y="1058720"/>
              <a:ext cx="2567196" cy="223571"/>
            </a:xfrm>
            <a:prstGeom prst="rect">
              <a:avLst/>
            </a:prstGeom>
            <a:gradFill flip="none" rotWithShape="1">
              <a:gsLst>
                <a:gs pos="0">
                  <a:srgbClr val="4F81BD">
                    <a:shade val="30000"/>
                    <a:satMod val="115000"/>
                  </a:srgbClr>
                </a:gs>
                <a:gs pos="50000">
                  <a:srgbClr val="4F81BD">
                    <a:shade val="67500"/>
                    <a:satMod val="115000"/>
                  </a:srgbClr>
                </a:gs>
                <a:gs pos="100000">
                  <a:srgbClr val="4F81BD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Provider</a:t>
              </a:r>
            </a:p>
          </p:txBody>
        </p:sp>
        <p:sp>
          <p:nvSpPr>
            <p:cNvPr id="327" name="Title 44"/>
            <p:cNvSpPr txBox="1">
              <a:spLocks/>
            </p:cNvSpPr>
            <p:nvPr/>
          </p:nvSpPr>
          <p:spPr>
            <a:xfrm>
              <a:off x="5407487" y="1180320"/>
              <a:ext cx="2120981" cy="38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marR="0" indent="0" algn="l" defTabSz="914400" rtl="0" eaLnBrk="1" fontAlgn="auto" latinLnBrk="0" hangingPunct="1">
                <a:lnSpc>
                  <a:spcPts val="33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300" b="0" baseline="0">
                  <a:solidFill>
                    <a:srgbClr val="000000"/>
                  </a:solidFill>
                  <a:latin typeface="Futura Bk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Collaboration and Accountability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3207905" y="1673033"/>
              <a:ext cx="6198128" cy="39616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41" name="Rectangle 340"/>
            <p:cNvSpPr/>
            <p:nvPr/>
          </p:nvSpPr>
          <p:spPr>
            <a:xfrm>
              <a:off x="3756337" y="1486723"/>
              <a:ext cx="5190882" cy="469861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42" name="Straight Connector 341"/>
            <p:cNvCxnSpPr/>
            <p:nvPr/>
          </p:nvCxnSpPr>
          <p:spPr>
            <a:xfrm>
              <a:off x="4336836" y="1689293"/>
              <a:ext cx="405869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3" name="Rectangle 342"/>
            <p:cNvSpPr/>
            <p:nvPr/>
          </p:nvSpPr>
          <p:spPr>
            <a:xfrm>
              <a:off x="4748539" y="1540246"/>
              <a:ext cx="3141809" cy="111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(Proposed) Annual Review Board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888458" y="1785392"/>
              <a:ext cx="874634" cy="1480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Review Strategic Plans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937594" y="1798664"/>
              <a:ext cx="828733" cy="1338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Relationship Focus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880783" y="1792695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Set Joint 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Goals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966202" y="1792695"/>
              <a:ext cx="853151" cy="1522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Review Investments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929362" y="1792695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Champion Innovation</a:t>
              </a:r>
            </a:p>
          </p:txBody>
        </p:sp>
        <p:cxnSp>
          <p:nvCxnSpPr>
            <p:cNvPr id="349" name="Straight Connector 348"/>
            <p:cNvCxnSpPr/>
            <p:nvPr/>
          </p:nvCxnSpPr>
          <p:spPr>
            <a:xfrm rot="5400000">
              <a:off x="4315746" y="1710383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 rot="5400000">
              <a:off x="5320899" y="1710383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 rot="5400000">
              <a:off x="6318593" y="1710384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2" name="Straight Connector 351"/>
            <p:cNvCxnSpPr/>
            <p:nvPr/>
          </p:nvCxnSpPr>
          <p:spPr>
            <a:xfrm rot="5400000">
              <a:off x="7335061" y="1710384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 rot="5400000">
              <a:off x="8370303" y="1710385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6" name="TextBox 365"/>
            <p:cNvSpPr txBox="1"/>
            <p:nvPr/>
          </p:nvSpPr>
          <p:spPr>
            <a:xfrm>
              <a:off x="3718045" y="1470593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Annual Meetings</a:t>
              </a:r>
            </a:p>
          </p:txBody>
        </p:sp>
        <p:sp>
          <p:nvSpPr>
            <p:cNvPr id="386" name="Up-Down Arrow 385"/>
            <p:cNvSpPr/>
            <p:nvPr/>
          </p:nvSpPr>
          <p:spPr>
            <a:xfrm>
              <a:off x="6325480" y="3461125"/>
              <a:ext cx="101739" cy="179650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60588" y="1489603"/>
              <a:ext cx="2402560" cy="505394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28411" y="1618014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Chief Information Officer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828411" y="1729800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[Client] Invited Executives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828411" y="1841586"/>
              <a:ext cx="2217747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Executive Steering Committee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9456821" y="1489553"/>
              <a:ext cx="2404749" cy="484405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9526022" y="1631830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Provider Executive Sponsor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9526022" y="1743616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Global Industry Leader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526022" y="1855401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Executive Steering Committee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812983" y="2210163"/>
              <a:ext cx="2203704" cy="100584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Chief Information Officer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9456822" y="2121170"/>
              <a:ext cx="2391002" cy="582588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526022" y="2249581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Industry Executive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9526022" y="2363048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CA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Regional Delivery Executive</a:t>
              </a:r>
              <a:endParaRPr lang="en-US" sz="800" kern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9526022" y="2476515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Account Executive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9526022" y="2589983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Provider Invited Executives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9456822" y="2809290"/>
              <a:ext cx="2391002" cy="585450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9526022" y="2929354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Executive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526022" y="3043723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IT Service Delivery Manager</a:t>
              </a: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9526022" y="3158092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Apps Service Delivery Manager</a:t>
              </a: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9526022" y="3272460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Finance Manager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9456821" y="3464231"/>
              <a:ext cx="2408769" cy="1059664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9526022" y="3600941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IT Service Delivery Manager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9526022" y="3940993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End User Compute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9526022" y="4054344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Service Desk</a:t>
              </a: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9526022" y="4167694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Hosting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9526022" y="4281045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Network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9526022" y="3827642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Cross Functional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9526022" y="3714291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Apps Service Delivery Manager</a:t>
              </a: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9526022" y="4394395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Application Management</a:t>
              </a:r>
            </a:p>
          </p:txBody>
        </p:sp>
        <p:sp>
          <p:nvSpPr>
            <p:cNvPr id="667" name="TextBox 666"/>
            <p:cNvSpPr txBox="1"/>
            <p:nvPr/>
          </p:nvSpPr>
          <p:spPr>
            <a:xfrm>
              <a:off x="4881614" y="6042392"/>
              <a:ext cx="3049403" cy="222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Other Committees as Necessary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57904" y="4505414"/>
              <a:ext cx="2405244" cy="633453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842688" y="4657221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Contract Manager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842688" y="4768088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IT Architecture Manager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842688" y="4878953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ADM Manager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842688" y="4989819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Business Unit Coordinator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9456820" y="4592002"/>
              <a:ext cx="2404749" cy="596191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9526022" y="4706547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Executive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9526022" y="4817413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CTO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9526022" y="4928279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PMO Manager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9526022" y="5039145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Service Delivery Managers</a:t>
              </a: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753162" y="5258859"/>
              <a:ext cx="2409986" cy="596191"/>
            </a:xfrm>
            <a:prstGeom prst="rect">
              <a:avLst/>
            </a:prstGeom>
            <a:solidFill>
              <a:srgbClr val="A2975E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831806" y="5378924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Innovation Center Manager</a:t>
              </a: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831806" y="5487950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CA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Business Unit Coordinator</a:t>
              </a:r>
              <a:endParaRPr lang="en-US" sz="800" kern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831806" y="5596976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kern="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Finance Manager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831806" y="5706002"/>
              <a:ext cx="2217748" cy="94635"/>
            </a:xfrm>
            <a:prstGeom prst="rect">
              <a:avLst/>
            </a:prstGeom>
            <a:solidFill>
              <a:srgbClr val="D5D0B5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IT Services Delivery Leader</a:t>
              </a: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9456821" y="5252900"/>
              <a:ext cx="2404748" cy="603352"/>
            </a:xfrm>
            <a:prstGeom prst="rect">
              <a:avLst/>
            </a:prstGeom>
            <a:solidFill>
              <a:srgbClr val="31859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9526022" y="5372964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Executive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9526022" y="5481990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Delivery Managers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9526022" y="5591016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Global Industry Executive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9526022" y="5700043"/>
              <a:ext cx="2217748" cy="94635"/>
            </a:xfrm>
            <a:prstGeom prst="rect">
              <a:avLst/>
            </a:prstGeom>
            <a:solidFill>
              <a:srgbClr val="C1E0FF"/>
            </a:solidFill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Account CTO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68" name="Straight Connector 367"/>
            <p:cNvCxnSpPr/>
            <p:nvPr/>
          </p:nvCxnSpPr>
          <p:spPr>
            <a:xfrm>
              <a:off x="3177634" y="3753070"/>
              <a:ext cx="6228399" cy="29455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69" name="Rectangle 368"/>
            <p:cNvSpPr/>
            <p:nvPr/>
          </p:nvSpPr>
          <p:spPr>
            <a:xfrm>
              <a:off x="3769782" y="3663245"/>
              <a:ext cx="5177435" cy="505448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70" name="Straight Connector 369"/>
            <p:cNvCxnSpPr/>
            <p:nvPr/>
          </p:nvCxnSpPr>
          <p:spPr>
            <a:xfrm>
              <a:off x="4345935" y="3892576"/>
              <a:ext cx="405869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1" name="Rectangle 370"/>
            <p:cNvSpPr/>
            <p:nvPr/>
          </p:nvSpPr>
          <p:spPr>
            <a:xfrm>
              <a:off x="4985605" y="3741412"/>
              <a:ext cx="2698884" cy="946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Service Delivery Committee</a:t>
              </a: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03249" y="3989287"/>
              <a:ext cx="1108874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Delivery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Performance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888656" y="3989287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Customer Satisfaction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912946" y="3989287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CA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Delivery Issue resolution</a:t>
              </a:r>
              <a:endParaRPr lang="en-US" sz="70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6937237" y="3989287"/>
              <a:ext cx="970018" cy="146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Monitor Critical Deliverables &amp; SLA’s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8032436" y="4002962"/>
              <a:ext cx="807387" cy="1415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Transition / Projects</a:t>
              </a:r>
            </a:p>
          </p:txBody>
        </p:sp>
        <p:cxnSp>
          <p:nvCxnSpPr>
            <p:cNvPr id="377" name="Straight Connector 376"/>
            <p:cNvCxnSpPr/>
            <p:nvPr/>
          </p:nvCxnSpPr>
          <p:spPr>
            <a:xfrm rot="5400000">
              <a:off x="4324847" y="3913666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 rot="5400000">
              <a:off x="5330000" y="3913666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 rot="5400000">
              <a:off x="6327694" y="391366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 rot="5400000">
              <a:off x="7344160" y="391366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 rot="5400000">
              <a:off x="8379404" y="391366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2" name="TextBox 381"/>
            <p:cNvSpPr txBox="1"/>
            <p:nvPr/>
          </p:nvSpPr>
          <p:spPr>
            <a:xfrm>
              <a:off x="3736635" y="3647079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Weekly Meetings</a:t>
              </a:r>
            </a:p>
          </p:txBody>
        </p:sp>
        <p:cxnSp>
          <p:nvCxnSpPr>
            <p:cNvPr id="311" name="Straight Connector 310"/>
            <p:cNvCxnSpPr/>
            <p:nvPr/>
          </p:nvCxnSpPr>
          <p:spPr>
            <a:xfrm flipV="1">
              <a:off x="3177634" y="3004083"/>
              <a:ext cx="6194344" cy="16139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9" name="Rectangle 328"/>
            <p:cNvSpPr/>
            <p:nvPr/>
          </p:nvSpPr>
          <p:spPr>
            <a:xfrm>
              <a:off x="3661076" y="2902326"/>
              <a:ext cx="1108874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Service Excellence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746483" y="2902326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Drive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Innovation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770773" y="2902326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Change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Approvals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795063" y="2902326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Operational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819353" y="2902326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Programme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cxnSp>
          <p:nvCxnSpPr>
            <p:cNvPr id="334" name="Straight Connector 333"/>
            <p:cNvCxnSpPr/>
            <p:nvPr/>
          </p:nvCxnSpPr>
          <p:spPr>
            <a:xfrm rot="5400000">
              <a:off x="4205740" y="287353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335" name="Straight Connector 334"/>
            <p:cNvCxnSpPr/>
            <p:nvPr/>
          </p:nvCxnSpPr>
          <p:spPr>
            <a:xfrm rot="5400000">
              <a:off x="5210893" y="287353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336" name="Straight Connector 335"/>
            <p:cNvCxnSpPr/>
            <p:nvPr/>
          </p:nvCxnSpPr>
          <p:spPr>
            <a:xfrm rot="5400000">
              <a:off x="6208586" y="2873537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337" name="Straight Connector 336"/>
            <p:cNvCxnSpPr/>
            <p:nvPr/>
          </p:nvCxnSpPr>
          <p:spPr>
            <a:xfrm rot="5400000">
              <a:off x="7225054" y="2873538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338" name="Straight Connector 337"/>
            <p:cNvCxnSpPr/>
            <p:nvPr/>
          </p:nvCxnSpPr>
          <p:spPr>
            <a:xfrm rot="5400000">
              <a:off x="8260293" y="2873538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387" name="Rectangle 386"/>
            <p:cNvSpPr/>
            <p:nvPr/>
          </p:nvSpPr>
          <p:spPr>
            <a:xfrm>
              <a:off x="3769782" y="2871174"/>
              <a:ext cx="5177436" cy="536662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88" name="Straight Connector 387"/>
            <p:cNvCxnSpPr/>
            <p:nvPr/>
          </p:nvCxnSpPr>
          <p:spPr>
            <a:xfrm>
              <a:off x="4194101" y="3119364"/>
              <a:ext cx="4065871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9" name="Rectangle 388"/>
            <p:cNvSpPr/>
            <p:nvPr/>
          </p:nvSpPr>
          <p:spPr>
            <a:xfrm>
              <a:off x="5210570" y="2969014"/>
              <a:ext cx="2217747" cy="946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Management Committee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824477" y="3225710"/>
              <a:ext cx="1238174" cy="1365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Approve updates and Modifications to Agreement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487787" y="3212330"/>
              <a:ext cx="1111729" cy="1489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Additions and Modifications to services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781474" y="3218051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Resolution of escalations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736355" y="3216116"/>
              <a:ext cx="1021742" cy="152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General Management 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3726754" y="2875468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Monthly Meetings</a:t>
              </a:r>
            </a:p>
          </p:txBody>
        </p:sp>
        <p:cxnSp>
          <p:nvCxnSpPr>
            <p:cNvPr id="403" name="Straight Connector 402"/>
            <p:cNvCxnSpPr/>
            <p:nvPr/>
          </p:nvCxnSpPr>
          <p:spPr>
            <a:xfrm rot="5400000" flipH="1" flipV="1">
              <a:off x="4175472" y="3138479"/>
              <a:ext cx="37262" cy="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4" name="Straight Connector 403"/>
            <p:cNvCxnSpPr/>
            <p:nvPr/>
          </p:nvCxnSpPr>
          <p:spPr>
            <a:xfrm rot="5400000" flipH="1" flipV="1">
              <a:off x="5931189" y="3138479"/>
              <a:ext cx="37262" cy="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>
            <a:xfrm rot="5400000" flipH="1" flipV="1">
              <a:off x="7224875" y="3138479"/>
              <a:ext cx="37262" cy="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6" name="Straight Connector 405"/>
            <p:cNvCxnSpPr/>
            <p:nvPr/>
          </p:nvCxnSpPr>
          <p:spPr>
            <a:xfrm rot="5400000" flipH="1" flipV="1">
              <a:off x="8241342" y="3138479"/>
              <a:ext cx="37262" cy="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4" name="Straight Connector 353"/>
            <p:cNvCxnSpPr/>
            <p:nvPr/>
          </p:nvCxnSpPr>
          <p:spPr>
            <a:xfrm>
              <a:off x="3207905" y="2301579"/>
              <a:ext cx="6198128" cy="17320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5" name="Rectangle 354"/>
            <p:cNvSpPr/>
            <p:nvPr/>
          </p:nvSpPr>
          <p:spPr>
            <a:xfrm>
              <a:off x="3769782" y="2171757"/>
              <a:ext cx="5177436" cy="484728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>
              <a:off x="4206294" y="2393429"/>
              <a:ext cx="3889723" cy="0"/>
            </a:xfrm>
            <a:prstGeom prst="line">
              <a:avLst/>
            </a:prstGeom>
            <a:solidFill>
              <a:srgbClr val="00B0F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57" name="Rectangle 356"/>
            <p:cNvSpPr/>
            <p:nvPr/>
          </p:nvSpPr>
          <p:spPr>
            <a:xfrm>
              <a:off x="5155712" y="2254327"/>
              <a:ext cx="2346856" cy="946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indent="-114300" algn="ctr"/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Executive Steering Committee</a:t>
              </a: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732071" y="2484419"/>
              <a:ext cx="1016467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Align  Committees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Relationship</a:t>
              </a: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895216" y="2484419"/>
              <a:ext cx="1254975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Issue</a:t>
              </a:r>
              <a:b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</a:br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Resolution</a:t>
              </a: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137766" y="2491566"/>
              <a:ext cx="1430196" cy="118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Business Alignment of Strategic and Operational  Plans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523578" y="2484419"/>
              <a:ext cx="1254975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algn="ctr"/>
              <a:r>
                <a:rPr lang="en-US" sz="700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Approve/Review Management Committee</a:t>
              </a:r>
            </a:p>
          </p:txBody>
        </p:sp>
        <p:cxnSp>
          <p:nvCxnSpPr>
            <p:cNvPr id="362" name="Straight Connector 361"/>
            <p:cNvCxnSpPr/>
            <p:nvPr/>
          </p:nvCxnSpPr>
          <p:spPr>
            <a:xfrm rot="5400000">
              <a:off x="4185207" y="2414760"/>
              <a:ext cx="42180" cy="0"/>
            </a:xfrm>
            <a:prstGeom prst="line">
              <a:avLst/>
            </a:prstGeom>
            <a:solidFill>
              <a:srgbClr val="00B0F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3" name="Straight Connector 362"/>
            <p:cNvCxnSpPr/>
            <p:nvPr/>
          </p:nvCxnSpPr>
          <p:spPr>
            <a:xfrm rot="5400000">
              <a:off x="5520970" y="2414762"/>
              <a:ext cx="42180" cy="0"/>
            </a:xfrm>
            <a:prstGeom prst="line">
              <a:avLst/>
            </a:prstGeom>
            <a:solidFill>
              <a:srgbClr val="00B0F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4" name="Straight Connector 363"/>
            <p:cNvCxnSpPr/>
            <p:nvPr/>
          </p:nvCxnSpPr>
          <p:spPr>
            <a:xfrm rot="5400000">
              <a:off x="6805270" y="2414762"/>
              <a:ext cx="42180" cy="0"/>
            </a:xfrm>
            <a:prstGeom prst="line">
              <a:avLst/>
            </a:prstGeom>
            <a:solidFill>
              <a:srgbClr val="00B0F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5" name="Straight Connector 364"/>
            <p:cNvCxnSpPr/>
            <p:nvPr/>
          </p:nvCxnSpPr>
          <p:spPr>
            <a:xfrm rot="5400000">
              <a:off x="8085782" y="2414762"/>
              <a:ext cx="42180" cy="0"/>
            </a:xfrm>
            <a:prstGeom prst="line">
              <a:avLst/>
            </a:prstGeom>
            <a:solidFill>
              <a:srgbClr val="00B0F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7" name="TextBox 366"/>
            <p:cNvSpPr txBox="1"/>
            <p:nvPr/>
          </p:nvSpPr>
          <p:spPr>
            <a:xfrm>
              <a:off x="3726754" y="2156674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>
                  <a:solidFill>
                    <a:prstClr val="black"/>
                  </a:solidFill>
                  <a:latin typeface="Calibri" panose="020F0502020204030204" pitchFamily="34" charset="0"/>
                  <a:cs typeface="Arial" pitchFamily="34" charset="0"/>
                </a:rPr>
                <a:t>Quarterly Meetings</a:t>
              </a:r>
            </a:p>
          </p:txBody>
        </p:sp>
        <p:cxnSp>
          <p:nvCxnSpPr>
            <p:cNvPr id="651" name="Straight Connector 650"/>
            <p:cNvCxnSpPr/>
            <p:nvPr/>
          </p:nvCxnSpPr>
          <p:spPr>
            <a:xfrm>
              <a:off x="3177634" y="4634370"/>
              <a:ext cx="6228399" cy="0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52" name="Rectangle 651"/>
            <p:cNvSpPr/>
            <p:nvPr/>
          </p:nvSpPr>
          <p:spPr>
            <a:xfrm>
              <a:off x="3772474" y="4543879"/>
              <a:ext cx="5180196" cy="525121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653" name="Straight Connector 652"/>
            <p:cNvCxnSpPr/>
            <p:nvPr/>
          </p:nvCxnSpPr>
          <p:spPr>
            <a:xfrm>
              <a:off x="4336153" y="4779901"/>
              <a:ext cx="3889723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</p:spPr>
        </p:cxnSp>
        <p:sp>
          <p:nvSpPr>
            <p:cNvPr id="654" name="Rectangle 653"/>
            <p:cNvSpPr/>
            <p:nvPr/>
          </p:nvSpPr>
          <p:spPr>
            <a:xfrm>
              <a:off x="5250973" y="4633139"/>
              <a:ext cx="2346856" cy="946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Technical Steering Committee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0398" y="4856541"/>
              <a:ext cx="1016467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Review/Align IT Strategies &amp; Policies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4959271" y="4856541"/>
              <a:ext cx="1386093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Support Committees, Business on Technical Requirements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6307228" y="4856541"/>
              <a:ext cx="1254975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Guidance to Management and Business Operations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7600914" y="4856541"/>
              <a:ext cx="1254975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Review Proposals Driven by New Technology</a:t>
              </a:r>
            </a:p>
          </p:txBody>
        </p:sp>
        <p:cxnSp>
          <p:nvCxnSpPr>
            <p:cNvPr id="659" name="Straight Connector 658"/>
            <p:cNvCxnSpPr/>
            <p:nvPr/>
          </p:nvCxnSpPr>
          <p:spPr>
            <a:xfrm rot="5400000">
              <a:off x="4315067" y="4800990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</p:spPr>
        </p:cxnSp>
        <p:cxnSp>
          <p:nvCxnSpPr>
            <p:cNvPr id="660" name="Straight Connector 659"/>
            <p:cNvCxnSpPr/>
            <p:nvPr/>
          </p:nvCxnSpPr>
          <p:spPr>
            <a:xfrm rot="5400000">
              <a:off x="5650830" y="4800991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</p:spPr>
        </p:cxnSp>
        <p:cxnSp>
          <p:nvCxnSpPr>
            <p:cNvPr id="661" name="Straight Connector 660"/>
            <p:cNvCxnSpPr/>
            <p:nvPr/>
          </p:nvCxnSpPr>
          <p:spPr>
            <a:xfrm rot="5400000">
              <a:off x="6935129" y="4800992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</p:spPr>
        </p:cxnSp>
        <p:cxnSp>
          <p:nvCxnSpPr>
            <p:cNvPr id="662" name="Straight Connector 661"/>
            <p:cNvCxnSpPr/>
            <p:nvPr/>
          </p:nvCxnSpPr>
          <p:spPr>
            <a:xfrm rot="5400000">
              <a:off x="8215642" y="4800992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3734926" y="4538940"/>
              <a:ext cx="2453976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Quarterly Meetings</a:t>
              </a:r>
            </a:p>
          </p:txBody>
        </p:sp>
        <p:cxnSp>
          <p:nvCxnSpPr>
            <p:cNvPr id="684" name="Straight Connector 683"/>
            <p:cNvCxnSpPr/>
            <p:nvPr/>
          </p:nvCxnSpPr>
          <p:spPr>
            <a:xfrm>
              <a:off x="4323961" y="4775570"/>
              <a:ext cx="405869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5" name="Straight Connector 684"/>
            <p:cNvCxnSpPr/>
            <p:nvPr/>
          </p:nvCxnSpPr>
          <p:spPr>
            <a:xfrm rot="5400000">
              <a:off x="4302874" y="4796660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6" name="Straight Connector 685"/>
            <p:cNvCxnSpPr/>
            <p:nvPr/>
          </p:nvCxnSpPr>
          <p:spPr>
            <a:xfrm rot="5400000">
              <a:off x="5781372" y="4796660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7" name="Straight Connector 686"/>
            <p:cNvCxnSpPr/>
            <p:nvPr/>
          </p:nvCxnSpPr>
          <p:spPr>
            <a:xfrm rot="5400000">
              <a:off x="7167464" y="4796660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8" name="Straight Connector 687"/>
            <p:cNvCxnSpPr/>
            <p:nvPr/>
          </p:nvCxnSpPr>
          <p:spPr>
            <a:xfrm rot="5400000">
              <a:off x="8368744" y="4796660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flipV="1">
              <a:off x="3177634" y="5495407"/>
              <a:ext cx="6191213" cy="11422"/>
            </a:xfrm>
            <a:prstGeom prst="line">
              <a:avLst/>
            </a:prstGeom>
            <a:noFill/>
            <a:ln w="34925" cap="flat" cmpd="sng" algn="ctr">
              <a:solidFill>
                <a:srgbClr val="7F9E40"/>
              </a:solidFill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41" name="Rectangle 640"/>
            <p:cNvSpPr/>
            <p:nvPr/>
          </p:nvSpPr>
          <p:spPr>
            <a:xfrm>
              <a:off x="3756337" y="5372593"/>
              <a:ext cx="1108874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Service Excellence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841744" y="5372593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Drive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Innovation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5866034" y="5372593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Change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Approvals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6890325" y="5372593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Operational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7914614" y="5372593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Programme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cxnSp>
          <p:nvCxnSpPr>
            <p:cNvPr id="646" name="Straight Connector 645"/>
            <p:cNvCxnSpPr/>
            <p:nvPr/>
          </p:nvCxnSpPr>
          <p:spPr>
            <a:xfrm rot="5400000">
              <a:off x="4301002" y="5343803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47" name="Straight Connector 646"/>
            <p:cNvCxnSpPr/>
            <p:nvPr/>
          </p:nvCxnSpPr>
          <p:spPr>
            <a:xfrm rot="5400000">
              <a:off x="5306154" y="5343805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48" name="Straight Connector 647"/>
            <p:cNvCxnSpPr/>
            <p:nvPr/>
          </p:nvCxnSpPr>
          <p:spPr>
            <a:xfrm rot="5400000">
              <a:off x="6303847" y="5343805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49" name="Straight Connector 648"/>
            <p:cNvCxnSpPr/>
            <p:nvPr/>
          </p:nvCxnSpPr>
          <p:spPr>
            <a:xfrm rot="5400000">
              <a:off x="7320315" y="5343805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50" name="Straight Connector 649"/>
            <p:cNvCxnSpPr/>
            <p:nvPr/>
          </p:nvCxnSpPr>
          <p:spPr>
            <a:xfrm rot="5400000">
              <a:off x="8355557" y="5343806"/>
              <a:ext cx="42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664" name="TextBox 663"/>
            <p:cNvSpPr txBox="1"/>
            <p:nvPr/>
          </p:nvSpPr>
          <p:spPr>
            <a:xfrm>
              <a:off x="3734926" y="5559494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Monthly Meetings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772474" y="5341442"/>
              <a:ext cx="5174743" cy="516171"/>
            </a:xfrm>
            <a:prstGeom prst="rect">
              <a:avLst/>
            </a:prstGeom>
            <a:solidFill>
              <a:srgbClr val="C3D79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cxnSp>
          <p:nvCxnSpPr>
            <p:cNvPr id="669" name="Straight Connector 668"/>
            <p:cNvCxnSpPr/>
            <p:nvPr/>
          </p:nvCxnSpPr>
          <p:spPr>
            <a:xfrm>
              <a:off x="4347026" y="5560271"/>
              <a:ext cx="405869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70" name="Rectangle 669"/>
            <p:cNvSpPr/>
            <p:nvPr/>
          </p:nvSpPr>
          <p:spPr>
            <a:xfrm>
              <a:off x="5305830" y="5425900"/>
              <a:ext cx="2217747" cy="946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171450" marR="0" lvl="0" indent="-1143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Innovation Committee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27332" y="5648175"/>
              <a:ext cx="1293686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Review/Maintain Innovation Road Map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5121019" y="5648175"/>
              <a:ext cx="1478499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Manage Investments, Risks associated</a:t>
              </a:r>
              <a:r>
                <a:rPr kumimoji="0" lang="en-US" sz="700" b="0" i="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 </a:t>
              </a: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Innovation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6599517" y="5648175"/>
              <a:ext cx="1229551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Create and maintain Innovation Frame work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7962399" y="5648175"/>
              <a:ext cx="938742" cy="149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8288" tIns="18288" rIns="18288" bIns="18288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Program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Oversight</a:t>
              </a:r>
            </a:p>
          </p:txBody>
        </p:sp>
        <p:sp>
          <p:nvSpPr>
            <p:cNvPr id="675" name="TextBox 674"/>
            <p:cNvSpPr txBox="1"/>
            <p:nvPr/>
          </p:nvSpPr>
          <p:spPr>
            <a:xfrm>
              <a:off x="3734926" y="5330066"/>
              <a:ext cx="3049403" cy="207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Arial" pitchFamily="34" charset="0"/>
                </a:rPr>
                <a:t>Quarterly Meetings</a:t>
              </a:r>
            </a:p>
          </p:txBody>
        </p:sp>
        <p:cxnSp>
          <p:nvCxnSpPr>
            <p:cNvPr id="680" name="Straight Connector 679"/>
            <p:cNvCxnSpPr/>
            <p:nvPr/>
          </p:nvCxnSpPr>
          <p:spPr>
            <a:xfrm rot="5400000">
              <a:off x="4325939" y="5581361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1" name="Straight Connector 680"/>
            <p:cNvCxnSpPr/>
            <p:nvPr/>
          </p:nvCxnSpPr>
          <p:spPr>
            <a:xfrm rot="5400000">
              <a:off x="5804437" y="5581361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2" name="Straight Connector 681"/>
            <p:cNvCxnSpPr/>
            <p:nvPr/>
          </p:nvCxnSpPr>
          <p:spPr>
            <a:xfrm rot="5400000">
              <a:off x="7190530" y="5581361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3" name="Straight Connector 682"/>
            <p:cNvCxnSpPr/>
            <p:nvPr/>
          </p:nvCxnSpPr>
          <p:spPr>
            <a:xfrm rot="5400000">
              <a:off x="8391810" y="5581361"/>
              <a:ext cx="42180" cy="0"/>
            </a:xfrm>
            <a:prstGeom prst="line">
              <a:avLst/>
            </a:prstGeom>
            <a:solidFill>
              <a:srgbClr val="00B05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479254" y="1417239"/>
              <a:ext cx="2368569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Executive Sponsors</a:t>
              </a: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9434202" y="2051265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Executive Steering</a:t>
              </a: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9465862" y="2729228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9474792" y="3401781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Service Delivery</a:t>
              </a: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9498627" y="4511035"/>
              <a:ext cx="2413622" cy="4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Technical Steering</a:t>
              </a:r>
            </a:p>
            <a:p>
              <a:pPr algn="ctr"/>
              <a:endParaRPr lang="en-US" sz="110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9450780" y="5177570"/>
              <a:ext cx="2422708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Calibri" panose="020F0502020204030204" pitchFamily="34" charset="0"/>
                </a:rPr>
                <a:t>Innovation</a:t>
              </a:r>
            </a:p>
          </p:txBody>
        </p:sp>
        <p:sp>
          <p:nvSpPr>
            <p:cNvPr id="694" name="Up-Down Arrow 693"/>
            <p:cNvSpPr/>
            <p:nvPr/>
          </p:nvSpPr>
          <p:spPr>
            <a:xfrm>
              <a:off x="6328133" y="2664173"/>
              <a:ext cx="101739" cy="179650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95" name="Up-Down Arrow 694"/>
            <p:cNvSpPr/>
            <p:nvPr/>
          </p:nvSpPr>
          <p:spPr>
            <a:xfrm>
              <a:off x="6325482" y="4263473"/>
              <a:ext cx="95222" cy="199436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96" name="Up-Down Arrow 695"/>
            <p:cNvSpPr/>
            <p:nvPr/>
          </p:nvSpPr>
          <p:spPr>
            <a:xfrm>
              <a:off x="6320025" y="5102709"/>
              <a:ext cx="101739" cy="179650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97" name="Up-Down Arrow 696"/>
            <p:cNvSpPr/>
            <p:nvPr/>
          </p:nvSpPr>
          <p:spPr>
            <a:xfrm>
              <a:off x="6325482" y="1972588"/>
              <a:ext cx="101739" cy="179650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698" name="Up-Down Arrow 697"/>
            <p:cNvSpPr/>
            <p:nvPr/>
          </p:nvSpPr>
          <p:spPr>
            <a:xfrm>
              <a:off x="6320024" y="5887727"/>
              <a:ext cx="101739" cy="179650"/>
            </a:xfrm>
            <a:prstGeom prst="upDownArrow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99" name="TextBox 698"/>
            <p:cNvSpPr txBox="1"/>
            <p:nvPr/>
          </p:nvSpPr>
          <p:spPr>
            <a:xfrm>
              <a:off x="714302" y="1421586"/>
              <a:ext cx="2368569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Executive Sponsors</a:t>
              </a:r>
            </a:p>
          </p:txBody>
        </p:sp>
        <p:sp>
          <p:nvSpPr>
            <p:cNvPr id="700" name="TextBox 699"/>
            <p:cNvSpPr txBox="1"/>
            <p:nvPr/>
          </p:nvSpPr>
          <p:spPr>
            <a:xfrm>
              <a:off x="669250" y="2016195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Executive Steering</a:t>
              </a:r>
            </a:p>
          </p:txBody>
        </p:sp>
        <p:sp>
          <p:nvSpPr>
            <p:cNvPr id="701" name="TextBox 700"/>
            <p:cNvSpPr txBox="1"/>
            <p:nvPr/>
          </p:nvSpPr>
          <p:spPr>
            <a:xfrm>
              <a:off x="700910" y="2733575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709840" y="3406128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Service Delivery</a:t>
              </a: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733675" y="4462824"/>
              <a:ext cx="2413622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Calibri" panose="020F0502020204030204" pitchFamily="34" charset="0"/>
                </a:rPr>
                <a:t>Technical Steering</a:t>
              </a: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85828" y="5181917"/>
              <a:ext cx="2422708" cy="2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Calibri" panose="020F0502020204030204" pitchFamily="34" charset="0"/>
                </a:rPr>
                <a:t>Innovation</a:t>
              </a:r>
            </a:p>
          </p:txBody>
        </p:sp>
      </p:grpSp>
      <p:sp>
        <p:nvSpPr>
          <p:cNvPr id="705" name="Title 44"/>
          <p:cNvSpPr txBox="1">
            <a:spLocks/>
          </p:cNvSpPr>
          <p:nvPr/>
        </p:nvSpPr>
        <p:spPr>
          <a:xfrm>
            <a:off x="5150078" y="750611"/>
            <a:ext cx="2229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Governance Model</a:t>
            </a:r>
            <a:endParaRPr kumimoji="0" lang="en-US" sz="10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8A8B9-2A90-AC49-9FCE-CADD4CB9CBBA}"/>
              </a:ext>
            </a:extLst>
          </p:cNvPr>
          <p:cNvSpPr/>
          <p:nvPr/>
        </p:nvSpPr>
        <p:spPr>
          <a:xfrm rot="19750618">
            <a:off x="3983790" y="2967335"/>
            <a:ext cx="4224426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be agreed</a:t>
            </a:r>
          </a:p>
        </p:txBody>
      </p:sp>
    </p:spTree>
    <p:extLst>
      <p:ext uri="{BB962C8B-B14F-4D97-AF65-F5344CB8AC3E}">
        <p14:creationId xmlns:p14="http://schemas.microsoft.com/office/powerpoint/2010/main" val="776994214"/>
      </p:ext>
    </p:extLst>
  </p:cSld>
  <p:clrMapOvr>
    <a:masterClrMapping/>
  </p:clrMapOvr>
</p:sld>
</file>

<file path=ppt/theme/theme1.xml><?xml version="1.0" encoding="utf-8"?>
<a:theme xmlns:a="http://schemas.openxmlformats.org/drawingml/2006/main" name="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rgbClr val="336699"/>
          </a:solidFill>
          <a:prstDash val="dash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sm" len="sm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690559E222F46A66B94A58FA4B2D9" ma:contentTypeVersion="5" ma:contentTypeDescription="Create a new document." ma:contentTypeScope="" ma:versionID="a05737c020035b6293b0e053dfc84d81">
  <xsd:schema xmlns:xsd="http://www.w3.org/2001/XMLSchema" xmlns:xs="http://www.w3.org/2001/XMLSchema" xmlns:p="http://schemas.microsoft.com/office/2006/metadata/properties" xmlns:ns2="304be463-75f1-4d05-a2c7-6a1bb005cdac" xmlns:ns3="126f07ed-364f-44ec-be17-69fc9a0accf9" targetNamespace="http://schemas.microsoft.com/office/2006/metadata/properties" ma:root="true" ma:fieldsID="78ae90cc5103e19956ea6e108ff89a8b" ns2:_="" ns3:_="">
    <xsd:import namespace="304be463-75f1-4d05-a2c7-6a1bb005cdac"/>
    <xsd:import namespace="126f07ed-364f-44ec-be17-69fc9a0acc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be463-75f1-4d05-a2c7-6a1bb005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f07ed-364f-44ec-be17-69fc9a0acc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69B98-4F34-4850-B716-093BCC4F53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909D49-AA17-4E7B-8E3B-760C3953BB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8432B-A77C-4277-B5D2-95518AD3282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HCL Template</vt:lpstr>
      <vt:lpstr>EUC / WPU</vt:lpstr>
      <vt:lpstr>PowerPoint Presentation</vt:lpstr>
      <vt:lpstr>PowerPoint Presentation</vt:lpstr>
      <vt:lpstr>Transition &amp; Transformation Governance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Place Unlimited</dc:title>
  <dc:creator>Srinivasan Ekambaram</dc:creator>
  <cp:revision>1</cp:revision>
  <dcterms:created xsi:type="dcterms:W3CDTF">2017-10-11T05:46:18Z</dcterms:created>
  <dcterms:modified xsi:type="dcterms:W3CDTF">2019-04-29T15:54:25Z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0x010100DCC690559E222F46A66B94A58FA4B2D9</vt:lpwstr>
  </property>
</Properties>
</file>