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7"/>
  </p:notesMasterIdLst>
  <p:sldIdLst>
    <p:sldId id="256" r:id="rId2"/>
    <p:sldId id="297" r:id="rId3"/>
    <p:sldId id="368" r:id="rId4"/>
    <p:sldId id="299" r:id="rId5"/>
    <p:sldId id="343" r:id="rId6"/>
    <p:sldId id="298" r:id="rId7"/>
    <p:sldId id="300" r:id="rId8"/>
    <p:sldId id="301" r:id="rId9"/>
    <p:sldId id="303" r:id="rId10"/>
    <p:sldId id="305" r:id="rId11"/>
    <p:sldId id="304" r:id="rId12"/>
    <p:sldId id="341" r:id="rId13"/>
    <p:sldId id="306" r:id="rId14"/>
    <p:sldId id="307" r:id="rId15"/>
    <p:sldId id="308" r:id="rId16"/>
    <p:sldId id="309" r:id="rId17"/>
    <p:sldId id="311" r:id="rId18"/>
    <p:sldId id="312" r:id="rId19"/>
    <p:sldId id="313" r:id="rId20"/>
    <p:sldId id="314" r:id="rId21"/>
    <p:sldId id="338" r:id="rId22"/>
    <p:sldId id="315" r:id="rId23"/>
    <p:sldId id="339" r:id="rId24"/>
    <p:sldId id="333" r:id="rId25"/>
    <p:sldId id="36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42" r:id="rId34"/>
    <p:sldId id="346" r:id="rId35"/>
    <p:sldId id="332" r:id="rId36"/>
  </p:sldIdLst>
  <p:sldSz cx="9144000" cy="6858000" type="screen4x3"/>
  <p:notesSz cx="6858000" cy="9144000"/>
  <p:embeddedFontLst>
    <p:embeddedFont>
      <p:font typeface="Roboto" panose="02000000000000000000" pitchFamily="2" charset="0"/>
      <p:regular r:id="rId38"/>
      <p:bold r:id="rId39"/>
      <p:italic r:id="rId40"/>
      <p:boldItalic r:id="rId41"/>
    </p:embeddedFont>
    <p:embeddedFont>
      <p:font typeface="Roboto Slab" pitchFamily="2" charset="0"/>
      <p:regular r:id="rId42"/>
      <p:bold r:id="rId43"/>
    </p:embeddedFont>
    <p:embeddedFont>
      <p:font typeface="Source Sans Pro" panose="020B050303040302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36" autoAdjust="0"/>
    <p:restoredTop sz="96543" autoAdjust="0"/>
  </p:normalViewPr>
  <p:slideViewPr>
    <p:cSldViewPr>
      <p:cViewPr varScale="1">
        <p:scale>
          <a:sx n="124" d="100"/>
          <a:sy n="124" d="100"/>
        </p:scale>
        <p:origin x="1016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74011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ba.com/c-plus-plus-vs-go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indianappdevelopers.com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122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https://en.wikipedia.org/wiki/Languages_used_on_the_Internet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BAE99F5-F74F-450B-8692-DAF4B8A40DD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334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https://www.jetbrains.com/pycharm/download/#section=windows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BAE99F5-F74F-450B-8692-DAF4B8A40DD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449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248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64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895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Python</a:t>
            </a:r>
            <a:r>
              <a:rPr lang="zh-CN" altLang="en-US"/>
              <a:t>编写的著名应用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Dropbox — </a:t>
            </a:r>
            <a:r>
              <a:rPr lang="zh-CN" altLang="en-US"/>
              <a:t>文件分享软件</a:t>
            </a:r>
          </a:p>
          <a:p>
            <a:r>
              <a:rPr lang="en-US" altLang="zh-CN"/>
              <a:t>Instagram — </a:t>
            </a:r>
            <a:r>
              <a:rPr lang="zh-CN" altLang="en-US"/>
              <a:t>图片分享软件</a:t>
            </a:r>
          </a:p>
          <a:p>
            <a:r>
              <a:rPr lang="zh-CN" altLang="en-US"/>
              <a:t>豆瓣网 </a:t>
            </a:r>
            <a:r>
              <a:rPr lang="en-US" altLang="zh-CN"/>
              <a:t>— </a:t>
            </a:r>
            <a:r>
              <a:rPr lang="zh-CN" altLang="en-US"/>
              <a:t>国内著名的图书、唱片、电影评论网站</a:t>
            </a:r>
          </a:p>
          <a:p>
            <a:r>
              <a:rPr lang="zh-CN" altLang="en-US"/>
              <a:t>知乎网 </a:t>
            </a:r>
            <a:r>
              <a:rPr lang="en-US" altLang="zh-CN"/>
              <a:t>— </a:t>
            </a:r>
            <a:r>
              <a:rPr lang="zh-CN" altLang="en-US"/>
              <a:t>国内著名的问答网站</a:t>
            </a:r>
          </a:p>
          <a:p>
            <a:r>
              <a:rPr lang="zh-CN" altLang="en-US"/>
              <a:t>果壳网 </a:t>
            </a:r>
            <a:r>
              <a:rPr lang="en-US" altLang="zh-CN"/>
              <a:t>— </a:t>
            </a:r>
            <a:r>
              <a:rPr lang="zh-CN" altLang="en-US"/>
              <a:t>国内著名的泛科技主题网站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BAE99F5-F74F-450B-8692-DAF4B8A40DD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056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该搜索排名主要基于搜索引擎的数据</a:t>
            </a:r>
          </a:p>
        </p:txBody>
      </p:sp>
    </p:spTree>
    <p:extLst>
      <p:ext uri="{BB962C8B-B14F-4D97-AF65-F5344CB8AC3E}">
        <p14:creationId xmlns:p14="http://schemas.microsoft.com/office/powerpoint/2010/main" val="1611679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995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GIL</a:t>
            </a:r>
            <a:r>
              <a:rPr lang="zh-CN" altLang="en-US" dirty="0"/>
              <a:t>： </a:t>
            </a:r>
            <a:r>
              <a:rPr lang="en-US" altLang="zh-CN" dirty="0"/>
              <a:t>global interpreter lock</a:t>
            </a:r>
            <a:r>
              <a:rPr lang="zh-CN" altLang="en-US" dirty="0"/>
              <a:t>使得</a:t>
            </a:r>
            <a:r>
              <a:rPr lang="en-US" altLang="zh-CN" dirty="0"/>
              <a:t>python</a:t>
            </a:r>
            <a:r>
              <a:rPr lang="zh-CN" altLang="en-US" dirty="0"/>
              <a:t>程序实际上不能并发运行，无法利用</a:t>
            </a:r>
            <a:r>
              <a:rPr lang="en-US" altLang="zh-CN" dirty="0"/>
              <a:t>CPU</a:t>
            </a:r>
            <a:r>
              <a:rPr lang="zh-CN" altLang="en-US" dirty="0"/>
              <a:t>多核</a:t>
            </a:r>
          </a:p>
        </p:txBody>
      </p:sp>
    </p:spTree>
    <p:extLst>
      <p:ext uri="{BB962C8B-B14F-4D97-AF65-F5344CB8AC3E}">
        <p14:creationId xmlns:p14="http://schemas.microsoft.com/office/powerpoint/2010/main" val="439870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解释器不会检查源代码的语法错误，有语法错误的代码只有执行后才会抛出错误。</a:t>
            </a:r>
            <a:endParaRPr lang="en-US" altLang="zh-CN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# Check the interpreter type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import </a:t>
            </a:r>
            <a:r>
              <a:rPr lang="en-US" altLang="zh-CN"/>
              <a:t>platform</a:t>
            </a:r>
            <a:br>
              <a:rPr lang="en-US" altLang="zh-CN"/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print</a:t>
            </a:r>
            <a:r>
              <a:rPr lang="en-US" altLang="zh-CN" sz="1200" i="1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/>
              <a:t>platform.python_implementation</a:t>
            </a:r>
            <a:r>
              <a:rPr lang="en-US" altLang="zh-CN" sz="1200" i="1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())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BAE99F5-F74F-450B-8692-DAF4B8A40DD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38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660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Go or GoLang, as it is called, is a robust system-level language used for programming across large-scale network servers and big distributed systems. </a:t>
            </a:r>
            <a:r>
              <a:rPr lang="en-US" altLang="zh-CN" sz="1200" b="0" i="0" u="sng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  <a:hlinkClick r:id="rId3"/>
              </a:rPr>
              <a:t>Golang emerged as an alternative to C++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 and Java for the </a:t>
            </a:r>
            <a:r>
              <a:rPr lang="en-US" altLang="zh-CN" sz="1200" b="0" i="0" u="sng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  <a:hlinkClick r:id="rId4"/>
              </a:rPr>
              <a:t>app developers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 in the context of what Google needed for its network servers and distributed systems.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BAE99F5-F74F-450B-8692-DAF4B8A40DD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01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2339725"/>
            <a:ext cx="5832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+mj-ea"/>
                <a:ea typeface="+mj-e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40153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+mj-ea"/>
                <a:ea typeface="+mj-e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136" y="1774086"/>
            <a:ext cx="7955280" cy="4069080"/>
          </a:xfrm>
        </p:spPr>
        <p:txBody>
          <a:bodyPr/>
          <a:lstStyle>
            <a:lvl1pPr>
              <a:lnSpc>
                <a:spcPct val="110000"/>
              </a:lnSpc>
              <a:defRPr sz="2600">
                <a:latin typeface="+mn-ea"/>
                <a:ea typeface="+mn-ea"/>
              </a:defRPr>
            </a:lvl1pPr>
            <a:lvl2pPr>
              <a:lnSpc>
                <a:spcPct val="110000"/>
              </a:lnSpc>
              <a:defRPr sz="2400">
                <a:latin typeface="+mn-ea"/>
                <a:ea typeface="+mn-ea"/>
              </a:defRPr>
            </a:lvl2pPr>
            <a:lvl3pPr>
              <a:lnSpc>
                <a:spcPct val="110000"/>
              </a:lnSpc>
              <a:defRPr sz="2200">
                <a:latin typeface="+mn-ea"/>
                <a:ea typeface="+mn-ea"/>
              </a:defRPr>
            </a:lvl3pPr>
            <a:lvl4pPr>
              <a:lnSpc>
                <a:spcPct val="110000"/>
              </a:lnSpc>
              <a:defRPr sz="2200">
                <a:latin typeface="+mn-ea"/>
                <a:ea typeface="+mn-ea"/>
              </a:defRPr>
            </a:lvl4pPr>
            <a:lvl5pPr>
              <a:lnSpc>
                <a:spcPct val="110000"/>
              </a:lnSpc>
              <a:defRPr sz="22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/>
          <a:lstStyle/>
          <a:p>
            <a:fld id="{581A783B-FA21-427C-BB1F-F00F1D0FC79B}" type="datetime1">
              <a:rPr lang="zh-CN" altLang="en-US" smtClean="0"/>
              <a:t>2024/8/16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8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361" y="779979"/>
            <a:ext cx="8520600" cy="763500"/>
          </a:xfrm>
        </p:spPr>
        <p:txBody>
          <a:bodyPr>
            <a:noAutofit/>
          </a:bodyPr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548" y="1914641"/>
            <a:ext cx="4007306" cy="4355530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9322" y="1953208"/>
            <a:ext cx="3940317" cy="4310432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/>
          <a:lstStyle/>
          <a:p>
            <a:fld id="{92C6830D-5A2E-4233-93B1-0D08F65EB96A}" type="datetime1">
              <a:rPr lang="zh-CN" altLang="en-US" smtClean="0"/>
              <a:t>2024/8/16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0D32-7070-4893-947D-03F6FEA8B48C}" type="slidenum">
              <a:rPr lang="zh-CN" alt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7"/>
            <a:ext cx="75717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5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60" r:id="rId3"/>
    <p:sldLayoutId id="214748366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0" i="0" u="none" strike="noStrike" cap="none">
          <a:solidFill>
            <a:srgbClr val="000000"/>
          </a:solidFill>
          <a:latin typeface="+mj-ea"/>
          <a:ea typeface="+mj-ea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ea"/>
          <a:ea typeface="+mn-ea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8259558@QQ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zj204/python_course" TargetMode="External"/><Relationship Id="rId2" Type="http://schemas.openxmlformats.org/officeDocument/2006/relationships/hyperlink" Target="https://github.com/zhoujing204/python_course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oujing204/python_cours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hyperlink" Target="https://gitee.com/zj204/python_cours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sz="5400"/>
              <a:t>Python</a:t>
            </a:r>
            <a:br>
              <a:rPr lang="en-US" altLang="zh-CN" sz="5400"/>
            </a:br>
            <a:r>
              <a:rPr lang="zh-CN" altLang="en-US" sz="5400"/>
              <a:t>程序开发基础</a:t>
            </a:r>
            <a:br>
              <a:rPr lang="en-US" altLang="zh-CN" sz="5400"/>
            </a:br>
            <a:br>
              <a:rPr lang="en-US" altLang="zh-CN" sz="5400"/>
            </a:br>
            <a:endParaRPr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475656" y="3933056"/>
            <a:ext cx="5832600" cy="1046400"/>
          </a:xfrm>
        </p:spPr>
        <p:txBody>
          <a:bodyPr/>
          <a:lstStyle/>
          <a:p>
            <a:r>
              <a:rPr lang="zh-CN" altLang="en-US" dirty="0"/>
              <a:t>周景</a:t>
            </a:r>
            <a:endParaRPr lang="en-US" altLang="zh-CN" dirty="0"/>
          </a:p>
          <a:p>
            <a:r>
              <a:rPr lang="en-US" altLang="zh-CN" dirty="0"/>
              <a:t>8259558@qq.com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Google Shape;278;p13"/>
          <p:cNvSpPr txBox="1">
            <a:spLocks/>
          </p:cNvSpPr>
          <p:nvPr/>
        </p:nvSpPr>
        <p:spPr>
          <a:xfrm>
            <a:off x="824000" y="4795067"/>
            <a:ext cx="4255500" cy="9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547664" y="764373"/>
            <a:ext cx="7001976" cy="1293028"/>
          </a:xfrm>
        </p:spPr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语言的优点和缺点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561230" y="2168055"/>
            <a:ext cx="3910579" cy="406908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优点：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全能的语言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易于理解和使用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活跃的开源社区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丰富的软件库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非常合适用于开发原型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生产力高</a:t>
            </a:r>
            <a:endParaRPr lang="en-US" altLang="zh-CN" sz="2200" dirty="0"/>
          </a:p>
          <a:p>
            <a:pPr lvl="1"/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459357" y="2194560"/>
            <a:ext cx="4505131" cy="4153229"/>
          </a:xfrm>
        </p:spPr>
        <p:txBody>
          <a:bodyPr/>
          <a:lstStyle/>
          <a:p>
            <a:r>
              <a:rPr lang="zh-CN" altLang="en-US" sz="2400" dirty="0"/>
              <a:t>缺点：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性能相对较差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多线程的问题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不能用于开发原生移动应用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内存消耗相对较大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325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代码的运行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933056"/>
            <a:ext cx="8280920" cy="208823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是解释型语言，和</a:t>
            </a:r>
            <a:r>
              <a:rPr lang="en-US" altLang="zh-CN" dirty="0"/>
              <a:t>Java</a:t>
            </a:r>
            <a:r>
              <a:rPr lang="zh-CN" altLang="en-US" dirty="0"/>
              <a:t>语言不同的是，</a:t>
            </a:r>
            <a:r>
              <a:rPr lang="en-US" altLang="zh-CN" dirty="0"/>
              <a:t>Python</a:t>
            </a:r>
            <a:r>
              <a:rPr lang="zh-CN" altLang="en-US" dirty="0"/>
              <a:t>语言解释一句，执行一句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相比编译型语言，解释型语言的性能相对较差。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55167"/>
            <a:ext cx="7056784" cy="245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9533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语言的性能问题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424936" cy="4536504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Python 3.11</a:t>
            </a:r>
            <a:r>
              <a:rPr lang="zh-CN" altLang="en-US">
                <a:latin typeface="+mn-ea"/>
                <a:ea typeface="+mn-ea"/>
              </a:rPr>
              <a:t>相比</a:t>
            </a:r>
            <a:r>
              <a:rPr lang="en-US" altLang="zh-CN">
                <a:latin typeface="+mn-ea"/>
                <a:ea typeface="+mn-ea"/>
              </a:rPr>
              <a:t>Python 3.10</a:t>
            </a:r>
            <a:r>
              <a:rPr lang="zh-CN" altLang="en-US">
                <a:latin typeface="+mn-ea"/>
                <a:ea typeface="+mn-ea"/>
              </a:rPr>
              <a:t>性能提升了</a:t>
            </a:r>
            <a:r>
              <a:rPr lang="en-US" altLang="zh-CN">
                <a:latin typeface="+mn-ea"/>
                <a:ea typeface="+mn-ea"/>
              </a:rPr>
              <a:t>10%-60%</a:t>
            </a:r>
            <a:r>
              <a:rPr lang="zh-CN" altLang="en-US">
                <a:latin typeface="+mn-ea"/>
                <a:ea typeface="+mn-ea"/>
              </a:rPr>
              <a:t>。</a:t>
            </a:r>
            <a:endParaRPr lang="en-US" altLang="zh-CN">
              <a:latin typeface="+mn-ea"/>
              <a:ea typeface="+mn-ea"/>
            </a:endParaRPr>
          </a:p>
          <a:p>
            <a:r>
              <a:rPr lang="zh-CN" altLang="en-US">
                <a:latin typeface="+mn-ea"/>
                <a:ea typeface="+mn-ea"/>
              </a:rPr>
              <a:t>即时编译特性（</a:t>
            </a:r>
            <a:r>
              <a:rPr lang="en-US" altLang="zh-CN">
                <a:latin typeface="+mn-ea"/>
                <a:ea typeface="+mn-ea"/>
              </a:rPr>
              <a:t>JIT</a:t>
            </a:r>
            <a:r>
              <a:rPr lang="zh-CN" altLang="en-US">
                <a:latin typeface="+mn-ea"/>
                <a:ea typeface="+mn-ea"/>
              </a:rPr>
              <a:t>）即将加入</a:t>
            </a:r>
            <a:r>
              <a:rPr lang="en-US" altLang="zh-CN">
                <a:latin typeface="+mn-ea"/>
                <a:ea typeface="+mn-ea"/>
              </a:rPr>
              <a:t>Python 3.13.</a:t>
            </a:r>
          </a:p>
          <a:p>
            <a:r>
              <a:rPr lang="en-US" altLang="zh-CN">
                <a:solidFill>
                  <a:schemeClr val="tx1"/>
                </a:solidFill>
                <a:latin typeface="+mn-ea"/>
                <a:ea typeface="+mn-ea"/>
              </a:rPr>
              <a:t>Python</a:t>
            </a:r>
            <a:r>
              <a:rPr lang="zh-CN" altLang="en-US">
                <a:solidFill>
                  <a:schemeClr val="tx1"/>
                </a:solidFill>
                <a:latin typeface="+mn-ea"/>
                <a:ea typeface="+mn-ea"/>
              </a:rPr>
              <a:t>语言可以调用其他高性能编译语言编写的库（例如</a:t>
            </a:r>
            <a:r>
              <a:rPr lang="en-US" altLang="zh-CN">
                <a:solidFill>
                  <a:schemeClr val="tx1"/>
                </a:solidFill>
                <a:latin typeface="+mn-ea"/>
                <a:ea typeface="+mn-ea"/>
              </a:rPr>
              <a:t>Numpy</a:t>
            </a:r>
            <a:r>
              <a:rPr lang="zh-CN" altLang="en-US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en-US" altLang="zh-CN">
                <a:solidFill>
                  <a:schemeClr val="tx1"/>
                </a:solidFill>
                <a:latin typeface="+mn-ea"/>
                <a:ea typeface="+mn-ea"/>
              </a:rPr>
              <a:t>Pandas</a:t>
            </a:r>
            <a:r>
              <a:rPr lang="zh-CN" altLang="en-US">
                <a:solidFill>
                  <a:schemeClr val="tx1"/>
                </a:solidFill>
                <a:latin typeface="+mn-ea"/>
                <a:ea typeface="+mn-ea"/>
              </a:rPr>
              <a:t>），大大提升</a:t>
            </a:r>
            <a:r>
              <a:rPr lang="en-US" altLang="zh-CN">
                <a:solidFill>
                  <a:schemeClr val="tx1"/>
                </a:solidFill>
                <a:latin typeface="+mn-ea"/>
                <a:ea typeface="+mn-ea"/>
              </a:rPr>
              <a:t>Python</a:t>
            </a:r>
            <a:r>
              <a:rPr lang="zh-CN" altLang="en-US">
                <a:solidFill>
                  <a:schemeClr val="tx1"/>
                </a:solidFill>
                <a:latin typeface="+mn-ea"/>
                <a:ea typeface="+mn-ea"/>
              </a:rPr>
              <a:t>程序的性能。</a:t>
            </a:r>
            <a:endParaRPr lang="en-US" altLang="zh-CN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zh-CN" altLang="en-US">
                <a:solidFill>
                  <a:schemeClr val="tx1"/>
                </a:solidFill>
                <a:latin typeface="+mn-ea"/>
                <a:ea typeface="+mn-ea"/>
              </a:rPr>
              <a:t>优化你的</a:t>
            </a:r>
            <a:r>
              <a:rPr lang="en-US" altLang="zh-CN">
                <a:solidFill>
                  <a:schemeClr val="tx1"/>
                </a:solidFill>
                <a:latin typeface="+mn-ea"/>
                <a:ea typeface="+mn-ea"/>
              </a:rPr>
              <a:t>Python</a:t>
            </a:r>
            <a:r>
              <a:rPr lang="zh-CN" altLang="en-US">
                <a:solidFill>
                  <a:schemeClr val="tx1"/>
                </a:solidFill>
                <a:latin typeface="+mn-ea"/>
                <a:ea typeface="+mn-ea"/>
              </a:rPr>
              <a:t>代码（数据结构和算法）。</a:t>
            </a:r>
            <a:endParaRPr lang="en-US" altLang="zh-CN">
              <a:solidFill>
                <a:schemeClr val="tx1"/>
              </a:solidFill>
              <a:latin typeface="+mn-ea"/>
              <a:ea typeface="+mn-ea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57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主流编程语言的对比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</a:t>
            </a:r>
          </a:p>
          <a:p>
            <a:r>
              <a:rPr lang="en-US" altLang="zh-CN" dirty="0"/>
              <a:t>C++</a:t>
            </a:r>
          </a:p>
          <a:p>
            <a:r>
              <a:rPr lang="en-US" altLang="zh-CN" dirty="0"/>
              <a:t>Java</a:t>
            </a:r>
          </a:p>
          <a:p>
            <a:r>
              <a:rPr lang="en-US" altLang="zh-CN" dirty="0"/>
              <a:t>Python</a:t>
            </a:r>
          </a:p>
          <a:p>
            <a:r>
              <a:rPr lang="en-US" altLang="zh-CN" dirty="0"/>
              <a:t>JavaScript</a:t>
            </a:r>
          </a:p>
          <a:p>
            <a:r>
              <a:rPr lang="en-US" altLang="zh-CN" dirty="0"/>
              <a:t>PHP</a:t>
            </a:r>
          </a:p>
          <a:p>
            <a:r>
              <a:rPr lang="en-US" altLang="zh-CN"/>
              <a:t>C#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290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</a:t>
            </a:r>
            <a:r>
              <a:rPr lang="zh-CN" altLang="en-US"/>
              <a:t>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363272" cy="4680520"/>
          </a:xfrm>
        </p:spPr>
        <p:txBody>
          <a:bodyPr/>
          <a:lstStyle/>
          <a:p>
            <a:r>
              <a:rPr lang="zh-CN" altLang="en-US" dirty="0"/>
              <a:t>每一台计算机都运行着</a:t>
            </a:r>
            <a:r>
              <a:rPr lang="en-US" altLang="zh-CN" dirty="0"/>
              <a:t>C</a:t>
            </a:r>
            <a:r>
              <a:rPr lang="zh-CN" altLang="en-US" dirty="0"/>
              <a:t>语言。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语言被广泛地用于</a:t>
            </a:r>
            <a:endParaRPr lang="en-US" altLang="zh-CN" dirty="0"/>
          </a:p>
          <a:p>
            <a:pPr lvl="1"/>
            <a:r>
              <a:rPr lang="zh-CN" altLang="en-US" dirty="0"/>
              <a:t>操作系统（驱动程序）</a:t>
            </a:r>
            <a:endParaRPr lang="en-US" altLang="zh-CN" dirty="0"/>
          </a:p>
          <a:p>
            <a:pPr lvl="1"/>
            <a:r>
              <a:rPr lang="zh-CN" altLang="en-US" dirty="0"/>
              <a:t>嵌入式系统</a:t>
            </a:r>
            <a:endParaRPr lang="en-US" altLang="zh-CN" dirty="0"/>
          </a:p>
          <a:p>
            <a:pPr lvl="1"/>
            <a:r>
              <a:rPr lang="zh-CN" altLang="en-US" dirty="0"/>
              <a:t>数据库</a:t>
            </a:r>
            <a:endParaRPr lang="en-US" altLang="zh-CN" dirty="0"/>
          </a:p>
          <a:p>
            <a:pPr lvl="1"/>
            <a:r>
              <a:rPr lang="zh-CN" altLang="en-US" dirty="0"/>
              <a:t>编译器、解释器</a:t>
            </a:r>
            <a:r>
              <a:rPr lang="en-US" altLang="zh-CN" dirty="0"/>
              <a:t>(</a:t>
            </a:r>
            <a:r>
              <a:rPr lang="en-US" altLang="zh-CN" dirty="0" err="1"/>
              <a:t>CPython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基础软件包（</a:t>
            </a:r>
            <a:r>
              <a:rPr lang="en-US" altLang="zh-CN" dirty="0"/>
              <a:t>Numpy</a:t>
            </a:r>
            <a:r>
              <a:rPr lang="zh-CN" altLang="en-US" dirty="0"/>
              <a:t>，</a:t>
            </a:r>
            <a:r>
              <a:rPr lang="en-US" altLang="zh-CN" dirty="0"/>
              <a:t>Pandas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语言的优点：</a:t>
            </a:r>
            <a:endParaRPr lang="en-US" altLang="zh-CN" dirty="0"/>
          </a:p>
          <a:p>
            <a:pPr lvl="1"/>
            <a:r>
              <a:rPr lang="zh-CN" altLang="en-US" dirty="0"/>
              <a:t>运行效率高</a:t>
            </a:r>
            <a:endParaRPr lang="en-US" altLang="zh-CN" dirty="0"/>
          </a:p>
          <a:p>
            <a:pPr lvl="1"/>
            <a:r>
              <a:rPr lang="zh-CN" altLang="en-US" dirty="0"/>
              <a:t>占用空间小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161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C++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280920" cy="4752528"/>
          </a:xfrm>
        </p:spPr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可以用于：</a:t>
            </a:r>
            <a:endParaRPr lang="en-US" altLang="zh-CN"/>
          </a:p>
          <a:p>
            <a:pPr lvl="1"/>
            <a:r>
              <a:rPr lang="zh-CN" altLang="en-US"/>
              <a:t>游戏</a:t>
            </a:r>
            <a:r>
              <a:rPr lang="en-US" altLang="zh-CN"/>
              <a:t>(</a:t>
            </a:r>
            <a:r>
              <a:rPr lang="zh-CN" altLang="en-US"/>
              <a:t>图形学</a:t>
            </a:r>
            <a:r>
              <a:rPr lang="en-US" altLang="zh-CN"/>
              <a:t>)</a:t>
            </a:r>
          </a:p>
          <a:p>
            <a:pPr lvl="1"/>
            <a:r>
              <a:rPr lang="zh-CN" altLang="en-US"/>
              <a:t>图形界面</a:t>
            </a:r>
            <a:endParaRPr lang="en-US" altLang="zh-CN"/>
          </a:p>
          <a:p>
            <a:pPr lvl="1"/>
            <a:r>
              <a:rPr lang="zh-CN" altLang="en-US"/>
              <a:t>数据库</a:t>
            </a:r>
            <a:endParaRPr lang="en-US" altLang="zh-CN"/>
          </a:p>
          <a:p>
            <a:pPr lvl="1"/>
            <a:r>
              <a:rPr lang="zh-CN" altLang="en-US"/>
              <a:t>操作系统</a:t>
            </a:r>
            <a:endParaRPr lang="en-US" altLang="zh-CN"/>
          </a:p>
          <a:p>
            <a:pPr lvl="1"/>
            <a:r>
              <a:rPr lang="en-US" altLang="zh-CN"/>
              <a:t>...</a:t>
            </a:r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153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从</a:t>
            </a:r>
            <a:r>
              <a:rPr lang="en-US" altLang="zh-CN" dirty="0"/>
              <a:t>2000</a:t>
            </a:r>
            <a:r>
              <a:rPr lang="zh-CN" altLang="en-US" dirty="0"/>
              <a:t>年后开始长期占据编程语言排行榜（</a:t>
            </a:r>
            <a:r>
              <a:rPr lang="en-US" altLang="zh-CN" dirty="0"/>
              <a:t>TIOBE</a:t>
            </a:r>
            <a:r>
              <a:rPr lang="zh-CN" altLang="en-US" dirty="0"/>
              <a:t>）第一的位置。</a:t>
            </a:r>
            <a:endParaRPr lang="en-US" altLang="zh-CN" dirty="0"/>
          </a:p>
          <a:p>
            <a:r>
              <a:rPr lang="en-US" altLang="zh-CN" dirty="0"/>
              <a:t>Spring</a:t>
            </a:r>
            <a:r>
              <a:rPr lang="zh-CN" altLang="en-US" dirty="0"/>
              <a:t>框架使得使用</a:t>
            </a:r>
            <a:r>
              <a:rPr lang="en-US" altLang="zh-CN" dirty="0"/>
              <a:t>Java</a:t>
            </a:r>
            <a:r>
              <a:rPr lang="zh-CN" altLang="en-US" dirty="0"/>
              <a:t>创建企业级的软件非常容易，大约</a:t>
            </a:r>
            <a:r>
              <a:rPr lang="en-US" altLang="zh-CN" dirty="0"/>
              <a:t>97%</a:t>
            </a:r>
            <a:r>
              <a:rPr lang="zh-CN" altLang="en-US" dirty="0"/>
              <a:t>的企业级软件使用的是</a:t>
            </a:r>
            <a:r>
              <a:rPr lang="en-US" altLang="zh-CN" dirty="0"/>
              <a:t>Java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274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C#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772816"/>
            <a:ext cx="7974888" cy="4070350"/>
          </a:xfrm>
        </p:spPr>
        <p:txBody>
          <a:bodyPr/>
          <a:lstStyle/>
          <a:p>
            <a:r>
              <a:rPr lang="zh-CN" altLang="en-US" dirty="0"/>
              <a:t>微软的</a:t>
            </a:r>
            <a:r>
              <a:rPr lang="en-US" altLang="zh-CN" dirty="0"/>
              <a:t>Java</a:t>
            </a:r>
            <a:r>
              <a:rPr lang="zh-CN" altLang="en-US" dirty="0"/>
              <a:t>语言（原名</a:t>
            </a:r>
            <a:r>
              <a:rPr lang="en-US" altLang="zh-CN" dirty="0"/>
              <a:t>Visual Java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主要用于</a:t>
            </a:r>
            <a:r>
              <a:rPr lang="en-US" altLang="zh-CN"/>
              <a:t>Windows</a:t>
            </a:r>
            <a:r>
              <a:rPr lang="zh-CN" altLang="en-US"/>
              <a:t>平台和微软云（</a:t>
            </a:r>
            <a:r>
              <a:rPr lang="en-US" altLang="zh-CN"/>
              <a:t>Azure</a:t>
            </a:r>
            <a:r>
              <a:rPr lang="zh-CN" altLang="en-US"/>
              <a:t>）的开发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/>
              <a:t>Unity</a:t>
            </a:r>
            <a:r>
              <a:rPr lang="zh-CN" altLang="en-US"/>
              <a:t>游戏引擎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324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是非常全能的语言，最常用于：</a:t>
            </a:r>
            <a:endParaRPr lang="en-US" altLang="zh-CN"/>
          </a:p>
          <a:p>
            <a:pPr lvl="1"/>
            <a:r>
              <a:rPr lang="en-US" altLang="zh-CN"/>
              <a:t>Data Science</a:t>
            </a:r>
          </a:p>
          <a:p>
            <a:pPr lvl="1"/>
            <a:r>
              <a:rPr lang="zh-CN" altLang="en-US"/>
              <a:t>机器学习</a:t>
            </a:r>
            <a:endParaRPr lang="en-US" altLang="zh-CN"/>
          </a:p>
          <a:p>
            <a:pPr lvl="1"/>
            <a:r>
              <a:rPr lang="en-US" altLang="zh-CN"/>
              <a:t>Web</a:t>
            </a:r>
            <a:r>
              <a:rPr lang="zh-CN" altLang="en-US"/>
              <a:t>开发</a:t>
            </a:r>
            <a:endParaRPr lang="en-US" altLang="zh-CN"/>
          </a:p>
          <a:p>
            <a:pPr lvl="1"/>
            <a:r>
              <a:rPr lang="en-US" altLang="zh-CN"/>
              <a:t>...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959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PHP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最便捷的</a:t>
            </a:r>
            <a:r>
              <a:rPr lang="en-US" altLang="zh-CN" dirty="0"/>
              <a:t>WEB</a:t>
            </a:r>
            <a:r>
              <a:rPr lang="zh-CN" altLang="en-US" dirty="0"/>
              <a:t>后端编程语言，最适合建立简单的</a:t>
            </a:r>
            <a:r>
              <a:rPr lang="en-US" altLang="zh-CN" dirty="0"/>
              <a:t>Web</a:t>
            </a:r>
            <a:r>
              <a:rPr lang="zh-CN" altLang="en-US" dirty="0"/>
              <a:t>网站。</a:t>
            </a:r>
            <a:endParaRPr lang="en-US" altLang="zh-CN" dirty="0"/>
          </a:p>
          <a:p>
            <a:r>
              <a:rPr lang="en-US" altLang="zh-CN" dirty="0"/>
              <a:t>WordPress</a:t>
            </a:r>
            <a:r>
              <a:rPr lang="zh-CN" altLang="en-US" dirty="0"/>
              <a:t>是一个使用</a:t>
            </a:r>
            <a:r>
              <a:rPr lang="en-US" altLang="zh-CN" dirty="0"/>
              <a:t>PHP</a:t>
            </a:r>
            <a:r>
              <a:rPr lang="zh-CN" altLang="en-US" dirty="0"/>
              <a:t>语言的开源软件，全世界有</a:t>
            </a:r>
            <a:r>
              <a:rPr lang="en-US" altLang="zh-CN" dirty="0"/>
              <a:t>7500</a:t>
            </a:r>
            <a:r>
              <a:rPr lang="zh-CN" altLang="en-US" dirty="0"/>
              <a:t>万网站是使用</a:t>
            </a:r>
            <a:r>
              <a:rPr lang="en-US" altLang="zh-CN" dirty="0"/>
              <a:t>WordPress</a:t>
            </a:r>
            <a:r>
              <a:rPr lang="zh-CN" altLang="en-US" dirty="0"/>
              <a:t>创建的。</a:t>
            </a:r>
          </a:p>
        </p:txBody>
      </p:sp>
    </p:spTree>
    <p:extLst>
      <p:ext uri="{BB962C8B-B14F-4D97-AF65-F5344CB8AC3E}">
        <p14:creationId xmlns:p14="http://schemas.microsoft.com/office/powerpoint/2010/main" val="346060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DDF45-D284-43AB-BE26-E1DB6A35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60866"/>
            <a:ext cx="7571700" cy="936800"/>
          </a:xfrm>
        </p:spPr>
        <p:txBody>
          <a:bodyPr/>
          <a:lstStyle/>
          <a:p>
            <a:r>
              <a:rPr lang="zh-CN" altLang="en-US"/>
              <a:t>联系方式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F1617-F5AC-4B48-9816-C64B3F0D3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496944" cy="525658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QQ : 8259558</a:t>
            </a:r>
          </a:p>
          <a:p>
            <a:r>
              <a:rPr lang="en-US" altLang="zh-CN" sz="2800" dirty="0"/>
              <a:t>EMAIL</a:t>
            </a:r>
            <a:r>
              <a:rPr lang="en-US" altLang="zh-CN" sz="2800"/>
              <a:t>: </a:t>
            </a:r>
            <a:r>
              <a:rPr lang="en-US" altLang="zh-CN" sz="2800">
                <a:hlinkClick r:id="rId3"/>
              </a:rPr>
              <a:t>8259558@QQ.COM</a:t>
            </a:r>
            <a:endParaRPr lang="en-US" altLang="zh-CN" sz="2800"/>
          </a:p>
          <a:p>
            <a:r>
              <a:rPr lang="en-US" altLang="zh-CN" sz="2800"/>
              <a:t>QQ</a:t>
            </a:r>
            <a:r>
              <a:rPr lang="zh-CN" altLang="en-US" sz="2800"/>
              <a:t>群</a:t>
            </a:r>
            <a:endParaRPr lang="en-US" altLang="zh-CN" sz="2800"/>
          </a:p>
          <a:p>
            <a:endParaRPr lang="en-US" altLang="zh-CN" sz="2800" dirty="0"/>
          </a:p>
          <a:p>
            <a:pPr lvl="1"/>
            <a:endParaRPr lang="en-US" altLang="zh-CN" sz="2600" dirty="0"/>
          </a:p>
          <a:p>
            <a:endParaRPr lang="en-US" altLang="zh-CN" sz="2800" dirty="0"/>
          </a:p>
        </p:txBody>
      </p:sp>
      <p:pic>
        <p:nvPicPr>
          <p:cNvPr id="1026" name="Picture 2" descr="C:\微云同步助手\21软件Python\21软件Python课程群群二维码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053" y="2636912"/>
            <a:ext cx="3128127" cy="401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933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204864"/>
            <a:ext cx="7955280" cy="4179478"/>
          </a:xfr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是一种可以用于</a:t>
            </a:r>
            <a:r>
              <a:rPr lang="zh-CN" altLang="en-US" b="1" dirty="0">
                <a:solidFill>
                  <a:srgbClr val="FF0000"/>
                </a:solidFill>
              </a:rPr>
              <a:t>前端</a:t>
            </a:r>
            <a:r>
              <a:rPr lang="zh-CN" altLang="en-US" dirty="0"/>
              <a:t>和服务端（</a:t>
            </a:r>
            <a:r>
              <a:rPr lang="en-US" altLang="zh-CN" dirty="0"/>
              <a:t>Node.js</a:t>
            </a:r>
            <a:r>
              <a:rPr lang="zh-CN" altLang="en-US" dirty="0"/>
              <a:t>）的脚本语言。</a:t>
            </a:r>
            <a:endParaRPr lang="en-US" altLang="zh-CN" dirty="0"/>
          </a:p>
          <a:p>
            <a:r>
              <a:rPr lang="zh-CN" altLang="en-US" dirty="0"/>
              <a:t>前端技术被广泛用于创建</a:t>
            </a:r>
            <a:endParaRPr lang="en-US" altLang="zh-CN" dirty="0"/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应用界面</a:t>
            </a:r>
            <a:endParaRPr lang="en-US" altLang="zh-CN" dirty="0"/>
          </a:p>
          <a:p>
            <a:pPr lvl="1"/>
            <a:r>
              <a:rPr lang="zh-CN" altLang="en-US" dirty="0"/>
              <a:t>移动应用的界面</a:t>
            </a:r>
          </a:p>
        </p:txBody>
      </p:sp>
    </p:spTree>
    <p:extLst>
      <p:ext uri="{BB962C8B-B14F-4D97-AF65-F5344CB8AC3E}">
        <p14:creationId xmlns:p14="http://schemas.microsoft.com/office/powerpoint/2010/main" val="3098223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新的编程语言的介绍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136" y="1774086"/>
            <a:ext cx="8261312" cy="4175194"/>
          </a:xfrm>
        </p:spPr>
        <p:txBody>
          <a:bodyPr/>
          <a:lstStyle/>
          <a:p>
            <a:r>
              <a:rPr lang="en-US" altLang="zh-CN" dirty="0"/>
              <a:t>Rust     --- &gt;  c,  </a:t>
            </a:r>
            <a:r>
              <a:rPr lang="en-US" altLang="zh-CN" dirty="0" err="1"/>
              <a:t>c++</a:t>
            </a:r>
            <a:endParaRPr lang="en-US" altLang="zh-CN" dirty="0"/>
          </a:p>
          <a:p>
            <a:r>
              <a:rPr lang="en-US" altLang="zh-CN"/>
              <a:t>Go    --- &gt;  c++, Java, Python</a:t>
            </a:r>
            <a:endParaRPr lang="en-US" altLang="zh-CN" dirty="0"/>
          </a:p>
          <a:p>
            <a:r>
              <a:rPr lang="en-US" altLang="zh-CN" dirty="0"/>
              <a:t>Kotlin    ---- &gt;  Java</a:t>
            </a:r>
          </a:p>
          <a:p>
            <a:r>
              <a:rPr lang="en-US" altLang="zh-CN" dirty="0"/>
              <a:t>TypeScript    ----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/>
              <a:t>&gt;</a:t>
            </a:r>
            <a:r>
              <a:rPr lang="en-US" altLang="zh-CN" dirty="0">
                <a:sym typeface="Wingdings" panose="05000000000000000000" pitchFamily="2" charset="2"/>
              </a:rPr>
              <a:t>  JavaScript</a:t>
            </a:r>
            <a:endParaRPr lang="en-US" altLang="zh-CN" dirty="0"/>
          </a:p>
          <a:p>
            <a:r>
              <a:rPr lang="en-US" altLang="zh-CN" dirty="0"/>
              <a:t>Julia       ---- &gt;   Python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99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981200"/>
            <a:ext cx="8507288" cy="3968080"/>
          </a:xfrm>
        </p:spPr>
        <p:txBody>
          <a:bodyPr/>
          <a:lstStyle/>
          <a:p>
            <a:r>
              <a:rPr lang="en-US" altLang="zh-CN"/>
              <a:t>Go</a:t>
            </a:r>
            <a:r>
              <a:rPr lang="zh-CN" altLang="en-US"/>
              <a:t>语言用于大规模的服务端或者大的分布式系统。</a:t>
            </a:r>
            <a:endParaRPr lang="en-US" altLang="zh-CN"/>
          </a:p>
          <a:p>
            <a:r>
              <a:rPr lang="en-US" altLang="zh-CN"/>
              <a:t>Go</a:t>
            </a:r>
            <a:r>
              <a:rPr lang="zh-CN" altLang="en-US"/>
              <a:t>语言最主要的特点是多线程和并发编程。</a:t>
            </a:r>
          </a:p>
        </p:txBody>
      </p:sp>
    </p:spTree>
    <p:extLst>
      <p:ext uri="{BB962C8B-B14F-4D97-AF65-F5344CB8AC3E}">
        <p14:creationId xmlns:p14="http://schemas.microsoft.com/office/powerpoint/2010/main" val="4165848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Kotlin</a:t>
            </a:r>
            <a:r>
              <a:rPr lang="zh-CN" altLang="en-US"/>
              <a:t>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Kotlin</a:t>
            </a:r>
            <a:r>
              <a:rPr lang="zh-CN" altLang="en-US"/>
              <a:t>目前主要用于</a:t>
            </a:r>
            <a:r>
              <a:rPr lang="en-US" altLang="zh-CN"/>
              <a:t>Android</a:t>
            </a:r>
            <a:r>
              <a:rPr lang="zh-CN" altLang="en-US"/>
              <a:t>应用的开发。</a:t>
            </a:r>
            <a:endParaRPr lang="en-US" altLang="zh-CN"/>
          </a:p>
          <a:p>
            <a:r>
              <a:rPr lang="en-US" altLang="zh-CN"/>
              <a:t>Kotlin</a:t>
            </a:r>
            <a:r>
              <a:rPr lang="zh-CN" altLang="en-US"/>
              <a:t>完全与</a:t>
            </a:r>
            <a:r>
              <a:rPr lang="en-US" altLang="zh-CN"/>
              <a:t>Java</a:t>
            </a:r>
            <a:r>
              <a:rPr lang="zh-CN" altLang="en-US"/>
              <a:t>相互兼容，可以相互操作，在所有可以应用</a:t>
            </a:r>
            <a:r>
              <a:rPr lang="en-US" altLang="zh-CN"/>
              <a:t>Java</a:t>
            </a:r>
            <a:r>
              <a:rPr lang="zh-CN" altLang="en-US"/>
              <a:t>的地方都可以使用</a:t>
            </a:r>
            <a:r>
              <a:rPr lang="en-US" altLang="zh-CN"/>
              <a:t>Kotlin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90786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755576" y="1556792"/>
            <a:ext cx="7918648" cy="20882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zh-CN" altLang="en-US" sz="6000" dirty="0"/>
              <a:t>哪种编程语言是你最偏好的编程语言？</a:t>
            </a:r>
            <a:endParaRPr sz="6000" b="1" dirty="0"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5012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5328592" cy="432048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“The limits of my language are the limits of my world”—</a:t>
            </a:r>
            <a:r>
              <a:rPr lang="en-US" altLang="zh-CN" sz="2800" i="1" dirty="0"/>
              <a:t>Ludwig Wittgenstein (1889-1951</a:t>
            </a:r>
            <a:r>
              <a:rPr lang="en-US" altLang="zh-CN" sz="2800" i="1"/>
              <a:t>)</a:t>
            </a:r>
            <a:r>
              <a:rPr lang="en-US" altLang="zh-CN" sz="2800"/>
              <a:t> </a:t>
            </a:r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“我的语言的局限就是我的世界的局限</a:t>
            </a:r>
            <a:r>
              <a:rPr lang="en-US" altLang="zh-CN" sz="2800"/>
              <a:t>.”--</a:t>
            </a:r>
            <a:r>
              <a:rPr lang="en-US" altLang="zh-CN" sz="2800" i="1"/>
              <a:t> Ludwig Wittgenstein (1889-1951)</a:t>
            </a:r>
            <a:r>
              <a:rPr lang="en-US" altLang="zh-CN" sz="2800"/>
              <a:t> </a:t>
            </a:r>
            <a:endParaRPr lang="zh-CN" altLang="en-US" sz="2800" dirty="0"/>
          </a:p>
        </p:txBody>
      </p:sp>
      <p:sp>
        <p:nvSpPr>
          <p:cNvPr id="4" name="AutoShape 2" descr="35. Portrait of Wittgenstein.jpg"/>
          <p:cNvSpPr>
            <a:spLocks noChangeAspect="1" noChangeArrowheads="1"/>
          </p:cNvSpPr>
          <p:nvPr/>
        </p:nvSpPr>
        <p:spPr bwMode="auto">
          <a:xfrm>
            <a:off x="1259681" y="748904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50"/>
          </a:p>
        </p:txBody>
      </p:sp>
      <p:pic>
        <p:nvPicPr>
          <p:cNvPr id="1027" name="Picture 3" descr="C:\微云同步助手\19软件Python\其他\媒体\35._Portrait_of_Wittgenste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502" y="977504"/>
            <a:ext cx="3421098" cy="475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238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英语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80920" cy="4104456"/>
          </a:xfrm>
        </p:spPr>
        <p:txBody>
          <a:bodyPr/>
          <a:lstStyle/>
          <a:p>
            <a:r>
              <a:rPr lang="zh-CN" altLang="en-US" dirty="0"/>
              <a:t>英语是所有编程语言的基础语言。</a:t>
            </a:r>
            <a:endParaRPr lang="en-US" altLang="zh-CN" dirty="0"/>
          </a:p>
          <a:p>
            <a:pPr lvl="1"/>
            <a:r>
              <a:rPr lang="zh-CN" altLang="en-US" dirty="0"/>
              <a:t>所有编程语言的</a:t>
            </a:r>
            <a:r>
              <a:rPr lang="en-US" altLang="zh-CN" dirty="0"/>
              <a:t>API</a:t>
            </a:r>
            <a:r>
              <a:rPr lang="zh-CN" altLang="en-US" dirty="0"/>
              <a:t>和官方文档都是基于英文的。</a:t>
            </a:r>
            <a:endParaRPr lang="en-US" altLang="zh-CN" dirty="0"/>
          </a:p>
          <a:p>
            <a:pPr lvl="1"/>
            <a:r>
              <a:rPr lang="en-US" altLang="zh-CN" dirty="0"/>
              <a:t>statckoverflow.com: </a:t>
            </a:r>
            <a:r>
              <a:rPr lang="zh-CN" altLang="en-US" dirty="0"/>
              <a:t>世界上最大的关于编程问题解答的社区使用的是英语</a:t>
            </a:r>
            <a:endParaRPr lang="en-US" altLang="zh-CN" dirty="0"/>
          </a:p>
          <a:p>
            <a:pPr lvl="1"/>
            <a:r>
              <a:rPr lang="en-US" altLang="zh-CN" dirty="0"/>
              <a:t>github.com: </a:t>
            </a:r>
            <a:r>
              <a:rPr lang="zh-CN" altLang="en-US" dirty="0"/>
              <a:t>世界上最大的开源软件社区主要使用的语言的英语。</a:t>
            </a:r>
            <a:endParaRPr lang="en-US" altLang="zh-CN" dirty="0"/>
          </a:p>
          <a:p>
            <a:r>
              <a:rPr lang="zh-CN" altLang="en-US" dirty="0"/>
              <a:t>最顶尖的学术文章主要都是使用的是英文。</a:t>
            </a:r>
            <a:endParaRPr lang="en-US" altLang="zh-CN" dirty="0"/>
          </a:p>
          <a:p>
            <a:r>
              <a:rPr lang="zh-CN" altLang="en-US" dirty="0"/>
              <a:t>绝大多数互联网的内容都是英文。</a:t>
            </a:r>
          </a:p>
        </p:txBody>
      </p:sp>
    </p:spTree>
    <p:extLst>
      <p:ext uri="{BB962C8B-B14F-4D97-AF65-F5344CB8AC3E}">
        <p14:creationId xmlns:p14="http://schemas.microsoft.com/office/powerpoint/2010/main" val="2147465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A8A73-78D9-49C7-9C03-F29F4B04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768" y="260648"/>
            <a:ext cx="6209888" cy="864096"/>
          </a:xfrm>
        </p:spPr>
        <p:txBody>
          <a:bodyPr/>
          <a:lstStyle/>
          <a:p>
            <a:r>
              <a:rPr lang="zh-CN" altLang="en-US" dirty="0"/>
              <a:t>互联网使用的语言比率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DCABB06-8040-4B40-9E48-EEFAF1791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7544" y="1268760"/>
            <a:ext cx="7029672" cy="5229200"/>
          </a:xfrm>
        </p:spPr>
      </p:pic>
    </p:spTree>
    <p:extLst>
      <p:ext uri="{BB962C8B-B14F-4D97-AF65-F5344CB8AC3E}">
        <p14:creationId xmlns:p14="http://schemas.microsoft.com/office/powerpoint/2010/main" val="1290622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83E56-140D-490D-85F6-E300FC5D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开</a:t>
            </a:r>
            <a:r>
              <a:rPr lang="zh-CN" altLang="en-US" dirty="0"/>
              <a:t>发环境的安装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68E73-AAD9-43B5-BAD6-C2CCA7895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628800"/>
            <a:ext cx="7883272" cy="4392488"/>
          </a:xfr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r>
              <a:rPr lang="zh-CN" altLang="en-US" dirty="0"/>
              <a:t>软件包（官网：</a:t>
            </a:r>
            <a:r>
              <a:rPr lang="en-US" altLang="zh-CN" dirty="0"/>
              <a:t>python.org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建</a:t>
            </a:r>
            <a:r>
              <a:rPr lang="zh-CN" altLang="en-US"/>
              <a:t>议 </a:t>
            </a:r>
            <a:r>
              <a:rPr lang="en-US" altLang="zh-CN"/>
              <a:t>3.10+</a:t>
            </a:r>
            <a:endParaRPr lang="en-US" altLang="zh-CN" dirty="0"/>
          </a:p>
          <a:p>
            <a:r>
              <a:rPr lang="zh-CN" altLang="en-US" dirty="0"/>
              <a:t>安装集成开发环境：</a:t>
            </a:r>
            <a:endParaRPr lang="en-US" altLang="zh-CN" dirty="0"/>
          </a:p>
          <a:p>
            <a:pPr lvl="1"/>
            <a:r>
              <a:rPr lang="en-US" altLang="zh-CN" dirty="0"/>
              <a:t>Visual Studio Code</a:t>
            </a:r>
          </a:p>
          <a:p>
            <a:r>
              <a:rPr lang="zh-CN" altLang="en-US"/>
              <a:t>安</a:t>
            </a:r>
            <a:r>
              <a:rPr lang="zh-CN" altLang="en-US" dirty="0"/>
              <a:t>装</a:t>
            </a:r>
            <a:r>
              <a:rPr lang="en-US" altLang="zh-CN" dirty="0"/>
              <a:t>Anaconda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zh-CN" dirty="0"/>
              <a:t>Python开发环境的管理</a:t>
            </a:r>
            <a:endParaRPr lang="en-US" altLang="zh-CN" dirty="0"/>
          </a:p>
          <a:p>
            <a:pPr lvl="1"/>
            <a:r>
              <a:rPr lang="zh-CN" altLang="en-US" dirty="0"/>
              <a:t>下载地址：</a:t>
            </a:r>
            <a:r>
              <a:rPr lang="en-US" altLang="zh-CN" dirty="0"/>
              <a:t> https://www.anaconda.com/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551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6408712" cy="792089"/>
          </a:xfrm>
        </p:spPr>
        <p:txBody>
          <a:bodyPr/>
          <a:lstStyle/>
          <a:p>
            <a:r>
              <a:rPr lang="zh-CN" altLang="en-US"/>
              <a:t>常用</a:t>
            </a:r>
            <a:r>
              <a:rPr lang="en-US" altLang="zh-CN"/>
              <a:t>Python</a:t>
            </a:r>
            <a:r>
              <a:rPr lang="zh-CN" altLang="en-US"/>
              <a:t>软件包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424936" cy="5688632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使用</a:t>
            </a:r>
            <a:r>
              <a:rPr lang="en-US" altLang="zh-CN"/>
              <a:t>pip install</a:t>
            </a:r>
            <a:r>
              <a:rPr lang="zh-CN" altLang="en-US"/>
              <a:t>命令可以安装</a:t>
            </a:r>
            <a:r>
              <a:rPr lang="en-US" altLang="zh-CN"/>
              <a:t>Python</a:t>
            </a:r>
            <a:r>
              <a:rPr lang="zh-CN" altLang="en-US"/>
              <a:t>软件包，例如：</a:t>
            </a:r>
            <a:endParaRPr lang="en-US" altLang="zh-CN"/>
          </a:p>
          <a:p>
            <a:pPr lvl="1"/>
            <a:r>
              <a:rPr lang="en-US" altLang="zh-CN"/>
              <a:t>pip install numpy</a:t>
            </a:r>
          </a:p>
          <a:p>
            <a:r>
              <a:rPr lang="zh-CN" altLang="en-US"/>
              <a:t>数</a:t>
            </a:r>
            <a:r>
              <a:rPr lang="zh-CN" altLang="en-US" dirty="0"/>
              <a:t>据科学与人工智能</a:t>
            </a:r>
            <a:endParaRPr lang="en-US" altLang="zh-CN" dirty="0"/>
          </a:p>
          <a:p>
            <a:pPr lvl="1"/>
            <a:r>
              <a:rPr lang="en-US" altLang="zh-CN" dirty="0"/>
              <a:t>Numpy</a:t>
            </a:r>
            <a:r>
              <a:rPr lang="zh-CN" altLang="en-US" dirty="0"/>
              <a:t>：科学运</a:t>
            </a:r>
            <a:r>
              <a:rPr lang="zh-CN" altLang="en-US"/>
              <a:t>算（数列运</a:t>
            </a:r>
            <a:r>
              <a:rPr lang="zh-CN" altLang="en-US" dirty="0"/>
              <a:t>算）</a:t>
            </a:r>
            <a:endParaRPr lang="en-US" altLang="zh-CN" dirty="0"/>
          </a:p>
          <a:p>
            <a:pPr lvl="1"/>
            <a:r>
              <a:rPr lang="en-US" altLang="zh-CN" dirty="0"/>
              <a:t>Pandas</a:t>
            </a:r>
            <a:r>
              <a:rPr lang="zh-CN" altLang="en-US" dirty="0"/>
              <a:t>： 数据处理</a:t>
            </a:r>
            <a:endParaRPr lang="en-US" altLang="zh-CN" dirty="0"/>
          </a:p>
          <a:p>
            <a:pPr lvl="1"/>
            <a:r>
              <a:rPr lang="en-US" altLang="zh-CN" dirty="0"/>
              <a:t>Matplotlib: </a:t>
            </a:r>
            <a:r>
              <a:rPr lang="zh-CN" altLang="en-US" dirty="0"/>
              <a:t>数据可视化</a:t>
            </a:r>
            <a:endParaRPr lang="en-US" altLang="zh-CN" dirty="0"/>
          </a:p>
          <a:p>
            <a:pPr lvl="1"/>
            <a:r>
              <a:rPr lang="en-US" altLang="zh-CN" dirty="0"/>
              <a:t>Seaborn: </a:t>
            </a:r>
            <a:r>
              <a:rPr lang="zh-CN" altLang="en-US" dirty="0"/>
              <a:t>数据可视化的美化</a:t>
            </a:r>
            <a:endParaRPr lang="en-US" altLang="zh-CN" dirty="0"/>
          </a:p>
          <a:p>
            <a:pPr lvl="1"/>
            <a:r>
              <a:rPr lang="en-US" altLang="zh-CN" dirty="0"/>
              <a:t>Scikit-learn: </a:t>
            </a:r>
            <a:r>
              <a:rPr lang="zh-CN" altLang="en-US" dirty="0"/>
              <a:t>机器学习</a:t>
            </a:r>
            <a:endParaRPr lang="en-US" altLang="zh-CN" dirty="0"/>
          </a:p>
          <a:p>
            <a:pPr lvl="1"/>
            <a:r>
              <a:rPr lang="en-US" altLang="zh-CN" dirty="0"/>
              <a:t>NLTK</a:t>
            </a:r>
            <a:r>
              <a:rPr lang="zh-CN" altLang="en-US" dirty="0"/>
              <a:t>：自然语言处理</a:t>
            </a:r>
            <a:endParaRPr lang="en-US" altLang="zh-CN" dirty="0"/>
          </a:p>
          <a:p>
            <a:pPr lvl="1"/>
            <a:r>
              <a:rPr lang="en-US" altLang="zh-CN" dirty="0" err="1"/>
              <a:t>Opencv</a:t>
            </a:r>
            <a:r>
              <a:rPr lang="en-US" altLang="zh-CN" dirty="0"/>
              <a:t>: </a:t>
            </a:r>
            <a:r>
              <a:rPr lang="zh-CN" altLang="en-US" dirty="0"/>
              <a:t>图像识别</a:t>
            </a:r>
            <a:endParaRPr lang="en-US" altLang="zh-CN" dirty="0"/>
          </a:p>
          <a:p>
            <a:r>
              <a:rPr lang="zh-CN" altLang="en-US" dirty="0"/>
              <a:t>游戏：</a:t>
            </a:r>
            <a:r>
              <a:rPr lang="en-US" altLang="zh-CN" dirty="0" err="1"/>
              <a:t>Pygame</a:t>
            </a:r>
            <a:endParaRPr lang="en-US" altLang="zh-CN" dirty="0"/>
          </a:p>
          <a:p>
            <a:r>
              <a:rPr lang="zh-CN" altLang="en-US" dirty="0"/>
              <a:t>图像处理</a:t>
            </a:r>
            <a:r>
              <a:rPr lang="zh-CN" altLang="en-US"/>
              <a:t>：</a:t>
            </a:r>
            <a:r>
              <a:rPr lang="en-US" altLang="zh-CN"/>
              <a:t>Pillow</a:t>
            </a:r>
          </a:p>
          <a:p>
            <a:r>
              <a:rPr lang="en-US" altLang="zh-CN"/>
              <a:t>...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272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B6B07-0F1F-D754-6AF7-A4F4A229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课程网站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32AD9-3D03-645E-CC38-671BB13F4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课程仓库地址：</a:t>
            </a:r>
            <a:endParaRPr lang="en-US" altLang="zh-CN" sz="2800"/>
          </a:p>
          <a:p>
            <a:pPr lvl="1"/>
            <a:r>
              <a:rPr lang="en-US" altLang="zh-CN" sz="2600">
                <a:hlinkClick r:id="rId2"/>
              </a:rPr>
              <a:t>https://github.com/zhoujing204/python_course</a:t>
            </a:r>
            <a:endParaRPr lang="en-US" altLang="zh-CN" sz="2600"/>
          </a:p>
          <a:p>
            <a:pPr lvl="1"/>
            <a:r>
              <a:rPr lang="en-US" altLang="zh-CN" sz="2600">
                <a:hlinkClick r:id="rId3"/>
              </a:rPr>
              <a:t>https://gitee.com/zj204/python_course</a:t>
            </a:r>
            <a:endParaRPr lang="en-US" altLang="zh-CN" sz="2600"/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B2B7C5-2C4B-93FC-ECD7-C5B3C3ED0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21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查看安装的软件包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844824"/>
            <a:ext cx="7955280" cy="4069080"/>
          </a:xfrm>
        </p:spPr>
        <p:txBody>
          <a:bodyPr/>
          <a:lstStyle/>
          <a:p>
            <a:r>
              <a:rPr lang="zh-CN" altLang="en-US"/>
              <a:t>使用命令  </a:t>
            </a:r>
            <a:r>
              <a:rPr lang="en-US" altLang="zh-CN"/>
              <a:t>pip list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75" y="2636912"/>
            <a:ext cx="5758678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9630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安装软件包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916832"/>
            <a:ext cx="7955280" cy="681690"/>
          </a:xfrm>
        </p:spPr>
        <p:txBody>
          <a:bodyPr/>
          <a:lstStyle/>
          <a:p>
            <a:r>
              <a:rPr lang="zh-CN" altLang="en-US"/>
              <a:t>使用命令</a:t>
            </a:r>
            <a:r>
              <a:rPr lang="en-US" altLang="zh-CN"/>
              <a:t>pip install &lt;</a:t>
            </a:r>
            <a:r>
              <a:rPr lang="zh-CN" altLang="en-US"/>
              <a:t>软件名</a:t>
            </a:r>
            <a:r>
              <a:rPr lang="en-US" altLang="zh-CN"/>
              <a:t>&gt;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1" y="2492896"/>
            <a:ext cx="9084259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8341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VsCode Python</a:t>
            </a:r>
            <a:r>
              <a:rPr lang="zh-CN" altLang="en-US"/>
              <a:t>插件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761" y="1844824"/>
            <a:ext cx="7892671" cy="1152128"/>
          </a:xfrm>
        </p:spPr>
        <p:txBody>
          <a:bodyPr/>
          <a:lstStyle/>
          <a:p>
            <a:r>
              <a:rPr lang="zh-CN" altLang="en-US"/>
              <a:t>点击插件按钮，搜索</a:t>
            </a:r>
            <a:r>
              <a:rPr lang="en-US" altLang="zh-CN"/>
              <a:t>python</a:t>
            </a:r>
            <a:r>
              <a:rPr lang="zh-CN" altLang="en-US"/>
              <a:t>，安装</a:t>
            </a:r>
            <a:r>
              <a:rPr lang="en-US" altLang="zh-CN"/>
              <a:t>Python Extension Pack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72" y="3068960"/>
            <a:ext cx="8803786" cy="3399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537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学习资源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28800"/>
            <a:ext cx="8424936" cy="4896544"/>
          </a:xfrm>
        </p:spPr>
        <p:txBody>
          <a:bodyPr/>
          <a:lstStyle/>
          <a:p>
            <a:r>
              <a:rPr lang="zh-CN" altLang="en-US" dirty="0"/>
              <a:t>网络搜索：</a:t>
            </a:r>
            <a:endParaRPr lang="en-US" altLang="zh-CN" dirty="0"/>
          </a:p>
          <a:p>
            <a:pPr lvl="1"/>
            <a:r>
              <a:rPr lang="en-US" altLang="zh-CN"/>
              <a:t>Google.com</a:t>
            </a:r>
            <a:r>
              <a:rPr lang="zh-CN" altLang="en-US"/>
              <a:t>（</a:t>
            </a:r>
            <a:r>
              <a:rPr lang="en-US" altLang="zh-CN"/>
              <a:t>bing.com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en-US" altLang="zh-CN"/>
              <a:t>Youtube.com</a:t>
            </a:r>
          </a:p>
          <a:p>
            <a:pPr lvl="1"/>
            <a:r>
              <a:rPr lang="en-US" altLang="zh-CN"/>
              <a:t>pythoncat.top(</a:t>
            </a:r>
            <a:r>
              <a:rPr lang="zh-CN" altLang="en-US"/>
              <a:t>豌豆花下猫</a:t>
            </a:r>
            <a:r>
              <a:rPr lang="en-US" altLang="zh-CN"/>
              <a:t>)</a:t>
            </a:r>
          </a:p>
          <a:p>
            <a:pPr lvl="1"/>
            <a:r>
              <a:rPr lang="en-US" altLang="zh-CN"/>
              <a:t>www</a:t>
            </a:r>
            <a:r>
              <a:rPr lang="en-US" altLang="zh-CN" dirty="0"/>
              <a:t>.stackoverflow.com</a:t>
            </a:r>
          </a:p>
          <a:p>
            <a:pPr lvl="1"/>
            <a:r>
              <a:rPr lang="en-US" altLang="zh-CN" dirty="0"/>
              <a:t>geeksforgeeks.org</a:t>
            </a:r>
          </a:p>
          <a:p>
            <a:pPr lvl="1"/>
            <a:r>
              <a:rPr lang="en-US" altLang="zh-CN" dirty="0"/>
              <a:t>realpython.com</a:t>
            </a:r>
          </a:p>
          <a:p>
            <a:r>
              <a:rPr lang="en-US" altLang="zh-CN"/>
              <a:t>AI:</a:t>
            </a:r>
          </a:p>
          <a:p>
            <a:pPr lvl="1"/>
            <a:r>
              <a:rPr lang="en-US" altLang="zh-CN"/>
              <a:t>chatgpt</a:t>
            </a:r>
          </a:p>
          <a:p>
            <a:pPr lvl="1"/>
            <a:r>
              <a:rPr lang="en-US" altLang="zh-CN"/>
              <a:t>devv.ai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16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E7BB1-E055-393E-3DDA-521C3617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日常应用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202A9F-6C1D-0F55-100D-231A1BF1A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774085"/>
            <a:ext cx="8280920" cy="4559050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非常适合应付日常的需求，例如：</a:t>
            </a:r>
            <a:endParaRPr lang="en-US" altLang="zh-CN" dirty="0"/>
          </a:p>
          <a:p>
            <a:pPr lvl="1"/>
            <a:r>
              <a:rPr lang="zh-CN" altLang="en-US" dirty="0"/>
              <a:t>处理各种文档：</a:t>
            </a:r>
            <a:r>
              <a:rPr lang="en-US" altLang="zh-CN" dirty="0"/>
              <a:t>office</a:t>
            </a:r>
            <a:r>
              <a:rPr lang="zh-CN" altLang="en-US" dirty="0"/>
              <a:t>文档、</a:t>
            </a:r>
            <a:r>
              <a:rPr lang="en-US" altLang="zh-CN" dirty="0"/>
              <a:t>pdf</a:t>
            </a:r>
            <a:r>
              <a:rPr lang="zh-CN" altLang="en-US" dirty="0"/>
              <a:t>文档</a:t>
            </a:r>
            <a:endParaRPr lang="en-US" altLang="zh-CN" dirty="0"/>
          </a:p>
          <a:p>
            <a:pPr lvl="1"/>
            <a:r>
              <a:rPr lang="zh-CN" altLang="en-US" dirty="0"/>
              <a:t>生成二维码</a:t>
            </a:r>
            <a:r>
              <a:rPr lang="en-US" altLang="zh-CN" dirty="0"/>
              <a:t>	</a:t>
            </a:r>
          </a:p>
          <a:p>
            <a:pPr lvl="1"/>
            <a:r>
              <a:rPr lang="zh-CN" altLang="en-US" dirty="0"/>
              <a:t>处理图片、视频、音频</a:t>
            </a:r>
            <a:endParaRPr lang="en-US" altLang="zh-CN" dirty="0"/>
          </a:p>
          <a:p>
            <a:pPr lvl="1"/>
            <a:r>
              <a:rPr lang="zh-CN" altLang="en-US" dirty="0"/>
              <a:t>游戏</a:t>
            </a:r>
            <a:endParaRPr lang="en-US" altLang="zh-CN" dirty="0"/>
          </a:p>
          <a:p>
            <a:pPr lvl="1"/>
            <a:r>
              <a:rPr lang="zh-CN" altLang="en-US" dirty="0"/>
              <a:t>网络爬虫</a:t>
            </a:r>
            <a:endParaRPr lang="en-US" altLang="zh-CN" dirty="0"/>
          </a:p>
          <a:p>
            <a:r>
              <a:rPr lang="zh-CN" altLang="en-US" dirty="0"/>
              <a:t>处理这些简单的日常需求，使用</a:t>
            </a:r>
            <a:r>
              <a:rPr lang="en-US" altLang="zh-CN" dirty="0"/>
              <a:t>Python</a:t>
            </a:r>
            <a:r>
              <a:rPr lang="zh-CN" altLang="en-US" dirty="0"/>
              <a:t>通常都只需要非常简短的代码。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B8B513-3DE7-F58A-E316-69D8CF6F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32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571700" cy="936800"/>
          </a:xfrm>
        </p:spPr>
        <p:txBody>
          <a:bodyPr/>
          <a:lstStyle/>
          <a:p>
            <a:r>
              <a:rPr lang="zh-CN" altLang="en-US"/>
              <a:t>作业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942" y="1268760"/>
            <a:ext cx="8568952" cy="53285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加入</a:t>
            </a:r>
            <a:r>
              <a:rPr lang="en-US" altLang="zh-CN" sz="2400"/>
              <a:t>QQ</a:t>
            </a:r>
            <a:r>
              <a:rPr lang="zh-CN" altLang="en-US" sz="2400"/>
              <a:t>群</a:t>
            </a:r>
            <a:endParaRPr lang="en-US" altLang="zh-CN" sz="2400"/>
          </a:p>
          <a:p>
            <a:pPr>
              <a:lnSpc>
                <a:spcPct val="150000"/>
              </a:lnSpc>
            </a:pP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安装</a:t>
            </a:r>
            <a:r>
              <a:rPr lang="en-US" altLang="zh-CN" sz="2400"/>
              <a:t>git</a:t>
            </a:r>
            <a:r>
              <a:rPr lang="zh-CN" altLang="en-US" sz="2400"/>
              <a:t>软件，并注册一个</a:t>
            </a:r>
            <a:r>
              <a:rPr lang="en-US" altLang="zh-CN" sz="2400"/>
              <a:t>Github</a:t>
            </a:r>
            <a:r>
              <a:rPr lang="zh-CN" altLang="en-US" sz="2400"/>
              <a:t>账号或者</a:t>
            </a:r>
            <a:r>
              <a:rPr lang="en-US" altLang="zh-CN" sz="2400"/>
              <a:t>gitee</a:t>
            </a:r>
            <a:r>
              <a:rPr lang="zh-CN" altLang="en-US" sz="2400"/>
              <a:t>账号，关注课程的网站：</a:t>
            </a:r>
            <a:endParaRPr lang="en-US" altLang="zh-CN" sz="2400"/>
          </a:p>
          <a:p>
            <a:pPr lvl="1"/>
            <a:r>
              <a:rPr lang="en-US" altLang="zh-CN">
                <a:hlinkClick r:id="rId3"/>
              </a:rPr>
              <a:t>https://github.com/zhoujing204/python_course</a:t>
            </a:r>
            <a:endParaRPr lang="en-US" altLang="zh-CN"/>
          </a:p>
          <a:p>
            <a:pPr lvl="1"/>
            <a:r>
              <a:rPr lang="en-US" altLang="zh-CN">
                <a:hlinkClick r:id="rId4"/>
              </a:rPr>
              <a:t>https://gitee.com/zj204/python_course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 sz="2400"/>
              <a:t>安装</a:t>
            </a:r>
            <a:r>
              <a:rPr lang="en-US" altLang="zh-CN" sz="2400"/>
              <a:t>Python</a:t>
            </a:r>
            <a:r>
              <a:rPr lang="zh-CN" altLang="en-US" sz="2400"/>
              <a:t>开发环境：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en-US" altLang="zh-CN"/>
              <a:t>Python</a:t>
            </a:r>
            <a:r>
              <a:rPr lang="zh-CN" altLang="en-US"/>
              <a:t>安装包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en-US" altLang="zh-CN"/>
              <a:t>pip install</a:t>
            </a:r>
            <a:r>
              <a:rPr lang="zh-CN" altLang="en-US"/>
              <a:t>安装</a:t>
            </a:r>
            <a:r>
              <a:rPr lang="en-US" altLang="zh-CN"/>
              <a:t>numpy, pandas, pygame,matplotlib</a:t>
            </a:r>
          </a:p>
          <a:p>
            <a:pPr lvl="1">
              <a:lnSpc>
                <a:spcPct val="150000"/>
              </a:lnSpc>
            </a:pPr>
            <a:r>
              <a:rPr lang="zh-CN" altLang="en-US"/>
              <a:t>安</a:t>
            </a:r>
            <a:r>
              <a:rPr lang="zh-CN" altLang="en-US" dirty="0"/>
              <a:t>装集成开发环境</a:t>
            </a:r>
            <a:r>
              <a:rPr lang="zh-CN" altLang="en-US"/>
              <a:t>（</a:t>
            </a:r>
            <a:r>
              <a:rPr lang="en-US" altLang="zh-CN"/>
              <a:t>vscode</a:t>
            </a:r>
            <a:r>
              <a:rPr lang="zh-CN" altLang="en-US"/>
              <a:t>）</a:t>
            </a:r>
            <a:r>
              <a:rPr lang="zh-CN" altLang="en-US" dirty="0"/>
              <a:t>及</a:t>
            </a:r>
            <a:r>
              <a:rPr lang="zh-CN" altLang="en-US"/>
              <a:t>插件</a:t>
            </a:r>
            <a:endParaRPr lang="zh-CN" altLang="en-US" dirty="0"/>
          </a:p>
        </p:txBody>
      </p:sp>
      <p:pic>
        <p:nvPicPr>
          <p:cNvPr id="5" name="Picture 2" descr="C:\微云同步助手\21软件Python\21软件Python课程群群二维码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0"/>
            <a:ext cx="2232248" cy="286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</a:t>
            </a:r>
            <a:r>
              <a:rPr lang="en-US" altLang="zh-CN" dirty="0"/>
              <a:t>Python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课程介绍</a:t>
            </a:r>
            <a:endParaRPr lang="en-US" altLang="zh-CN" dirty="0"/>
          </a:p>
          <a:p>
            <a:r>
              <a:rPr lang="en-US" altLang="zh-CN" dirty="0"/>
              <a:t>Why Python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/>
              <a:t>Python</a:t>
            </a:r>
            <a:r>
              <a:rPr lang="zh-CN" altLang="en-US"/>
              <a:t>课程项目</a:t>
            </a:r>
            <a:endParaRPr lang="en-US" altLang="zh-CN"/>
          </a:p>
          <a:p>
            <a:r>
              <a:rPr lang="en-US" altLang="zh-CN"/>
              <a:t>Python</a:t>
            </a:r>
            <a:r>
              <a:rPr lang="zh-CN" altLang="en-US"/>
              <a:t>的应用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394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教材及参考书介绍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700809"/>
            <a:ext cx="8280920" cy="4248471"/>
          </a:xfrm>
        </p:spPr>
        <p:txBody>
          <a:bodyPr/>
          <a:lstStyle/>
          <a:p>
            <a:r>
              <a:rPr lang="zh-CN" altLang="en-US"/>
              <a:t>教材：</a:t>
            </a:r>
            <a:endParaRPr lang="en-US" altLang="zh-CN"/>
          </a:p>
          <a:p>
            <a:pPr lvl="1"/>
            <a:r>
              <a:rPr lang="en-US" altLang="zh-CN"/>
              <a:t>《</a:t>
            </a:r>
            <a:r>
              <a:rPr lang="en-US" altLang="zh-CN" dirty="0"/>
              <a:t>Python</a:t>
            </a:r>
            <a:r>
              <a:rPr lang="zh-CN" altLang="en-US" dirty="0"/>
              <a:t>编程</a:t>
            </a:r>
            <a:r>
              <a:rPr lang="en-US" altLang="zh-CN" dirty="0"/>
              <a:t>-</a:t>
            </a:r>
            <a:r>
              <a:rPr lang="zh-CN" altLang="en-US" dirty="0"/>
              <a:t>从入门到实践</a:t>
            </a:r>
            <a:r>
              <a:rPr lang="en-US" altLang="zh-CN" dirty="0"/>
              <a:t>》</a:t>
            </a:r>
          </a:p>
          <a:p>
            <a:pPr lvl="2"/>
            <a:r>
              <a:rPr lang="zh-CN" altLang="en-US" dirty="0"/>
              <a:t>偏重基础、讲解非常详细</a:t>
            </a:r>
            <a:endParaRPr lang="en-US" altLang="zh-CN" dirty="0"/>
          </a:p>
          <a:p>
            <a:pPr lvl="2"/>
            <a:r>
              <a:rPr lang="zh-CN" altLang="en-US" dirty="0"/>
              <a:t>书的后半部选用了三个完整的</a:t>
            </a:r>
            <a:r>
              <a:rPr lang="zh-CN" altLang="en-US"/>
              <a:t>实践项目</a:t>
            </a:r>
            <a:endParaRPr lang="en-US" altLang="zh-CN" dirty="0"/>
          </a:p>
          <a:p>
            <a:r>
              <a:rPr lang="zh-CN" altLang="en-US"/>
              <a:t>参考书：</a:t>
            </a:r>
            <a:endParaRPr lang="en-US" altLang="zh-CN"/>
          </a:p>
          <a:p>
            <a:pPr lvl="1"/>
            <a:r>
              <a:rPr lang="en-US" altLang="zh-CN"/>
              <a:t>《</a:t>
            </a:r>
            <a:r>
              <a:rPr lang="zh-CN" altLang="en-US"/>
              <a:t>流畅的</a:t>
            </a:r>
            <a:r>
              <a:rPr lang="en-US" altLang="zh-CN" dirty="0"/>
              <a:t>Python》</a:t>
            </a:r>
          </a:p>
          <a:p>
            <a:pPr lvl="2"/>
            <a:r>
              <a:rPr lang="en-US" altLang="zh-CN" dirty="0"/>
              <a:t>Python</a:t>
            </a:r>
            <a:r>
              <a:rPr lang="zh-CN" altLang="en-US" dirty="0"/>
              <a:t>语言的高级语法</a:t>
            </a:r>
            <a:endParaRPr lang="en-US" altLang="zh-CN" dirty="0"/>
          </a:p>
          <a:p>
            <a:pPr lvl="1"/>
            <a:r>
              <a:rPr lang="en-US" altLang="zh-CN" dirty="0"/>
              <a:t>《 Python for Data Analysis》</a:t>
            </a:r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Numpy</a:t>
            </a:r>
            <a:r>
              <a:rPr lang="zh-CN" altLang="en-US" dirty="0"/>
              <a:t>和</a:t>
            </a:r>
            <a:r>
              <a:rPr lang="en-US" altLang="zh-CN" dirty="0"/>
              <a:t>Pandas</a:t>
            </a:r>
            <a:r>
              <a:rPr lang="zh-CN" altLang="en-US" dirty="0"/>
              <a:t>进行数据分析、机器学习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9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DD3A3-DE0C-42E5-93C4-8020572B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课程考核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03D8D-5F32-4F77-AD99-7B37458C9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772816"/>
            <a:ext cx="8136904" cy="3816424"/>
          </a:xfrm>
        </p:spPr>
        <p:txBody>
          <a:bodyPr/>
          <a:lstStyle/>
          <a:p>
            <a:r>
              <a:rPr lang="zh-CN" altLang="en-US"/>
              <a:t>平时成绩（</a:t>
            </a:r>
            <a:r>
              <a:rPr lang="en-US" altLang="zh-CN" dirty="0"/>
              <a:t>1</a:t>
            </a:r>
            <a:r>
              <a:rPr lang="en-US" altLang="zh-CN"/>
              <a:t>0%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考勤</a:t>
            </a:r>
            <a:endParaRPr lang="en-US" altLang="zh-CN"/>
          </a:p>
          <a:p>
            <a:pPr lvl="1"/>
            <a:r>
              <a:rPr lang="zh-CN" altLang="en-US"/>
              <a:t>编程的作业</a:t>
            </a:r>
            <a:endParaRPr lang="en-US" altLang="zh-CN" dirty="0"/>
          </a:p>
          <a:p>
            <a:r>
              <a:rPr lang="zh-CN" altLang="en-US"/>
              <a:t>课程实验（</a:t>
            </a:r>
            <a:r>
              <a:rPr lang="en-US" altLang="zh-CN"/>
              <a:t>60%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项目一：外星人入侵的游戏项目</a:t>
            </a:r>
            <a:endParaRPr lang="en-US" altLang="zh-CN"/>
          </a:p>
          <a:p>
            <a:pPr lvl="1"/>
            <a:r>
              <a:rPr lang="zh-CN" altLang="en-US"/>
              <a:t>项目二：数据可视化项目</a:t>
            </a:r>
            <a:endParaRPr lang="en-US" altLang="zh-CN"/>
          </a:p>
          <a:p>
            <a:r>
              <a:rPr lang="zh-CN" altLang="en-US"/>
              <a:t>期末考查（</a:t>
            </a:r>
            <a:r>
              <a:rPr lang="en-US" altLang="zh-CN"/>
              <a:t>30%</a:t>
            </a:r>
            <a:r>
              <a:rPr lang="zh-CN" altLang="en-US"/>
              <a:t>）：</a:t>
            </a:r>
            <a:endParaRPr lang="en-US" altLang="zh-CN"/>
          </a:p>
          <a:p>
            <a:pPr lvl="1"/>
            <a:r>
              <a:rPr lang="zh-CN" altLang="en-US"/>
              <a:t>项目三： </a:t>
            </a:r>
            <a:r>
              <a:rPr lang="en-US" altLang="zh-CN"/>
              <a:t>Django Web</a:t>
            </a:r>
            <a:r>
              <a:rPr lang="zh-CN" altLang="en-US"/>
              <a:t>应用项目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879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语言的诞生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2709923" y="1628800"/>
            <a:ext cx="5921856" cy="49685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第一版 </a:t>
            </a:r>
            <a:r>
              <a:rPr lang="en-US" altLang="zh-CN" sz="2400" dirty="0"/>
              <a:t>Python </a:t>
            </a:r>
            <a:r>
              <a:rPr lang="zh-CN" altLang="en-US" sz="2400" dirty="0"/>
              <a:t>发行于 </a:t>
            </a:r>
            <a:r>
              <a:rPr lang="en-US" altLang="zh-CN" sz="2400" dirty="0"/>
              <a:t>1991 </a:t>
            </a:r>
            <a:r>
              <a:rPr lang="zh-CN" altLang="en-US" sz="2400" dirty="0"/>
              <a:t>年，甚至比 </a:t>
            </a:r>
            <a:r>
              <a:rPr lang="en-US" altLang="zh-CN" sz="2400" dirty="0"/>
              <a:t>Java </a:t>
            </a:r>
            <a:r>
              <a:rPr lang="zh-CN" altLang="en-US" sz="2400" dirty="0"/>
              <a:t>的历史都</a:t>
            </a:r>
            <a:r>
              <a:rPr lang="zh-CN" altLang="en-US" sz="2400"/>
              <a:t>早。</a:t>
            </a:r>
            <a:endParaRPr lang="en-US" altLang="zh-CN" sz="2400"/>
          </a:p>
          <a:p>
            <a:pPr>
              <a:lnSpc>
                <a:spcPct val="110000"/>
              </a:lnSpc>
            </a:pPr>
            <a:r>
              <a:rPr lang="zh-CN" altLang="en-US" sz="2400"/>
              <a:t>在</a:t>
            </a:r>
            <a:r>
              <a:rPr lang="zh-CN" altLang="en-US" sz="2400" dirty="0"/>
              <a:t>大部分时间内，</a:t>
            </a:r>
            <a:r>
              <a:rPr lang="en-US" altLang="zh-CN" sz="2400" dirty="0"/>
              <a:t>Python </a:t>
            </a:r>
            <a:r>
              <a:rPr lang="zh-CN" altLang="en-US" sz="2400" dirty="0"/>
              <a:t>一直作为一个小众的编程语言，并没有大规模流行起</a:t>
            </a:r>
            <a:r>
              <a:rPr lang="zh-CN" altLang="en-US" sz="2400"/>
              <a:t>来。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近些年来，随着大数据技术、人工智能技术的发展和普及，“简洁、具有良好扩展性”的 </a:t>
            </a:r>
            <a:r>
              <a:rPr lang="en-US" altLang="zh-CN" sz="2400" dirty="0"/>
              <a:t>Python </a:t>
            </a:r>
            <a:r>
              <a:rPr lang="zh-CN" altLang="en-US" sz="2400" dirty="0"/>
              <a:t>非常契合大数据与人工智能技术对编程语言的要求，超越其他编程语言迅速崛起。</a:t>
            </a:r>
          </a:p>
        </p:txBody>
      </p:sp>
      <p:sp>
        <p:nvSpPr>
          <p:cNvPr id="4" name="AutoShape 2" descr="https://gvanrossum.github.io/images/guido-headshot-2019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02" y="1916832"/>
            <a:ext cx="2610077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5810" y="4149080"/>
            <a:ext cx="2389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Python </a:t>
            </a:r>
            <a:r>
              <a:rPr lang="zh-CN" altLang="en-US" sz="1600"/>
              <a:t>的创始人为荷兰人吉多</a:t>
            </a:r>
            <a:r>
              <a:rPr lang="en-US" altLang="zh-CN" sz="1600"/>
              <a:t>·</a:t>
            </a:r>
            <a:r>
              <a:rPr lang="zh-CN" altLang="en-US" sz="1600"/>
              <a:t>范罗苏姆（</a:t>
            </a:r>
            <a:r>
              <a:rPr lang="en-US" altLang="zh-CN" sz="1600"/>
              <a:t>Guido van Rossum</a:t>
            </a:r>
            <a:r>
              <a:rPr lang="zh-CN" altLang="en-US" sz="160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6129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476672"/>
            <a:ext cx="6353904" cy="1080451"/>
          </a:xfrm>
        </p:spPr>
        <p:txBody>
          <a:bodyPr/>
          <a:lstStyle/>
          <a:p>
            <a:r>
              <a:rPr lang="en-US" altLang="zh-CN" dirty="0">
                <a:solidFill>
                  <a:srgbClr val="0079BF"/>
                </a:solidFill>
                <a:latin typeface="Roboto" panose="020B0604020202020204" pitchFamily="2" charset="0"/>
              </a:rPr>
              <a:t>TIOBE Index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765116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56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语言可以做什么？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28800"/>
            <a:ext cx="8099296" cy="453650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数据科学</a:t>
            </a:r>
            <a:endParaRPr lang="en-US" altLang="zh-CN" dirty="0"/>
          </a:p>
          <a:p>
            <a:r>
              <a:rPr lang="zh-CN" altLang="en-US" dirty="0"/>
              <a:t>人工智能</a:t>
            </a:r>
            <a:endParaRPr lang="en-US" altLang="zh-CN" dirty="0"/>
          </a:p>
          <a:p>
            <a:r>
              <a:rPr lang="zh-CN" altLang="en-US" dirty="0"/>
              <a:t>科学运算</a:t>
            </a:r>
            <a:endParaRPr lang="en-US" altLang="zh-CN" dirty="0"/>
          </a:p>
          <a:p>
            <a:r>
              <a:rPr lang="en-US" altLang="zh-CN" dirty="0"/>
              <a:t>Web</a:t>
            </a:r>
            <a:r>
              <a:rPr lang="zh-CN" altLang="en-US"/>
              <a:t>应用开发</a:t>
            </a:r>
            <a:endParaRPr lang="en-US" altLang="zh-CN"/>
          </a:p>
          <a:p>
            <a:r>
              <a:rPr lang="zh-CN" altLang="en-US"/>
              <a:t>服务器管理</a:t>
            </a:r>
            <a:endParaRPr lang="en-US" altLang="zh-CN"/>
          </a:p>
          <a:p>
            <a:r>
              <a:rPr lang="zh-CN" altLang="en-US"/>
              <a:t>命令行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zh-CN" altLang="en-US" dirty="0"/>
              <a:t>网络爬虫</a:t>
            </a:r>
            <a:endParaRPr lang="en-US" altLang="zh-CN" dirty="0"/>
          </a:p>
          <a:p>
            <a:r>
              <a:rPr lang="zh-CN" altLang="en-US" dirty="0"/>
              <a:t>嵌入式开发（</a:t>
            </a:r>
            <a:r>
              <a:rPr lang="en-US" altLang="zh-CN" dirty="0" err="1"/>
              <a:t>MicroPython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游戏开发（</a:t>
            </a:r>
            <a:r>
              <a:rPr lang="en-US" altLang="zh-CN" dirty="0"/>
              <a:t>Pygame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40546639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1438</Words>
  <Application>Microsoft Office PowerPoint</Application>
  <PresentationFormat>全屏显示(4:3)</PresentationFormat>
  <Paragraphs>232</Paragraphs>
  <Slides>35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Wingdings</vt:lpstr>
      <vt:lpstr>Roboto</vt:lpstr>
      <vt:lpstr>Roboto Slab</vt:lpstr>
      <vt:lpstr>Arial</vt:lpstr>
      <vt:lpstr>Calibri</vt:lpstr>
      <vt:lpstr>Source Sans Pro</vt:lpstr>
      <vt:lpstr>Cordelia template</vt:lpstr>
      <vt:lpstr>Python 程序开发基础  </vt:lpstr>
      <vt:lpstr>联系方式</vt:lpstr>
      <vt:lpstr>课程网站</vt:lpstr>
      <vt:lpstr>第1章 Python概述</vt:lpstr>
      <vt:lpstr>教材及参考书介绍</vt:lpstr>
      <vt:lpstr>课程考核 </vt:lpstr>
      <vt:lpstr>Python语言的诞生</vt:lpstr>
      <vt:lpstr>TIOBE Index</vt:lpstr>
      <vt:lpstr>Python语言可以做什么？</vt:lpstr>
      <vt:lpstr>Python语言的优点和缺点</vt:lpstr>
      <vt:lpstr>Python代码的运行</vt:lpstr>
      <vt:lpstr>Python语言的性能问题</vt:lpstr>
      <vt:lpstr>主流编程语言的对比</vt:lpstr>
      <vt:lpstr>C语言</vt:lpstr>
      <vt:lpstr>C++</vt:lpstr>
      <vt:lpstr>Java</vt:lpstr>
      <vt:lpstr>C#</vt:lpstr>
      <vt:lpstr>Python语言</vt:lpstr>
      <vt:lpstr>PHP</vt:lpstr>
      <vt:lpstr>JavaScript</vt:lpstr>
      <vt:lpstr>新的编程语言的介绍</vt:lpstr>
      <vt:lpstr>Go语言</vt:lpstr>
      <vt:lpstr>Kotlin语言</vt:lpstr>
      <vt:lpstr>哪种编程语言是你最偏好的编程语言？</vt:lpstr>
      <vt:lpstr>PowerPoint 演示文稿</vt:lpstr>
      <vt:lpstr>英语</vt:lpstr>
      <vt:lpstr>互联网使用的语言比率</vt:lpstr>
      <vt:lpstr>Python开发环境的安装</vt:lpstr>
      <vt:lpstr>常用Python软件包</vt:lpstr>
      <vt:lpstr>查看安装的软件包</vt:lpstr>
      <vt:lpstr>安装软件包</vt:lpstr>
      <vt:lpstr>VsCode Python插件</vt:lpstr>
      <vt:lpstr>Python学习资源</vt:lpstr>
      <vt:lpstr>Python日常应用</vt:lpstr>
      <vt:lpstr>作业1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景 周</cp:lastModifiedBy>
  <cp:revision>249</cp:revision>
  <dcterms:modified xsi:type="dcterms:W3CDTF">2024-08-16T04:08:45Z</dcterms:modified>
</cp:coreProperties>
</file>