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2" r:id="rId6"/>
    <p:sldId id="260" r:id="rId7"/>
    <p:sldId id="261" r:id="rId8"/>
    <p:sldId id="263" r:id="rId9"/>
    <p:sldId id="270" r:id="rId10"/>
    <p:sldId id="268" r:id="rId11"/>
    <p:sldId id="269" r:id="rId12"/>
    <p:sldId id="264" r:id="rId13"/>
    <p:sldId id="265" r:id="rId14"/>
    <p:sldId id="266" r:id="rId15"/>
    <p:sldId id="267"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135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9377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1791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411635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125757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1452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13490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6/30/2018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47102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5901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6/30/2018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217290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60724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6/30/2018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653180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6/30/2018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665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6/30/2018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4303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6/30/2018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16089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6/30/2018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883412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36446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6/30/2018</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90127403"/>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6A55E-ECD2-4BF6-B2AC-02C181DFD5A2}"/>
              </a:ext>
            </a:extLst>
          </p:cNvPr>
          <p:cNvSpPr>
            <a:spLocks noGrp="1"/>
          </p:cNvSpPr>
          <p:nvPr>
            <p:ph type="ctrTitle"/>
          </p:nvPr>
        </p:nvSpPr>
        <p:spPr>
          <a:xfrm>
            <a:off x="1483668" y="2404534"/>
            <a:ext cx="5826719" cy="1646302"/>
          </a:xfrm>
        </p:spPr>
        <p:txBody>
          <a:bodyPr/>
          <a:lstStyle/>
          <a:p>
            <a:r>
              <a:rPr lang="en-US" dirty="0"/>
              <a:t>FogBus</a:t>
            </a:r>
            <a:endParaRPr lang="en-IN" dirty="0"/>
          </a:p>
        </p:txBody>
      </p:sp>
      <p:sp>
        <p:nvSpPr>
          <p:cNvPr id="3" name="Subtitle 2">
            <a:extLst>
              <a:ext uri="{FF2B5EF4-FFF2-40B4-BE49-F238E27FC236}">
                <a16:creationId xmlns:a16="http://schemas.microsoft.com/office/drawing/2014/main" id="{83E76E0C-3DC3-4B09-AAE4-EA18889A26DC}"/>
              </a:ext>
            </a:extLst>
          </p:cNvPr>
          <p:cNvSpPr>
            <a:spLocks noGrp="1"/>
          </p:cNvSpPr>
          <p:nvPr>
            <p:ph type="subTitle" idx="1"/>
          </p:nvPr>
        </p:nvSpPr>
        <p:spPr>
          <a:xfrm>
            <a:off x="1046285" y="4050836"/>
            <a:ext cx="6264102" cy="1461941"/>
          </a:xfrm>
        </p:spPr>
        <p:txBody>
          <a:bodyPr>
            <a:normAutofit/>
          </a:bodyPr>
          <a:lstStyle/>
          <a:p>
            <a:r>
              <a:rPr lang="en-US" b="1" dirty="0"/>
              <a:t>A simplified framework for implementing Fog, Edge and Cloud computing applications/research secured using Blockchain Technology</a:t>
            </a:r>
          </a:p>
          <a:p>
            <a:r>
              <a:rPr lang="en-US" b="1" dirty="0">
                <a:solidFill>
                  <a:schemeClr val="accent1"/>
                </a:solidFill>
              </a:rPr>
              <a:t>Shreshth Tuli</a:t>
            </a:r>
            <a:endParaRPr lang="en-IN" dirty="0">
              <a:solidFill>
                <a:schemeClr val="accent1"/>
              </a:solidFill>
            </a:endParaRPr>
          </a:p>
        </p:txBody>
      </p:sp>
    </p:spTree>
    <p:extLst>
      <p:ext uri="{BB962C8B-B14F-4D97-AF65-F5344CB8AC3E}">
        <p14:creationId xmlns:p14="http://schemas.microsoft.com/office/powerpoint/2010/main" val="3683748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5796A-B532-4155-A472-0DFEAFA39779}"/>
              </a:ext>
            </a:extLst>
          </p:cNvPr>
          <p:cNvSpPr>
            <a:spLocks noGrp="1"/>
          </p:cNvSpPr>
          <p:nvPr>
            <p:ph type="title"/>
          </p:nvPr>
        </p:nvSpPr>
        <p:spPr/>
        <p:txBody>
          <a:bodyPr/>
          <a:lstStyle/>
          <a:p>
            <a:r>
              <a:rPr lang="en-US" dirty="0"/>
              <a:t>Blockchain – Master Node</a:t>
            </a:r>
            <a:endParaRPr lang="en-IN" dirty="0"/>
          </a:p>
        </p:txBody>
      </p:sp>
      <p:sp>
        <p:nvSpPr>
          <p:cNvPr id="3" name="Content Placeholder 2">
            <a:extLst>
              <a:ext uri="{FF2B5EF4-FFF2-40B4-BE49-F238E27FC236}">
                <a16:creationId xmlns:a16="http://schemas.microsoft.com/office/drawing/2014/main" id="{10133F54-3041-4641-949A-0B72FD2193F9}"/>
              </a:ext>
            </a:extLst>
          </p:cNvPr>
          <p:cNvSpPr>
            <a:spLocks noGrp="1"/>
          </p:cNvSpPr>
          <p:nvPr>
            <p:ph idx="1"/>
          </p:nvPr>
        </p:nvSpPr>
        <p:spPr/>
        <p:txBody>
          <a:bodyPr>
            <a:normAutofit lnSpcReduction="10000"/>
          </a:bodyPr>
          <a:lstStyle/>
          <a:p>
            <a:pPr lvl="0"/>
            <a:r>
              <a:rPr lang="en-US" b="1" dirty="0"/>
              <a:t>MasterInterface.jar</a:t>
            </a:r>
            <a:endParaRPr lang="en-IN" dirty="0"/>
          </a:p>
          <a:p>
            <a:r>
              <a:rPr lang="en-US" dirty="0"/>
              <a:t>This file acts as the blockchain interface for the Master node. It forms new blocks and generates random public/private key value pairs and shares with worker nodes. It also maintains its own blockchain and sends data, hash values and proof-of-work to other nodes for verification. All hashes are generated using SHA256 algorithm and data transferred in Base64 encoding.</a:t>
            </a:r>
            <a:endParaRPr lang="en-IN" dirty="0"/>
          </a:p>
          <a:p>
            <a:r>
              <a:rPr lang="en-US" dirty="0"/>
              <a:t>Each block also maintains it’s timestamp of creation for backtracking and validation of chronological sequence of block creation in the chain. This helps in checking if a block created later in time has not been inserted in between in fraudulent manipulation. </a:t>
            </a:r>
            <a:endParaRPr lang="en-IN" dirty="0"/>
          </a:p>
          <a:p>
            <a:endParaRPr lang="en-IN" dirty="0"/>
          </a:p>
        </p:txBody>
      </p:sp>
    </p:spTree>
    <p:extLst>
      <p:ext uri="{BB962C8B-B14F-4D97-AF65-F5344CB8AC3E}">
        <p14:creationId xmlns:p14="http://schemas.microsoft.com/office/powerpoint/2010/main" val="43011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913E3-A53A-4785-8464-EE871DCB03F6}"/>
              </a:ext>
            </a:extLst>
          </p:cNvPr>
          <p:cNvSpPr>
            <a:spLocks noGrp="1"/>
          </p:cNvSpPr>
          <p:nvPr>
            <p:ph type="title"/>
          </p:nvPr>
        </p:nvSpPr>
        <p:spPr/>
        <p:txBody>
          <a:bodyPr/>
          <a:lstStyle/>
          <a:p>
            <a:r>
              <a:rPr lang="en-US" dirty="0"/>
              <a:t>Blockchain – Worker Node</a:t>
            </a:r>
            <a:endParaRPr lang="en-IN" dirty="0"/>
          </a:p>
        </p:txBody>
      </p:sp>
      <p:sp>
        <p:nvSpPr>
          <p:cNvPr id="3" name="Content Placeholder 2">
            <a:extLst>
              <a:ext uri="{FF2B5EF4-FFF2-40B4-BE49-F238E27FC236}">
                <a16:creationId xmlns:a16="http://schemas.microsoft.com/office/drawing/2014/main" id="{CF7C68B0-B6BD-47CE-A717-171C4D1FEE52}"/>
              </a:ext>
            </a:extLst>
          </p:cNvPr>
          <p:cNvSpPr>
            <a:spLocks noGrp="1"/>
          </p:cNvSpPr>
          <p:nvPr>
            <p:ph idx="1"/>
          </p:nvPr>
        </p:nvSpPr>
        <p:spPr/>
        <p:txBody>
          <a:bodyPr>
            <a:normAutofit lnSpcReduction="10000"/>
          </a:bodyPr>
          <a:lstStyle/>
          <a:p>
            <a:r>
              <a:rPr lang="en-US" dirty="0"/>
              <a:t>Data validation includes the following checks:</a:t>
            </a:r>
          </a:p>
          <a:p>
            <a:endParaRPr lang="en-IN" dirty="0"/>
          </a:p>
          <a:p>
            <a:pPr lvl="0"/>
            <a:r>
              <a:rPr lang="en-US" dirty="0"/>
              <a:t>Checking the source:</a:t>
            </a:r>
            <a:endParaRPr lang="en-IN" dirty="0"/>
          </a:p>
          <a:p>
            <a:pPr lvl="1"/>
            <a:r>
              <a:rPr lang="en-US" dirty="0"/>
              <a:t>Public Key received matches the registered public key of master node</a:t>
            </a:r>
            <a:endParaRPr lang="en-IN" dirty="0"/>
          </a:p>
          <a:p>
            <a:pPr lvl="1"/>
            <a:r>
              <a:rPr lang="en-US" dirty="0"/>
              <a:t>Signature Verification of data received with the public key</a:t>
            </a:r>
          </a:p>
          <a:p>
            <a:pPr lvl="1"/>
            <a:endParaRPr lang="en-IN" dirty="0"/>
          </a:p>
          <a:p>
            <a:pPr lvl="0"/>
            <a:r>
              <a:rPr lang="en-US" dirty="0"/>
              <a:t>Checking the block:</a:t>
            </a:r>
            <a:endParaRPr lang="en-IN" dirty="0"/>
          </a:p>
          <a:p>
            <a:pPr lvl="1"/>
            <a:r>
              <a:rPr lang="en-US" dirty="0"/>
              <a:t>Hash of the block matches the calculated hash value</a:t>
            </a:r>
            <a:endParaRPr lang="en-IN" dirty="0"/>
          </a:p>
          <a:p>
            <a:pPr lvl="1"/>
            <a:r>
              <a:rPr lang="en-US" dirty="0"/>
              <a:t>Proof-of-work follows the required pattern</a:t>
            </a:r>
            <a:endParaRPr lang="en-IN" dirty="0"/>
          </a:p>
          <a:p>
            <a:pPr lvl="1"/>
            <a:r>
              <a:rPr lang="en-US" dirty="0"/>
              <a:t>Previous hash corresponds to the hash of the latest block</a:t>
            </a:r>
            <a:endParaRPr lang="en-IN" dirty="0"/>
          </a:p>
          <a:p>
            <a:pPr marL="0" indent="0">
              <a:buNone/>
            </a:pPr>
            <a:endParaRPr lang="en-IN" dirty="0"/>
          </a:p>
        </p:txBody>
      </p:sp>
    </p:spTree>
    <p:extLst>
      <p:ext uri="{BB962C8B-B14F-4D97-AF65-F5344CB8AC3E}">
        <p14:creationId xmlns:p14="http://schemas.microsoft.com/office/powerpoint/2010/main" val="4123184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976E2-D5ED-436E-BACA-7D443D9C3FB6}"/>
              </a:ext>
            </a:extLst>
          </p:cNvPr>
          <p:cNvSpPr>
            <a:spLocks noGrp="1"/>
          </p:cNvSpPr>
          <p:nvPr>
            <p:ph type="title"/>
          </p:nvPr>
        </p:nvSpPr>
        <p:spPr/>
        <p:txBody>
          <a:bodyPr/>
          <a:lstStyle/>
          <a:p>
            <a:r>
              <a:rPr lang="en-US" dirty="0"/>
              <a:t>Physical Infrastructure</a:t>
            </a:r>
            <a:endParaRPr lang="en-IN" dirty="0"/>
          </a:p>
        </p:txBody>
      </p:sp>
      <p:sp>
        <p:nvSpPr>
          <p:cNvPr id="3" name="Content Placeholder 2">
            <a:extLst>
              <a:ext uri="{FF2B5EF4-FFF2-40B4-BE49-F238E27FC236}">
                <a16:creationId xmlns:a16="http://schemas.microsoft.com/office/drawing/2014/main" id="{16F30D21-476A-4D8D-AB44-736124CD8113}"/>
              </a:ext>
            </a:extLst>
          </p:cNvPr>
          <p:cNvSpPr>
            <a:spLocks noGrp="1"/>
          </p:cNvSpPr>
          <p:nvPr>
            <p:ph idx="1"/>
          </p:nvPr>
        </p:nvSpPr>
        <p:spPr/>
        <p:txBody>
          <a:bodyPr/>
          <a:lstStyle/>
          <a:p>
            <a:r>
              <a:rPr lang="en-US" dirty="0"/>
              <a:t>Physical Infrastructure:</a:t>
            </a:r>
            <a:endParaRPr lang="en-IN" dirty="0"/>
          </a:p>
          <a:p>
            <a:pPr lvl="1"/>
            <a:r>
              <a:rPr lang="en-US" dirty="0"/>
              <a:t>Master Node: Dell XPS 13</a:t>
            </a:r>
            <a:endParaRPr lang="en-IN" dirty="0"/>
          </a:p>
          <a:p>
            <a:pPr lvl="1"/>
            <a:r>
              <a:rPr lang="en-US" dirty="0"/>
              <a:t>Worker Node: 2x Raspberry </a:t>
            </a:r>
            <a:r>
              <a:rPr lang="en-US" dirty="0" err="1"/>
              <a:t>Pis</a:t>
            </a:r>
            <a:r>
              <a:rPr lang="en-US" dirty="0"/>
              <a:t> </a:t>
            </a:r>
            <a:endParaRPr lang="en-IN" dirty="0"/>
          </a:p>
          <a:p>
            <a:pPr lvl="1"/>
            <a:r>
              <a:rPr lang="en-US" dirty="0"/>
              <a:t>User Interface: Android Device</a:t>
            </a:r>
          </a:p>
          <a:p>
            <a:pPr lvl="1"/>
            <a:r>
              <a:rPr lang="en-US" dirty="0"/>
              <a:t>Sensor: Pulse Oximeter</a:t>
            </a:r>
            <a:endParaRPr lang="en-IN" dirty="0"/>
          </a:p>
          <a:p>
            <a:endParaRPr lang="en-IN" dirty="0"/>
          </a:p>
        </p:txBody>
      </p:sp>
    </p:spTree>
    <p:extLst>
      <p:ext uri="{BB962C8B-B14F-4D97-AF65-F5344CB8AC3E}">
        <p14:creationId xmlns:p14="http://schemas.microsoft.com/office/powerpoint/2010/main" val="1662669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AFE4B-61A1-4647-9CF1-205F9A7EF47C}"/>
              </a:ext>
            </a:extLst>
          </p:cNvPr>
          <p:cNvSpPr>
            <a:spLocks noGrp="1"/>
          </p:cNvSpPr>
          <p:nvPr>
            <p:ph type="title"/>
          </p:nvPr>
        </p:nvSpPr>
        <p:spPr/>
        <p:txBody>
          <a:bodyPr/>
          <a:lstStyle/>
          <a:p>
            <a:r>
              <a:rPr lang="en-US" dirty="0"/>
              <a:t>Data Analyzer	</a:t>
            </a:r>
            <a:endParaRPr lang="en-IN" dirty="0"/>
          </a:p>
        </p:txBody>
      </p:sp>
      <p:sp>
        <p:nvSpPr>
          <p:cNvPr id="3" name="Content Placeholder 2">
            <a:extLst>
              <a:ext uri="{FF2B5EF4-FFF2-40B4-BE49-F238E27FC236}">
                <a16:creationId xmlns:a16="http://schemas.microsoft.com/office/drawing/2014/main" id="{AB275B43-1BBB-4381-9BE9-D6EDA2CB8BA7}"/>
              </a:ext>
            </a:extLst>
          </p:cNvPr>
          <p:cNvSpPr>
            <a:spLocks noGrp="1"/>
          </p:cNvSpPr>
          <p:nvPr>
            <p:ph idx="1"/>
          </p:nvPr>
        </p:nvSpPr>
        <p:spPr/>
        <p:txBody>
          <a:bodyPr/>
          <a:lstStyle/>
          <a:p>
            <a:r>
              <a:rPr lang="en-US" dirty="0"/>
              <a:t>Open Source Data analysis software</a:t>
            </a:r>
          </a:p>
          <a:p>
            <a:endParaRPr lang="en-US" dirty="0"/>
          </a:p>
          <a:p>
            <a:r>
              <a:rPr lang="en-US" dirty="0"/>
              <a:t>Gives results as:</a:t>
            </a:r>
          </a:p>
          <a:p>
            <a:pPr lvl="1"/>
            <a:r>
              <a:rPr lang="en-US" dirty="0"/>
              <a:t>AHI (Apnea Hypopnea Index) : Higher means more sever the disease</a:t>
            </a:r>
          </a:p>
          <a:p>
            <a:pPr lvl="1"/>
            <a:r>
              <a:rPr lang="en-US" dirty="0"/>
              <a:t>ECG (Electrocardiogram) Diagnosis</a:t>
            </a:r>
          </a:p>
          <a:p>
            <a:pPr lvl="1"/>
            <a:r>
              <a:rPr lang="en-US" dirty="0"/>
              <a:t>Graphs of Oxygen level and Heart Rate with time</a:t>
            </a:r>
          </a:p>
        </p:txBody>
      </p:sp>
    </p:spTree>
    <p:extLst>
      <p:ext uri="{BB962C8B-B14F-4D97-AF65-F5344CB8AC3E}">
        <p14:creationId xmlns:p14="http://schemas.microsoft.com/office/powerpoint/2010/main" val="130645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B871F-BD80-4948-B73F-6A7FEE0AA43A}"/>
              </a:ext>
            </a:extLst>
          </p:cNvPr>
          <p:cNvSpPr>
            <a:spLocks noGrp="1"/>
          </p:cNvSpPr>
          <p:nvPr>
            <p:ph type="title"/>
          </p:nvPr>
        </p:nvSpPr>
        <p:spPr/>
        <p:txBody>
          <a:bodyPr/>
          <a:lstStyle/>
          <a:p>
            <a:r>
              <a:rPr lang="en-US" dirty="0"/>
              <a:t>Android Interface</a:t>
            </a:r>
            <a:endParaRPr lang="en-IN" dirty="0"/>
          </a:p>
        </p:txBody>
      </p:sp>
      <p:pic>
        <p:nvPicPr>
          <p:cNvPr id="4" name="Content Placeholder 3">
            <a:extLst>
              <a:ext uri="{FF2B5EF4-FFF2-40B4-BE49-F238E27FC236}">
                <a16:creationId xmlns:a16="http://schemas.microsoft.com/office/drawing/2014/main" id="{E2330FB3-8CEC-4D0E-8673-68BE0362C876}"/>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30297" y="1580296"/>
            <a:ext cx="3102288" cy="5110650"/>
          </a:xfrm>
          <a:prstGeom prst="rect">
            <a:avLst/>
          </a:prstGeom>
        </p:spPr>
      </p:pic>
    </p:spTree>
    <p:extLst>
      <p:ext uri="{BB962C8B-B14F-4D97-AF65-F5344CB8AC3E}">
        <p14:creationId xmlns:p14="http://schemas.microsoft.com/office/powerpoint/2010/main" val="4111334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F3E87-1B7A-49D7-934F-E8408763E71B}"/>
              </a:ext>
            </a:extLst>
          </p:cNvPr>
          <p:cNvSpPr>
            <a:spLocks noGrp="1"/>
          </p:cNvSpPr>
          <p:nvPr>
            <p:ph type="title"/>
          </p:nvPr>
        </p:nvSpPr>
        <p:spPr/>
        <p:txBody>
          <a:bodyPr/>
          <a:lstStyle/>
          <a:p>
            <a:r>
              <a:rPr lang="en-US" dirty="0"/>
              <a:t>Applications of FogBus</a:t>
            </a:r>
            <a:endParaRPr lang="en-IN" dirty="0"/>
          </a:p>
        </p:txBody>
      </p:sp>
      <p:sp>
        <p:nvSpPr>
          <p:cNvPr id="3" name="Content Placeholder 2">
            <a:extLst>
              <a:ext uri="{FF2B5EF4-FFF2-40B4-BE49-F238E27FC236}">
                <a16:creationId xmlns:a16="http://schemas.microsoft.com/office/drawing/2014/main" id="{84E4D962-8AE5-4B6C-939D-9C7CB2428E2C}"/>
              </a:ext>
            </a:extLst>
          </p:cNvPr>
          <p:cNvSpPr>
            <a:spLocks noGrp="1"/>
          </p:cNvSpPr>
          <p:nvPr>
            <p:ph idx="1"/>
          </p:nvPr>
        </p:nvSpPr>
        <p:spPr/>
        <p:txBody>
          <a:bodyPr/>
          <a:lstStyle/>
          <a:p>
            <a:r>
              <a:rPr lang="en-US" dirty="0"/>
              <a:t>Easy setup of Fog and Cloud environments</a:t>
            </a:r>
          </a:p>
          <a:p>
            <a:endParaRPr lang="en-US" dirty="0"/>
          </a:p>
          <a:p>
            <a:r>
              <a:rPr lang="en-US" dirty="0"/>
              <a:t>Low Cost solutions for:</a:t>
            </a:r>
          </a:p>
          <a:p>
            <a:pPr lvl="1"/>
            <a:r>
              <a:rPr lang="en-US" dirty="0"/>
              <a:t>Secured Health Monitoring</a:t>
            </a:r>
          </a:p>
          <a:p>
            <a:pPr lvl="1"/>
            <a:r>
              <a:rPr lang="en-US" dirty="0"/>
              <a:t>Smart Cities</a:t>
            </a:r>
          </a:p>
          <a:p>
            <a:pPr lvl="1"/>
            <a:r>
              <a:rPr lang="en-US" dirty="0"/>
              <a:t>Efficient Agriculture</a:t>
            </a:r>
          </a:p>
          <a:p>
            <a:pPr lvl="1"/>
            <a:r>
              <a:rPr lang="en-US" dirty="0"/>
              <a:t>And automating other daily life tasks</a:t>
            </a:r>
            <a:endParaRPr lang="en-IN" dirty="0"/>
          </a:p>
        </p:txBody>
      </p:sp>
    </p:spTree>
    <p:extLst>
      <p:ext uri="{BB962C8B-B14F-4D97-AF65-F5344CB8AC3E}">
        <p14:creationId xmlns:p14="http://schemas.microsoft.com/office/powerpoint/2010/main" val="4212304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F6B2A-31DF-47C4-8989-68E809B9FB12}"/>
              </a:ext>
            </a:extLst>
          </p:cNvPr>
          <p:cNvSpPr>
            <a:spLocks noGrp="1"/>
          </p:cNvSpPr>
          <p:nvPr>
            <p:ph type="title"/>
          </p:nvPr>
        </p:nvSpPr>
        <p:spPr/>
        <p:txBody>
          <a:bodyPr/>
          <a:lstStyle/>
          <a:p>
            <a:r>
              <a:rPr lang="en-US" dirty="0"/>
              <a:t>FogBus : Introduction</a:t>
            </a:r>
            <a:endParaRPr lang="en-IN" dirty="0"/>
          </a:p>
        </p:txBody>
      </p:sp>
      <p:sp>
        <p:nvSpPr>
          <p:cNvPr id="3" name="Content Placeholder 2">
            <a:extLst>
              <a:ext uri="{FF2B5EF4-FFF2-40B4-BE49-F238E27FC236}">
                <a16:creationId xmlns:a16="http://schemas.microsoft.com/office/drawing/2014/main" id="{9AF3650A-5907-461F-B841-A38715D53571}"/>
              </a:ext>
            </a:extLst>
          </p:cNvPr>
          <p:cNvSpPr>
            <a:spLocks noGrp="1"/>
          </p:cNvSpPr>
          <p:nvPr>
            <p:ph idx="1"/>
          </p:nvPr>
        </p:nvSpPr>
        <p:spPr/>
        <p:txBody>
          <a:bodyPr>
            <a:normAutofit fontScale="92500" lnSpcReduction="20000"/>
          </a:bodyPr>
          <a:lstStyle/>
          <a:p>
            <a:r>
              <a:rPr lang="en-US" dirty="0"/>
              <a:t>FogBus is a lightweight and platform independent framework which allows an end-to-end implementation of fog, edge and cloud computing environment. It is designed to run on almost all IoT/embedded devices and support a wide range of machines in terms of their computation capabilities</a:t>
            </a:r>
          </a:p>
          <a:p>
            <a:endParaRPr lang="en-US" dirty="0"/>
          </a:p>
          <a:p>
            <a:r>
              <a:rPr lang="en-US" dirty="0"/>
              <a:t>The framework integrates all edge devices (using a lightweight balancing framework for small-scale computation) and also cloud/other heavy devices (using the Aneka framework for heavy computation) and provides an end to end solution for integrating computation at different levels to provide better latency (by allocating simple and small-scale work to edge nodes) and high computation power (by allocating heavy computation work to cloud), which in effect to the end user feels like high computation with low latency</a:t>
            </a:r>
            <a:endParaRPr lang="en-IN" dirty="0"/>
          </a:p>
        </p:txBody>
      </p:sp>
    </p:spTree>
    <p:extLst>
      <p:ext uri="{BB962C8B-B14F-4D97-AF65-F5344CB8AC3E}">
        <p14:creationId xmlns:p14="http://schemas.microsoft.com/office/powerpoint/2010/main" val="3663352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06ACA-8402-428F-8A57-6E23B9539895}"/>
              </a:ext>
            </a:extLst>
          </p:cNvPr>
          <p:cNvSpPr>
            <a:spLocks noGrp="1"/>
          </p:cNvSpPr>
          <p:nvPr>
            <p:ph type="title"/>
          </p:nvPr>
        </p:nvSpPr>
        <p:spPr/>
        <p:txBody>
          <a:bodyPr/>
          <a:lstStyle/>
          <a:p>
            <a:r>
              <a:rPr lang="en-US" dirty="0"/>
              <a:t>Network Model</a:t>
            </a:r>
            <a:endParaRPr lang="en-IN" dirty="0"/>
          </a:p>
        </p:txBody>
      </p:sp>
      <p:sp>
        <p:nvSpPr>
          <p:cNvPr id="3" name="Content Placeholder 2">
            <a:extLst>
              <a:ext uri="{FF2B5EF4-FFF2-40B4-BE49-F238E27FC236}">
                <a16:creationId xmlns:a16="http://schemas.microsoft.com/office/drawing/2014/main" id="{3BFC4F9D-C9FF-406D-9F71-491362198B54}"/>
              </a:ext>
            </a:extLst>
          </p:cNvPr>
          <p:cNvSpPr>
            <a:spLocks noGrp="1"/>
          </p:cNvSpPr>
          <p:nvPr>
            <p:ph idx="1"/>
          </p:nvPr>
        </p:nvSpPr>
        <p:spPr/>
        <p:txBody>
          <a:bodyPr/>
          <a:lstStyle/>
          <a:p>
            <a:r>
              <a:rPr lang="en-US" dirty="0"/>
              <a:t>The overall model is based on Master-Slave design where the Master node receives data from sensor for analysis/computation. The Master node then sends this data as a task to different workers: Local worker, Private Cloud or Public Cloud. Therefore, the core components of network include Master Node, Worker Nodes, Sensors and Cloud. All other components including gateways, switches and other interface devices ‘glue’ the core components together</a:t>
            </a:r>
            <a:endParaRPr lang="en-IN" dirty="0"/>
          </a:p>
        </p:txBody>
      </p:sp>
    </p:spTree>
    <p:extLst>
      <p:ext uri="{BB962C8B-B14F-4D97-AF65-F5344CB8AC3E}">
        <p14:creationId xmlns:p14="http://schemas.microsoft.com/office/powerpoint/2010/main" val="842713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DD80072-0348-4E32-92F3-DF1C12FAB83C}"/>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833609" y="155575"/>
            <a:ext cx="6569514" cy="6546850"/>
          </a:xfrm>
          <a:prstGeom prst="rect">
            <a:avLst/>
          </a:prstGeom>
          <a:noFill/>
          <a:ln>
            <a:noFill/>
          </a:ln>
        </p:spPr>
      </p:pic>
    </p:spTree>
    <p:extLst>
      <p:ext uri="{BB962C8B-B14F-4D97-AF65-F5344CB8AC3E}">
        <p14:creationId xmlns:p14="http://schemas.microsoft.com/office/powerpoint/2010/main" val="3684691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38DF7-9D84-40E3-8FD8-B26765136571}"/>
              </a:ext>
            </a:extLst>
          </p:cNvPr>
          <p:cNvSpPr>
            <a:spLocks noGrp="1"/>
          </p:cNvSpPr>
          <p:nvPr>
            <p:ph type="title"/>
          </p:nvPr>
        </p:nvSpPr>
        <p:spPr/>
        <p:txBody>
          <a:bodyPr/>
          <a:lstStyle/>
          <a:p>
            <a:r>
              <a:rPr lang="en-US" dirty="0"/>
              <a:t>Master Node</a:t>
            </a:r>
            <a:endParaRPr lang="en-IN" dirty="0"/>
          </a:p>
        </p:txBody>
      </p:sp>
      <p:sp>
        <p:nvSpPr>
          <p:cNvPr id="3" name="Content Placeholder 2">
            <a:extLst>
              <a:ext uri="{FF2B5EF4-FFF2-40B4-BE49-F238E27FC236}">
                <a16:creationId xmlns:a16="http://schemas.microsoft.com/office/drawing/2014/main" id="{1737E065-57A3-4294-945A-B81127392284}"/>
              </a:ext>
            </a:extLst>
          </p:cNvPr>
          <p:cNvSpPr>
            <a:spLocks noGrp="1"/>
          </p:cNvSpPr>
          <p:nvPr>
            <p:ph idx="1"/>
          </p:nvPr>
        </p:nvSpPr>
        <p:spPr/>
        <p:txBody>
          <a:bodyPr>
            <a:normAutofit fontScale="92500" lnSpcReduction="20000"/>
          </a:bodyPr>
          <a:lstStyle/>
          <a:p>
            <a:r>
              <a:rPr lang="en-US" dirty="0"/>
              <a:t>The master node is the first point of contact for the end user. It has the following roles:</a:t>
            </a:r>
          </a:p>
          <a:p>
            <a:pPr lvl="1"/>
            <a:r>
              <a:rPr lang="en-US" dirty="0"/>
              <a:t>1. Take user login information and check with the Database </a:t>
            </a:r>
            <a:endParaRPr lang="en-IN" dirty="0"/>
          </a:p>
          <a:p>
            <a:pPr lvl="1"/>
            <a:r>
              <a:rPr lang="en-US" dirty="0"/>
              <a:t>2. Maintain Database of registered users 	</a:t>
            </a:r>
            <a:endParaRPr lang="en-IN" dirty="0"/>
          </a:p>
          <a:p>
            <a:pPr lvl="1"/>
            <a:r>
              <a:rPr lang="en-US" dirty="0"/>
              <a:t>3. Maintain configurations including Worker nodes’ IP addresses </a:t>
            </a:r>
            <a:endParaRPr lang="en-IN" dirty="0"/>
          </a:p>
          <a:p>
            <a:pPr lvl="1"/>
            <a:r>
              <a:rPr lang="en-US" dirty="0"/>
              <a:t>4. Take data for analysis </a:t>
            </a:r>
          </a:p>
          <a:p>
            <a:pPr lvl="1"/>
            <a:r>
              <a:rPr lang="en-US" dirty="0"/>
              <a:t>5. Maintain and validate blockchains</a:t>
            </a:r>
            <a:endParaRPr lang="en-IN" dirty="0"/>
          </a:p>
          <a:p>
            <a:pPr lvl="1"/>
            <a:r>
              <a:rPr lang="en-US" dirty="0"/>
              <a:t>6. Distribute data with other parameters among worker nodes and Aneka (or itself)</a:t>
            </a:r>
          </a:p>
          <a:p>
            <a:pPr marL="457200" lvl="1" indent="0">
              <a:buNone/>
            </a:pPr>
            <a:r>
              <a:rPr lang="en-US" dirty="0"/>
              <a:t> </a:t>
            </a:r>
            <a:endParaRPr lang="en-IN" dirty="0"/>
          </a:p>
          <a:p>
            <a:r>
              <a:rPr lang="en-US" dirty="0"/>
              <a:t>The Worker Nodes and Aneka container perform analysis, validate proof-of-work and send back results to master</a:t>
            </a:r>
            <a:endParaRPr lang="en-IN" dirty="0"/>
          </a:p>
        </p:txBody>
      </p:sp>
    </p:spTree>
    <p:extLst>
      <p:ext uri="{BB962C8B-B14F-4D97-AF65-F5344CB8AC3E}">
        <p14:creationId xmlns:p14="http://schemas.microsoft.com/office/powerpoint/2010/main" val="2386156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69022-F3D3-49C8-B0DE-95732924CBFA}"/>
              </a:ext>
            </a:extLst>
          </p:cNvPr>
          <p:cNvSpPr>
            <a:spLocks noGrp="1"/>
          </p:cNvSpPr>
          <p:nvPr>
            <p:ph type="title"/>
          </p:nvPr>
        </p:nvSpPr>
        <p:spPr>
          <a:xfrm>
            <a:off x="609599" y="609600"/>
            <a:ext cx="7707924" cy="1320800"/>
          </a:xfrm>
        </p:spPr>
        <p:txBody>
          <a:bodyPr>
            <a:normAutofit/>
          </a:bodyPr>
          <a:lstStyle/>
          <a:p>
            <a:r>
              <a:rPr lang="en-US" sz="3200" dirty="0"/>
              <a:t>Current Setup: Sleep Apnea Analysis</a:t>
            </a:r>
            <a:endParaRPr lang="en-IN" sz="3200" dirty="0"/>
          </a:p>
        </p:txBody>
      </p:sp>
      <p:sp>
        <p:nvSpPr>
          <p:cNvPr id="3" name="Content Placeholder 2">
            <a:extLst>
              <a:ext uri="{FF2B5EF4-FFF2-40B4-BE49-F238E27FC236}">
                <a16:creationId xmlns:a16="http://schemas.microsoft.com/office/drawing/2014/main" id="{438BF6E1-6060-4882-AB5E-5A4B2B24F5E6}"/>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3D895CEF-2621-47FF-BF99-4E8F67140F51}"/>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411249" y="1270000"/>
            <a:ext cx="8321502" cy="5319029"/>
          </a:xfrm>
          <a:prstGeom prst="rect">
            <a:avLst/>
          </a:prstGeom>
        </p:spPr>
      </p:pic>
    </p:spTree>
    <p:extLst>
      <p:ext uri="{BB962C8B-B14F-4D97-AF65-F5344CB8AC3E}">
        <p14:creationId xmlns:p14="http://schemas.microsoft.com/office/powerpoint/2010/main" val="3924477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9F103-03BD-4601-8E28-9EF75A6513B8}"/>
              </a:ext>
            </a:extLst>
          </p:cNvPr>
          <p:cNvSpPr>
            <a:spLocks noGrp="1"/>
          </p:cNvSpPr>
          <p:nvPr>
            <p:ph type="title"/>
          </p:nvPr>
        </p:nvSpPr>
        <p:spPr/>
        <p:txBody>
          <a:bodyPr/>
          <a:lstStyle/>
          <a:p>
            <a:r>
              <a:rPr lang="en-US" dirty="0"/>
              <a:t>Implementation	</a:t>
            </a:r>
            <a:endParaRPr lang="en-IN" dirty="0"/>
          </a:p>
        </p:txBody>
      </p:sp>
      <p:sp>
        <p:nvSpPr>
          <p:cNvPr id="3" name="Content Placeholder 2">
            <a:extLst>
              <a:ext uri="{FF2B5EF4-FFF2-40B4-BE49-F238E27FC236}">
                <a16:creationId xmlns:a16="http://schemas.microsoft.com/office/drawing/2014/main" id="{3A35A444-F26D-4084-B6B1-7DDB25E81057}"/>
              </a:ext>
            </a:extLst>
          </p:cNvPr>
          <p:cNvSpPr>
            <a:spLocks noGrp="1"/>
          </p:cNvSpPr>
          <p:nvPr>
            <p:ph idx="1"/>
          </p:nvPr>
        </p:nvSpPr>
        <p:spPr/>
        <p:txBody>
          <a:bodyPr/>
          <a:lstStyle/>
          <a:p>
            <a:r>
              <a:rPr lang="en-US" dirty="0"/>
              <a:t>The software has been built using platforms that are supported by a wide range of devices including those used for IoT application. The main software is divided into four different components:</a:t>
            </a:r>
            <a:endParaRPr lang="en-IN" dirty="0"/>
          </a:p>
          <a:p>
            <a:pPr lvl="1"/>
            <a:r>
              <a:rPr lang="en-US" dirty="0"/>
              <a:t>Interface Web Scripts (Based on PHP)	</a:t>
            </a:r>
          </a:p>
          <a:p>
            <a:pPr lvl="1"/>
            <a:r>
              <a:rPr lang="en-US" dirty="0"/>
              <a:t>Blockchain Interface (Based on Java)</a:t>
            </a:r>
            <a:endParaRPr lang="en-IN" dirty="0"/>
          </a:p>
          <a:p>
            <a:pPr lvl="1"/>
            <a:r>
              <a:rPr lang="en-US" dirty="0"/>
              <a:t>Aneka analysis code (Based on C# and .NET)</a:t>
            </a:r>
            <a:endParaRPr lang="en-IN" dirty="0"/>
          </a:p>
          <a:p>
            <a:pPr lvl="1"/>
            <a:r>
              <a:rPr lang="en-US" dirty="0"/>
              <a:t>Analysis Jar file (Based on Java)</a:t>
            </a:r>
            <a:endParaRPr lang="en-IN" dirty="0"/>
          </a:p>
          <a:p>
            <a:pPr lvl="1"/>
            <a:r>
              <a:rPr lang="en-US" dirty="0"/>
              <a:t>User Interface (Android App, or web-based interface)</a:t>
            </a:r>
            <a:endParaRPr lang="en-IN" dirty="0"/>
          </a:p>
          <a:p>
            <a:endParaRPr lang="en-IN" dirty="0"/>
          </a:p>
        </p:txBody>
      </p:sp>
    </p:spTree>
    <p:extLst>
      <p:ext uri="{BB962C8B-B14F-4D97-AF65-F5344CB8AC3E}">
        <p14:creationId xmlns:p14="http://schemas.microsoft.com/office/powerpoint/2010/main" val="1590088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EF7D25-0F22-45EE-B046-B933948122E0}"/>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45123" y="483577"/>
            <a:ext cx="8053754" cy="6101862"/>
          </a:xfrm>
          <a:prstGeom prst="rect">
            <a:avLst/>
          </a:prstGeom>
        </p:spPr>
      </p:pic>
    </p:spTree>
    <p:extLst>
      <p:ext uri="{BB962C8B-B14F-4D97-AF65-F5344CB8AC3E}">
        <p14:creationId xmlns:p14="http://schemas.microsoft.com/office/powerpoint/2010/main" val="1453859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FFB7A-F861-49CB-96F2-E73B4169E240}"/>
              </a:ext>
            </a:extLst>
          </p:cNvPr>
          <p:cNvSpPr>
            <a:spLocks noGrp="1"/>
          </p:cNvSpPr>
          <p:nvPr>
            <p:ph type="title"/>
          </p:nvPr>
        </p:nvSpPr>
        <p:spPr/>
        <p:txBody>
          <a:bodyPr/>
          <a:lstStyle/>
          <a:p>
            <a:r>
              <a:rPr lang="en-US" dirty="0"/>
              <a:t>Blockchain</a:t>
            </a:r>
            <a:endParaRPr lang="en-IN" dirty="0"/>
          </a:p>
        </p:txBody>
      </p:sp>
      <p:pic>
        <p:nvPicPr>
          <p:cNvPr id="19" name="Content Placeholder 18">
            <a:extLst>
              <a:ext uri="{FF2B5EF4-FFF2-40B4-BE49-F238E27FC236}">
                <a16:creationId xmlns:a16="http://schemas.microsoft.com/office/drawing/2014/main" id="{D3F14864-23C4-4B07-80FB-668896E03052}"/>
              </a:ext>
            </a:extLst>
          </p:cNvPr>
          <p:cNvPicPr>
            <a:picLocks noGrp="1" noChangeAspect="1"/>
          </p:cNvPicPr>
          <p:nvPr>
            <p:ph idx="1"/>
          </p:nvPr>
        </p:nvPicPr>
        <p:blipFill>
          <a:blip r:embed="rId2"/>
          <a:stretch>
            <a:fillRect/>
          </a:stretch>
        </p:blipFill>
        <p:spPr>
          <a:xfrm>
            <a:off x="486508" y="2329961"/>
            <a:ext cx="7609842" cy="2488223"/>
          </a:xfrm>
          <a:prstGeom prst="rect">
            <a:avLst/>
          </a:prstGeom>
        </p:spPr>
      </p:pic>
    </p:spTree>
    <p:extLst>
      <p:ext uri="{BB962C8B-B14F-4D97-AF65-F5344CB8AC3E}">
        <p14:creationId xmlns:p14="http://schemas.microsoft.com/office/powerpoint/2010/main" val="184621285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29</TotalTime>
  <Words>601</Words>
  <Application>Microsoft Office PowerPoint</Application>
  <PresentationFormat>On-screen Show (4:3)</PresentationFormat>
  <Paragraphs>65</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Trebuchet MS</vt:lpstr>
      <vt:lpstr>Wingdings 3</vt:lpstr>
      <vt:lpstr>Facet</vt:lpstr>
      <vt:lpstr>FogBus</vt:lpstr>
      <vt:lpstr>FogBus : Introduction</vt:lpstr>
      <vt:lpstr>Network Model</vt:lpstr>
      <vt:lpstr>PowerPoint Presentation</vt:lpstr>
      <vt:lpstr>Master Node</vt:lpstr>
      <vt:lpstr>Current Setup: Sleep Apnea Analysis</vt:lpstr>
      <vt:lpstr>Implementation </vt:lpstr>
      <vt:lpstr>PowerPoint Presentation</vt:lpstr>
      <vt:lpstr>Blockchain</vt:lpstr>
      <vt:lpstr>Blockchain – Master Node</vt:lpstr>
      <vt:lpstr>Blockchain – Worker Node</vt:lpstr>
      <vt:lpstr>Physical Infrastructure</vt:lpstr>
      <vt:lpstr>Data Analyzer </vt:lpstr>
      <vt:lpstr>Android Interface</vt:lpstr>
      <vt:lpstr>Applications of FogBus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FogBus</dc:title>
  <dc:creator>Shreshth Tuli</dc:creator>
  <cp:lastModifiedBy>Shreshth Tuli</cp:lastModifiedBy>
  <cp:revision>9</cp:revision>
  <dcterms:created xsi:type="dcterms:W3CDTF">2018-06-29T04:36:33Z</dcterms:created>
  <dcterms:modified xsi:type="dcterms:W3CDTF">2018-06-30T13:57:59Z</dcterms:modified>
</cp:coreProperties>
</file>