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7" r:id="rId7"/>
    <p:sldId id="269" r:id="rId8"/>
    <p:sldId id="270" r:id="rId9"/>
    <p:sldId id="265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>
      <p:cViewPr varScale="1">
        <p:scale>
          <a:sx n="112" d="100"/>
          <a:sy n="112" d="100"/>
        </p:scale>
        <p:origin x="378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Abbe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C24E4-1827-DE26-A792-AA716F7F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669" y="0"/>
            <a:ext cx="5206435" cy="38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Different Agile Roles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Product Owner-</a:t>
            </a:r>
          </a:p>
          <a:p>
            <a:pPr lvl="1"/>
            <a:r>
              <a:rPr lang="en-US" dirty="0"/>
              <a:t>Increases value of the product and the work of the Development Team</a:t>
            </a:r>
          </a:p>
          <a:p>
            <a:pPr lvl="1"/>
            <a:r>
              <a:rPr lang="en-US" dirty="0"/>
              <a:t>Facilitates meetings with the Client</a:t>
            </a:r>
          </a:p>
          <a:p>
            <a:r>
              <a:rPr lang="en-US" dirty="0"/>
              <a:t>Scrum Master-</a:t>
            </a:r>
          </a:p>
          <a:p>
            <a:pPr lvl="1"/>
            <a:r>
              <a:rPr lang="en-US" dirty="0"/>
              <a:t>Is the Servant Leader to the Product Owner</a:t>
            </a:r>
          </a:p>
          <a:p>
            <a:pPr lvl="1"/>
            <a:r>
              <a:rPr lang="en-US" dirty="0"/>
              <a:t>Holds the Scrum Events</a:t>
            </a:r>
          </a:p>
          <a:p>
            <a:pPr lvl="1"/>
            <a:r>
              <a:rPr lang="en-US" dirty="0"/>
              <a:t>Provides guidance in using Agile Principles</a:t>
            </a:r>
          </a:p>
          <a:p>
            <a:r>
              <a:rPr lang="en-US" dirty="0"/>
              <a:t>Dev Team-</a:t>
            </a:r>
          </a:p>
          <a:p>
            <a:pPr lvl="1"/>
            <a:r>
              <a:rPr lang="en-US" dirty="0"/>
              <a:t>Devs and Product Testers</a:t>
            </a:r>
          </a:p>
          <a:p>
            <a:pPr lvl="1"/>
            <a:r>
              <a:rPr lang="en-US" dirty="0"/>
              <a:t>Self-Organized</a:t>
            </a:r>
          </a:p>
          <a:p>
            <a:pPr lvl="1"/>
            <a:r>
              <a:rPr lang="en-US" dirty="0"/>
              <a:t>Multi-Functional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Steps in the SDLC (Software Development Life Cycle)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7B32C-8D12-42FC-A044-13B1D421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0212" y="1676400"/>
            <a:ext cx="5285690" cy="4206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125860-A546-2897-F860-3B85DC5621D2}"/>
              </a:ext>
            </a:extLst>
          </p:cNvPr>
          <p:cNvSpPr txBox="1"/>
          <p:nvPr/>
        </p:nvSpPr>
        <p:spPr>
          <a:xfrm>
            <a:off x="1598612" y="1535853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Analysis-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Collaborate with Stakeholders and determine requirements</a:t>
            </a:r>
          </a:p>
          <a:p>
            <a:pPr marL="342900" indent="-342900">
              <a:buAutoNum type="arabicPeriod"/>
            </a:pPr>
            <a:r>
              <a:rPr lang="en-US" sz="1800" dirty="0"/>
              <a:t>Design-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Define technologies, limitations, time frames and budgets.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Develop detailed process for functionality.</a:t>
            </a:r>
          </a:p>
          <a:p>
            <a:pPr marL="342900" indent="-342900">
              <a:buAutoNum type="arabicPeriod"/>
            </a:pPr>
            <a:r>
              <a:rPr lang="en-US" sz="1800" dirty="0"/>
              <a:t>Implementation-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Development on the product begins.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Functionality is broken up into smaller increments.</a:t>
            </a:r>
          </a:p>
          <a:p>
            <a:pPr marL="342900" indent="-342900">
              <a:buAutoNum type="arabicPeriod"/>
            </a:pPr>
            <a:r>
              <a:rPr lang="en-US" sz="1800" dirty="0"/>
              <a:t>Testing-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Occurs in conjunction with Development.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Identify and mitigate reported defects and issue tracking.</a:t>
            </a:r>
          </a:p>
          <a:p>
            <a:pPr marL="342900" indent="-342900">
              <a:buAutoNum type="arabicPeriod"/>
            </a:pPr>
            <a:r>
              <a:rPr lang="en-US" sz="1800" dirty="0"/>
              <a:t>Deployment-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Testing Complete and product is released to the market.</a:t>
            </a:r>
          </a:p>
          <a:p>
            <a:pPr marL="342900" indent="-342900">
              <a:buAutoNum type="arabicPeriod"/>
            </a:pPr>
            <a:r>
              <a:rPr lang="en-US" sz="1800" dirty="0"/>
              <a:t>Maintenance-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Product is released in a production environment.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Developers must be ready to implement NEW features and bug fixes as they come up.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AGILE</a:t>
            </a:r>
          </a:p>
          <a:p>
            <a:r>
              <a:rPr lang="en-US" sz="1200" dirty="0"/>
              <a:t>No need to define all requirements</a:t>
            </a:r>
          </a:p>
          <a:p>
            <a:r>
              <a:rPr lang="en-US" sz="1200" dirty="0"/>
              <a:t>No time to market constraint</a:t>
            </a:r>
          </a:p>
          <a:p>
            <a:r>
              <a:rPr lang="en-US" sz="1200" dirty="0"/>
              <a:t>Major requirements can be defined but functionality will be added and will evolve over time as the clients needs change</a:t>
            </a:r>
          </a:p>
          <a:p>
            <a:r>
              <a:rPr lang="en-US" sz="1200" dirty="0"/>
              <a:t>Offers more flexibility and control over the development over the 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4F330-18CA-8925-6762-D7EF2F139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u="sng" dirty="0"/>
              <a:t>WATERFALL</a:t>
            </a:r>
          </a:p>
          <a:p>
            <a:r>
              <a:rPr lang="en-US" sz="1200" dirty="0"/>
              <a:t>All requirements must be defined.</a:t>
            </a:r>
          </a:p>
          <a:p>
            <a:r>
              <a:rPr lang="en-US" sz="1200" dirty="0"/>
              <a:t>Sequential and Linear Stages. Starts from the top and can only test when it reaches the bottom.</a:t>
            </a:r>
          </a:p>
          <a:p>
            <a:r>
              <a:rPr lang="en-US" sz="1200" dirty="0"/>
              <a:t>Contract Negotiations.</a:t>
            </a:r>
          </a:p>
          <a:p>
            <a:r>
              <a:rPr lang="en-US" sz="1200" dirty="0"/>
              <a:t>Best use case is for simple flowing projects that aren’t subject to a lot of changes.0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A4021-A0CE-D26B-C29C-3EFD08EC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76E3-F3DA-FDA1-FAF9-48BF1D8A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/>
          <a:lstStyle/>
          <a:p>
            <a:r>
              <a:rPr lang="en-US" dirty="0"/>
              <a:t>With a waterfall approach to development, it becomes difficult to adapt to changes that the client might want made.</a:t>
            </a:r>
          </a:p>
          <a:p>
            <a:r>
              <a:rPr lang="en-US" dirty="0"/>
              <a:t>It is a slow process and testing is only able to happen at the end of the project, which can lead to massive bugs or errors that will take even longer to fix.</a:t>
            </a:r>
          </a:p>
          <a:p>
            <a:r>
              <a:rPr lang="en-US" dirty="0"/>
              <a:t>Overall, the waterfall method is a heavier, slower burden to bear as a developer and fails in comparison to the Agile Method.</a:t>
            </a:r>
          </a:p>
        </p:txBody>
      </p:sp>
    </p:spTree>
    <p:extLst>
      <p:ext uri="{BB962C8B-B14F-4D97-AF65-F5344CB8AC3E}">
        <p14:creationId xmlns:p14="http://schemas.microsoft.com/office/powerpoint/2010/main" val="227235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CC3984-3FD0-5D08-6743-BEF61FDFEAA7}"/>
              </a:ext>
            </a:extLst>
          </p:cNvPr>
          <p:cNvSpPr txBox="1"/>
          <p:nvPr/>
        </p:nvSpPr>
        <p:spPr>
          <a:xfrm>
            <a:off x="2055812" y="533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27D1D-2BCE-6C50-337D-77124C90CD3D}"/>
              </a:ext>
            </a:extLst>
          </p:cNvPr>
          <p:cNvSpPr txBox="1"/>
          <p:nvPr/>
        </p:nvSpPr>
        <p:spPr>
          <a:xfrm>
            <a:off x="1217612" y="1143000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Charles G. Cobb. (2015). The Project Manager’s Guide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	to Mastering Agile : Principles and Practices for an Adaptive Approach. Wiley.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Software Development Life Cycle (SDLC). (2021, May 19). </a:t>
            </a:r>
            <a:r>
              <a:rPr lang="en-US" sz="1800"/>
              <a:t>From linkedin</a:t>
            </a:r>
            <a:r>
              <a:rPr lang="en-US" sz="1800" dirty="0"/>
              <a:t>.com: https://www.linkedin.com/pulse/software-development-life-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	cycle-</a:t>
            </a:r>
            <a:r>
              <a:rPr lang="en-US" sz="1800" dirty="0" err="1"/>
              <a:t>sdlc</a:t>
            </a:r>
            <a:r>
              <a:rPr lang="en-US" sz="1800" dirty="0"/>
              <a:t>-tutorial-</a:t>
            </a:r>
            <a:r>
              <a:rPr lang="en-US" sz="1800" dirty="0" err="1"/>
              <a:t>richard</a:t>
            </a:r>
            <a:r>
              <a:rPr lang="en-US" sz="1800" dirty="0"/>
              <a:t>-</a:t>
            </a:r>
            <a:r>
              <a:rPr lang="en-US" sz="1800" dirty="0" err="1"/>
              <a:t>harris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174</TotalTime>
  <Words>394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Agile Development</vt:lpstr>
      <vt:lpstr>Different Agile Roles</vt:lpstr>
      <vt:lpstr>6 Steps in the SDLC (Software Development Life Cycle)</vt:lpstr>
      <vt:lpstr>AGILE VS WATERFALL</vt:lpstr>
      <vt:lpstr>Waterfall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ABBE, ZACHARY</dc:creator>
  <cp:lastModifiedBy>ABBE, ZACHARY</cp:lastModifiedBy>
  <cp:revision>2</cp:revision>
  <dcterms:created xsi:type="dcterms:W3CDTF">2024-10-16T21:00:40Z</dcterms:created>
  <dcterms:modified xsi:type="dcterms:W3CDTF">2024-10-20T21:30:48Z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