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56"/>
  </p:notesMasterIdLst>
  <p:handoutMasterIdLst>
    <p:handoutMasterId r:id="rId57"/>
  </p:handoutMasterIdLst>
  <p:sldIdLst>
    <p:sldId id="258" r:id="rId4"/>
    <p:sldId id="339" r:id="rId5"/>
    <p:sldId id="346" r:id="rId6"/>
    <p:sldId id="337" r:id="rId7"/>
    <p:sldId id="341" r:id="rId8"/>
    <p:sldId id="343" r:id="rId9"/>
    <p:sldId id="344" r:id="rId10"/>
    <p:sldId id="323" r:id="rId11"/>
    <p:sldId id="314" r:id="rId12"/>
    <p:sldId id="347" r:id="rId13"/>
    <p:sldId id="320" r:id="rId14"/>
    <p:sldId id="324" r:id="rId15"/>
    <p:sldId id="326" r:id="rId16"/>
    <p:sldId id="325" r:id="rId17"/>
    <p:sldId id="327" r:id="rId18"/>
    <p:sldId id="330" r:id="rId19"/>
    <p:sldId id="329" r:id="rId20"/>
    <p:sldId id="334" r:id="rId21"/>
    <p:sldId id="332" r:id="rId22"/>
    <p:sldId id="335" r:id="rId23"/>
    <p:sldId id="307" r:id="rId24"/>
    <p:sldId id="336" r:id="rId25"/>
    <p:sldId id="359" r:id="rId26"/>
    <p:sldId id="261" r:id="rId27"/>
    <p:sldId id="265" r:id="rId28"/>
    <p:sldId id="349" r:id="rId29"/>
    <p:sldId id="276" r:id="rId30"/>
    <p:sldId id="350" r:id="rId31"/>
    <p:sldId id="283" r:id="rId32"/>
    <p:sldId id="351" r:id="rId33"/>
    <p:sldId id="282" r:id="rId34"/>
    <p:sldId id="352" r:id="rId35"/>
    <p:sldId id="284" r:id="rId36"/>
    <p:sldId id="353" r:id="rId37"/>
    <p:sldId id="354" r:id="rId38"/>
    <p:sldId id="281" r:id="rId39"/>
    <p:sldId id="280" r:id="rId40"/>
    <p:sldId id="355" r:id="rId41"/>
    <p:sldId id="279" r:id="rId42"/>
    <p:sldId id="356" r:id="rId43"/>
    <p:sldId id="357" r:id="rId44"/>
    <p:sldId id="318" r:id="rId45"/>
    <p:sldId id="358" r:id="rId46"/>
    <p:sldId id="277" r:id="rId47"/>
    <p:sldId id="345" r:id="rId48"/>
    <p:sldId id="342" r:id="rId49"/>
    <p:sldId id="275" r:id="rId50"/>
    <p:sldId id="285" r:id="rId51"/>
    <p:sldId id="286" r:id="rId52"/>
    <p:sldId id="287" r:id="rId53"/>
    <p:sldId id="361" r:id="rId54"/>
    <p:sldId id="340" r:id="rId5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0816" autoAdjust="0"/>
  </p:normalViewPr>
  <p:slideViewPr>
    <p:cSldViewPr>
      <p:cViewPr>
        <p:scale>
          <a:sx n="66" d="100"/>
          <a:sy n="66" d="100"/>
        </p:scale>
        <p:origin x="-5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04"/>
    </p:cViewPr>
  </p:sorterViewPr>
  <p:notesViewPr>
    <p:cSldViewPr>
      <p:cViewPr varScale="1">
        <p:scale>
          <a:sx n="32" d="100"/>
          <a:sy n="32" d="100"/>
        </p:scale>
        <p:origin x="-2064" y="-77"/>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4820"/>
          </a:xfrm>
          <a:prstGeom prst="rect">
            <a:avLst/>
          </a:prstGeom>
        </p:spPr>
        <p:txBody>
          <a:bodyPr vert="horz" lIns="93177" tIns="46589" rIns="93177" bIns="46589" rtlCol="0"/>
          <a:lstStyle>
            <a:lvl1pPr algn="r">
              <a:defRPr sz="1200"/>
            </a:lvl1pPr>
          </a:lstStyle>
          <a:p>
            <a:fld id="{BF59A466-3747-4342-AB96-A388339F5EC6}" type="datetimeFigureOut">
              <a:rPr lang="en-US" smtClean="0"/>
              <a:t>07-Apr-16</a:t>
            </a:fld>
            <a:endParaRPr lang="en-US"/>
          </a:p>
        </p:txBody>
      </p:sp>
      <p:sp>
        <p:nvSpPr>
          <p:cNvPr id="4" name="Footer Placeholder 3"/>
          <p:cNvSpPr>
            <a:spLocks noGrp="1"/>
          </p:cNvSpPr>
          <p:nvPr>
            <p:ph type="ftr" sz="quarter" idx="2"/>
          </p:nvPr>
        </p:nvSpPr>
        <p:spPr>
          <a:xfrm>
            <a:off x="1"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77" tIns="46589" rIns="93177" bIns="46589" rtlCol="0" anchor="b"/>
          <a:lstStyle>
            <a:lvl1pPr algn="r">
              <a:defRPr sz="1200"/>
            </a:lvl1pPr>
          </a:lstStyle>
          <a:p>
            <a:fld id="{8851F68D-BC3E-4B09-B83B-8B9925884525}" type="slidenum">
              <a:rPr lang="en-US" smtClean="0"/>
              <a:t>‹#›</a:t>
            </a:fld>
            <a:endParaRPr lang="en-US"/>
          </a:p>
        </p:txBody>
      </p:sp>
    </p:spTree>
    <p:extLst>
      <p:ext uri="{BB962C8B-B14F-4D97-AF65-F5344CB8AC3E}">
        <p14:creationId xmlns:p14="http://schemas.microsoft.com/office/powerpoint/2010/main" val="3667512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8D03C50F-C54D-4444-B85B-8C1BA535B8E7}" type="datetimeFigureOut">
              <a:rPr lang="en-US"/>
              <a:pPr>
                <a:defRPr/>
              </a:pPr>
              <a:t>07-Apr-16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500B3608-6A1E-4180-935B-D2A45B1F35FC}" type="slidenum">
              <a:rPr lang="en-US"/>
              <a:pPr>
                <a:defRPr/>
              </a:pPr>
              <a:t>‹#›</a:t>
            </a:fld>
            <a:endParaRPr lang="en-US"/>
          </a:p>
        </p:txBody>
      </p:sp>
    </p:spTree>
    <p:extLst>
      <p:ext uri="{BB962C8B-B14F-4D97-AF65-F5344CB8AC3E}">
        <p14:creationId xmlns:p14="http://schemas.microsoft.com/office/powerpoint/2010/main" val="2936471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1</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10</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11</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DEAL</a:t>
            </a:r>
            <a:r>
              <a:rPr lang="en-US" b="1" i="1" baseline="0" dirty="0" smtClean="0"/>
              <a:t> WITH INDIVIDUAL; COMPANY</a:t>
            </a:r>
          </a:p>
          <a:p>
            <a:pPr eaLnBrk="1" hangingPunct="1">
              <a:spcBef>
                <a:spcPct val="0"/>
              </a:spcBef>
            </a:pPr>
            <a:r>
              <a:rPr lang="en-US" b="1" i="1" baseline="0" dirty="0" smtClean="0"/>
              <a:t>RELEVANT EXPERIENCE IS HUGE.</a:t>
            </a:r>
          </a:p>
          <a:p>
            <a:pPr eaLnBrk="1" hangingPunct="1">
              <a:spcBef>
                <a:spcPct val="0"/>
              </a:spcBef>
            </a:pPr>
            <a:r>
              <a:rPr lang="en-US" b="1" i="1" baseline="0" dirty="0" smtClean="0"/>
              <a:t>ARE WE SELLING ANYTHING NOW</a:t>
            </a:r>
          </a:p>
          <a:p>
            <a:pPr eaLnBrk="1" hangingPunct="1">
              <a:spcBef>
                <a:spcPct val="0"/>
              </a:spcBef>
            </a:pPr>
            <a:endParaRPr lang="en-US" b="1" i="1" baseline="0" dirty="0" smtClean="0"/>
          </a:p>
          <a:p>
            <a:pPr eaLnBrk="1" hangingPunct="1">
              <a:spcBef>
                <a:spcPct val="0"/>
              </a:spcBef>
            </a:pPr>
            <a:r>
              <a:rPr lang="en-US" b="1" i="1" baseline="0" dirty="0" smtClean="0"/>
              <a:t>ARE INVENTORS PART OF THE PROGRAM?</a:t>
            </a:r>
          </a:p>
          <a:p>
            <a:pPr eaLnBrk="1" hangingPunct="1">
              <a:spcBef>
                <a:spcPct val="0"/>
              </a:spcBef>
            </a:pPr>
            <a:r>
              <a:rPr lang="en-US" b="1" i="1" baseline="0" dirty="0" smtClean="0"/>
              <a:t>HAVING RAISED MONEY CAN BE GOOD OR BAD</a:t>
            </a:r>
            <a:endParaRPr lang="en-US" dirty="0" smtClean="0"/>
          </a:p>
          <a:p>
            <a:pPr eaLnBrk="1" hangingPunct="1">
              <a:spcBef>
                <a:spcPct val="0"/>
              </a:spcBef>
            </a:pPr>
            <a:r>
              <a:rPr lang="en-US" dirty="0"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12</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DO WE KNOW CONSEQUENCES</a:t>
            </a:r>
            <a:r>
              <a:rPr lang="en-US" baseline="0" dirty="0" smtClean="0"/>
              <a:t> IF NEED NOT MET</a:t>
            </a:r>
          </a:p>
          <a:p>
            <a:pPr eaLnBrk="1" hangingPunct="1">
              <a:spcBef>
                <a:spcPct val="0"/>
              </a:spcBef>
            </a:pPr>
            <a:r>
              <a:rPr lang="en-US" baseline="0" dirty="0" smtClean="0"/>
              <a:t>COULD BE COMPANY OR PERSONAL</a:t>
            </a:r>
          </a:p>
          <a:p>
            <a:pPr eaLnBrk="1" hangingPunct="1">
              <a:spcBef>
                <a:spcPct val="0"/>
              </a:spcBef>
            </a:pPr>
            <a:r>
              <a:rPr lang="en-US" baseline="0" dirty="0" smtClean="0"/>
              <a:t>BE CAREFUL OF EXPECTATIONS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13</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 SERVICE,</a:t>
            </a:r>
            <a:r>
              <a:rPr lang="en-US" b="1" i="1" baseline="0" dirty="0" smtClean="0"/>
              <a:t> PRODUCT (HOW BIG),WEB IT</a:t>
            </a:r>
          </a:p>
          <a:p>
            <a:pPr eaLnBrk="1" hangingPunct="1">
              <a:spcBef>
                <a:spcPct val="0"/>
              </a:spcBef>
            </a:pPr>
            <a:r>
              <a:rPr lang="en-US" b="1" i="1" baseline="0" dirty="0" smtClean="0"/>
              <a:t>WEB, DIANOSE, TREAT</a:t>
            </a:r>
          </a:p>
          <a:p>
            <a:pPr eaLnBrk="1" hangingPunct="1">
              <a:spcBef>
                <a:spcPct val="0"/>
              </a:spcBef>
            </a:pPr>
            <a:r>
              <a:rPr lang="en-US" b="1" i="1" baseline="0" dirty="0" smtClean="0"/>
              <a:t>MAYBE IT DOESN’T SOLVE THE PROBLEM BUT MAKES IT EASIER</a:t>
            </a:r>
            <a:endParaRPr lang="en-US" dirty="0" smtClean="0"/>
          </a:p>
          <a:p>
            <a:pPr eaLnBrk="1" hangingPunct="1">
              <a:spcBef>
                <a:spcPct val="0"/>
              </a:spcBef>
            </a:pPr>
            <a:r>
              <a:rPr lang="en-US" dirty="0"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14</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15</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16</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17</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ASSUMPTIONS ARE KEY</a:t>
            </a:r>
          </a:p>
          <a:p>
            <a:pPr eaLnBrk="1" hangingPunct="1">
              <a:spcBef>
                <a:spcPct val="0"/>
              </a:spcBef>
            </a:pPr>
            <a:r>
              <a:rPr lang="en-US" dirty="0" smtClean="0"/>
              <a:t>MANAGING CASH FLOW AND MILESTONES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18</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19</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2</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20</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21</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22</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23</a:t>
            </a:fld>
            <a:endParaRPr lang="en-US"/>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p>
          <a:p>
            <a:pPr eaLnBrk="1" hangingPunct="1">
              <a:spcBef>
                <a:spcPct val="0"/>
              </a:spcBef>
            </a:pPr>
            <a:endParaRPr lang="en-US" b="1" smtClean="0"/>
          </a:p>
          <a:p>
            <a:pPr eaLnBrk="1" hangingPunct="1">
              <a:spcBef>
                <a:spcPct val="0"/>
              </a:spcBef>
            </a:pPr>
            <a:r>
              <a:rPr lang="en-US" b="1" u="sng" smtClean="0"/>
              <a:t> </a:t>
            </a:r>
            <a:endParaRPr lang="en-US"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20C4C8-890E-43F5-9253-1888ADBDF8E5}" type="slidenum">
              <a:rPr lang="en-US"/>
              <a:pPr fontAlgn="base">
                <a:spcBef>
                  <a:spcPct val="0"/>
                </a:spcBef>
                <a:spcAft>
                  <a:spcPct val="0"/>
                </a:spcAft>
                <a:defRPr/>
              </a:pPr>
              <a:t>24</a:t>
            </a:fld>
            <a:endParaRPr lang="en-US"/>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dirty="0" smtClean="0"/>
              <a:t>While there is always room for creativity, a template will help you frame your pitch. </a:t>
            </a:r>
          </a:p>
          <a:p>
            <a:pPr eaLnBrk="1" hangingPunct="1">
              <a:spcBef>
                <a:spcPct val="0"/>
              </a:spcBef>
            </a:pPr>
            <a:r>
              <a:rPr lang="en-US" dirty="0" smtClean="0"/>
              <a:t>We will assume 90 seconds and therefore 10 points BASED ON OUR 9 SECOND RULE.</a:t>
            </a:r>
          </a:p>
          <a:p>
            <a:pPr eaLnBrk="1" hangingPunct="1">
              <a:spcBef>
                <a:spcPct val="0"/>
              </a:spcBef>
            </a:pPr>
            <a:r>
              <a:rPr lang="en-US" b="1" u="sng" dirty="0" smtClean="0"/>
              <a:t> </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A5BAB4-7525-4595-BBA3-4D883A12BD87}" type="slidenum">
              <a:rPr lang="en-US"/>
              <a:pPr fontAlgn="base">
                <a:spcBef>
                  <a:spcPct val="0"/>
                </a:spcBef>
                <a:spcAft>
                  <a:spcPct val="0"/>
                </a:spcAft>
                <a:defRPr/>
              </a:pPr>
              <a:t>25</a:t>
            </a:fld>
            <a:endParaRPr lang="en-US"/>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p>
          <a:p>
            <a:pPr eaLnBrk="1" hangingPunct="1">
              <a:spcBef>
                <a:spcPct val="0"/>
              </a:spcBef>
            </a:pPr>
            <a:r>
              <a:rPr lang="en-US" b="1" u="sng" smtClean="0"/>
              <a:t> </a:t>
            </a:r>
            <a:r>
              <a:rPr lang="en-US" smtClean="0"/>
              <a:t>Who are you, who do you represent, and why are you qualified to speak here and now?  Whatever you've decided to say, say it with conviction.  An effective elevator pitch explains why you see the problem and are uniquely qualified to build your Solution.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1A86AE-476C-474A-A58E-5F5E49B0A59D}" type="slidenum">
              <a:rPr lang="en-US"/>
              <a:pPr fontAlgn="base">
                <a:spcBef>
                  <a:spcPct val="0"/>
                </a:spcBef>
                <a:spcAft>
                  <a:spcPct val="0"/>
                </a:spcAft>
                <a:defRPr/>
              </a:pPr>
              <a:t>26</a:t>
            </a:fld>
            <a:endParaRPr lang="en-US"/>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3AB61A-7FB0-4E96-A689-9CFC120F515F}" type="slidenum">
              <a:rPr lang="en-US"/>
              <a:pPr fontAlgn="base">
                <a:spcBef>
                  <a:spcPct val="0"/>
                </a:spcBef>
                <a:spcAft>
                  <a:spcPct val="0"/>
                </a:spcAft>
                <a:defRPr/>
              </a:pPr>
              <a:t>27</a:t>
            </a:fld>
            <a:endParaRPr lang="en-US"/>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  Why does your company exist?  What problem or pain are you addressing or why are you speaking?  Identify the headache before you define the aspirin.</a:t>
            </a:r>
          </a:p>
          <a:p>
            <a:pPr eaLnBrk="1" hangingPunct="1">
              <a:spcBef>
                <a:spcPct val="0"/>
              </a:spcBef>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3AB61A-7FB0-4E96-A689-9CFC120F515F}" type="slidenum">
              <a:rPr lang="en-US"/>
              <a:pPr fontAlgn="base">
                <a:spcBef>
                  <a:spcPct val="0"/>
                </a:spcBef>
                <a:spcAft>
                  <a:spcPct val="0"/>
                </a:spcAft>
                <a:defRPr/>
              </a:pPr>
              <a:t>28</a:t>
            </a:fld>
            <a:endParaRPr lang="en-US"/>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  Why does your company exist?  What problem or pain are you addressing or why are you speaking?  Identify the headache before you define the aspirin.</a:t>
            </a:r>
          </a:p>
          <a:p>
            <a:pPr eaLnBrk="1" hangingPunct="1">
              <a:spcBef>
                <a:spcPct val="0"/>
              </a:spcBef>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A73A9B-B975-42C1-AF8C-4240143D04B4}" type="slidenum">
              <a:rPr lang="en-US"/>
              <a:pPr fontAlgn="base">
                <a:spcBef>
                  <a:spcPct val="0"/>
                </a:spcBef>
                <a:spcAft>
                  <a:spcPct val="0"/>
                </a:spcAft>
                <a:defRPr/>
              </a:pPr>
              <a:t>29</a:t>
            </a:fld>
            <a:endParaRPr lang="en-US"/>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  How do you fix it or solve it.  There is room for emotion of excitement here.  Whatever you say needs to be emphatic. Be PASSIONATE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7D358B-FBB1-4225-9D7F-6D99FEF8F0B4}" type="slidenum">
              <a:rPr lang="en-US"/>
              <a:pPr fontAlgn="base">
                <a:spcBef>
                  <a:spcPct val="0"/>
                </a:spcBef>
                <a:spcAft>
                  <a:spcPct val="0"/>
                </a:spcAft>
                <a:defRPr/>
              </a:pPr>
              <a:t>3</a:t>
            </a:fld>
            <a:endParaRPr lang="en-US" dirty="0"/>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3AB61A-7FB0-4E96-A689-9CFC120F515F}" type="slidenum">
              <a:rPr lang="en-US"/>
              <a:pPr fontAlgn="base">
                <a:spcBef>
                  <a:spcPct val="0"/>
                </a:spcBef>
                <a:spcAft>
                  <a:spcPct val="0"/>
                </a:spcAft>
                <a:defRPr/>
              </a:pPr>
              <a:t>30</a:t>
            </a:fld>
            <a:endParaRPr lang="en-US"/>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  Why does your company exist?  What problem or pain are you addressing or why are you speaking?  Identify the headache before you define the aspirin.</a:t>
            </a:r>
          </a:p>
          <a:p>
            <a:pPr eaLnBrk="1" hangingPunct="1">
              <a:spcBef>
                <a:spcPct val="0"/>
              </a:spcBef>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2E8FC-BDFC-4442-9671-649D2145981F}" type="slidenum">
              <a:rPr lang="en-US"/>
              <a:pPr fontAlgn="base">
                <a:spcBef>
                  <a:spcPct val="0"/>
                </a:spcBef>
                <a:spcAft>
                  <a:spcPct val="0"/>
                </a:spcAft>
                <a:defRPr/>
              </a:pPr>
              <a:t>31</a:t>
            </a:fld>
            <a:endParaRPr lang="en-US"/>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r>
              <a:rPr lang="en-US" smtClean="0"/>
              <a:t> In what way(s) is your offering better than the alternatives?   Is it better enough?    What metrics say so?  </a:t>
            </a:r>
          </a:p>
          <a:p>
            <a:pPr eaLnBrk="1" hangingPunct="1">
              <a:spcBef>
                <a:spcPct val="0"/>
              </a:spcBef>
            </a:pPr>
            <a:r>
              <a:rPr lang="en-US" smtClean="0"/>
              <a:t>Avoid metaphors. </a:t>
            </a:r>
          </a:p>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2E8FC-BDFC-4442-9671-649D2145981F}" type="slidenum">
              <a:rPr lang="en-US"/>
              <a:pPr fontAlgn="base">
                <a:spcBef>
                  <a:spcPct val="0"/>
                </a:spcBef>
                <a:spcAft>
                  <a:spcPct val="0"/>
                </a:spcAft>
                <a:defRPr/>
              </a:pPr>
              <a:t>32</a:t>
            </a:fld>
            <a:endParaRPr lang="en-US"/>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r>
              <a:rPr lang="en-US" smtClean="0"/>
              <a:t> In what way(s) is your offering better than the alternatives?   Is it better enough?    What metrics say so?  </a:t>
            </a:r>
          </a:p>
          <a:p>
            <a:pPr eaLnBrk="1" hangingPunct="1">
              <a:spcBef>
                <a:spcPct val="0"/>
              </a:spcBef>
            </a:pPr>
            <a:r>
              <a:rPr lang="en-US" smtClean="0"/>
              <a:t>Avoid metaphors. </a:t>
            </a:r>
          </a:p>
          <a:p>
            <a:pPr eaLnBrk="1" hangingPunct="1">
              <a:spcBef>
                <a:spcPct val="0"/>
              </a:spcBef>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F3EB6E-B17A-4409-8BBF-604369D35146}" type="slidenum">
              <a:rPr lang="en-US"/>
              <a:pPr fontAlgn="base">
                <a:spcBef>
                  <a:spcPct val="0"/>
                </a:spcBef>
                <a:spcAft>
                  <a:spcPct val="0"/>
                </a:spcAft>
                <a:defRPr/>
              </a:pPr>
              <a:t>33</a:t>
            </a:fld>
            <a:endParaRPr lang="en-US"/>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Why does your solution matter? </a:t>
            </a:r>
          </a:p>
          <a:p>
            <a:pPr eaLnBrk="1" hangingPunct="1">
              <a:spcBef>
                <a:spcPct val="0"/>
              </a:spcBef>
            </a:pPr>
            <a:r>
              <a:rPr lang="en-US" smtClean="0"/>
              <a:t>Why should the listener care at all?  </a:t>
            </a:r>
          </a:p>
          <a:p>
            <a:pPr eaLnBrk="1" hangingPunct="1">
              <a:spcBef>
                <a:spcPct val="0"/>
              </a:spcBef>
            </a:pPr>
            <a:r>
              <a:rPr lang="en-US" smtClean="0"/>
              <a:t>How will his or life be better?</a:t>
            </a:r>
          </a:p>
          <a:p>
            <a:pPr eaLnBrk="1" hangingPunct="1">
              <a:spcBef>
                <a:spcPct val="0"/>
              </a:spcBef>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F3EB6E-B17A-4409-8BBF-604369D35146}" type="slidenum">
              <a:rPr lang="en-US"/>
              <a:pPr fontAlgn="base">
                <a:spcBef>
                  <a:spcPct val="0"/>
                </a:spcBef>
                <a:spcAft>
                  <a:spcPct val="0"/>
                </a:spcAft>
                <a:defRPr/>
              </a:pPr>
              <a:t>34</a:t>
            </a:fld>
            <a:endParaRPr lang="en-US"/>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Why does your solution matter? </a:t>
            </a:r>
          </a:p>
          <a:p>
            <a:pPr eaLnBrk="1" hangingPunct="1">
              <a:spcBef>
                <a:spcPct val="0"/>
              </a:spcBef>
            </a:pPr>
            <a:r>
              <a:rPr lang="en-US" smtClean="0"/>
              <a:t>Why should the listener care at all?  </a:t>
            </a:r>
          </a:p>
          <a:p>
            <a:pPr eaLnBrk="1" hangingPunct="1">
              <a:spcBef>
                <a:spcPct val="0"/>
              </a:spcBef>
            </a:pPr>
            <a:r>
              <a:rPr lang="en-US" smtClean="0"/>
              <a:t>How will his or life be better?</a:t>
            </a:r>
          </a:p>
          <a:p>
            <a:pPr eaLnBrk="1" hangingPunct="1">
              <a:spcBef>
                <a:spcPct val="0"/>
              </a:spcBef>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81036A-7954-4CA4-A4CB-F90DC126774C}" type="slidenum">
              <a:rPr lang="en-US"/>
              <a:pPr fontAlgn="base">
                <a:spcBef>
                  <a:spcPct val="0"/>
                </a:spcBef>
                <a:spcAft>
                  <a:spcPct val="0"/>
                </a:spcAft>
                <a:defRPr/>
              </a:pPr>
              <a:t>35</a:t>
            </a:fld>
            <a:endParaRPr lang="en-US"/>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 What is your status? Does your solution exist or is it being developed? Are you in the market now?  What kind of company are you now?</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81036A-7954-4CA4-A4CB-F90DC126774C}" type="slidenum">
              <a:rPr lang="en-US"/>
              <a:pPr fontAlgn="base">
                <a:spcBef>
                  <a:spcPct val="0"/>
                </a:spcBef>
                <a:spcAft>
                  <a:spcPct val="0"/>
                </a:spcAft>
                <a:defRPr/>
              </a:pPr>
              <a:t>36</a:t>
            </a:fld>
            <a:endParaRPr lang="en-US"/>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your status? Does your solution exist or is it being developed? Are you in the market now?  What kind of company are you now?</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7BD49D-0ACD-43AC-9A5C-1E4D2AFAA6E9}" type="slidenum">
              <a:rPr lang="en-US"/>
              <a:pPr fontAlgn="base">
                <a:spcBef>
                  <a:spcPct val="0"/>
                </a:spcBef>
                <a:spcAft>
                  <a:spcPct val="0"/>
                </a:spcAft>
                <a:defRPr/>
              </a:pPr>
              <a:t>37</a:t>
            </a:fld>
            <a:endParaRPr lang="en-US"/>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What do you want from this presentation? What should the listener think about you (or management team), the idea, product or service you have and the value proposition that should have emerged at this point?</a:t>
            </a:r>
          </a:p>
          <a:p>
            <a:pPr eaLnBrk="1" hangingPunct="1">
              <a:spcBef>
                <a:spcPct val="0"/>
              </a:spcBef>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7BD49D-0ACD-43AC-9A5C-1E4D2AFAA6E9}" type="slidenum">
              <a:rPr lang="en-US"/>
              <a:pPr fontAlgn="base">
                <a:spcBef>
                  <a:spcPct val="0"/>
                </a:spcBef>
                <a:spcAft>
                  <a:spcPct val="0"/>
                </a:spcAft>
                <a:defRPr/>
              </a:pPr>
              <a:t>38</a:t>
            </a:fld>
            <a:endParaRPr lang="en-US"/>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What do you want from this presentation? What should the listener think about you (or management team), the idea, product or service you have and the value proposition that should have emerged at this point?</a:t>
            </a:r>
          </a:p>
          <a:p>
            <a:pPr eaLnBrk="1" hangingPunct="1">
              <a:spcBef>
                <a:spcPct val="0"/>
              </a:spcBef>
            </a:pP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96C3-1437-4093-AFF6-F7302479FC5E}" type="slidenum">
              <a:rPr lang="en-US"/>
              <a:pPr fontAlgn="base">
                <a:spcBef>
                  <a:spcPct val="0"/>
                </a:spcBef>
                <a:spcAft>
                  <a:spcPct val="0"/>
                </a:spcAft>
                <a:defRPr/>
              </a:pPr>
              <a:t>39</a:t>
            </a:fld>
            <a:endParaRPr lang="en-US"/>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What should the listener do next?  In every case the next steps should be specific and clear to everyone.  Buy my product, Call me, e-mail me, check our Facebook page, visit our web site, pick up a brochure, come to our table, see me after the presentation, give me your card, vote for me, tell your boss what you’ve seen and why you want it, ask me for a proposal, etc.</a:t>
            </a:r>
          </a:p>
          <a:p>
            <a:pPr eaLnBrk="1" hangingPunct="1">
              <a:spcBef>
                <a:spcPct val="0"/>
              </a:spcBef>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4</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96C3-1437-4093-AFF6-F7302479FC5E}" type="slidenum">
              <a:rPr lang="en-US"/>
              <a:pPr fontAlgn="base">
                <a:spcBef>
                  <a:spcPct val="0"/>
                </a:spcBef>
                <a:spcAft>
                  <a:spcPct val="0"/>
                </a:spcAft>
                <a:defRPr/>
              </a:pPr>
              <a:t>40</a:t>
            </a:fld>
            <a:endParaRPr lang="en-US"/>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r>
              <a:rPr lang="en-US" b="1" u="sng" dirty="0" smtClean="0"/>
              <a:t> </a:t>
            </a:r>
            <a:endParaRPr lang="en-US" dirty="0" smtClean="0"/>
          </a:p>
          <a:p>
            <a:pPr eaLnBrk="1" hangingPunct="1">
              <a:spcBef>
                <a:spcPct val="0"/>
              </a:spcBef>
            </a:pPr>
            <a:r>
              <a:rPr lang="en-US" dirty="0" smtClean="0"/>
              <a:t> </a:t>
            </a:r>
          </a:p>
          <a:p>
            <a:pPr eaLnBrk="1" hangingPunct="1">
              <a:spcBef>
                <a:spcPct val="0"/>
              </a:spcBef>
            </a:pPr>
            <a:r>
              <a:rPr lang="en-US" dirty="0" smtClean="0"/>
              <a:t>What should the listener do next?  In every case the next steps should be specific and clear to everyone.  Buy my product, Call me, e-mail me, check our Facebook page, visit our web site, pick up a brochure, come to our table, see me after the presentation, give me your card, vote for me, tell your boss what you’ve seen and why you want it, ask me for a proposal, etc.</a:t>
            </a:r>
          </a:p>
          <a:p>
            <a:pPr eaLnBrk="1" hangingPunct="1">
              <a:spcBef>
                <a:spcPct val="0"/>
              </a:spcBef>
            </a:pP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41</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42</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43</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44</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45</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46</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046EA7-AAAC-422A-AB46-7AE4CBECB8E6}" type="slidenum">
              <a:rPr lang="en-US"/>
              <a:pPr fontAlgn="base">
                <a:spcBef>
                  <a:spcPct val="0"/>
                </a:spcBef>
                <a:spcAft>
                  <a:spcPct val="0"/>
                </a:spcAft>
                <a:defRPr/>
              </a:pPr>
              <a:t>47</a:t>
            </a:fld>
            <a:endParaRPr lang="en-US"/>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r>
              <a:rPr lang="en-US" b="1" dirty="0" smtClean="0"/>
              <a:t>Rehearse, don't practice.</a:t>
            </a:r>
            <a:r>
              <a:rPr lang="en-US" dirty="0" smtClean="0"/>
              <a:t>  This is a live performance so you have to prepare for the moment. You should not memorize your pitch.  Memorized pitches tend to be void of emotion and excitement – which are necessary in an effective elevator pitch.  You should know it by heart - that is to say you need to be able to convey the general idea in as few words as possible.</a:t>
            </a:r>
          </a:p>
          <a:p>
            <a:pPr eaLnBrk="1" hangingPunct="1">
              <a:spcBef>
                <a:spcPct val="0"/>
              </a:spcBef>
            </a:pPr>
            <a:r>
              <a:rPr lang="en-US" dirty="0" smtClean="0"/>
              <a:t> </a:t>
            </a:r>
          </a:p>
          <a:p>
            <a:pPr eaLnBrk="1" hangingPunct="1">
              <a:spcBef>
                <a:spcPct val="0"/>
              </a:spcBef>
            </a:pPr>
            <a:r>
              <a:rPr lang="en-US" b="1" dirty="0" smtClean="0"/>
              <a:t>Don’t forget the consonants</a:t>
            </a:r>
            <a:r>
              <a:rPr lang="en-US" dirty="0" smtClean="0"/>
              <a:t>, especially at the end of words.</a:t>
            </a:r>
          </a:p>
          <a:p>
            <a:pPr eaLnBrk="1" hangingPunct="1">
              <a:spcBef>
                <a:spcPct val="0"/>
              </a:spcBef>
            </a:pPr>
            <a:r>
              <a:rPr lang="en-US" dirty="0" smtClean="0"/>
              <a:t> </a:t>
            </a:r>
          </a:p>
          <a:p>
            <a:pPr eaLnBrk="1" hangingPunct="1">
              <a:spcBef>
                <a:spcPct val="0"/>
              </a:spcBef>
            </a:pPr>
            <a:r>
              <a:rPr lang="en-US" dirty="0" smtClean="0"/>
              <a:t>Give your pitch </a:t>
            </a:r>
            <a:r>
              <a:rPr lang="en-US" b="1" dirty="0" smtClean="0"/>
              <a:t>standing in front of a mirror</a:t>
            </a:r>
            <a:r>
              <a:rPr lang="en-US" dirty="0" smtClean="0"/>
              <a:t> at least five times from beginning to end until you are comfortable with the rhythm and flow of your story.</a:t>
            </a:r>
          </a:p>
          <a:p>
            <a:pPr eaLnBrk="1" hangingPunct="1">
              <a:spcBef>
                <a:spcPct val="0"/>
              </a:spcBef>
            </a:pPr>
            <a:r>
              <a:rPr lang="en-US" dirty="0" smtClean="0"/>
              <a:t> </a:t>
            </a:r>
          </a:p>
          <a:p>
            <a:pPr eaLnBrk="1" hangingPunct="1">
              <a:spcBef>
                <a:spcPct val="0"/>
              </a:spcBef>
            </a:pPr>
            <a:r>
              <a:rPr lang="en-US" b="1" dirty="0" smtClean="0"/>
              <a:t>Battle Conditions.</a:t>
            </a:r>
            <a:r>
              <a:rPr lang="en-US" dirty="0" smtClean="0"/>
              <a:t>  Ideally, practice your talk under conditions similar to those in which you will give it. Consider factors such as acoustics, distance from the audience, lighting and room size. Be mentally prepared to adapt to the environmental conditions.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FCB696-3F90-42CE-9E35-5834FB61F5F2}" type="slidenum">
              <a:rPr lang="en-US"/>
              <a:pPr fontAlgn="base">
                <a:spcBef>
                  <a:spcPct val="0"/>
                </a:spcBef>
                <a:spcAft>
                  <a:spcPct val="0"/>
                </a:spcAft>
                <a:defRPr/>
              </a:pPr>
              <a:t>48</a:t>
            </a:fld>
            <a:endParaRPr lang="en-US"/>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r>
              <a:rPr lang="en-US" b="1" smtClean="0"/>
              <a:t>Watch your body language</a:t>
            </a:r>
            <a:r>
              <a:rPr lang="en-US" smtClean="0"/>
              <a:t> - stand up straight, shoulders back, project you voice, hands by your sides (not in pockets), eye contact for 2-3 seconds with individuals in the middle section of the room.  Don’t look at the floor, the ceiling or “off-stage”.</a:t>
            </a:r>
          </a:p>
          <a:p>
            <a:pPr eaLnBrk="1" hangingPunct="1">
              <a:spcBef>
                <a:spcPct val="0"/>
              </a:spcBef>
            </a:pPr>
            <a:r>
              <a:rPr lang="en-US" smtClean="0"/>
              <a:t> </a:t>
            </a:r>
          </a:p>
          <a:p>
            <a:pPr eaLnBrk="1" hangingPunct="1">
              <a:spcBef>
                <a:spcPct val="0"/>
              </a:spcBef>
            </a:pPr>
            <a:r>
              <a:rPr lang="en-US" b="1" smtClean="0"/>
              <a:t>Use the "point, turn, talk" technique</a:t>
            </a:r>
            <a:r>
              <a:rPr lang="en-US" smtClean="0"/>
              <a:t>. Pause when you have to turn or point to something and then turn back towards the audience before you begin to speak. This gives emphasis to the material and keeps you connected with audience members. Strictly avoid talking sideways or backwards at your audience.</a:t>
            </a:r>
          </a:p>
          <a:p>
            <a:pPr eaLnBrk="1" hangingPunct="1">
              <a:spcBef>
                <a:spcPct val="0"/>
              </a:spcBef>
            </a:pPr>
            <a:r>
              <a:rPr lang="en-US" smtClean="0"/>
              <a:t> </a:t>
            </a:r>
          </a:p>
          <a:p>
            <a:pPr eaLnBrk="1" hangingPunct="1">
              <a:spcBef>
                <a:spcPct val="0"/>
              </a:spcBef>
            </a:pPr>
            <a:r>
              <a:rPr lang="en-US" b="1" smtClean="0"/>
              <a:t>Use physical gestures sparingly</a:t>
            </a:r>
            <a:r>
              <a:rPr lang="en-US" smtClean="0"/>
              <a:t> and with intention. For instance, raise three fingers and say "thirdly" as you make your third point; pull your hands toward your chest slightly as you advocate the acceptance of an idea. Beware, though, of overusing your body, especially to the point of distraction.  </a:t>
            </a:r>
          </a:p>
          <a:p>
            <a:pPr eaLnBrk="1" hangingPunct="1">
              <a:spcBef>
                <a:spcPct val="0"/>
              </a:spcBef>
            </a:pPr>
            <a:r>
              <a:rPr lang="en-US" smtClean="0"/>
              <a:t> </a:t>
            </a:r>
          </a:p>
          <a:p>
            <a:pPr eaLnBrk="1" hangingPunct="1">
              <a:spcBef>
                <a:spcPct val="0"/>
              </a:spcBef>
            </a:pPr>
            <a:r>
              <a:rPr lang="en-US" b="1" smtClean="0"/>
              <a:t>Minimize the amount of walking</a:t>
            </a:r>
            <a:r>
              <a:rPr lang="en-US" smtClean="0"/>
              <a:t> necessary during your talk, but do stand rather than sit because it commands more authority. As you speak, keep your feet firmly rooted and avoid continual shifting your weight. Intentionally leaning slightly on one leg can keep you comfortable and relaxed.</a:t>
            </a:r>
          </a:p>
          <a:p>
            <a:pPr eaLnBrk="1" hangingPunct="1">
              <a:spcBef>
                <a:spcPct val="0"/>
              </a:spcBef>
            </a:pPr>
            <a:r>
              <a:rPr lang="en-US" smtClean="0"/>
              <a:t> </a:t>
            </a:r>
          </a:p>
          <a:p>
            <a:pPr eaLnBrk="1" hangingPunct="1">
              <a:spcBef>
                <a:spcPct val="0"/>
              </a:spcBef>
            </a:pP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A5E53F-CFCD-4B9C-8878-F5F36D533408}" type="slidenum">
              <a:rPr lang="en-US"/>
              <a:pPr fontAlgn="base">
                <a:spcBef>
                  <a:spcPct val="0"/>
                </a:spcBef>
                <a:spcAft>
                  <a:spcPct val="0"/>
                </a:spcAft>
                <a:defRPr/>
              </a:pPr>
              <a:t>49</a:t>
            </a:fld>
            <a:endParaRPr lang="en-US"/>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r>
              <a:rPr lang="en-US" b="1" smtClean="0"/>
              <a:t>Dead air is much better than UMS</a:t>
            </a:r>
            <a:r>
              <a:rPr lang="en-US" smtClean="0"/>
              <a:t> air filled with repeated "ums," "likes," and "you knows." Get to know your personal dead air fillers and eliminate them.  </a:t>
            </a:r>
          </a:p>
          <a:p>
            <a:pPr eaLnBrk="1" hangingPunct="1">
              <a:spcBef>
                <a:spcPct val="0"/>
              </a:spcBef>
            </a:pPr>
            <a:r>
              <a:rPr lang="en-US" smtClean="0"/>
              <a:t> </a:t>
            </a:r>
          </a:p>
          <a:p>
            <a:pPr eaLnBrk="1" hangingPunct="1">
              <a:spcBef>
                <a:spcPct val="0"/>
              </a:spcBef>
            </a:pPr>
            <a:r>
              <a:rPr lang="en-US" smtClean="0"/>
              <a:t>If you're really gutsy and can tolerate the unforgiving lens of the camcorder, </a:t>
            </a:r>
            <a:r>
              <a:rPr lang="en-US" b="1" smtClean="0"/>
              <a:t>videotape your rehearsal pitch</a:t>
            </a:r>
            <a:r>
              <a:rPr lang="en-US" smtClean="0"/>
              <a:t> and afterwards critique it yourself.</a:t>
            </a:r>
          </a:p>
          <a:p>
            <a:pPr eaLnBrk="1" hangingPunct="1">
              <a:spcBef>
                <a:spcPct val="0"/>
              </a:spcBef>
            </a:pPr>
            <a:r>
              <a:rPr lang="en-US" smtClean="0"/>
              <a:t> </a:t>
            </a:r>
          </a:p>
          <a:p>
            <a:pPr eaLnBrk="1" hangingPunct="1">
              <a:spcBef>
                <a:spcPct val="0"/>
              </a:spcBef>
            </a:pPr>
            <a:r>
              <a:rPr lang="en-US" smtClean="0"/>
              <a:t>You want them to like you, to believe in you and to want to support you – </a:t>
            </a:r>
            <a:r>
              <a:rPr lang="en-US" b="1" smtClean="0"/>
              <a:t>so look at them</a:t>
            </a:r>
            <a:r>
              <a:rPr lang="en-US" smtClean="0"/>
              <a:t> and convey your wishes.</a:t>
            </a:r>
          </a:p>
          <a:p>
            <a:pPr eaLnBrk="1" hangingPunct="1">
              <a:spcBef>
                <a:spcPct val="0"/>
              </a:spcBef>
            </a:pPr>
            <a:r>
              <a:rPr lang="en-US" smtClean="0"/>
              <a:t> </a:t>
            </a:r>
          </a:p>
          <a:p>
            <a:pPr eaLnBrk="1" hangingPunct="1">
              <a:spcBef>
                <a:spcPct val="0"/>
              </a:spcBef>
            </a:pPr>
            <a:r>
              <a:rPr lang="en-US" b="1" smtClean="0"/>
              <a:t>On Stage</a:t>
            </a:r>
            <a:r>
              <a:rPr lang="en-US" smtClean="0"/>
              <a:t> A high percentage of your audience's perception is not about what you say but about how you look and act when you say it.</a:t>
            </a:r>
          </a:p>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5</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1A86AE-476C-474A-A58E-5F5E49B0A59D}" type="slidenum">
              <a:rPr lang="en-US"/>
              <a:pPr fontAlgn="base">
                <a:spcBef>
                  <a:spcPct val="0"/>
                </a:spcBef>
                <a:spcAft>
                  <a:spcPct val="0"/>
                </a:spcAft>
                <a:defRPr/>
              </a:pPr>
              <a:t>50</a:t>
            </a:fld>
            <a:endParaRPr lang="en-US"/>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a:t>
            </a:r>
            <a:r>
              <a:rPr lang="en-US" b="1" dirty="0" smtClean="0"/>
              <a:t>Maintain eye contact</a:t>
            </a:r>
            <a:r>
              <a:rPr lang="en-US" dirty="0" smtClean="0"/>
              <a:t> with at least a few people-especially those who are being the most responsive--in various parts of the room. Conversely, if you're especially nervous about one or two audience members or you note some audience members looking sour or uninterested, avoid eye contact with them.</a:t>
            </a:r>
          </a:p>
          <a:p>
            <a:pPr eaLnBrk="1" hangingPunct="1">
              <a:spcBef>
                <a:spcPct val="0"/>
              </a:spcBef>
            </a:pPr>
            <a:r>
              <a:rPr lang="en-US" dirty="0" smtClean="0"/>
              <a:t> </a:t>
            </a:r>
          </a:p>
          <a:p>
            <a:pPr eaLnBrk="1" hangingPunct="1">
              <a:spcBef>
                <a:spcPct val="0"/>
              </a:spcBef>
            </a:pPr>
            <a:r>
              <a:rPr lang="en-US" b="1" dirty="0" smtClean="0"/>
              <a:t>Avoid </a:t>
            </a:r>
            <a:r>
              <a:rPr lang="en-US" b="1" dirty="0" err="1" smtClean="0"/>
              <a:t>CJASC</a:t>
            </a:r>
            <a:r>
              <a:rPr lang="en-US" dirty="0" smtClean="0"/>
              <a:t> </a:t>
            </a:r>
          </a:p>
          <a:p>
            <a:pPr eaLnBrk="1" hangingPunct="1">
              <a:spcBef>
                <a:spcPct val="0"/>
              </a:spcBef>
            </a:pPr>
            <a:r>
              <a:rPr lang="en-US" b="1" dirty="0" smtClean="0"/>
              <a:t>Avoid clichés, jargon, slang, acronyms and colloquialisms</a:t>
            </a:r>
            <a:r>
              <a:rPr lang="en-US" dirty="0" smtClean="0"/>
              <a:t>, but don't be so formal that you're afraid to speak in contractions or straightforward, simple terms. Use visual language, concrete nouns, and active single-word verbs. Avoid all conjunctions.</a:t>
            </a:r>
          </a:p>
          <a:p>
            <a:pPr eaLnBrk="1" hangingPunct="1">
              <a:spcBef>
                <a:spcPct val="0"/>
              </a:spcBef>
            </a:pPr>
            <a:r>
              <a:rPr lang="en-US" dirty="0" smtClean="0"/>
              <a:t> </a:t>
            </a:r>
          </a:p>
          <a:p>
            <a:pPr eaLnBrk="1" hangingPunct="1">
              <a:spcBef>
                <a:spcPct val="0"/>
              </a:spcBef>
            </a:pPr>
            <a:r>
              <a:rPr lang="en-US" b="1" dirty="0" smtClean="0"/>
              <a:t>Minimize words</a:t>
            </a:r>
            <a:r>
              <a:rPr lang="en-US" dirty="0" smtClean="0"/>
              <a:t> but be clear so all “get it” – or get what you are doing or offering: Spouse, Grandparents, parents, kids and grandkids.</a:t>
            </a:r>
            <a:br>
              <a:rPr lang="en-US" dirty="0" smtClean="0"/>
            </a:br>
            <a:r>
              <a:rPr lang="en-US" dirty="0" smtClean="0"/>
              <a:t>An effective elevator pitch stays at a fairly high level and does not go into too much unnecessary detail.  Yet it should be specific and tangible.</a:t>
            </a:r>
          </a:p>
          <a:p>
            <a:pPr eaLnBrk="1" hangingPunct="1">
              <a:spcBef>
                <a:spcPct val="0"/>
              </a:spcBef>
            </a:pPr>
            <a:r>
              <a:rPr lang="en-US" dirty="0" smtClean="0"/>
              <a:t> </a:t>
            </a:r>
          </a:p>
          <a:p>
            <a:pPr eaLnBrk="1" hangingPunct="1">
              <a:spcBef>
                <a:spcPct val="0"/>
              </a:spcBef>
            </a:pPr>
            <a:r>
              <a:rPr lang="en-US" dirty="0" smtClean="0"/>
              <a:t>Do and say things that </a:t>
            </a:r>
            <a:r>
              <a:rPr lang="en-US" b="1" dirty="0" smtClean="0"/>
              <a:t>make you and your idea stand out</a:t>
            </a:r>
            <a:r>
              <a:rPr lang="en-US" dirty="0" smtClean="0"/>
              <a:t> so the desired action of the listener is realized.  Your listeners will have likely heard many other pitches.  Yours must be different to cause the desired effect you seek.</a:t>
            </a:r>
          </a:p>
          <a:p>
            <a:pPr eaLnBrk="1" hangingPunct="1">
              <a:spcBef>
                <a:spcPct val="0"/>
              </a:spcBef>
            </a:pPr>
            <a:r>
              <a:rPr lang="en-US" dirty="0" smtClean="0"/>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51</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5ABAF9-5A21-4924-B626-43B981A00B17}" type="slidenum">
              <a:rPr lang="en-US"/>
              <a:pPr fontAlgn="base">
                <a:spcBef>
                  <a:spcPct val="0"/>
                </a:spcBef>
                <a:spcAft>
                  <a:spcPct val="0"/>
                </a:spcAft>
                <a:defRPr/>
              </a:pPr>
              <a:t>52</a:t>
            </a:fld>
            <a:endParaRPr lang="en-US"/>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t> </a:t>
            </a:r>
            <a:endParaRPr lang="en-US" smtClean="0"/>
          </a:p>
          <a:p>
            <a:pPr eaLnBrk="1" hangingPunct="1">
              <a:spcBef>
                <a:spcPct val="0"/>
              </a:spcBef>
            </a:pPr>
            <a:r>
              <a:rPr lang="en-US" smtClean="0"/>
              <a:t> </a:t>
            </a:r>
          </a:p>
          <a:p>
            <a:pPr eaLnBrk="1" hangingPunct="1">
              <a:spcBef>
                <a:spcPct val="0"/>
              </a:spcBef>
            </a:pPr>
            <a:r>
              <a:rPr lang="en-US" smtClean="0"/>
              <a:t> What is the tag line or “take away” in two to five words.  Repeat it.    Your closing tag line should be both informative and fun.  It should be a reminder for the listener to take away and engage in whatever you asked his to do.  What is best to remember of these two:</a:t>
            </a:r>
          </a:p>
          <a:p>
            <a:pPr eaLnBrk="1" hangingPunct="1">
              <a:spcBef>
                <a:spcPct val="0"/>
              </a:spcBef>
            </a:pPr>
            <a:r>
              <a:rPr lang="en-US" smtClean="0"/>
              <a:t> </a:t>
            </a:r>
          </a:p>
          <a:p>
            <a:pPr eaLnBrk="1" hangingPunct="1">
              <a:spcBef>
                <a:spcPct val="0"/>
              </a:spcBef>
            </a:pPr>
            <a:r>
              <a:rPr lang="en-US" smtClean="0"/>
              <a:t>"Specific Geometrical Objects with Fractional Dimensions and Their Various Applications to Nature in General and the Universe at large" or "And on the Eighth Day, God Created Fractals"?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9AC76E-8FAA-474D-B0CF-FFC6DD0883C4}" type="slidenum">
              <a:rPr lang="en-US"/>
              <a:pPr fontAlgn="base">
                <a:spcBef>
                  <a:spcPct val="0"/>
                </a:spcBef>
                <a:spcAft>
                  <a:spcPct val="0"/>
                </a:spcAft>
                <a:defRPr/>
              </a:pPr>
              <a:t>6</a:t>
            </a:fld>
            <a:endParaRPr lang="en-US" dirty="0"/>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r>
              <a:rPr lang="en-US" sz="1600" b="1" i="1" dirty="0" smtClean="0">
                <a:latin typeface="Arial"/>
                <a:cs typeface="Arial"/>
              </a:rPr>
              <a:t>LESSON WE HAVE LEARNED FROM CHURCH/SYNAGOGUE PULPITS </a:t>
            </a:r>
          </a:p>
          <a:p>
            <a:pPr eaLnBrk="1" hangingPunct="1">
              <a:spcBef>
                <a:spcPct val="0"/>
              </a:spcBef>
            </a:pPr>
            <a:r>
              <a:rPr lang="en-US" sz="1600" b="1" i="1" dirty="0" smtClean="0">
                <a:latin typeface="Arial"/>
                <a:cs typeface="Arial"/>
              </a:rPr>
              <a:t>Rick Warren and Joel Osteen</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7</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LET’S BEGIN WITH</a:t>
            </a:r>
            <a:r>
              <a:rPr lang="en-US" b="1" i="1" baseline="0" dirty="0" smtClean="0"/>
              <a:t> WHAT WE BELIEVE THE LISTENERS WANT TO HEAR</a:t>
            </a:r>
          </a:p>
          <a:p>
            <a:pPr eaLnBrk="1" hangingPunct="1">
              <a:spcBef>
                <a:spcPct val="0"/>
              </a:spcBef>
            </a:pPr>
            <a:r>
              <a:rPr lang="en-US" b="1" i="1" baseline="0" dirty="0" smtClean="0"/>
              <a:t>WE WILL THEN COMPARE WITH WHAT WE WANT THEM TO HEAR AND THEN WHAT WE TELL THEM</a:t>
            </a:r>
            <a:endParaRPr lang="en-US" b="1" i="1" dirty="0" smtClean="0"/>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2B2DD5-FB5E-4EA4-8396-688C5ED18E87}" type="slidenum">
              <a:rPr lang="en-US"/>
              <a:pPr fontAlgn="base">
                <a:spcBef>
                  <a:spcPct val="0"/>
                </a:spcBef>
                <a:spcAft>
                  <a:spcPct val="0"/>
                </a:spcAft>
                <a:defRPr/>
              </a:pPr>
              <a:t>8</a:t>
            </a:fld>
            <a:endParaRPr lang="en-US"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BELIEVE IT OR NOT WE HAVE NOT DONE THIS WELL</a:t>
            </a:r>
          </a:p>
          <a:p>
            <a:pPr eaLnBrk="1" hangingPunct="1">
              <a:spcBef>
                <a:spcPct val="0"/>
              </a:spcBef>
            </a:pPr>
            <a:endParaRPr lang="en-US" b="1" dirty="0" smtClean="0"/>
          </a:p>
          <a:p>
            <a:pPr eaLnBrk="1" hangingPunct="1">
              <a:spcBef>
                <a:spcPct val="0"/>
              </a:spcBef>
            </a:pPr>
            <a:r>
              <a:rPr lang="en-US" b="1" u="sng" dirty="0" smtClean="0"/>
              <a:t> </a:t>
            </a: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790EF-652C-4247-A96F-9DBEA7366B35}" type="slidenum">
              <a:rPr lang="en-US"/>
              <a:pPr fontAlgn="base">
                <a:spcBef>
                  <a:spcPct val="0"/>
                </a:spcBef>
                <a:spcAft>
                  <a:spcPct val="0"/>
                </a:spcAft>
                <a:defRPr/>
              </a:pPr>
              <a:t>9</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 </a:t>
            </a:r>
            <a:endParaRPr lang="en-US" dirty="0" smtClean="0"/>
          </a:p>
          <a:p>
            <a:pPr eaLnBrk="1" hangingPunct="1">
              <a:spcBef>
                <a:spcPct val="0"/>
              </a:spcBef>
            </a:pPr>
            <a:r>
              <a:rPr lang="en-US" dirty="0" smtClean="0"/>
              <a:t> EACH OF THESE ELEMENTS HAVE A KEEN RESONANCE WITH INVESTORS.</a:t>
            </a:r>
          </a:p>
          <a:p>
            <a:pPr eaLnBrk="1" hangingPunct="1">
              <a:spcBef>
                <a:spcPct val="0"/>
              </a:spcBef>
            </a:pPr>
            <a:r>
              <a:rPr lang="en-US" dirty="0" smtClean="0"/>
              <a:t>WE WILL EXPLORE EACH OF THESE PONTS BY DETERMINING WHAT WE WANT O COMMUNICATE TO ANSWER</a:t>
            </a:r>
          </a:p>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C73BA94-8A7E-454D-9F9E-3A99CA175339}" type="datetimeFigureOut">
              <a:rPr lang="en-US"/>
              <a:pPr>
                <a:defRPr/>
              </a:pPr>
              <a:t>07-Apr-16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365112-4D2F-4392-AB45-EF5C9896FE23}" type="slidenum">
              <a:rPr lang="en-US"/>
              <a:pPr>
                <a:defRPr/>
              </a:pPr>
              <a:t>‹#›</a:t>
            </a:fld>
            <a:endParaRPr lang="en-US"/>
          </a:p>
        </p:txBody>
      </p:sp>
      <p:sp>
        <p:nvSpPr>
          <p:cNvPr id="8" name="Rectangle 2"/>
          <p:cNvSpPr>
            <a:spLocks noChangeArrowheads="1"/>
          </p:cNvSpPr>
          <p:nvPr userDrawn="1"/>
        </p:nvSpPr>
        <p:spPr bwMode="auto">
          <a:xfrm>
            <a:off x="0" y="1295400"/>
            <a:ext cx="9144000" cy="76200"/>
          </a:xfrm>
          <a:prstGeom prst="rect">
            <a:avLst/>
          </a:prstGeom>
          <a:gradFill rotWithShape="1">
            <a:gsLst>
              <a:gs pos="0">
                <a:srgbClr val="808080"/>
              </a:gs>
              <a:gs pos="100000">
                <a:srgbClr val="FFFFFF"/>
              </a:gs>
            </a:gsLst>
            <a:lin ang="0" scaled="1"/>
          </a:gra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7BE377-5D16-4BDD-8546-D781DDC51CB4}" type="datetimeFigureOut">
              <a:rPr lang="en-US"/>
              <a:pPr>
                <a:defRPr/>
              </a:pPr>
              <a:t>07-Apr-16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A7FBF8-6AC3-4862-BEE4-D9B6935F9A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B00F1B-FADF-4439-9F89-B28BF47F5F27}" type="datetimeFigureOut">
              <a:rPr lang="en-US"/>
              <a:pPr>
                <a:defRPr/>
              </a:pPr>
              <a:t>07-Apr-16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676262-41FB-4574-A597-1877CE3A514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3AE26-25D3-4D2D-BB12-D8474A8D1336}"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3AE26-25D3-4D2D-BB12-D8474A8D1336}"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3AE26-25D3-4D2D-BB12-D8474A8D1336}"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3AE26-25D3-4D2D-BB12-D8474A8D1336}" type="datetimeFigureOut">
              <a:rPr lang="en-US" smtClean="0"/>
              <a:pPr/>
              <a:t>07-Apr-16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3AE26-25D3-4D2D-BB12-D8474A8D1336}" type="datetimeFigureOut">
              <a:rPr lang="en-US" smtClean="0"/>
              <a:pPr/>
              <a:t>07-Apr-16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3AE26-25D3-4D2D-BB12-D8474A8D1336}" type="datetimeFigureOut">
              <a:rPr lang="en-US" smtClean="0"/>
              <a:pPr/>
              <a:t>07-Apr-16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3AE26-25D3-4D2D-BB12-D8474A8D1336}" type="datetimeFigureOut">
              <a:rPr lang="en-US" smtClean="0"/>
              <a:pPr/>
              <a:t>07-Apr-16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3AE26-25D3-4D2D-BB12-D8474A8D1336}" type="datetimeFigureOut">
              <a:rPr lang="en-US" smtClean="0"/>
              <a:pPr/>
              <a:t>07-Apr-16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46A8F3-635A-463A-A8A3-239B59B9DE27}" type="datetimeFigureOut">
              <a:rPr lang="en-US"/>
              <a:pPr>
                <a:defRPr/>
              </a:pPr>
              <a:t>07-Apr-16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270258-7CC1-4817-ACD2-66613E5C0C5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3AE26-25D3-4D2D-BB12-D8474A8D1336}" type="datetimeFigureOut">
              <a:rPr lang="en-US" smtClean="0"/>
              <a:pPr/>
              <a:t>07-Apr-16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3AE26-25D3-4D2D-BB12-D8474A8D1336}"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3AE26-25D3-4D2D-BB12-D8474A8D1336}"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3AE26-25D3-4D2D-BB12-D8474A8D1336}" type="datetimeFigureOut">
              <a:rPr lang="en-US" smtClean="0"/>
              <a:pPr/>
              <a:t>07-Apr-16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05F48-D473-45D2-9E9E-37B52583E7E7}" type="slidenum">
              <a:rPr lang="en-US" smtClean="0"/>
              <a:pPr/>
              <a:t>‹#›</a:t>
            </a:fld>
            <a:endParaRPr lang="en-US"/>
          </a:p>
        </p:txBody>
      </p:sp>
      <p:sp>
        <p:nvSpPr>
          <p:cNvPr id="7" name="Content Placeholder 6"/>
          <p:cNvSpPr>
            <a:spLocks noGrp="1"/>
          </p:cNvSpPr>
          <p:nvPr>
            <p:ph sz="quarter" idx="13"/>
          </p:nvPr>
        </p:nvSpPr>
        <p:spPr>
          <a:xfrm>
            <a:off x="685800" y="1600200"/>
            <a:ext cx="76200" cy="46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3AE26-25D3-4D2D-BB12-D8474A8D1336}" type="datetimeFigureOut">
              <a:rPr lang="en-US" smtClean="0"/>
              <a:pPr/>
              <a:t>07-Apr-16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05F48-D473-45D2-9E9E-37B52583E7E7}"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9275AD-70F2-4342-AD4F-0663C01A81DA}"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275AD-70F2-4342-AD4F-0663C01A81DA}"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275AD-70F2-4342-AD4F-0663C01A81DA}"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9275AD-70F2-4342-AD4F-0663C01A81DA}" type="datetimeFigureOut">
              <a:rPr lang="en-US" smtClean="0"/>
              <a:pPr/>
              <a:t>07-Apr-16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9275AD-70F2-4342-AD4F-0663C01A81DA}" type="datetimeFigureOut">
              <a:rPr lang="en-US" smtClean="0"/>
              <a:pPr/>
              <a:t>07-Apr-16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85EB778-A73E-4C96-BFC2-47119A1738D2}" type="datetimeFigureOut">
              <a:rPr lang="en-US"/>
              <a:pPr>
                <a:defRPr/>
              </a:pPr>
              <a:t>07-Apr-16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F82342-5F2B-45EF-927B-3EC0148DD76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9275AD-70F2-4342-AD4F-0663C01A81DA}" type="datetimeFigureOut">
              <a:rPr lang="en-US" smtClean="0"/>
              <a:pPr/>
              <a:t>07-Apr-16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75AD-70F2-4342-AD4F-0663C01A81DA}" type="datetimeFigureOut">
              <a:rPr lang="en-US" smtClean="0"/>
              <a:pPr/>
              <a:t>07-Apr-16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275AD-70F2-4342-AD4F-0663C01A81DA}" type="datetimeFigureOut">
              <a:rPr lang="en-US" smtClean="0"/>
              <a:pPr/>
              <a:t>07-Apr-16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275AD-70F2-4342-AD4F-0663C01A81DA}" type="datetimeFigureOut">
              <a:rPr lang="en-US" smtClean="0"/>
              <a:pPr/>
              <a:t>07-Apr-16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275AD-70F2-4342-AD4F-0663C01A81DA}"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275AD-70F2-4342-AD4F-0663C01A81DA}" type="datetimeFigureOut">
              <a:rPr lang="en-US" smtClean="0"/>
              <a:pPr/>
              <a:t>07-Apr-16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0"/>
            <a:ext cx="8229600" cy="1143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9275AD-70F2-4342-AD4F-0663C01A81DA}" type="datetimeFigureOut">
              <a:rPr lang="en-US" smtClean="0"/>
              <a:pPr/>
              <a:t>07-Apr-16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8BDFC-0877-4579-9F26-FA25314B52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239E364-2A0E-4B15-9C4B-EBF619CE0FB5}" type="datetimeFigureOut">
              <a:rPr lang="en-US"/>
              <a:pPr>
                <a:defRPr/>
              </a:pPr>
              <a:t>07-Apr-16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6F51D9-1F23-448B-9A15-F410D9F21A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F5325BE-1879-434F-874C-C2968BD43148}" type="datetimeFigureOut">
              <a:rPr lang="en-US"/>
              <a:pPr>
                <a:defRPr/>
              </a:pPr>
              <a:t>07-Apr-16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EB3EE2-6387-46EB-BF5B-CF9170DCD9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E91EFDC-0FD8-426D-BC6F-650C711A72B5}" type="datetimeFigureOut">
              <a:rPr lang="en-US"/>
              <a:pPr>
                <a:defRPr/>
              </a:pPr>
              <a:t>07-Apr-16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31DF23-04BA-4FA3-8A96-82AC6839E83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FDD068-27E1-427E-869C-2EB51DC7D803}" type="datetimeFigureOut">
              <a:rPr lang="en-US"/>
              <a:pPr>
                <a:defRPr/>
              </a:pPr>
              <a:t>07-Apr-16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CA39497-BE6C-4995-873E-622B730B3F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D9D237-CFFF-45BF-8962-2B76B68A45C5}" type="datetimeFigureOut">
              <a:rPr lang="en-US"/>
              <a:pPr>
                <a:defRPr/>
              </a:pPr>
              <a:t>07-Apr-16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A8ABDD-0753-4F04-8F54-E6776AEBBCD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E6B373-309E-40F6-9722-A6F1AE248D00}" type="datetimeFigureOut">
              <a:rPr lang="en-US"/>
              <a:pPr>
                <a:defRPr/>
              </a:pPr>
              <a:t>07-Apr-16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B74A92-81E9-4E2D-9C93-2E21F528F0C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A4F9B49-A1C4-4BBE-9FDA-CB131A8B9801}" type="datetimeFigureOut">
              <a:rPr lang="en-US"/>
              <a:pPr>
                <a:defRPr/>
              </a:pPr>
              <a:t>07-Apr-16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DEBA8E7-7B83-40B2-8FF2-367B68D334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3AE26-25D3-4D2D-BB12-D8474A8D1336}" type="datetimeFigureOut">
              <a:rPr lang="en-US" smtClean="0"/>
              <a:pPr/>
              <a:t>07-Apr-16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05F48-D473-45D2-9E9E-37B52583E7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275AD-70F2-4342-AD4F-0663C01A81DA}" type="datetimeFigureOut">
              <a:rPr lang="en-US" smtClean="0"/>
              <a:pPr/>
              <a:t>07-Apr-16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BDFC-0877-4579-9F26-FA25314B5276}" type="slidenum">
              <a:rPr lang="en-US" smtClean="0"/>
              <a:pPr/>
              <a:t>‹#›</a:t>
            </a:fld>
            <a:endParaRPr lang="en-US"/>
          </a:p>
        </p:txBody>
      </p:sp>
      <p:sp>
        <p:nvSpPr>
          <p:cNvPr id="7" name="Rectangle 2"/>
          <p:cNvSpPr>
            <a:spLocks noChangeArrowheads="1"/>
          </p:cNvSpPr>
          <p:nvPr userDrawn="1"/>
        </p:nvSpPr>
        <p:spPr bwMode="auto">
          <a:xfrm>
            <a:off x="0" y="1295400"/>
            <a:ext cx="9144000" cy="76200"/>
          </a:xfrm>
          <a:prstGeom prst="rect">
            <a:avLst/>
          </a:prstGeom>
          <a:gradFill rotWithShape="1">
            <a:gsLst>
              <a:gs pos="0">
                <a:srgbClr val="808080"/>
              </a:gs>
              <a:gs pos="100000">
                <a:srgbClr val="FFFFFF"/>
              </a:gs>
            </a:gsLst>
            <a:lin ang="0" scaled="1"/>
          </a:gradFill>
          <a:ln w="9525">
            <a:noFill/>
            <a:miter lim="800000"/>
            <a:headEnd/>
            <a:tailEnd/>
          </a:ln>
        </p:spPr>
        <p:txBody>
          <a:bodyPr wrap="none" anchor="ctr"/>
          <a:lstStyle/>
          <a:p>
            <a:endParaRPr lang="en-US"/>
          </a:p>
        </p:txBody>
      </p:sp>
      <p:pic>
        <p:nvPicPr>
          <p:cNvPr id="8" name="Picture 5" descr="4ColorLogoGRM"/>
          <p:cNvPicPr>
            <a:picLocks noChangeAspect="1" noChangeArrowheads="1"/>
          </p:cNvPicPr>
          <p:nvPr userDrawn="1"/>
        </p:nvPicPr>
        <p:blipFill>
          <a:blip r:embed="rId14" cstate="print"/>
          <a:srcRect/>
          <a:stretch>
            <a:fillRect/>
          </a:stretch>
        </p:blipFill>
        <p:spPr bwMode="auto">
          <a:xfrm>
            <a:off x="76200" y="152400"/>
            <a:ext cx="1600200" cy="92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14341" name="Text Box 5"/>
          <p:cNvSpPr txBox="1">
            <a:spLocks noChangeArrowheads="1"/>
          </p:cNvSpPr>
          <p:nvPr/>
        </p:nvSpPr>
        <p:spPr bwMode="auto">
          <a:xfrm>
            <a:off x="4648200" y="5105400"/>
            <a:ext cx="4343400" cy="1325186"/>
          </a:xfrm>
          <a:prstGeom prst="rect">
            <a:avLst/>
          </a:prstGeom>
          <a:noFill/>
          <a:ln w="9525">
            <a:noFill/>
            <a:miter lim="800000"/>
            <a:headEnd/>
            <a:tailEnd/>
          </a:ln>
        </p:spPr>
        <p:txBody>
          <a:bodyPr wrap="square" lIns="93170" tIns="46585" rIns="93170" bIns="46585">
            <a:spAutoFit/>
          </a:bodyPr>
          <a:lstStyle/>
          <a:p>
            <a:pPr marL="228600" indent="-228600"/>
            <a:r>
              <a:rPr lang="en-US" sz="2000" b="1" dirty="0" smtClean="0">
                <a:solidFill>
                  <a:srgbClr val="000090"/>
                </a:solidFill>
              </a:rPr>
              <a:t>Tom Kraft, PhD, MBA</a:t>
            </a:r>
          </a:p>
          <a:p>
            <a:pPr marL="228600" indent="-228600"/>
            <a:r>
              <a:rPr lang="en-US" sz="2000" b="1" dirty="0" smtClean="0">
                <a:solidFill>
                  <a:srgbClr val="000090"/>
                </a:solidFill>
              </a:rPr>
              <a:t>Director Technology Ventures</a:t>
            </a:r>
          </a:p>
          <a:p>
            <a:pPr marL="228600" indent="-228600"/>
            <a:r>
              <a:rPr lang="en-US" sz="2000" b="1" dirty="0" smtClean="0">
                <a:solidFill>
                  <a:srgbClr val="000090"/>
                </a:solidFill>
              </a:rPr>
              <a:t>        Development</a:t>
            </a:r>
          </a:p>
          <a:p>
            <a:pPr marL="228600" indent="-228600"/>
            <a:r>
              <a:rPr lang="en-US" sz="2000" b="1" dirty="0" smtClean="0">
                <a:solidFill>
                  <a:srgbClr val="000090"/>
                </a:solidFill>
              </a:rPr>
              <a:t>Rice Alliance, Rice University</a:t>
            </a:r>
            <a:endParaRPr lang="en-US" sz="2000" dirty="0">
              <a:solidFill>
                <a:srgbClr val="000090"/>
              </a:solidFill>
              <a:latin typeface="Calibri" pitchFamily="34" charset="0"/>
            </a:endParaRPr>
          </a:p>
        </p:txBody>
      </p:sp>
      <p:sp>
        <p:nvSpPr>
          <p:cNvPr id="14342" name="Rectangle 14"/>
          <p:cNvSpPr>
            <a:spLocks noChangeArrowheads="1"/>
          </p:cNvSpPr>
          <p:nvPr/>
        </p:nvSpPr>
        <p:spPr bwMode="auto">
          <a:xfrm>
            <a:off x="838200" y="1658302"/>
            <a:ext cx="7391400" cy="3447098"/>
          </a:xfrm>
          <a:prstGeom prst="rect">
            <a:avLst/>
          </a:prstGeom>
          <a:noFill/>
          <a:ln w="9525">
            <a:noFill/>
            <a:miter lim="800000"/>
            <a:headEnd/>
            <a:tailEnd/>
          </a:ln>
        </p:spPr>
        <p:txBody>
          <a:bodyPr wrap="square">
            <a:spAutoFit/>
          </a:bodyPr>
          <a:lstStyle/>
          <a:p>
            <a:pPr algn="ctr"/>
            <a:r>
              <a:rPr lang="en-US" sz="4000" b="1" dirty="0" smtClean="0">
                <a:solidFill>
                  <a:srgbClr val="000090"/>
                </a:solidFill>
                <a:cs typeface="Arial" charset="0"/>
              </a:rPr>
              <a:t>Listen Up All </a:t>
            </a:r>
            <a:r>
              <a:rPr lang="en-US" sz="4000" b="1" dirty="0" err="1" smtClean="0">
                <a:solidFill>
                  <a:srgbClr val="000090"/>
                </a:solidFill>
                <a:cs typeface="Arial" charset="0"/>
              </a:rPr>
              <a:t>Y’All</a:t>
            </a:r>
            <a:r>
              <a:rPr lang="en-US" sz="4000" b="1" dirty="0" smtClean="0">
                <a:solidFill>
                  <a:srgbClr val="000090"/>
                </a:solidFill>
                <a:cs typeface="Arial" charset="0"/>
              </a:rPr>
              <a:t> !</a:t>
            </a:r>
          </a:p>
          <a:p>
            <a:pPr algn="ctr"/>
            <a:r>
              <a:rPr lang="en-US" sz="4000" b="1" dirty="0" smtClean="0">
                <a:solidFill>
                  <a:srgbClr val="FF0000"/>
                </a:solidFill>
                <a:cs typeface="Arial" charset="0"/>
              </a:rPr>
              <a:t>Words Matter</a:t>
            </a:r>
          </a:p>
          <a:p>
            <a:pPr algn="ctr"/>
            <a:r>
              <a:rPr lang="en-US" sz="4000" b="1" dirty="0" smtClean="0">
                <a:solidFill>
                  <a:srgbClr val="000090"/>
                </a:solidFill>
                <a:cs typeface="Arial" charset="0"/>
              </a:rPr>
              <a:t>They are our best weapons and the main reasons </a:t>
            </a:r>
            <a:r>
              <a:rPr lang="en-US" sz="4000" b="1" dirty="0">
                <a:solidFill>
                  <a:srgbClr val="000090"/>
                </a:solidFill>
                <a:cs typeface="Arial" charset="0"/>
              </a:rPr>
              <a:t>o</a:t>
            </a:r>
            <a:r>
              <a:rPr lang="en-US" sz="4000" b="1" dirty="0" smtClean="0">
                <a:solidFill>
                  <a:srgbClr val="000090"/>
                </a:solidFill>
                <a:cs typeface="Arial" charset="0"/>
              </a:rPr>
              <a:t>ur project could fail…… </a:t>
            </a:r>
            <a:endParaRPr lang="en-US" sz="4000" b="1" dirty="0">
              <a:solidFill>
                <a:srgbClr val="000090"/>
              </a:solidFill>
              <a:cs typeface="Arial" charset="0"/>
            </a:endParaRPr>
          </a:p>
          <a:p>
            <a:r>
              <a:rPr lang="en-US" b="1" dirty="0">
                <a:solidFill>
                  <a:srgbClr val="002060"/>
                </a:solidFill>
                <a:latin typeface="Calibri" pitchFamily="34" charset="0"/>
              </a:rPr>
              <a:t> </a:t>
            </a:r>
            <a:endParaRPr lang="en-US" dirty="0">
              <a:solidFill>
                <a:srgbClr val="002060"/>
              </a:solidFill>
              <a:latin typeface="Calibri"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8" name="Rectangle 14"/>
          <p:cNvSpPr>
            <a:spLocks noChangeArrowheads="1"/>
          </p:cNvSpPr>
          <p:nvPr/>
        </p:nvSpPr>
        <p:spPr bwMode="auto">
          <a:xfrm>
            <a:off x="4114800" y="304800"/>
            <a:ext cx="4648200" cy="646331"/>
          </a:xfrm>
          <a:prstGeom prst="rect">
            <a:avLst/>
          </a:prstGeom>
          <a:noFill/>
          <a:ln w="9525">
            <a:noFill/>
            <a:miter lim="800000"/>
            <a:headEnd/>
            <a:tailEnd/>
          </a:ln>
        </p:spPr>
        <p:txBody>
          <a:bodyPr wrap="square">
            <a:spAutoFit/>
          </a:bodyPr>
          <a:lstStyle/>
          <a:p>
            <a:pPr algn="ctr"/>
            <a:r>
              <a:rPr lang="en-US" sz="3600" b="1" dirty="0" smtClean="0">
                <a:cs typeface="Arial" charset="0"/>
              </a:rPr>
              <a:t> </a:t>
            </a:r>
            <a:r>
              <a:rPr lang="en-US" sz="3600" b="1" dirty="0" smtClean="0">
                <a:solidFill>
                  <a:srgbClr val="000090"/>
                </a:solidFill>
                <a:cs typeface="Arial" charset="0"/>
              </a:rPr>
              <a:t>2016</a:t>
            </a:r>
            <a:r>
              <a:rPr lang="en-US" sz="3600" b="1" dirty="0">
                <a:solidFill>
                  <a:srgbClr val="000090"/>
                </a:solidFill>
                <a:latin typeface="Calibri" pitchFamily="34" charset="0"/>
                <a:cs typeface="Arial" charset="0"/>
              </a:rPr>
              <a:t> </a:t>
            </a:r>
            <a:r>
              <a:rPr lang="en-US" sz="3600" b="1" dirty="0" smtClean="0">
                <a:solidFill>
                  <a:srgbClr val="000090"/>
                </a:solidFill>
                <a:latin typeface="Calibri" pitchFamily="34" charset="0"/>
                <a:cs typeface="Arial" charset="0"/>
              </a:rPr>
              <a:t>Elevator Pitches</a:t>
            </a:r>
            <a:endParaRPr lang="en-US" sz="3600" dirty="0">
              <a:solidFill>
                <a:srgbClr val="00009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14342">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3693319"/>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solidFill>
                  <a:srgbClr val="000090"/>
                </a:solidFill>
                <a:cs typeface="Arial" charset="0"/>
              </a:rPr>
              <a:t>What answers do we</a:t>
            </a:r>
          </a:p>
          <a:p>
            <a:pPr algn="ctr"/>
            <a:r>
              <a:rPr lang="en-US" sz="4400" b="1" dirty="0">
                <a:solidFill>
                  <a:srgbClr val="000090"/>
                </a:solidFill>
                <a:cs typeface="Arial" charset="0"/>
              </a:rPr>
              <a:t> want to communicate?</a:t>
            </a:r>
            <a:endParaRPr lang="en-US" sz="4400" dirty="0">
              <a:solidFill>
                <a:srgbClr val="000090"/>
              </a:solidFill>
              <a:latin typeface="Calibri" pitchFamily="34" charset="0"/>
            </a:endParaRPr>
          </a:p>
          <a:p>
            <a:pPr algn="ctr"/>
            <a:r>
              <a:rPr lang="en-US" sz="4400" b="1" dirty="0" smtClean="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Tree>
    <p:extLst>
      <p:ext uri="{BB962C8B-B14F-4D97-AF65-F5344CB8AC3E}">
        <p14:creationId xmlns:p14="http://schemas.microsoft.com/office/powerpoint/2010/main" val="2800912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1828800" y="1593274"/>
            <a:ext cx="5334000" cy="4679951"/>
          </a:xfrm>
          <a:prstGeom prst="rect">
            <a:avLst/>
          </a:prstGeom>
          <a:noFill/>
          <a:ln w="9525">
            <a:noFill/>
            <a:miter lim="800000"/>
            <a:headEnd/>
            <a:tailEnd/>
          </a:ln>
        </p:spPr>
        <p:txBody>
          <a:bodyPr wrap="square" lIns="93170" tIns="46585" rIns="93170" bIns="46585">
            <a:spAutoFit/>
          </a:bodyPr>
          <a:lstStyle/>
          <a:p>
            <a:pPr algn="ctr"/>
            <a:r>
              <a:rPr lang="en-US" sz="3600" b="1" dirty="0">
                <a:solidFill>
                  <a:srgbClr val="000090"/>
                </a:solidFill>
                <a:latin typeface="Arial"/>
                <a:cs typeface="Arial"/>
              </a:rPr>
              <a:t>Who </a:t>
            </a:r>
            <a:r>
              <a:rPr lang="en-US" sz="3600" b="1" u="sng" dirty="0">
                <a:solidFill>
                  <a:srgbClr val="000090"/>
                </a:solidFill>
                <a:latin typeface="Arial"/>
                <a:cs typeface="Arial"/>
              </a:rPr>
              <a:t>W</a:t>
            </a:r>
            <a:r>
              <a:rPr lang="en-US" sz="3600" b="1" u="sng" dirty="0" smtClean="0">
                <a:solidFill>
                  <a:srgbClr val="000090"/>
                </a:solidFill>
                <a:latin typeface="Arial"/>
                <a:cs typeface="Arial"/>
              </a:rPr>
              <a:t>e</a:t>
            </a:r>
            <a:r>
              <a:rPr lang="en-US" sz="3600" b="1" dirty="0" smtClean="0">
                <a:solidFill>
                  <a:srgbClr val="000090"/>
                </a:solidFill>
                <a:latin typeface="Arial"/>
                <a:cs typeface="Arial"/>
              </a:rPr>
              <a:t> are</a:t>
            </a:r>
            <a:endParaRPr lang="en-US" sz="3600" b="1" i="1" dirty="0">
              <a:solidFill>
                <a:srgbClr val="000090"/>
              </a:solidFill>
              <a:latin typeface="Arial"/>
              <a:cs typeface="Arial"/>
            </a:endParaRPr>
          </a:p>
          <a:p>
            <a:pPr marL="228600" indent="-228600"/>
            <a:endParaRPr lang="en-US" sz="1400" b="1" dirty="0" smtClean="0">
              <a:solidFill>
                <a:srgbClr val="000090"/>
              </a:solidFill>
              <a:latin typeface="Arial"/>
              <a:cs typeface="Arial"/>
            </a:endParaRPr>
          </a:p>
          <a:p>
            <a:pPr marL="457200" indent="-457200">
              <a:buFont typeface="Wingdings" pitchFamily="2" charset="2"/>
              <a:buChar char="ª"/>
            </a:pPr>
            <a:r>
              <a:rPr lang="en-US" sz="2800" dirty="0" smtClean="0">
                <a:solidFill>
                  <a:srgbClr val="000090"/>
                </a:solidFill>
                <a:latin typeface="Arial"/>
                <a:cs typeface="Arial"/>
              </a:rPr>
              <a:t>Have we formed a company?</a:t>
            </a:r>
          </a:p>
          <a:p>
            <a:pPr marL="457200" indent="-457200">
              <a:buFont typeface="Wingdings" pitchFamily="2" charset="2"/>
              <a:buChar char="ª"/>
            </a:pPr>
            <a:r>
              <a:rPr lang="en-US" sz="2800" dirty="0" smtClean="0">
                <a:solidFill>
                  <a:srgbClr val="000090"/>
                </a:solidFill>
                <a:latin typeface="Arial"/>
                <a:cs typeface="Arial"/>
              </a:rPr>
              <a:t>Any relevant experience?</a:t>
            </a:r>
          </a:p>
          <a:p>
            <a:pPr marL="457200" indent="-457200">
              <a:buFont typeface="Wingdings" pitchFamily="2" charset="2"/>
              <a:buChar char="ª"/>
            </a:pPr>
            <a:r>
              <a:rPr lang="en-US" sz="2800" dirty="0" smtClean="0">
                <a:solidFill>
                  <a:srgbClr val="000090"/>
                </a:solidFill>
                <a:latin typeface="Arial"/>
                <a:cs typeface="Arial"/>
              </a:rPr>
              <a:t>Are we a startup?</a:t>
            </a:r>
          </a:p>
          <a:p>
            <a:pPr marL="457200" indent="-457200">
              <a:buFont typeface="Wingdings" pitchFamily="2" charset="2"/>
              <a:buChar char="ª"/>
            </a:pPr>
            <a:r>
              <a:rPr lang="en-US" sz="2800" dirty="0" smtClean="0">
                <a:solidFill>
                  <a:srgbClr val="000090"/>
                </a:solidFill>
                <a:latin typeface="Arial"/>
                <a:cs typeface="Arial"/>
              </a:rPr>
              <a:t>Are we in business now?</a:t>
            </a:r>
          </a:p>
          <a:p>
            <a:pPr marL="457200" indent="-457200">
              <a:buFont typeface="Wingdings" pitchFamily="2" charset="2"/>
              <a:buChar char="ª"/>
            </a:pPr>
            <a:r>
              <a:rPr lang="en-US" sz="2800" dirty="0" smtClean="0">
                <a:solidFill>
                  <a:srgbClr val="000090"/>
                </a:solidFill>
                <a:latin typeface="Arial"/>
                <a:cs typeface="Arial"/>
              </a:rPr>
              <a:t>Are we a student team?</a:t>
            </a:r>
          </a:p>
          <a:p>
            <a:pPr marL="457200" indent="-457200">
              <a:buFont typeface="Wingdings" pitchFamily="2" charset="2"/>
              <a:buChar char="ª"/>
            </a:pPr>
            <a:r>
              <a:rPr lang="en-US" sz="2800" dirty="0" smtClean="0">
                <a:solidFill>
                  <a:srgbClr val="000090"/>
                </a:solidFill>
                <a:latin typeface="Arial"/>
                <a:cs typeface="Arial"/>
              </a:rPr>
              <a:t>Have we raised any money?</a:t>
            </a:r>
          </a:p>
          <a:p>
            <a:pPr marL="457200" indent="-457200">
              <a:buFont typeface="Wingdings" pitchFamily="2" charset="2"/>
              <a:buChar char="ª"/>
            </a:pPr>
            <a:r>
              <a:rPr lang="en-US" sz="2800" dirty="0" smtClean="0">
                <a:solidFill>
                  <a:srgbClr val="000090"/>
                </a:solidFill>
                <a:latin typeface="Arial"/>
                <a:cs typeface="Arial"/>
              </a:rPr>
              <a:t>Does our company have a 	name?</a:t>
            </a:r>
          </a:p>
          <a:p>
            <a:r>
              <a:rPr lang="en-US" sz="2400" dirty="0">
                <a:solidFill>
                  <a:srgbClr val="000090"/>
                </a:solidFill>
                <a:latin typeface="Arial"/>
                <a:cs typeface="Arial"/>
              </a:rPr>
              <a:t>	</a:t>
            </a:r>
            <a:r>
              <a:rPr lang="en-US" sz="2400" dirty="0" smtClean="0">
                <a:solidFill>
                  <a:srgbClr val="000090"/>
                </a:solidFill>
                <a:latin typeface="Arial"/>
                <a:cs typeface="Arial"/>
              </a:rPr>
              <a:t>   </a:t>
            </a:r>
            <a:r>
              <a:rPr lang="en-US" sz="2400" i="1" dirty="0" smtClean="0">
                <a:solidFill>
                  <a:srgbClr val="000090"/>
                </a:solidFill>
                <a:latin typeface="Arial"/>
                <a:cs typeface="Arial"/>
              </a:rPr>
              <a:t>(USE 2 SENTENCES)</a:t>
            </a: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999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1379193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457200" y="1524000"/>
            <a:ext cx="8521700" cy="5110838"/>
          </a:xfrm>
          <a:prstGeom prst="rect">
            <a:avLst/>
          </a:prstGeom>
          <a:noFill/>
          <a:ln w="9525">
            <a:noFill/>
            <a:miter lim="800000"/>
            <a:headEnd/>
            <a:tailEnd/>
          </a:ln>
        </p:spPr>
        <p:txBody>
          <a:bodyPr wrap="square" lIns="93170" tIns="46585" rIns="93170" bIns="46585">
            <a:spAutoFit/>
          </a:bodyPr>
          <a:lstStyle/>
          <a:p>
            <a:pPr algn="ctr"/>
            <a:r>
              <a:rPr lang="en-US" sz="3600" b="1" dirty="0" smtClean="0">
                <a:solidFill>
                  <a:srgbClr val="000090"/>
                </a:solidFill>
                <a:latin typeface="Arial"/>
                <a:cs typeface="Arial"/>
              </a:rPr>
              <a:t>The </a:t>
            </a:r>
            <a:r>
              <a:rPr lang="en-US" sz="3600" b="1" u="sng" dirty="0">
                <a:solidFill>
                  <a:srgbClr val="000090"/>
                </a:solidFill>
                <a:latin typeface="Arial"/>
                <a:cs typeface="Arial"/>
              </a:rPr>
              <a:t>Problem</a:t>
            </a:r>
            <a:r>
              <a:rPr lang="en-US" sz="3600" b="1" dirty="0">
                <a:solidFill>
                  <a:srgbClr val="000090"/>
                </a:solidFill>
                <a:latin typeface="Arial"/>
                <a:cs typeface="Arial"/>
              </a:rPr>
              <a:t> we are addressing?</a:t>
            </a:r>
          </a:p>
          <a:p>
            <a:pPr marL="228600" indent="-228600" algn="ctr"/>
            <a:endParaRPr lang="en-US" sz="1400" b="1" dirty="0">
              <a:solidFill>
                <a:srgbClr val="000090"/>
              </a:solidFill>
              <a:latin typeface="Arial"/>
              <a:cs typeface="Arial"/>
            </a:endParaRPr>
          </a:p>
          <a:p>
            <a:pPr marL="457200" indent="-457200">
              <a:buFont typeface="Wingdings" pitchFamily="2" charset="2"/>
              <a:buChar char="ª"/>
            </a:pPr>
            <a:r>
              <a:rPr lang="en-US" sz="2800" dirty="0" smtClean="0">
                <a:solidFill>
                  <a:srgbClr val="000090"/>
                </a:solidFill>
                <a:latin typeface="Arial"/>
                <a:cs typeface="Arial"/>
              </a:rPr>
              <a:t>What we see as the problem or need.</a:t>
            </a:r>
          </a:p>
          <a:p>
            <a:pPr marL="457200" indent="-457200">
              <a:buFont typeface="Wingdings" pitchFamily="2" charset="2"/>
              <a:buChar char="ª"/>
            </a:pPr>
            <a:r>
              <a:rPr lang="en-US" sz="2800" dirty="0" smtClean="0">
                <a:solidFill>
                  <a:srgbClr val="000090"/>
                </a:solidFill>
                <a:latin typeface="Arial"/>
                <a:cs typeface="Arial"/>
              </a:rPr>
              <a:t>Who has problem and how we know.</a:t>
            </a:r>
          </a:p>
          <a:p>
            <a:pPr marL="457200" indent="-457200">
              <a:buFont typeface="Wingdings" pitchFamily="2" charset="2"/>
              <a:buChar char="ª"/>
            </a:pPr>
            <a:r>
              <a:rPr lang="en-US" sz="2800" dirty="0" smtClean="0">
                <a:solidFill>
                  <a:srgbClr val="000090"/>
                </a:solidFill>
                <a:latin typeface="Arial"/>
                <a:cs typeface="Arial"/>
              </a:rPr>
              <a:t>State that the need is quantitative or measurable?</a:t>
            </a:r>
          </a:p>
          <a:p>
            <a:pPr marL="457200" indent="-457200">
              <a:buFont typeface="Wingdings" pitchFamily="2" charset="2"/>
              <a:buChar char="ª"/>
            </a:pPr>
            <a:r>
              <a:rPr lang="en-US" sz="2800" dirty="0" smtClean="0">
                <a:solidFill>
                  <a:srgbClr val="000090"/>
                </a:solidFill>
                <a:latin typeface="Arial"/>
                <a:cs typeface="Arial"/>
              </a:rPr>
              <a:t>How we explain mimetic needs.</a:t>
            </a:r>
          </a:p>
          <a:p>
            <a:pPr marL="457200" indent="-457200">
              <a:buFont typeface="Wingdings" pitchFamily="2" charset="2"/>
              <a:buChar char="ª"/>
            </a:pPr>
            <a:r>
              <a:rPr lang="en-US" sz="2800" dirty="0" smtClean="0">
                <a:solidFill>
                  <a:srgbClr val="000090"/>
                </a:solidFill>
                <a:latin typeface="Arial"/>
                <a:cs typeface="Arial"/>
              </a:rPr>
              <a:t>Do those with the problem know what the 	problem is, or that they have it?</a:t>
            </a:r>
          </a:p>
          <a:p>
            <a:pPr marL="457200" indent="-457200">
              <a:buFont typeface="Wingdings" pitchFamily="2" charset="2"/>
              <a:buChar char="ª"/>
            </a:pPr>
            <a:r>
              <a:rPr lang="en-US" sz="2800" dirty="0" smtClean="0">
                <a:solidFill>
                  <a:srgbClr val="000090"/>
                </a:solidFill>
                <a:latin typeface="Arial"/>
                <a:cs typeface="Arial"/>
              </a:rPr>
              <a:t>How have we verified that the problem is real?</a:t>
            </a:r>
          </a:p>
          <a:p>
            <a:pPr marL="457200" indent="-457200">
              <a:buFont typeface="Wingdings" pitchFamily="2" charset="2"/>
              <a:buChar char="ª"/>
            </a:pPr>
            <a:r>
              <a:rPr lang="en-US" sz="2800" dirty="0" smtClean="0">
                <a:solidFill>
                  <a:srgbClr val="000090"/>
                </a:solidFill>
                <a:latin typeface="Arial"/>
                <a:cs typeface="Arial"/>
              </a:rPr>
              <a:t>How we see the costs or consequences of the need.</a:t>
            </a:r>
          </a:p>
          <a:p>
            <a:r>
              <a:rPr lang="en-US" sz="2400" dirty="0">
                <a:solidFill>
                  <a:srgbClr val="000090"/>
                </a:solidFill>
                <a:latin typeface="Arial"/>
                <a:cs typeface="Arial"/>
              </a:rPr>
              <a:t>	</a:t>
            </a:r>
            <a:r>
              <a:rPr lang="en-US" sz="2400" dirty="0" smtClean="0">
                <a:solidFill>
                  <a:srgbClr val="000090"/>
                </a:solidFill>
                <a:latin typeface="Arial"/>
                <a:cs typeface="Arial"/>
              </a:rPr>
              <a:t>	</a:t>
            </a:r>
            <a:r>
              <a:rPr lang="en-US" sz="2400" i="1" dirty="0" smtClean="0">
                <a:solidFill>
                  <a:srgbClr val="000090"/>
                </a:solidFill>
                <a:latin typeface="Arial"/>
                <a:cs typeface="Arial"/>
              </a:rPr>
              <a:t>(Again, TRY 2 SENTENCES)</a:t>
            </a: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000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120211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4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4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457200" y="1511509"/>
            <a:ext cx="8229600" cy="5326282"/>
          </a:xfrm>
          <a:prstGeom prst="rect">
            <a:avLst/>
          </a:prstGeom>
          <a:noFill/>
          <a:ln w="9525">
            <a:noFill/>
            <a:miter lim="800000"/>
            <a:headEnd/>
            <a:tailEnd/>
          </a:ln>
        </p:spPr>
        <p:txBody>
          <a:bodyPr wrap="square" lIns="93170" tIns="46585" rIns="93170" bIns="46585">
            <a:spAutoFit/>
          </a:bodyPr>
          <a:lstStyle/>
          <a:p>
            <a:pPr algn="ctr"/>
            <a:r>
              <a:rPr lang="en-US" sz="3600" b="1" dirty="0" smtClean="0">
                <a:solidFill>
                  <a:srgbClr val="000090"/>
                </a:solidFill>
                <a:latin typeface="Arial"/>
                <a:cs typeface="Arial"/>
              </a:rPr>
              <a:t>Our </a:t>
            </a:r>
            <a:r>
              <a:rPr lang="en-US" sz="3600" b="1" u="sng" dirty="0">
                <a:solidFill>
                  <a:srgbClr val="000090"/>
                </a:solidFill>
                <a:latin typeface="Arial"/>
                <a:cs typeface="Arial"/>
              </a:rPr>
              <a:t>Solution</a:t>
            </a:r>
            <a:r>
              <a:rPr lang="en-US" sz="3600" b="1" dirty="0">
                <a:solidFill>
                  <a:srgbClr val="000090"/>
                </a:solidFill>
                <a:latin typeface="Arial"/>
                <a:cs typeface="Arial"/>
              </a:rPr>
              <a:t>. </a:t>
            </a:r>
            <a:r>
              <a:rPr lang="en-US" sz="3600" b="1" dirty="0" smtClean="0">
                <a:solidFill>
                  <a:srgbClr val="000090"/>
                </a:solidFill>
                <a:latin typeface="Arial"/>
                <a:cs typeface="Arial"/>
              </a:rPr>
              <a:t>What </a:t>
            </a:r>
            <a:r>
              <a:rPr lang="en-US" sz="3600" b="1" dirty="0">
                <a:solidFill>
                  <a:srgbClr val="000090"/>
                </a:solidFill>
                <a:latin typeface="Arial"/>
                <a:cs typeface="Arial"/>
              </a:rPr>
              <a:t>“</a:t>
            </a:r>
            <a:r>
              <a:rPr lang="en-US" sz="3600" b="1" u="sng" dirty="0">
                <a:solidFill>
                  <a:srgbClr val="000090"/>
                </a:solidFill>
                <a:latin typeface="Arial"/>
                <a:cs typeface="Arial"/>
              </a:rPr>
              <a:t>it</a:t>
            </a:r>
            <a:r>
              <a:rPr lang="en-US" sz="3600" b="1" dirty="0">
                <a:solidFill>
                  <a:srgbClr val="000090"/>
                </a:solidFill>
                <a:latin typeface="Arial"/>
                <a:cs typeface="Arial"/>
              </a:rPr>
              <a:t>” </a:t>
            </a:r>
            <a:r>
              <a:rPr lang="en-US" sz="3600" b="1" dirty="0" smtClean="0">
                <a:solidFill>
                  <a:srgbClr val="000090"/>
                </a:solidFill>
                <a:latin typeface="Arial"/>
                <a:cs typeface="Arial"/>
              </a:rPr>
              <a:t>is.</a:t>
            </a:r>
            <a:endParaRPr lang="en-US" sz="3600" b="1" dirty="0">
              <a:solidFill>
                <a:srgbClr val="000090"/>
              </a:solidFill>
              <a:latin typeface="Arial"/>
              <a:cs typeface="Arial"/>
            </a:endParaRPr>
          </a:p>
          <a:p>
            <a:pPr marL="228600" indent="-228600"/>
            <a:endParaRPr lang="en-US" sz="2400" b="1" i="1" dirty="0">
              <a:solidFill>
                <a:srgbClr val="000090"/>
              </a:solidFill>
              <a:latin typeface="Arial"/>
              <a:cs typeface="Arial"/>
            </a:endParaRPr>
          </a:p>
          <a:p>
            <a:pPr marL="457200" indent="-457200">
              <a:buFont typeface="Wingdings" pitchFamily="2" charset="2"/>
              <a:buChar char="ª"/>
            </a:pPr>
            <a:r>
              <a:rPr lang="en-US" sz="2800" dirty="0" smtClean="0">
                <a:solidFill>
                  <a:srgbClr val="000090"/>
                </a:solidFill>
                <a:latin typeface="Arial"/>
                <a:cs typeface="Arial"/>
              </a:rPr>
              <a:t>What our solution is ~ in words and </a:t>
            </a:r>
            <a:r>
              <a:rPr lang="en-US" sz="2800" dirty="0" smtClean="0">
                <a:solidFill>
                  <a:srgbClr val="FF0000"/>
                </a:solidFill>
                <a:latin typeface="Arial"/>
                <a:cs typeface="Arial"/>
              </a:rPr>
              <a:t>images</a:t>
            </a:r>
            <a:r>
              <a:rPr lang="en-US" sz="2800" dirty="0" smtClean="0">
                <a:solidFill>
                  <a:srgbClr val="000090"/>
                </a:solidFill>
                <a:latin typeface="Arial"/>
                <a:cs typeface="Arial"/>
              </a:rPr>
              <a:t>.</a:t>
            </a:r>
          </a:p>
          <a:p>
            <a:pPr marL="457200" indent="-457200">
              <a:buFont typeface="Wingdings" pitchFamily="2" charset="2"/>
              <a:buChar char="ª"/>
            </a:pPr>
            <a:r>
              <a:rPr lang="en-US" sz="2800" dirty="0" smtClean="0">
                <a:solidFill>
                  <a:srgbClr val="000090"/>
                </a:solidFill>
                <a:latin typeface="Arial"/>
                <a:cs typeface="Arial"/>
              </a:rPr>
              <a:t>How this solution </a:t>
            </a:r>
            <a:r>
              <a:rPr lang="en-US" sz="2800" u="sng" dirty="0" smtClean="0">
                <a:solidFill>
                  <a:srgbClr val="000090"/>
                </a:solidFill>
                <a:latin typeface="Arial"/>
                <a:cs typeface="Arial"/>
              </a:rPr>
              <a:t>solves</a:t>
            </a:r>
            <a:r>
              <a:rPr lang="en-US" sz="2800" dirty="0" smtClean="0">
                <a:solidFill>
                  <a:srgbClr val="000090"/>
                </a:solidFill>
                <a:latin typeface="Arial"/>
                <a:cs typeface="Arial"/>
              </a:rPr>
              <a:t> the problem, </a:t>
            </a:r>
          </a:p>
          <a:p>
            <a:pPr marL="457200" indent="-457200">
              <a:buFont typeface="Wingdings" pitchFamily="2" charset="2"/>
              <a:buChar char="ª"/>
            </a:pPr>
            <a:r>
              <a:rPr lang="en-US" sz="2800" dirty="0" smtClean="0">
                <a:solidFill>
                  <a:srgbClr val="000090"/>
                </a:solidFill>
                <a:latin typeface="Arial"/>
                <a:cs typeface="Arial"/>
              </a:rPr>
              <a:t>Is it built or in existence (e.g. Prototype in some 	form?)</a:t>
            </a:r>
          </a:p>
          <a:p>
            <a:pPr marL="457200" indent="-457200">
              <a:buFont typeface="Wingdings" pitchFamily="2" charset="2"/>
              <a:buChar char="ª"/>
            </a:pPr>
            <a:r>
              <a:rPr lang="en-US" sz="2800" dirty="0" smtClean="0">
                <a:solidFill>
                  <a:srgbClr val="000090"/>
                </a:solidFill>
                <a:latin typeface="Arial"/>
                <a:cs typeface="Arial"/>
              </a:rPr>
              <a:t>Has it been tested?</a:t>
            </a:r>
          </a:p>
          <a:p>
            <a:pPr marL="457200" indent="-457200">
              <a:buFont typeface="Wingdings" pitchFamily="2" charset="2"/>
              <a:buChar char="ª"/>
            </a:pPr>
            <a:r>
              <a:rPr lang="en-US" sz="2800" dirty="0" smtClean="0">
                <a:solidFill>
                  <a:srgbClr val="000090"/>
                </a:solidFill>
                <a:latin typeface="Arial"/>
                <a:cs typeface="Arial"/>
              </a:rPr>
              <a:t>Are there barriers to entry? </a:t>
            </a:r>
          </a:p>
          <a:p>
            <a:pPr marL="457200" indent="-457200">
              <a:buFont typeface="Wingdings" pitchFamily="2" charset="2"/>
              <a:buChar char="ª"/>
            </a:pPr>
            <a:r>
              <a:rPr lang="en-US" sz="2800" dirty="0" smtClean="0">
                <a:solidFill>
                  <a:srgbClr val="000090"/>
                </a:solidFill>
                <a:latin typeface="Arial"/>
                <a:cs typeface="Arial"/>
              </a:rPr>
              <a:t>Is there FTO?</a:t>
            </a:r>
          </a:p>
          <a:p>
            <a:pPr marL="457200" indent="-457200">
              <a:buFont typeface="Wingdings" pitchFamily="2" charset="2"/>
              <a:buChar char="ª"/>
            </a:pPr>
            <a:r>
              <a:rPr lang="en-US" sz="2800" dirty="0" smtClean="0">
                <a:solidFill>
                  <a:srgbClr val="000090"/>
                </a:solidFill>
                <a:latin typeface="Arial"/>
                <a:cs typeface="Arial"/>
              </a:rPr>
              <a:t>Can it be built now? </a:t>
            </a:r>
          </a:p>
          <a:p>
            <a:r>
              <a:rPr lang="en-US" sz="2800" dirty="0">
                <a:solidFill>
                  <a:srgbClr val="000090"/>
                </a:solidFill>
                <a:latin typeface="Arial"/>
                <a:cs typeface="Arial"/>
              </a:rPr>
              <a:t>	</a:t>
            </a:r>
            <a:r>
              <a:rPr lang="en-US" sz="2800" dirty="0" smtClean="0">
                <a:solidFill>
                  <a:srgbClr val="000090"/>
                </a:solidFill>
                <a:latin typeface="Arial"/>
                <a:cs typeface="Arial"/>
              </a:rPr>
              <a:t>	</a:t>
            </a:r>
            <a:r>
              <a:rPr lang="en-US" sz="2800" b="1" dirty="0" smtClean="0">
                <a:solidFill>
                  <a:srgbClr val="000090"/>
                </a:solidFill>
                <a:latin typeface="Arial"/>
                <a:cs typeface="Arial"/>
              </a:rPr>
              <a:t>(Remember, IMAGE is key !)</a:t>
            </a:r>
          </a:p>
          <a:p>
            <a:pPr marL="228600" indent="-228600"/>
            <a:r>
              <a:rPr lang="en-US" sz="2800" i="1" dirty="0" smtClean="0">
                <a:solidFill>
                  <a:srgbClr val="000090"/>
                </a:solidFill>
                <a:latin typeface="Arial"/>
                <a:cs typeface="Arial"/>
              </a:rPr>
              <a:t>		</a:t>
            </a:r>
            <a:r>
              <a:rPr lang="en-US" sz="2800" i="1" dirty="0">
                <a:solidFill>
                  <a:srgbClr val="000090"/>
                </a:solidFill>
                <a:latin typeface="Arial"/>
                <a:cs typeface="Arial"/>
              </a:rPr>
              <a:t> </a:t>
            </a:r>
            <a:r>
              <a:rPr lang="en-US" sz="2800" i="1" dirty="0" smtClean="0">
                <a:solidFill>
                  <a:srgbClr val="000090"/>
                </a:solidFill>
                <a:latin typeface="Arial"/>
                <a:cs typeface="Arial"/>
              </a:rPr>
              <a:t>          (</a:t>
            </a:r>
            <a:r>
              <a:rPr lang="en-US" sz="2400" i="1" dirty="0" smtClean="0">
                <a:solidFill>
                  <a:srgbClr val="000090"/>
                </a:solidFill>
                <a:latin typeface="Arial"/>
                <a:cs typeface="Arial"/>
              </a:rPr>
              <a:t>MAYBE 2 SENTENCES HERE)</a:t>
            </a: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000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42442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4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4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4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5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457200" y="1608423"/>
            <a:ext cx="8382000" cy="4864617"/>
          </a:xfrm>
          <a:prstGeom prst="rect">
            <a:avLst/>
          </a:prstGeom>
          <a:noFill/>
          <a:ln w="9525">
            <a:noFill/>
            <a:miter lim="800000"/>
            <a:headEnd/>
            <a:tailEnd/>
          </a:ln>
        </p:spPr>
        <p:txBody>
          <a:bodyPr wrap="square" lIns="93170" tIns="46585" rIns="93170" bIns="46585">
            <a:spAutoFit/>
          </a:bodyPr>
          <a:lstStyle/>
          <a:p>
            <a:pPr algn="ctr"/>
            <a:r>
              <a:rPr lang="en-US" sz="3600" b="1" dirty="0" smtClean="0">
                <a:solidFill>
                  <a:srgbClr val="000090"/>
                </a:solidFill>
                <a:latin typeface="Arial"/>
                <a:cs typeface="Arial"/>
              </a:rPr>
              <a:t>The </a:t>
            </a:r>
            <a:r>
              <a:rPr lang="en-US" sz="3600" b="1" u="sng" dirty="0">
                <a:solidFill>
                  <a:srgbClr val="00B050"/>
                </a:solidFill>
                <a:latin typeface="Arial"/>
                <a:cs typeface="Arial"/>
              </a:rPr>
              <a:t>Size</a:t>
            </a:r>
            <a:r>
              <a:rPr lang="en-US" sz="3600" b="1" dirty="0">
                <a:solidFill>
                  <a:srgbClr val="00B050"/>
                </a:solidFill>
                <a:latin typeface="Arial"/>
                <a:cs typeface="Arial"/>
              </a:rPr>
              <a:t>, </a:t>
            </a:r>
            <a:r>
              <a:rPr lang="en-US" sz="3600" b="1" u="sng" dirty="0">
                <a:solidFill>
                  <a:srgbClr val="00B050"/>
                </a:solidFill>
                <a:latin typeface="Arial"/>
                <a:cs typeface="Arial"/>
              </a:rPr>
              <a:t>Growth</a:t>
            </a:r>
            <a:r>
              <a:rPr lang="en-US" sz="3600" b="1" dirty="0">
                <a:solidFill>
                  <a:srgbClr val="000090"/>
                </a:solidFill>
                <a:latin typeface="Arial"/>
                <a:cs typeface="Arial"/>
              </a:rPr>
              <a:t>, </a:t>
            </a:r>
            <a:r>
              <a:rPr lang="en-US" sz="3600" b="1" u="sng" dirty="0" smtClean="0">
                <a:solidFill>
                  <a:srgbClr val="000090"/>
                </a:solidFill>
                <a:latin typeface="Arial"/>
                <a:cs typeface="Arial"/>
              </a:rPr>
              <a:t>Profitability</a:t>
            </a:r>
            <a:r>
              <a:rPr lang="en-US" sz="3600" b="1" dirty="0" smtClean="0">
                <a:solidFill>
                  <a:srgbClr val="000090"/>
                </a:solidFill>
                <a:latin typeface="Arial"/>
                <a:cs typeface="Arial"/>
              </a:rPr>
              <a:t> </a:t>
            </a:r>
            <a:r>
              <a:rPr lang="en-US" sz="3600" b="1" dirty="0">
                <a:solidFill>
                  <a:srgbClr val="000090"/>
                </a:solidFill>
                <a:latin typeface="Arial"/>
                <a:cs typeface="Arial"/>
              </a:rPr>
              <a:t>of market</a:t>
            </a:r>
            <a:r>
              <a:rPr lang="en-US" sz="3600" b="1" dirty="0" smtClean="0">
                <a:solidFill>
                  <a:srgbClr val="000090"/>
                </a:solidFill>
                <a:latin typeface="Arial"/>
                <a:cs typeface="Arial"/>
              </a:rPr>
              <a:t>.</a:t>
            </a:r>
          </a:p>
          <a:p>
            <a:pPr algn="ctr"/>
            <a:endParaRPr lang="en-US" sz="1400" dirty="0">
              <a:solidFill>
                <a:srgbClr val="002060"/>
              </a:solidFill>
              <a:latin typeface="Arial"/>
              <a:cs typeface="Arial"/>
            </a:endParaRPr>
          </a:p>
          <a:p>
            <a:pPr marL="457200" indent="-457200">
              <a:buFont typeface="Wingdings" charset="2"/>
              <a:buChar char=""/>
            </a:pPr>
            <a:r>
              <a:rPr lang="en-US" sz="2800" dirty="0" smtClean="0">
                <a:solidFill>
                  <a:srgbClr val="003399"/>
                </a:solidFill>
                <a:latin typeface="Arial"/>
                <a:cs typeface="Arial"/>
              </a:rPr>
              <a:t>How pervasive is the need?</a:t>
            </a:r>
          </a:p>
          <a:p>
            <a:pPr marL="457200" indent="-457200">
              <a:buFont typeface="Wingdings" charset="2"/>
              <a:buChar char=""/>
            </a:pPr>
            <a:r>
              <a:rPr lang="en-US" sz="2800" dirty="0" smtClean="0">
                <a:solidFill>
                  <a:srgbClr val="003399"/>
                </a:solidFill>
                <a:latin typeface="Arial"/>
                <a:cs typeface="Arial"/>
              </a:rPr>
              <a:t>How many persons or entities have the need?</a:t>
            </a:r>
          </a:p>
          <a:p>
            <a:pPr marL="457200" indent="-457200">
              <a:buFont typeface="Wingdings" charset="2"/>
              <a:buChar char=""/>
            </a:pPr>
            <a:r>
              <a:rPr lang="en-US" sz="2800" dirty="0">
                <a:solidFill>
                  <a:srgbClr val="003399"/>
                </a:solidFill>
                <a:latin typeface="Arial"/>
                <a:cs typeface="Arial"/>
              </a:rPr>
              <a:t>What is the size of this </a:t>
            </a:r>
            <a:r>
              <a:rPr lang="en-US" sz="2800" dirty="0" smtClean="0">
                <a:solidFill>
                  <a:srgbClr val="003399"/>
                </a:solidFill>
                <a:latin typeface="Arial"/>
                <a:cs typeface="Arial"/>
              </a:rPr>
              <a:t>segment?</a:t>
            </a:r>
            <a:endParaRPr lang="en-US" sz="2800" dirty="0">
              <a:solidFill>
                <a:srgbClr val="003399"/>
              </a:solidFill>
              <a:latin typeface="Arial"/>
              <a:cs typeface="Arial"/>
            </a:endParaRPr>
          </a:p>
          <a:p>
            <a:pPr marL="457200" indent="-457200">
              <a:buFont typeface="Wingdings" charset="2"/>
              <a:buChar char=""/>
            </a:pPr>
            <a:r>
              <a:rPr lang="en-US" sz="2800" dirty="0" smtClean="0">
                <a:solidFill>
                  <a:srgbClr val="003399"/>
                </a:solidFill>
                <a:latin typeface="Arial"/>
                <a:cs typeface="Arial"/>
              </a:rPr>
              <a:t>How this number will increase.</a:t>
            </a:r>
          </a:p>
          <a:p>
            <a:pPr marL="457200" indent="-457200">
              <a:buFont typeface="Wingdings" charset="2"/>
              <a:buChar char=""/>
            </a:pPr>
            <a:r>
              <a:rPr lang="en-US" sz="2800" dirty="0" smtClean="0">
                <a:solidFill>
                  <a:srgbClr val="003399"/>
                </a:solidFill>
                <a:latin typeface="Arial"/>
                <a:cs typeface="Arial"/>
              </a:rPr>
              <a:t>Will they personally benefit from the solution?</a:t>
            </a:r>
          </a:p>
          <a:p>
            <a:pPr marL="457200" indent="-457200">
              <a:buFont typeface="Wingdings" charset="2"/>
              <a:buChar char=""/>
            </a:pPr>
            <a:r>
              <a:rPr lang="en-US" sz="2800" dirty="0" smtClean="0">
                <a:solidFill>
                  <a:srgbClr val="003399"/>
                </a:solidFill>
                <a:latin typeface="Arial"/>
                <a:cs typeface="Arial"/>
              </a:rPr>
              <a:t>Is the market strong, stable or growing?</a:t>
            </a:r>
            <a:r>
              <a:rPr lang="en-US" sz="2800" dirty="0">
                <a:solidFill>
                  <a:srgbClr val="003399"/>
                </a:solidFill>
                <a:latin typeface="Arial"/>
                <a:cs typeface="Arial"/>
              </a:rPr>
              <a:t> </a:t>
            </a:r>
            <a:endParaRPr lang="en-US" sz="2800" dirty="0" smtClean="0">
              <a:solidFill>
                <a:srgbClr val="003399"/>
              </a:solidFill>
              <a:latin typeface="Arial"/>
              <a:cs typeface="Arial"/>
            </a:endParaRPr>
          </a:p>
          <a:p>
            <a:pPr marL="457200" indent="-457200">
              <a:buSzPct val="100000"/>
              <a:buFont typeface="Wingdings" charset="2"/>
              <a:buChar char=""/>
            </a:pPr>
            <a:r>
              <a:rPr lang="en-US" sz="2800" dirty="0" smtClean="0">
                <a:solidFill>
                  <a:srgbClr val="003399"/>
                </a:solidFill>
                <a:latin typeface="Arial"/>
                <a:cs typeface="Arial"/>
              </a:rPr>
              <a:t>What </a:t>
            </a:r>
            <a:r>
              <a:rPr lang="en-US" sz="2800" dirty="0">
                <a:solidFill>
                  <a:srgbClr val="003399"/>
                </a:solidFill>
                <a:latin typeface="Arial"/>
                <a:cs typeface="Arial"/>
              </a:rPr>
              <a:t>segment of the market are we </a:t>
            </a:r>
            <a:r>
              <a:rPr lang="en-US" sz="2800" dirty="0" smtClean="0">
                <a:solidFill>
                  <a:srgbClr val="003399"/>
                </a:solidFill>
                <a:latin typeface="Arial"/>
                <a:cs typeface="Arial"/>
              </a:rPr>
              <a:t>addressing?</a:t>
            </a:r>
          </a:p>
          <a:p>
            <a:pPr marL="457200" indent="-457200">
              <a:buSzPct val="100000"/>
              <a:buFont typeface="Wingdings" charset="2"/>
              <a:buChar char=""/>
            </a:pPr>
            <a:r>
              <a:rPr lang="en-US" sz="2800" dirty="0" smtClean="0">
                <a:solidFill>
                  <a:srgbClr val="003399"/>
                </a:solidFill>
                <a:latin typeface="Arial"/>
                <a:cs typeface="Arial"/>
              </a:rPr>
              <a:t> Who </a:t>
            </a:r>
            <a:r>
              <a:rPr lang="en-US" sz="2800" dirty="0">
                <a:solidFill>
                  <a:srgbClr val="003399"/>
                </a:solidFill>
                <a:latin typeface="Arial"/>
                <a:cs typeface="Arial"/>
              </a:rPr>
              <a:t>are the </a:t>
            </a:r>
            <a:r>
              <a:rPr lang="en-US" sz="2800" dirty="0" smtClean="0">
                <a:solidFill>
                  <a:srgbClr val="003399"/>
                </a:solidFill>
                <a:latin typeface="Arial"/>
                <a:cs typeface="Arial"/>
              </a:rPr>
              <a:t>primary stakeholders?</a:t>
            </a:r>
            <a:endParaRPr lang="en-US" sz="2800" dirty="0">
              <a:solidFill>
                <a:srgbClr val="003399"/>
              </a:solidFill>
              <a:latin typeface="Arial"/>
              <a:cs typeface="Arial"/>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000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42442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4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4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4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3035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533400" y="1582109"/>
            <a:ext cx="8229600" cy="4095175"/>
          </a:xfrm>
          <a:prstGeom prst="rect">
            <a:avLst/>
          </a:prstGeom>
          <a:noFill/>
          <a:ln w="9525">
            <a:noFill/>
            <a:miter lim="800000"/>
            <a:headEnd/>
            <a:tailEnd/>
          </a:ln>
        </p:spPr>
        <p:txBody>
          <a:bodyPr wrap="square" lIns="93170" tIns="46585" rIns="93170" bIns="46585">
            <a:spAutoFit/>
          </a:bodyPr>
          <a:lstStyle/>
          <a:p>
            <a:pPr algn="ctr"/>
            <a:r>
              <a:rPr lang="en-US" sz="3600" b="1" dirty="0" smtClean="0">
                <a:solidFill>
                  <a:srgbClr val="000090"/>
                </a:solidFill>
                <a:latin typeface="Arial"/>
                <a:cs typeface="Arial"/>
              </a:rPr>
              <a:t>Our </a:t>
            </a:r>
            <a:r>
              <a:rPr lang="en-US" sz="3600" b="1" u="sng" dirty="0">
                <a:solidFill>
                  <a:srgbClr val="00B050"/>
                </a:solidFill>
                <a:latin typeface="Arial"/>
                <a:cs typeface="Arial"/>
              </a:rPr>
              <a:t>Value </a:t>
            </a:r>
            <a:r>
              <a:rPr lang="en-US" sz="3600" b="1" u="sng" dirty="0" smtClean="0">
                <a:solidFill>
                  <a:srgbClr val="00B050"/>
                </a:solidFill>
                <a:latin typeface="Arial"/>
                <a:cs typeface="Arial"/>
              </a:rPr>
              <a:t>Proposition</a:t>
            </a:r>
          </a:p>
          <a:p>
            <a:endParaRPr lang="en-US" sz="2800" dirty="0">
              <a:solidFill>
                <a:srgbClr val="000090"/>
              </a:solidFill>
              <a:latin typeface="Arial"/>
              <a:cs typeface="Arial"/>
            </a:endParaRPr>
          </a:p>
          <a:p>
            <a:pPr marL="457200" indent="-457200">
              <a:buFont typeface="Wingdings" pitchFamily="2" charset="2"/>
              <a:buChar char="ª"/>
            </a:pPr>
            <a:r>
              <a:rPr lang="en-US" sz="2800" dirty="0" smtClean="0">
                <a:solidFill>
                  <a:srgbClr val="000090"/>
                </a:solidFill>
                <a:latin typeface="Arial"/>
                <a:cs typeface="Arial"/>
              </a:rPr>
              <a:t>What are the stakeholders’ values (benefits) 	from our solution? (features to benefits)</a:t>
            </a:r>
          </a:p>
          <a:p>
            <a:pPr marL="457200" indent="-457200">
              <a:buFont typeface="Wingdings" pitchFamily="2" charset="2"/>
              <a:buChar char="ª"/>
            </a:pPr>
            <a:r>
              <a:rPr lang="en-US" sz="2800" dirty="0" smtClean="0">
                <a:solidFill>
                  <a:srgbClr val="000090"/>
                </a:solidFill>
                <a:latin typeface="Arial"/>
                <a:cs typeface="Arial"/>
              </a:rPr>
              <a:t>Is this quantitative enough for measurement?</a:t>
            </a:r>
          </a:p>
          <a:p>
            <a:pPr marL="457200" indent="-457200">
              <a:buFont typeface="Wingdings" pitchFamily="2" charset="2"/>
              <a:buChar char="ª"/>
            </a:pPr>
            <a:r>
              <a:rPr lang="en-US" sz="2800" dirty="0" smtClean="0">
                <a:solidFill>
                  <a:srgbClr val="000090"/>
                </a:solidFill>
                <a:latin typeface="Arial"/>
                <a:cs typeface="Arial"/>
              </a:rPr>
              <a:t>The personal values should not be forgotten. </a:t>
            </a:r>
          </a:p>
          <a:p>
            <a:pPr marL="457200" indent="-457200">
              <a:buFont typeface="Wingdings" pitchFamily="2" charset="2"/>
              <a:buChar char="ª"/>
            </a:pPr>
            <a:r>
              <a:rPr lang="en-US" sz="2800" dirty="0" smtClean="0">
                <a:solidFill>
                  <a:srgbClr val="000090"/>
                </a:solidFill>
                <a:latin typeface="Arial"/>
                <a:cs typeface="Arial"/>
              </a:rPr>
              <a:t>There are multiple Value Propositions – one for 	each stakeholder.</a:t>
            </a:r>
          </a:p>
          <a:p>
            <a:pPr marL="228600" indent="-228600"/>
            <a:endParaRPr lang="en-US" sz="2800" i="1" dirty="0" smtClean="0">
              <a:solidFill>
                <a:srgbClr val="000090"/>
              </a:solidFill>
              <a:latin typeface="Arial"/>
              <a:cs typeface="Arial"/>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000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121643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2" name="Text Box 5"/>
          <p:cNvSpPr txBox="1">
            <a:spLocks noChangeArrowheads="1"/>
          </p:cNvSpPr>
          <p:nvPr/>
        </p:nvSpPr>
        <p:spPr bwMode="auto">
          <a:xfrm>
            <a:off x="914400" y="2286000"/>
            <a:ext cx="7772400" cy="3110290"/>
          </a:xfrm>
          <a:prstGeom prst="rect">
            <a:avLst/>
          </a:prstGeom>
          <a:noFill/>
          <a:ln w="9525">
            <a:noFill/>
            <a:miter lim="800000"/>
            <a:headEnd/>
            <a:tailEnd/>
          </a:ln>
        </p:spPr>
        <p:txBody>
          <a:bodyPr wrap="square" lIns="93170" tIns="46585" rIns="93170" bIns="46585">
            <a:spAutoFit/>
          </a:bodyPr>
          <a:lstStyle/>
          <a:p>
            <a:pPr algn="ctr"/>
            <a:r>
              <a:rPr lang="en-US" sz="3600" b="1" dirty="0" smtClean="0">
                <a:solidFill>
                  <a:srgbClr val="003399"/>
                </a:solidFill>
                <a:latin typeface="Arial"/>
                <a:cs typeface="Arial"/>
              </a:rPr>
              <a:t>Our </a:t>
            </a:r>
            <a:r>
              <a:rPr lang="en-US" sz="3600" b="1" u="sng" dirty="0">
                <a:solidFill>
                  <a:srgbClr val="003399"/>
                </a:solidFill>
                <a:latin typeface="Arial"/>
                <a:cs typeface="Arial"/>
              </a:rPr>
              <a:t>Traction</a:t>
            </a:r>
            <a:r>
              <a:rPr lang="en-US" sz="3600" b="1" dirty="0">
                <a:solidFill>
                  <a:srgbClr val="003399"/>
                </a:solidFill>
                <a:latin typeface="Arial"/>
                <a:cs typeface="Arial"/>
              </a:rPr>
              <a:t> and S</a:t>
            </a:r>
            <a:r>
              <a:rPr lang="en-US" sz="3600" b="1" dirty="0" smtClean="0">
                <a:solidFill>
                  <a:srgbClr val="003399"/>
                </a:solidFill>
                <a:latin typeface="Arial"/>
                <a:cs typeface="Arial"/>
              </a:rPr>
              <a:t>tatus </a:t>
            </a:r>
            <a:r>
              <a:rPr lang="en-US" sz="3600" b="1" dirty="0">
                <a:solidFill>
                  <a:srgbClr val="003399"/>
                </a:solidFill>
                <a:latin typeface="Arial"/>
                <a:cs typeface="Arial"/>
              </a:rPr>
              <a:t>of </a:t>
            </a:r>
            <a:r>
              <a:rPr lang="en-US" sz="3600" b="1" u="sng" dirty="0">
                <a:solidFill>
                  <a:srgbClr val="003399"/>
                </a:solidFill>
                <a:latin typeface="Arial"/>
                <a:cs typeface="Arial"/>
              </a:rPr>
              <a:t>1</a:t>
            </a:r>
            <a:r>
              <a:rPr lang="en-US" sz="3600" b="1" u="sng" baseline="30000" dirty="0">
                <a:solidFill>
                  <a:srgbClr val="003399"/>
                </a:solidFill>
                <a:latin typeface="Arial"/>
                <a:cs typeface="Arial"/>
              </a:rPr>
              <a:t>st</a:t>
            </a:r>
            <a:r>
              <a:rPr lang="en-US" sz="3600" b="1" u="sng" dirty="0">
                <a:solidFill>
                  <a:srgbClr val="003399"/>
                </a:solidFill>
                <a:latin typeface="Arial"/>
                <a:cs typeface="Arial"/>
              </a:rPr>
              <a:t> </a:t>
            </a:r>
            <a:r>
              <a:rPr lang="en-US" sz="3600" b="1" u="sng" dirty="0" smtClean="0">
                <a:solidFill>
                  <a:srgbClr val="003399"/>
                </a:solidFill>
                <a:latin typeface="Arial"/>
                <a:cs typeface="Arial"/>
              </a:rPr>
              <a:t>sale</a:t>
            </a:r>
          </a:p>
          <a:p>
            <a:pPr algn="ctr"/>
            <a:endParaRPr lang="en-US" sz="2400" dirty="0">
              <a:solidFill>
                <a:srgbClr val="002060"/>
              </a:solidFill>
              <a:latin typeface="Arial"/>
              <a:cs typeface="Arial"/>
            </a:endParaRPr>
          </a:p>
          <a:p>
            <a:pPr marL="457200" indent="-457200">
              <a:buFont typeface="Wingdings" pitchFamily="2" charset="2"/>
              <a:buChar char="ª"/>
            </a:pPr>
            <a:r>
              <a:rPr lang="en-US" sz="2800" dirty="0" smtClean="0">
                <a:solidFill>
                  <a:srgbClr val="003399"/>
                </a:solidFill>
                <a:latin typeface="Arial"/>
                <a:cs typeface="Arial"/>
              </a:rPr>
              <a:t>Do we have the first customer in sight?</a:t>
            </a:r>
          </a:p>
          <a:p>
            <a:pPr marL="457200" indent="-457200">
              <a:buFont typeface="Wingdings" pitchFamily="2" charset="2"/>
              <a:buChar char="ª"/>
            </a:pPr>
            <a:r>
              <a:rPr lang="en-US" sz="2800" dirty="0" smtClean="0">
                <a:solidFill>
                  <a:srgbClr val="003399"/>
                </a:solidFill>
                <a:latin typeface="Arial"/>
                <a:cs typeface="Arial"/>
              </a:rPr>
              <a:t>Have we been talking to expected customers</a:t>
            </a:r>
          </a:p>
          <a:p>
            <a:pPr lvl="1"/>
            <a:r>
              <a:rPr lang="en-US" sz="2800" dirty="0" smtClean="0">
                <a:solidFill>
                  <a:srgbClr val="003399"/>
                </a:solidFill>
                <a:latin typeface="Arial"/>
                <a:cs typeface="Arial"/>
              </a:rPr>
              <a:t>	#1 thru #6?</a:t>
            </a:r>
          </a:p>
          <a:p>
            <a:pPr marL="457200" indent="-457200">
              <a:buFont typeface="Wingdings" pitchFamily="2" charset="2"/>
              <a:buChar char="ª"/>
            </a:pPr>
            <a:r>
              <a:rPr lang="en-US" sz="2800" dirty="0" smtClean="0">
                <a:solidFill>
                  <a:srgbClr val="003399"/>
                </a:solidFill>
                <a:latin typeface="Arial"/>
                <a:cs typeface="Arial"/>
              </a:rPr>
              <a:t>Are we playing in the right sandboxes?</a:t>
            </a:r>
          </a:p>
          <a:p>
            <a:pPr lvl="1"/>
            <a:r>
              <a:rPr lang="en-US" sz="2400" b="1" dirty="0" smtClean="0">
                <a:solidFill>
                  <a:srgbClr val="003399"/>
                </a:solidFill>
                <a:latin typeface="Arial"/>
                <a:cs typeface="Arial"/>
              </a:rPr>
              <a:t>		</a:t>
            </a:r>
            <a:r>
              <a:rPr lang="en-US" sz="2400" i="1" dirty="0" smtClean="0">
                <a:solidFill>
                  <a:srgbClr val="003399"/>
                </a:solidFill>
                <a:latin typeface="Arial"/>
                <a:cs typeface="Arial"/>
              </a:rPr>
              <a:t>(1 SENTENCE)</a:t>
            </a: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000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1326990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685800" y="1752599"/>
            <a:ext cx="7772400" cy="4464507"/>
          </a:xfrm>
          <a:prstGeom prst="rect">
            <a:avLst/>
          </a:prstGeom>
          <a:noFill/>
          <a:ln w="9525">
            <a:noFill/>
            <a:miter lim="800000"/>
            <a:headEnd/>
            <a:tailEnd/>
          </a:ln>
        </p:spPr>
        <p:txBody>
          <a:bodyPr wrap="square" lIns="93170" tIns="46585" rIns="93170" bIns="46585">
            <a:spAutoFit/>
          </a:bodyPr>
          <a:lstStyle/>
          <a:p>
            <a:pPr algn="ctr"/>
            <a:r>
              <a:rPr lang="en-US" sz="3600" b="1" u="sng" dirty="0" smtClean="0">
                <a:solidFill>
                  <a:srgbClr val="00B050"/>
                </a:solidFill>
                <a:latin typeface="Arial"/>
                <a:cs typeface="Arial"/>
              </a:rPr>
              <a:t>Revenue</a:t>
            </a:r>
            <a:r>
              <a:rPr lang="en-US" sz="3600" b="1" dirty="0" smtClean="0">
                <a:solidFill>
                  <a:srgbClr val="00B050"/>
                </a:solidFill>
                <a:latin typeface="Arial"/>
                <a:cs typeface="Arial"/>
              </a:rPr>
              <a:t> </a:t>
            </a:r>
            <a:r>
              <a:rPr lang="en-US" sz="3600" b="1" dirty="0">
                <a:solidFill>
                  <a:srgbClr val="00B050"/>
                </a:solidFill>
                <a:latin typeface="Arial"/>
                <a:cs typeface="Arial"/>
              </a:rPr>
              <a:t>in </a:t>
            </a:r>
            <a:r>
              <a:rPr lang="en-US" sz="3600" b="1" dirty="0" smtClean="0">
                <a:solidFill>
                  <a:srgbClr val="00B050"/>
                </a:solidFill>
                <a:latin typeface="Arial"/>
                <a:cs typeface="Arial"/>
              </a:rPr>
              <a:t>Year </a:t>
            </a:r>
            <a:r>
              <a:rPr lang="en-US" sz="3600" b="1" dirty="0">
                <a:solidFill>
                  <a:srgbClr val="00B050"/>
                </a:solidFill>
                <a:latin typeface="Arial"/>
                <a:cs typeface="Arial"/>
              </a:rPr>
              <a:t>#</a:t>
            </a:r>
            <a:r>
              <a:rPr lang="en-US" sz="3600" b="1" dirty="0" smtClean="0">
                <a:solidFill>
                  <a:srgbClr val="00B050"/>
                </a:solidFill>
                <a:latin typeface="Arial"/>
                <a:cs typeface="Arial"/>
              </a:rPr>
              <a:t>3</a:t>
            </a:r>
          </a:p>
          <a:p>
            <a:pPr algn="ctr"/>
            <a:endParaRPr lang="en-US" sz="2800" dirty="0">
              <a:solidFill>
                <a:srgbClr val="000090"/>
              </a:solidFill>
              <a:latin typeface="Arial"/>
              <a:cs typeface="Arial"/>
            </a:endParaRPr>
          </a:p>
          <a:p>
            <a:pPr marL="457200" indent="-457200">
              <a:buFont typeface="Wingdings" pitchFamily="2" charset="2"/>
              <a:buChar char="ª"/>
            </a:pPr>
            <a:r>
              <a:rPr lang="en-US" sz="2800" dirty="0" smtClean="0">
                <a:solidFill>
                  <a:srgbClr val="000090"/>
                </a:solidFill>
                <a:latin typeface="Arial"/>
                <a:cs typeface="Arial"/>
              </a:rPr>
              <a:t>This is to show when we expect revenue and 	breakeven.</a:t>
            </a:r>
          </a:p>
          <a:p>
            <a:pPr marL="457200" indent="-457200">
              <a:buFont typeface="Wingdings" pitchFamily="2" charset="2"/>
              <a:buChar char="ª"/>
            </a:pPr>
            <a:r>
              <a:rPr lang="en-US" sz="2800" dirty="0" smtClean="0">
                <a:solidFill>
                  <a:srgbClr val="000090"/>
                </a:solidFill>
                <a:latin typeface="Arial"/>
                <a:cs typeface="Arial"/>
              </a:rPr>
              <a:t>Prefer number of units and total revenue.</a:t>
            </a:r>
          </a:p>
          <a:p>
            <a:pPr marL="457200" indent="-457200">
              <a:buFont typeface="Wingdings" pitchFamily="2" charset="2"/>
              <a:buChar char="ª"/>
            </a:pPr>
            <a:r>
              <a:rPr lang="en-US" sz="2800" dirty="0" smtClean="0">
                <a:solidFill>
                  <a:srgbClr val="000090"/>
                </a:solidFill>
                <a:latin typeface="Arial"/>
                <a:cs typeface="Arial"/>
              </a:rPr>
              <a:t>Year #3 is a good indication of overall 	financial picture.</a:t>
            </a:r>
          </a:p>
          <a:p>
            <a:pPr marL="457200" indent="-457200">
              <a:buFont typeface="Wingdings" pitchFamily="2" charset="2"/>
              <a:buChar char="ª"/>
            </a:pPr>
            <a:r>
              <a:rPr lang="en-US" sz="2800" dirty="0" smtClean="0">
                <a:solidFill>
                  <a:srgbClr val="000090"/>
                </a:solidFill>
                <a:latin typeface="Arial"/>
                <a:cs typeface="Arial"/>
              </a:rPr>
              <a:t>FDA, long lead time issues, much 	development to be done. </a:t>
            </a:r>
          </a:p>
          <a:p>
            <a:pPr lvl="1"/>
            <a:r>
              <a:rPr lang="en-US" sz="2400" dirty="0">
                <a:solidFill>
                  <a:srgbClr val="000090"/>
                </a:solidFill>
                <a:latin typeface="Arial"/>
                <a:cs typeface="Arial"/>
              </a:rPr>
              <a:t>	</a:t>
            </a:r>
            <a:r>
              <a:rPr lang="en-US" sz="2400" dirty="0" smtClean="0">
                <a:solidFill>
                  <a:srgbClr val="000090"/>
                </a:solidFill>
                <a:latin typeface="Arial"/>
                <a:cs typeface="Arial"/>
              </a:rPr>
              <a:t>		</a:t>
            </a:r>
            <a:r>
              <a:rPr lang="en-US" sz="2400" i="1" dirty="0" smtClean="0">
                <a:solidFill>
                  <a:srgbClr val="000090"/>
                </a:solidFill>
                <a:latin typeface="Arial"/>
                <a:cs typeface="Arial"/>
              </a:rPr>
              <a:t>(1 SENTENCE)</a:t>
            </a:r>
            <a:endParaRPr lang="en-US" sz="2400" i="1" dirty="0">
              <a:solidFill>
                <a:srgbClr val="000090"/>
              </a:solidFill>
              <a:latin typeface="Arial"/>
              <a:cs typeface="Arial"/>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0000" y="76200"/>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answers do we</a:t>
            </a:r>
          </a:p>
          <a:p>
            <a:pPr algn="ctr"/>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132699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676400" y="2893298"/>
            <a:ext cx="6019800" cy="2462213"/>
          </a:xfrm>
          <a:prstGeom prst="rect">
            <a:avLst/>
          </a:prstGeom>
          <a:noFill/>
          <a:ln w="9525">
            <a:noFill/>
            <a:miter lim="800000"/>
            <a:headEnd/>
            <a:tailEnd/>
          </a:ln>
        </p:spPr>
        <p:txBody>
          <a:bodyPr wrap="square">
            <a:spAutoFit/>
          </a:bodyPr>
          <a:lstStyle/>
          <a:p>
            <a:pPr marL="457200" indent="-457200">
              <a:buFont typeface="Wingdings" pitchFamily="2" charset="2"/>
              <a:buChar char="ª"/>
            </a:pPr>
            <a:r>
              <a:rPr lang="en-US" sz="2800" dirty="0" smtClean="0">
                <a:solidFill>
                  <a:srgbClr val="003399"/>
                </a:solidFill>
                <a:cs typeface="Arial" charset="0"/>
              </a:rPr>
              <a:t>What are the sales assumptions? </a:t>
            </a:r>
          </a:p>
          <a:p>
            <a:pPr marL="457200" indent="-457200">
              <a:buFont typeface="Wingdings" pitchFamily="2" charset="2"/>
              <a:buChar char="ª"/>
            </a:pPr>
            <a:r>
              <a:rPr lang="en-US" sz="2800" dirty="0" smtClean="0">
                <a:solidFill>
                  <a:srgbClr val="003399"/>
                </a:solidFill>
                <a:cs typeface="Arial" charset="0"/>
              </a:rPr>
              <a:t>Business model exist?</a:t>
            </a:r>
          </a:p>
          <a:p>
            <a:pPr marL="457200" indent="-457200">
              <a:buFont typeface="Wingdings" pitchFamily="2" charset="2"/>
              <a:buChar char="ª"/>
            </a:pPr>
            <a:r>
              <a:rPr lang="en-US" sz="2800" dirty="0" smtClean="0">
                <a:solidFill>
                  <a:srgbClr val="003399"/>
                </a:solidFill>
                <a:cs typeface="Arial" charset="0"/>
              </a:rPr>
              <a:t>Months (or time) to breakeven</a:t>
            </a:r>
          </a:p>
          <a:p>
            <a:r>
              <a:rPr lang="en-US" sz="2400" dirty="0" smtClean="0">
                <a:solidFill>
                  <a:srgbClr val="003399"/>
                </a:solidFill>
                <a:cs typeface="Arial" charset="0"/>
              </a:rPr>
              <a:t>        </a:t>
            </a:r>
            <a:r>
              <a:rPr lang="en-US" sz="2800" dirty="0" smtClean="0">
                <a:solidFill>
                  <a:srgbClr val="003399"/>
                </a:solidFill>
                <a:cs typeface="Arial" charset="0"/>
              </a:rPr>
              <a:t>(Can be part of other sentence)</a:t>
            </a:r>
          </a:p>
          <a:p>
            <a:endParaRPr lang="en-US" sz="2400" b="1" dirty="0">
              <a:solidFill>
                <a:srgbClr val="002060"/>
              </a:solidFill>
              <a:cs typeface="Arial" charset="0"/>
            </a:endParaRPr>
          </a:p>
          <a:p>
            <a:r>
              <a:rPr lang="en-US" b="1" dirty="0" smtClean="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518050" y="1862683"/>
            <a:ext cx="7772400" cy="648078"/>
          </a:xfrm>
          <a:prstGeom prst="rect">
            <a:avLst/>
          </a:prstGeom>
          <a:noFill/>
          <a:ln w="9525">
            <a:noFill/>
            <a:miter lim="800000"/>
            <a:headEnd/>
            <a:tailEnd/>
          </a:ln>
        </p:spPr>
        <p:txBody>
          <a:bodyPr wrap="square" lIns="93170" tIns="46585" rIns="93170" bIns="46585">
            <a:spAutoFit/>
          </a:bodyPr>
          <a:lstStyle/>
          <a:p>
            <a:pPr algn="ctr"/>
            <a:r>
              <a:rPr lang="en-US" sz="3600" b="1" dirty="0" smtClean="0">
                <a:solidFill>
                  <a:srgbClr val="000090"/>
                </a:solidFill>
                <a:latin typeface="Arial"/>
                <a:cs typeface="Arial"/>
              </a:rPr>
              <a:t>Expected </a:t>
            </a:r>
            <a:r>
              <a:rPr lang="en-US" sz="3600" b="1" u="sng" dirty="0">
                <a:solidFill>
                  <a:srgbClr val="00B050"/>
                </a:solidFill>
                <a:latin typeface="Arial"/>
                <a:cs typeface="Arial"/>
              </a:rPr>
              <a:t>Breakeven</a:t>
            </a:r>
            <a:r>
              <a:rPr lang="en-US" sz="3600" b="1" dirty="0">
                <a:solidFill>
                  <a:srgbClr val="000090"/>
                </a:solidFill>
                <a:latin typeface="Arial"/>
                <a:cs typeface="Arial"/>
              </a:rPr>
              <a:t> </a:t>
            </a:r>
            <a:r>
              <a:rPr lang="en-US" sz="3600" b="1" dirty="0" smtClean="0">
                <a:solidFill>
                  <a:srgbClr val="000090"/>
                </a:solidFill>
                <a:latin typeface="Arial"/>
                <a:cs typeface="Arial"/>
              </a:rPr>
              <a:t>time</a:t>
            </a:r>
            <a:endParaRPr lang="en-US" sz="3600" b="1" dirty="0">
              <a:solidFill>
                <a:srgbClr val="000090"/>
              </a:solidFill>
              <a:latin typeface="Arial"/>
              <a:cs typeface="Arial"/>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86200" y="0"/>
            <a:ext cx="5334000" cy="1200329"/>
          </a:xfrm>
          <a:prstGeom prst="rect">
            <a:avLst/>
          </a:prstGeom>
          <a:noFill/>
          <a:ln w="9525">
            <a:noFill/>
            <a:miter lim="800000"/>
            <a:headEnd/>
            <a:tailEnd/>
          </a:ln>
        </p:spPr>
        <p:txBody>
          <a:bodyPr wrap="square">
            <a:spAutoFit/>
          </a:bodyPr>
          <a:lstStyle/>
          <a:p>
            <a:r>
              <a:rPr lang="en-US" sz="3600" b="1" dirty="0" smtClean="0">
                <a:solidFill>
                  <a:srgbClr val="000090"/>
                </a:solidFill>
                <a:cs typeface="Arial" charset="0"/>
              </a:rPr>
              <a:t> What answers do we</a:t>
            </a:r>
          </a:p>
          <a:p>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4181983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762000" y="2133600"/>
            <a:ext cx="7772400" cy="3602733"/>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Arial"/>
                <a:cs typeface="Arial"/>
              </a:rPr>
              <a:t>Verification </a:t>
            </a:r>
            <a:r>
              <a:rPr lang="en-US" sz="3600" b="1" dirty="0">
                <a:solidFill>
                  <a:srgbClr val="000090"/>
                </a:solidFill>
                <a:latin typeface="Arial"/>
                <a:cs typeface="Arial"/>
              </a:rPr>
              <a:t>or </a:t>
            </a:r>
            <a:r>
              <a:rPr lang="en-US" sz="3600" b="1" dirty="0" smtClean="0">
                <a:solidFill>
                  <a:srgbClr val="000090"/>
                </a:solidFill>
                <a:latin typeface="Arial"/>
                <a:cs typeface="Arial"/>
              </a:rPr>
              <a:t>Validation </a:t>
            </a:r>
          </a:p>
          <a:p>
            <a:pPr marL="228600" indent="-228600" algn="ctr"/>
            <a:r>
              <a:rPr lang="en-US" sz="3600" b="1" dirty="0" smtClean="0">
                <a:solidFill>
                  <a:srgbClr val="000090"/>
                </a:solidFill>
                <a:latin typeface="Arial"/>
                <a:cs typeface="Arial"/>
              </a:rPr>
              <a:t>(Why should they believe us?)</a:t>
            </a:r>
          </a:p>
          <a:p>
            <a:pPr marL="228600" indent="-228600"/>
            <a:endParaRPr lang="en-US" sz="2400" dirty="0">
              <a:solidFill>
                <a:srgbClr val="000090"/>
              </a:solidFill>
              <a:latin typeface="Arial"/>
              <a:cs typeface="Arial"/>
            </a:endParaRPr>
          </a:p>
          <a:p>
            <a:pPr marL="457200" indent="-457200">
              <a:buFont typeface="Wingdings" pitchFamily="2" charset="2"/>
              <a:buChar char="ª"/>
            </a:pPr>
            <a:r>
              <a:rPr lang="en-US" sz="2800" dirty="0" smtClean="0">
                <a:solidFill>
                  <a:srgbClr val="000090"/>
                </a:solidFill>
                <a:latin typeface="Arial"/>
                <a:cs typeface="Arial"/>
              </a:rPr>
              <a:t>Have there been results duplicated?</a:t>
            </a:r>
          </a:p>
          <a:p>
            <a:pPr marL="457200" indent="-457200">
              <a:buFont typeface="Wingdings" pitchFamily="2" charset="2"/>
              <a:buChar char="ª"/>
            </a:pPr>
            <a:r>
              <a:rPr lang="en-US" sz="2800" dirty="0" smtClean="0">
                <a:solidFill>
                  <a:srgbClr val="000090"/>
                </a:solidFill>
                <a:latin typeface="Arial"/>
                <a:cs typeface="Arial"/>
              </a:rPr>
              <a:t>Can claims be proven?</a:t>
            </a:r>
          </a:p>
          <a:p>
            <a:pPr marL="457200" indent="-457200">
              <a:buFont typeface="Wingdings" pitchFamily="2" charset="2"/>
              <a:buChar char="ª"/>
            </a:pPr>
            <a:r>
              <a:rPr lang="en-US" sz="2800" dirty="0" smtClean="0">
                <a:solidFill>
                  <a:srgbClr val="000090"/>
                </a:solidFill>
                <a:latin typeface="Arial"/>
                <a:cs typeface="Arial"/>
              </a:rPr>
              <a:t>Have the Value Propositions been proven?</a:t>
            </a:r>
          </a:p>
          <a:p>
            <a:pPr marL="228600" indent="-228600"/>
            <a:endParaRPr lang="en-US" sz="2400" dirty="0" smtClean="0">
              <a:solidFill>
                <a:srgbClr val="000090"/>
              </a:solidFill>
              <a:latin typeface="Arial"/>
              <a:cs typeface="Arial"/>
            </a:endParaRPr>
          </a:p>
          <a:p>
            <a:pPr marL="228600" indent="-228600"/>
            <a:endParaRPr lang="en-US" sz="2400" dirty="0">
              <a:solidFill>
                <a:srgbClr val="000090"/>
              </a:solidFill>
              <a:latin typeface="Arial"/>
              <a:cs typeface="Arial"/>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Rectangle 14"/>
          <p:cNvSpPr>
            <a:spLocks noChangeArrowheads="1"/>
          </p:cNvSpPr>
          <p:nvPr/>
        </p:nvSpPr>
        <p:spPr bwMode="auto">
          <a:xfrm>
            <a:off x="3811642" y="31964"/>
            <a:ext cx="5334000" cy="1200329"/>
          </a:xfrm>
          <a:prstGeom prst="rect">
            <a:avLst/>
          </a:prstGeom>
          <a:noFill/>
          <a:ln w="9525">
            <a:noFill/>
            <a:miter lim="800000"/>
            <a:headEnd/>
            <a:tailEnd/>
          </a:ln>
        </p:spPr>
        <p:txBody>
          <a:bodyPr wrap="square">
            <a:spAutoFit/>
          </a:bodyPr>
          <a:lstStyle/>
          <a:p>
            <a:r>
              <a:rPr lang="en-US" sz="3600" b="1" dirty="0" smtClean="0">
                <a:solidFill>
                  <a:srgbClr val="000090"/>
                </a:solidFill>
                <a:cs typeface="Arial" charset="0"/>
              </a:rPr>
              <a:t> What answers do we</a:t>
            </a:r>
          </a:p>
          <a:p>
            <a:r>
              <a:rPr lang="en-US" sz="3600" b="1" dirty="0" smtClean="0">
                <a:solidFill>
                  <a:srgbClr val="000090"/>
                </a:solidFill>
                <a:cs typeface="Arial" charset="0"/>
              </a:rPr>
              <a:t> want to communicate?</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4181983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14342" name="Rectangle 14"/>
          <p:cNvSpPr>
            <a:spLocks noChangeArrowheads="1"/>
          </p:cNvSpPr>
          <p:nvPr/>
        </p:nvSpPr>
        <p:spPr bwMode="auto">
          <a:xfrm>
            <a:off x="2209800" y="2667000"/>
            <a:ext cx="4724400" cy="1323439"/>
          </a:xfrm>
          <a:prstGeom prst="rect">
            <a:avLst/>
          </a:prstGeom>
          <a:noFill/>
          <a:ln w="9525">
            <a:noFill/>
            <a:miter lim="800000"/>
            <a:headEnd/>
            <a:tailEnd/>
          </a:ln>
        </p:spPr>
        <p:txBody>
          <a:bodyPr wrap="square">
            <a:spAutoFit/>
          </a:bodyPr>
          <a:lstStyle/>
          <a:p>
            <a:pPr algn="ctr"/>
            <a:r>
              <a:rPr lang="en-US" sz="4000" b="1" dirty="0">
                <a:solidFill>
                  <a:srgbClr val="000090"/>
                </a:solidFill>
                <a:cs typeface="Arial" charset="0"/>
              </a:rPr>
              <a:t>Elevator Pitches   </a:t>
            </a:r>
            <a:r>
              <a:rPr lang="en-US" sz="4000" b="1" dirty="0" smtClean="0">
                <a:solidFill>
                  <a:srgbClr val="000090"/>
                </a:solidFill>
                <a:cs typeface="Arial" charset="0"/>
              </a:rPr>
              <a:t>Fast and Furious ~</a:t>
            </a:r>
            <a:endParaRPr lang="en-US" dirty="0">
              <a:solidFill>
                <a:srgbClr val="002060"/>
              </a:solidFill>
              <a:latin typeface="Calibri"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8" name="Rectangle 14"/>
          <p:cNvSpPr>
            <a:spLocks noChangeArrowheads="1"/>
          </p:cNvSpPr>
          <p:nvPr/>
        </p:nvSpPr>
        <p:spPr bwMode="auto">
          <a:xfrm>
            <a:off x="4114800" y="304800"/>
            <a:ext cx="4648200" cy="646331"/>
          </a:xfrm>
          <a:prstGeom prst="rect">
            <a:avLst/>
          </a:prstGeom>
          <a:noFill/>
          <a:ln w="9525">
            <a:noFill/>
            <a:miter lim="800000"/>
            <a:headEnd/>
            <a:tailEnd/>
          </a:ln>
        </p:spPr>
        <p:txBody>
          <a:bodyPr wrap="square">
            <a:spAutoFit/>
          </a:bodyPr>
          <a:lstStyle/>
          <a:p>
            <a:pPr algn="ctr"/>
            <a:r>
              <a:rPr lang="en-US" sz="3600" b="1" dirty="0" smtClean="0">
                <a:cs typeface="Arial" charset="0"/>
              </a:rPr>
              <a:t> </a:t>
            </a:r>
            <a:r>
              <a:rPr lang="en-US" sz="3600" b="1" dirty="0" smtClean="0">
                <a:solidFill>
                  <a:srgbClr val="000090"/>
                </a:solidFill>
                <a:cs typeface="Arial" charset="0"/>
              </a:rPr>
              <a:t>2016</a:t>
            </a:r>
            <a:r>
              <a:rPr lang="en-US" sz="3600" b="1" dirty="0">
                <a:solidFill>
                  <a:srgbClr val="000090"/>
                </a:solidFill>
                <a:latin typeface="Calibri" pitchFamily="34" charset="0"/>
                <a:cs typeface="Arial" charset="0"/>
              </a:rPr>
              <a:t> </a:t>
            </a:r>
            <a:r>
              <a:rPr lang="en-US" sz="3600" b="1" dirty="0" smtClean="0">
                <a:solidFill>
                  <a:srgbClr val="000090"/>
                </a:solidFill>
                <a:latin typeface="Calibri" pitchFamily="34" charset="0"/>
                <a:cs typeface="Arial" charset="0"/>
              </a:rPr>
              <a:t>Elevator Pitches</a:t>
            </a:r>
            <a:endParaRPr lang="en-US" sz="3600" dirty="0">
              <a:solidFill>
                <a:srgbClr val="000090"/>
              </a:solidFill>
              <a:latin typeface="Calibri" pitchFamily="34" charset="0"/>
            </a:endParaRPr>
          </a:p>
        </p:txBody>
      </p:sp>
      <p:sp>
        <p:nvSpPr>
          <p:cNvPr id="9" name="Rectangle 14"/>
          <p:cNvSpPr>
            <a:spLocks noChangeArrowheads="1"/>
          </p:cNvSpPr>
          <p:nvPr/>
        </p:nvSpPr>
        <p:spPr bwMode="auto">
          <a:xfrm>
            <a:off x="2190613" y="4087882"/>
            <a:ext cx="4724400" cy="707886"/>
          </a:xfrm>
          <a:prstGeom prst="rect">
            <a:avLst/>
          </a:prstGeom>
          <a:noFill/>
          <a:ln w="9525">
            <a:noFill/>
            <a:miter lim="800000"/>
            <a:headEnd/>
            <a:tailEnd/>
          </a:ln>
        </p:spPr>
        <p:txBody>
          <a:bodyPr wrap="square">
            <a:spAutoFit/>
          </a:bodyPr>
          <a:lstStyle/>
          <a:p>
            <a:pPr algn="ctr"/>
            <a:r>
              <a:rPr lang="en-US" sz="4000" b="1" i="1" dirty="0" smtClean="0">
                <a:solidFill>
                  <a:srgbClr val="000090"/>
                </a:solidFill>
                <a:cs typeface="Arial" charset="0"/>
              </a:rPr>
              <a:t>with Answers</a:t>
            </a:r>
            <a:r>
              <a:rPr lang="en-US" b="1" dirty="0" smtClean="0">
                <a:solidFill>
                  <a:srgbClr val="002060"/>
                </a:solidFill>
                <a:latin typeface="Calibri" pitchFamily="34" charset="0"/>
              </a:rPr>
              <a:t> </a:t>
            </a:r>
            <a:endParaRPr lang="en-US" dirty="0">
              <a:solidFill>
                <a:srgbClr val="002060"/>
              </a:solidFill>
              <a:latin typeface="Calibri" pitchFamily="34" charset="0"/>
            </a:endParaRPr>
          </a:p>
        </p:txBody>
      </p:sp>
    </p:spTree>
    <p:extLst>
      <p:ext uri="{BB962C8B-B14F-4D97-AF65-F5344CB8AC3E}">
        <p14:creationId xmlns:p14="http://schemas.microsoft.com/office/powerpoint/2010/main" val="80712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pic>
        <p:nvPicPr>
          <p:cNvPr id="5" name="Picture 4"/>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261620" y="1676400"/>
            <a:ext cx="8729980" cy="4524315"/>
          </a:xfrm>
          <a:prstGeom prst="rect">
            <a:avLst/>
          </a:prstGeom>
        </p:spPr>
        <p:txBody>
          <a:bodyPr wrap="square">
            <a:spAutoFit/>
          </a:bodyPr>
          <a:lstStyle/>
          <a:p>
            <a:pPr algn="ctr"/>
            <a:r>
              <a:rPr lang="en-US" sz="3200" b="1" dirty="0" smtClean="0">
                <a:solidFill>
                  <a:srgbClr val="000090"/>
                </a:solidFill>
              </a:rPr>
              <a:t>Things that would make the listener actually come to us for more information?</a:t>
            </a:r>
          </a:p>
          <a:p>
            <a:endParaRPr lang="en-US" sz="2800" dirty="0" smtClean="0">
              <a:solidFill>
                <a:srgbClr val="000090"/>
              </a:solidFill>
            </a:endParaRPr>
          </a:p>
          <a:p>
            <a:pPr marL="457200" indent="-457200">
              <a:buFont typeface="Wingdings" pitchFamily="2" charset="2"/>
              <a:buChar char="ª"/>
            </a:pPr>
            <a:r>
              <a:rPr lang="en-US" sz="2800" dirty="0" smtClean="0">
                <a:solidFill>
                  <a:srgbClr val="000090"/>
                </a:solidFill>
              </a:rPr>
              <a:t>They </a:t>
            </a:r>
            <a:r>
              <a:rPr lang="en-US" sz="2800" dirty="0">
                <a:solidFill>
                  <a:srgbClr val="000090"/>
                </a:solidFill>
              </a:rPr>
              <a:t>know </a:t>
            </a:r>
            <a:r>
              <a:rPr lang="en-US" sz="2800" dirty="0" smtClean="0">
                <a:solidFill>
                  <a:srgbClr val="000090"/>
                </a:solidFill>
              </a:rPr>
              <a:t>us </a:t>
            </a:r>
            <a:r>
              <a:rPr lang="en-US" sz="2800" dirty="0">
                <a:solidFill>
                  <a:srgbClr val="000090"/>
                </a:solidFill>
              </a:rPr>
              <a:t>and trust </a:t>
            </a:r>
            <a:r>
              <a:rPr lang="en-US" sz="2800" dirty="0" smtClean="0">
                <a:solidFill>
                  <a:srgbClr val="000090"/>
                </a:solidFill>
              </a:rPr>
              <a:t>us</a:t>
            </a:r>
            <a:r>
              <a:rPr lang="is-IS" sz="2800" dirty="0" smtClean="0">
                <a:solidFill>
                  <a:srgbClr val="000090"/>
                </a:solidFill>
              </a:rPr>
              <a:t>…</a:t>
            </a:r>
            <a:r>
              <a:rPr lang="en-US" sz="2800" dirty="0" smtClean="0">
                <a:solidFill>
                  <a:srgbClr val="000090"/>
                </a:solidFill>
              </a:rPr>
              <a:t>	     	   </a:t>
            </a:r>
          </a:p>
          <a:p>
            <a:pPr marL="457200" indent="-457200">
              <a:buFont typeface="Wingdings" pitchFamily="2" charset="2"/>
              <a:buChar char="ª"/>
            </a:pPr>
            <a:r>
              <a:rPr lang="en-US" sz="2800" dirty="0" smtClean="0">
                <a:solidFill>
                  <a:srgbClr val="000090"/>
                </a:solidFill>
              </a:rPr>
              <a:t>We show passion and commitment</a:t>
            </a:r>
            <a:r>
              <a:rPr lang="is-IS" sz="2800" dirty="0" smtClean="0">
                <a:solidFill>
                  <a:srgbClr val="000090"/>
                </a:solidFill>
              </a:rPr>
              <a:t>…		   </a:t>
            </a:r>
          </a:p>
          <a:p>
            <a:pPr marL="457200" indent="-457200">
              <a:buFont typeface="Wingdings" pitchFamily="2" charset="2"/>
              <a:buChar char="ª"/>
            </a:pPr>
            <a:r>
              <a:rPr lang="is-IS" sz="2800" dirty="0" smtClean="0">
                <a:solidFill>
                  <a:srgbClr val="000090"/>
                </a:solidFill>
              </a:rPr>
              <a:t>We show </a:t>
            </a:r>
            <a:r>
              <a:rPr lang="en-US" sz="2800" dirty="0" smtClean="0">
                <a:solidFill>
                  <a:srgbClr val="000090"/>
                </a:solidFill>
              </a:rPr>
              <a:t>leadership skills</a:t>
            </a:r>
            <a:r>
              <a:rPr lang="is-IS" sz="2800" dirty="0" smtClean="0">
                <a:solidFill>
                  <a:srgbClr val="000090"/>
                </a:solidFill>
              </a:rPr>
              <a:t>…			   </a:t>
            </a:r>
          </a:p>
          <a:p>
            <a:pPr marL="457200" indent="-457200">
              <a:buFont typeface="Wingdings" pitchFamily="2" charset="2"/>
              <a:buChar char="ª"/>
            </a:pPr>
            <a:r>
              <a:rPr lang="is-IS" sz="2800" dirty="0" smtClean="0">
                <a:solidFill>
                  <a:srgbClr val="000090"/>
                </a:solidFill>
              </a:rPr>
              <a:t>We are milestone focused and managed</a:t>
            </a:r>
          </a:p>
          <a:p>
            <a:pPr marL="457200" indent="-457200">
              <a:buFont typeface="Wingdings" pitchFamily="2" charset="2"/>
              <a:buChar char="ª"/>
            </a:pPr>
            <a:r>
              <a:rPr lang="is-IS" sz="2800" dirty="0" smtClean="0">
                <a:solidFill>
                  <a:srgbClr val="000090"/>
                </a:solidFill>
              </a:rPr>
              <a:t>Reputation is good...				   </a:t>
            </a:r>
          </a:p>
          <a:p>
            <a:pPr marL="457200" indent="-457200">
              <a:buFont typeface="Wingdings" pitchFamily="2" charset="2"/>
              <a:buChar char="ª"/>
            </a:pPr>
            <a:r>
              <a:rPr lang="en-US" sz="2800" dirty="0" smtClean="0">
                <a:solidFill>
                  <a:srgbClr val="000090"/>
                </a:solidFill>
              </a:rPr>
              <a:t>Knowledge of market space</a:t>
            </a:r>
            <a:r>
              <a:rPr lang="is-IS" sz="2800" dirty="0" smtClean="0">
                <a:solidFill>
                  <a:srgbClr val="000090"/>
                </a:solidFill>
              </a:rPr>
              <a:t>…		   </a:t>
            </a:r>
          </a:p>
          <a:p>
            <a:pPr marL="457200" indent="-457200">
              <a:buFont typeface="Wingdings" pitchFamily="2" charset="2"/>
              <a:buChar char="ª"/>
            </a:pPr>
            <a:r>
              <a:rPr lang="en-US" sz="2800" dirty="0" smtClean="0">
                <a:solidFill>
                  <a:srgbClr val="000090"/>
                </a:solidFill>
              </a:rPr>
              <a:t>Support </a:t>
            </a:r>
            <a:r>
              <a:rPr lang="en-US" sz="2800" dirty="0">
                <a:solidFill>
                  <a:srgbClr val="000090"/>
                </a:solidFill>
              </a:rPr>
              <a:t>same or similar cause(s</a:t>
            </a:r>
            <a:r>
              <a:rPr lang="en-US" sz="2800" dirty="0" smtClean="0">
                <a:solidFill>
                  <a:srgbClr val="000090"/>
                </a:solidFill>
              </a:rPr>
              <a:t>)/goals.    </a:t>
            </a:r>
            <a:endParaRPr lang="en-US" sz="2800" dirty="0">
              <a:solidFill>
                <a:srgbClr val="000090"/>
              </a:solidFill>
            </a:endParaRPr>
          </a:p>
        </p:txBody>
      </p:sp>
      <p:sp>
        <p:nvSpPr>
          <p:cNvPr id="6" name="Rectangle 14"/>
          <p:cNvSpPr>
            <a:spLocks noChangeArrowheads="1"/>
          </p:cNvSpPr>
          <p:nvPr/>
        </p:nvSpPr>
        <p:spPr bwMode="auto">
          <a:xfrm>
            <a:off x="4572000" y="0"/>
            <a:ext cx="3822700" cy="1323439"/>
          </a:xfrm>
          <a:prstGeom prst="rect">
            <a:avLst/>
          </a:prstGeom>
          <a:noFill/>
          <a:ln w="9525">
            <a:noFill/>
            <a:miter lim="800000"/>
            <a:headEnd/>
            <a:tailEnd/>
          </a:ln>
        </p:spPr>
        <p:txBody>
          <a:bodyPr wrap="square">
            <a:spAutoFit/>
          </a:bodyPr>
          <a:lstStyle/>
          <a:p>
            <a:r>
              <a:rPr lang="en-US" sz="4000" b="1" dirty="0" smtClean="0">
                <a:solidFill>
                  <a:srgbClr val="000090"/>
                </a:solidFill>
                <a:cs typeface="Arial" charset="0"/>
              </a:rPr>
              <a:t>Why Will They Come Back?</a:t>
            </a:r>
            <a:endParaRPr lang="en-US" sz="4000" dirty="0">
              <a:solidFill>
                <a:srgbClr val="000090"/>
              </a:solidFill>
              <a:latin typeface="Calibri" pitchFamily="34" charset="0"/>
            </a:endParaRPr>
          </a:p>
        </p:txBody>
      </p:sp>
    </p:spTree>
    <p:extLst>
      <p:ext uri="{BB962C8B-B14F-4D97-AF65-F5344CB8AC3E}">
        <p14:creationId xmlns:p14="http://schemas.microsoft.com/office/powerpoint/2010/main" val="467685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5" name="Rectangle 14"/>
          <p:cNvSpPr>
            <a:spLocks noChangeArrowheads="1"/>
          </p:cNvSpPr>
          <p:nvPr/>
        </p:nvSpPr>
        <p:spPr bwMode="auto">
          <a:xfrm>
            <a:off x="228600" y="2057400"/>
            <a:ext cx="8305800" cy="3785652"/>
          </a:xfrm>
          <a:prstGeom prst="rect">
            <a:avLst/>
          </a:prstGeom>
          <a:noFill/>
          <a:ln w="9525">
            <a:noFill/>
            <a:miter lim="800000"/>
            <a:headEnd/>
            <a:tailEnd/>
          </a:ln>
        </p:spPr>
        <p:txBody>
          <a:bodyPr>
            <a:spAutoFit/>
          </a:bodyPr>
          <a:lstStyle/>
          <a:p>
            <a:pPr algn="ctr"/>
            <a:r>
              <a:rPr lang="en-US" sz="4000" dirty="0" smtClean="0">
                <a:solidFill>
                  <a:srgbClr val="000090"/>
                </a:solidFill>
                <a:cs typeface="Arial" charset="0"/>
              </a:rPr>
              <a:t>It’s a promotion piece –</a:t>
            </a:r>
          </a:p>
          <a:p>
            <a:pPr algn="ctr"/>
            <a:r>
              <a:rPr lang="en-US" sz="4000" dirty="0" smtClean="0">
                <a:solidFill>
                  <a:srgbClr val="000090"/>
                </a:solidFill>
                <a:cs typeface="Arial" charset="0"/>
              </a:rPr>
              <a:t>It’s an emotion </a:t>
            </a:r>
            <a:r>
              <a:rPr lang="en-US" sz="4000" dirty="0">
                <a:solidFill>
                  <a:srgbClr val="000090"/>
                </a:solidFill>
                <a:cs typeface="Arial" charset="0"/>
              </a:rPr>
              <a:t>piece –  </a:t>
            </a:r>
            <a:endParaRPr lang="en-US" sz="4000" dirty="0" smtClean="0">
              <a:solidFill>
                <a:srgbClr val="000090"/>
              </a:solidFill>
              <a:cs typeface="Arial" charset="0"/>
            </a:endParaRPr>
          </a:p>
          <a:p>
            <a:pPr algn="ctr"/>
            <a:r>
              <a:rPr lang="en-US" sz="4000" dirty="0" smtClean="0">
                <a:solidFill>
                  <a:srgbClr val="000090"/>
                </a:solidFill>
                <a:cs typeface="Arial" charset="0"/>
              </a:rPr>
              <a:t>Providing necessary data and facts; and showing important emotions; starting strong and</a:t>
            </a:r>
          </a:p>
          <a:p>
            <a:pPr algn="ctr"/>
            <a:r>
              <a:rPr lang="en-US" sz="4000" dirty="0" smtClean="0">
                <a:solidFill>
                  <a:srgbClr val="000090"/>
                </a:solidFill>
                <a:cs typeface="Arial" charset="0"/>
              </a:rPr>
              <a:t> finishing strong</a:t>
            </a:r>
            <a:r>
              <a:rPr lang="en-US" sz="4000" dirty="0">
                <a:solidFill>
                  <a:srgbClr val="000090"/>
                </a:solidFill>
                <a:cs typeface="Arial" charset="0"/>
              </a:rPr>
              <a:t>	</a:t>
            </a:r>
            <a:endParaRPr lang="en-US" sz="4000" dirty="0">
              <a:solidFill>
                <a:srgbClr val="000090"/>
              </a:solidFill>
              <a:latin typeface="Calibri"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3962400" y="152400"/>
            <a:ext cx="4343399" cy="1200329"/>
          </a:xfrm>
          <a:prstGeom prst="rect">
            <a:avLst/>
          </a:prstGeom>
          <a:noFill/>
        </p:spPr>
        <p:txBody>
          <a:bodyPr wrap="square" rtlCol="0">
            <a:spAutoFit/>
          </a:bodyPr>
          <a:lstStyle/>
          <a:p>
            <a:pPr algn="ctr"/>
            <a:r>
              <a:rPr lang="en-US" sz="3600" b="1" dirty="0" smtClean="0">
                <a:solidFill>
                  <a:srgbClr val="000090"/>
                </a:solidFill>
                <a:cs typeface="Arial" charset="0"/>
              </a:rPr>
              <a:t>Once More – What is an EVP?</a:t>
            </a:r>
            <a:endParaRPr lang="en-US" sz="3600" b="1" dirty="0">
              <a:solidFill>
                <a:srgbClr val="000090"/>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591400" y="1752600"/>
            <a:ext cx="8534400" cy="5601533"/>
          </a:xfrm>
          <a:prstGeom prst="rect">
            <a:avLst/>
          </a:prstGeom>
          <a:noFill/>
          <a:ln w="9525">
            <a:noFill/>
            <a:miter lim="800000"/>
            <a:headEnd/>
            <a:tailEnd/>
          </a:ln>
        </p:spPr>
        <p:txBody>
          <a:bodyPr wrap="square">
            <a:spAutoFit/>
          </a:bodyPr>
          <a:lstStyle/>
          <a:p>
            <a:pPr marL="457200" indent="-457200">
              <a:buFont typeface="Wingdings" pitchFamily="2" charset="2"/>
              <a:buChar char="ª"/>
            </a:pPr>
            <a:r>
              <a:rPr lang="en-US" sz="3200" dirty="0" smtClean="0">
                <a:solidFill>
                  <a:srgbClr val="000090"/>
                </a:solidFill>
                <a:cs typeface="Arial" charset="0"/>
              </a:rPr>
              <a:t>So now we have the data and facts that   	would be worthwhile to communicate.</a:t>
            </a:r>
          </a:p>
          <a:p>
            <a:pPr marL="342900" indent="-342900">
              <a:buFont typeface="Wingdings" pitchFamily="2" charset="2"/>
              <a:buChar char="ª"/>
            </a:pPr>
            <a:endParaRPr lang="en-US" sz="2000" dirty="0" smtClean="0">
              <a:solidFill>
                <a:srgbClr val="000090"/>
              </a:solidFill>
              <a:cs typeface="Arial" charset="0"/>
            </a:endParaRPr>
          </a:p>
          <a:p>
            <a:pPr marL="457200" indent="-457200">
              <a:buFont typeface="Wingdings" pitchFamily="2" charset="2"/>
              <a:buChar char="ª"/>
            </a:pPr>
            <a:r>
              <a:rPr lang="en-US" sz="3200" dirty="0" smtClean="0">
                <a:solidFill>
                  <a:srgbClr val="000090"/>
                </a:solidFill>
                <a:cs typeface="Arial" charset="0"/>
              </a:rPr>
              <a:t>We know the emotion we want to express.</a:t>
            </a:r>
          </a:p>
          <a:p>
            <a:pPr marL="342900" indent="-342900">
              <a:buFont typeface="Wingdings" pitchFamily="2" charset="2"/>
              <a:buChar char="ª"/>
            </a:pPr>
            <a:endParaRPr lang="en-US" sz="2000" dirty="0" smtClean="0">
              <a:solidFill>
                <a:srgbClr val="000090"/>
              </a:solidFill>
              <a:cs typeface="Arial" charset="0"/>
            </a:endParaRPr>
          </a:p>
          <a:p>
            <a:pPr marL="457200" indent="-457200">
              <a:buFont typeface="Wingdings" pitchFamily="2" charset="2"/>
              <a:buChar char="ª"/>
            </a:pPr>
            <a:r>
              <a:rPr lang="en-US" sz="3200" dirty="0" smtClean="0">
                <a:solidFill>
                  <a:srgbClr val="000090"/>
                </a:solidFill>
                <a:cs typeface="Arial" charset="0"/>
              </a:rPr>
              <a:t>Lets create 10 chunks of 9 seconds </a:t>
            </a:r>
            <a:r>
              <a:rPr lang="en-US" sz="3200" dirty="0" smtClean="0">
                <a:solidFill>
                  <a:srgbClr val="000090"/>
                </a:solidFill>
                <a:latin typeface="Arial" pitchFamily="34" charset="0"/>
                <a:cs typeface="Arial" pitchFamily="34" charset="0"/>
              </a:rPr>
              <a:t>and 	see if we can find a place to put each 	piece.</a:t>
            </a:r>
          </a:p>
          <a:p>
            <a:endParaRPr lang="en-US" sz="2000" dirty="0" smtClean="0">
              <a:solidFill>
                <a:srgbClr val="000090"/>
              </a:solidFill>
              <a:latin typeface="Arial" pitchFamily="34" charset="0"/>
              <a:cs typeface="Arial" pitchFamily="34" charset="0"/>
            </a:endParaRPr>
          </a:p>
          <a:p>
            <a:r>
              <a:rPr lang="en-US" sz="3200" dirty="0" smtClean="0">
                <a:solidFill>
                  <a:srgbClr val="000090"/>
                </a:solidFill>
                <a:latin typeface="Arial" pitchFamily="34" charset="0"/>
                <a:cs typeface="Arial" pitchFamily="34" charset="0"/>
              </a:rPr>
              <a:t>Of course it will change with the pitch item 	and the listeners.</a:t>
            </a:r>
            <a:endParaRPr lang="en-US" sz="3200" dirty="0">
              <a:solidFill>
                <a:srgbClr val="000090"/>
              </a:solidFill>
              <a:latin typeface="Arial" pitchFamily="34" charset="0"/>
              <a:cs typeface="Arial" pitchFamily="34" charset="0"/>
            </a:endParaRPr>
          </a:p>
          <a:p>
            <a:pPr algn="ctr"/>
            <a:r>
              <a:rPr lang="en-US" sz="2400" b="1" dirty="0">
                <a:solidFill>
                  <a:srgbClr val="000090"/>
                </a:solidFill>
                <a:latin typeface="Arial" pitchFamily="34" charset="0"/>
                <a:cs typeface="Arial" pitchFamily="34" charset="0"/>
              </a:rPr>
              <a:t> </a:t>
            </a:r>
          </a:p>
          <a:p>
            <a:r>
              <a:rPr lang="en-US" b="1" dirty="0">
                <a:latin typeface="Arial" pitchFamily="34" charset="0"/>
                <a:cs typeface="Arial" pitchFamily="34" charset="0"/>
              </a:rPr>
              <a:t> </a:t>
            </a:r>
            <a:endParaRPr lang="en-US" dirty="0">
              <a:latin typeface="Arial" pitchFamily="34" charset="0"/>
              <a:cs typeface="Arial"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4495800" y="76200"/>
            <a:ext cx="3044423" cy="1200329"/>
          </a:xfrm>
          <a:prstGeom prst="rect">
            <a:avLst/>
          </a:prstGeom>
        </p:spPr>
        <p:txBody>
          <a:bodyPr wrap="none">
            <a:spAutoFit/>
          </a:bodyPr>
          <a:lstStyle/>
          <a:p>
            <a:r>
              <a:rPr lang="en-US" sz="3600" b="1" dirty="0" smtClean="0">
                <a:solidFill>
                  <a:srgbClr val="000090"/>
                </a:solidFill>
                <a:cs typeface="Arial" charset="0"/>
              </a:rPr>
              <a:t>Now let</a:t>
            </a:r>
            <a:r>
              <a:rPr lang="uk-UA" sz="3600" b="1" dirty="0" smtClean="0">
                <a:solidFill>
                  <a:srgbClr val="000090"/>
                </a:solidFill>
                <a:cs typeface="Arial" charset="0"/>
              </a:rPr>
              <a:t>’</a:t>
            </a:r>
            <a:r>
              <a:rPr lang="en-US" sz="3600" b="1" dirty="0" smtClean="0">
                <a:solidFill>
                  <a:srgbClr val="000090"/>
                </a:solidFill>
                <a:cs typeface="Arial" charset="0"/>
              </a:rPr>
              <a:t>s put</a:t>
            </a:r>
          </a:p>
          <a:p>
            <a:r>
              <a:rPr lang="en-US" sz="3600" b="1" dirty="0" smtClean="0">
                <a:solidFill>
                  <a:srgbClr val="000090"/>
                </a:solidFill>
                <a:cs typeface="Arial" charset="0"/>
              </a:rPr>
              <a:t> it together !</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2171526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pic>
        <p:nvPicPr>
          <p:cNvPr id="5" name="Picture 4"/>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4" name="TextBox 3"/>
          <p:cNvSpPr txBox="1"/>
          <p:nvPr/>
        </p:nvSpPr>
        <p:spPr>
          <a:xfrm>
            <a:off x="1143000" y="2133600"/>
            <a:ext cx="6934200" cy="2862322"/>
          </a:xfrm>
          <a:prstGeom prst="rect">
            <a:avLst/>
          </a:prstGeom>
          <a:noFill/>
        </p:spPr>
        <p:txBody>
          <a:bodyPr wrap="square" rtlCol="0">
            <a:spAutoFit/>
          </a:bodyPr>
          <a:lstStyle/>
          <a:p>
            <a:r>
              <a:rPr lang="en-US" sz="3600" dirty="0" smtClean="0">
                <a:solidFill>
                  <a:srgbClr val="003399"/>
                </a:solidFill>
              </a:rPr>
              <a:t>I WILL ADDRESS GUIDELINES FOR ALL CHUNKS AND THEN GIVE AS AN EXAMPLE HOW WE MIGHT PITCH THE FOLLOWING PRODUCT.</a:t>
            </a:r>
            <a:endParaRPr lang="en-US" sz="3600" dirty="0">
              <a:solidFill>
                <a:srgbClr val="003399"/>
              </a:solidFill>
            </a:endParaRPr>
          </a:p>
        </p:txBody>
      </p:sp>
    </p:spTree>
    <p:extLst>
      <p:ext uri="{BB962C8B-B14F-4D97-AF65-F5344CB8AC3E}">
        <p14:creationId xmlns:p14="http://schemas.microsoft.com/office/powerpoint/2010/main" val="1227066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2458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24582" name="Rectangle 1"/>
          <p:cNvSpPr>
            <a:spLocks noChangeArrowheads="1"/>
          </p:cNvSpPr>
          <p:nvPr/>
        </p:nvSpPr>
        <p:spPr bwMode="auto">
          <a:xfrm>
            <a:off x="678180" y="1447800"/>
            <a:ext cx="7924800" cy="4832092"/>
          </a:xfrm>
          <a:prstGeom prst="rect">
            <a:avLst/>
          </a:prstGeom>
          <a:noFill/>
          <a:ln w="9525">
            <a:noFill/>
            <a:miter lim="800000"/>
            <a:headEnd/>
            <a:tailEnd/>
          </a:ln>
        </p:spPr>
        <p:txBody>
          <a:bodyPr wrap="square" anchor="ctr">
            <a:spAutoFit/>
          </a:bodyPr>
          <a:lstStyle/>
          <a:p>
            <a:pPr marL="342900" indent="-342900">
              <a:buAutoNum type="arabicPeriod"/>
            </a:pPr>
            <a:r>
              <a:rPr lang="en-US" sz="2000" b="1" dirty="0" smtClean="0">
                <a:solidFill>
                  <a:srgbClr val="000090"/>
                </a:solidFill>
                <a:cs typeface="Times New Roman" pitchFamily="18" charset="0"/>
              </a:rPr>
              <a:t>Shot across the bow. </a:t>
            </a:r>
          </a:p>
          <a:p>
            <a:pPr marL="342900" indent="-342900">
              <a:buAutoNum type="arabicPeriod"/>
            </a:pPr>
            <a:r>
              <a:rPr lang="en-US" sz="2000" b="1" dirty="0" smtClean="0">
                <a:solidFill>
                  <a:srgbClr val="000090"/>
                </a:solidFill>
              </a:rPr>
              <a:t>The problem/need. </a:t>
            </a:r>
            <a:r>
              <a:rPr lang="en-US" dirty="0" smtClean="0">
                <a:solidFill>
                  <a:srgbClr val="000090"/>
                </a:solidFill>
              </a:rPr>
              <a:t>Hard. </a:t>
            </a:r>
            <a:r>
              <a:rPr lang="en-US" dirty="0" err="1" smtClean="0">
                <a:solidFill>
                  <a:srgbClr val="000090"/>
                </a:solidFill>
              </a:rPr>
              <a:t>Mimetics</a:t>
            </a:r>
            <a:r>
              <a:rPr lang="en-US" dirty="0" smtClean="0">
                <a:solidFill>
                  <a:srgbClr val="000090"/>
                </a:solidFill>
              </a:rPr>
              <a:t> – something with which the 	listeners can identify or measure.</a:t>
            </a:r>
          </a:p>
          <a:p>
            <a:r>
              <a:rPr lang="en-US" sz="2000" b="1" dirty="0" smtClean="0">
                <a:solidFill>
                  <a:srgbClr val="000090"/>
                </a:solidFill>
              </a:rPr>
              <a:t>3.</a:t>
            </a:r>
            <a:r>
              <a:rPr lang="en-US" sz="2000" dirty="0" smtClean="0">
                <a:solidFill>
                  <a:srgbClr val="000090"/>
                </a:solidFill>
              </a:rPr>
              <a:t> </a:t>
            </a:r>
            <a:r>
              <a:rPr lang="en-US" sz="2000" b="1" dirty="0" smtClean="0">
                <a:solidFill>
                  <a:srgbClr val="000090"/>
                </a:solidFill>
              </a:rPr>
              <a:t>The market and segments </a:t>
            </a:r>
            <a:r>
              <a:rPr lang="en-US" dirty="0" smtClean="0">
                <a:solidFill>
                  <a:srgbClr val="000090"/>
                </a:solidFill>
              </a:rPr>
              <a:t>possessing the problem need.  Who’s 	specifically is a stakeholder in the problem?</a:t>
            </a:r>
          </a:p>
          <a:p>
            <a:r>
              <a:rPr lang="en-US" sz="2000" b="1" dirty="0" smtClean="0">
                <a:solidFill>
                  <a:srgbClr val="000090"/>
                </a:solidFill>
              </a:rPr>
              <a:t>4.</a:t>
            </a:r>
            <a:r>
              <a:rPr lang="en-US" sz="2000" dirty="0" smtClean="0">
                <a:solidFill>
                  <a:srgbClr val="000090"/>
                </a:solidFill>
              </a:rPr>
              <a:t> </a:t>
            </a:r>
            <a:r>
              <a:rPr lang="en-US" sz="2000" b="1" dirty="0" smtClean="0">
                <a:solidFill>
                  <a:srgbClr val="000090"/>
                </a:solidFill>
              </a:rPr>
              <a:t>The Value </a:t>
            </a:r>
            <a:r>
              <a:rPr lang="en-US" sz="2000" b="1" dirty="0">
                <a:solidFill>
                  <a:srgbClr val="000090"/>
                </a:solidFill>
              </a:rPr>
              <a:t>Proposition </a:t>
            </a:r>
            <a:r>
              <a:rPr lang="en-US" dirty="0">
                <a:solidFill>
                  <a:srgbClr val="000090"/>
                </a:solidFill>
              </a:rPr>
              <a:t>is strong..  The payoff for different </a:t>
            </a:r>
            <a:r>
              <a:rPr lang="en-US" dirty="0" smtClean="0">
                <a:solidFill>
                  <a:srgbClr val="000090"/>
                </a:solidFill>
              </a:rPr>
              <a:t>	stakeholders.</a:t>
            </a:r>
          </a:p>
          <a:p>
            <a:r>
              <a:rPr lang="en-US" sz="2000" b="1" dirty="0" smtClean="0">
                <a:solidFill>
                  <a:srgbClr val="000090"/>
                </a:solidFill>
              </a:rPr>
              <a:t>5.</a:t>
            </a:r>
            <a:r>
              <a:rPr lang="en-US" sz="2000" dirty="0" smtClean="0">
                <a:solidFill>
                  <a:srgbClr val="000090"/>
                </a:solidFill>
              </a:rPr>
              <a:t> </a:t>
            </a:r>
            <a:r>
              <a:rPr lang="en-US" sz="2000" b="1" dirty="0" smtClean="0">
                <a:solidFill>
                  <a:srgbClr val="000090"/>
                </a:solidFill>
              </a:rPr>
              <a:t>The market </a:t>
            </a:r>
            <a:r>
              <a:rPr lang="en-US" dirty="0" smtClean="0">
                <a:solidFill>
                  <a:srgbClr val="000090"/>
                </a:solidFill>
              </a:rPr>
              <a:t>is big enough.  If entire market bought in – big deal 	financially?</a:t>
            </a:r>
          </a:p>
          <a:p>
            <a:r>
              <a:rPr lang="en-US" sz="2000" b="1" dirty="0" smtClean="0">
                <a:solidFill>
                  <a:srgbClr val="000090"/>
                </a:solidFill>
              </a:rPr>
              <a:t>6.</a:t>
            </a:r>
            <a:r>
              <a:rPr lang="en-US" sz="2000" dirty="0" smtClean="0">
                <a:solidFill>
                  <a:srgbClr val="000090"/>
                </a:solidFill>
              </a:rPr>
              <a:t> </a:t>
            </a:r>
            <a:r>
              <a:rPr lang="en-US" dirty="0" smtClean="0">
                <a:solidFill>
                  <a:srgbClr val="000090"/>
                </a:solidFill>
              </a:rPr>
              <a:t>There </a:t>
            </a:r>
            <a:r>
              <a:rPr lang="en-US" dirty="0">
                <a:solidFill>
                  <a:srgbClr val="000090"/>
                </a:solidFill>
              </a:rPr>
              <a:t>are </a:t>
            </a:r>
            <a:r>
              <a:rPr lang="en-US" sz="2000" b="1" dirty="0">
                <a:solidFill>
                  <a:srgbClr val="000090"/>
                </a:solidFill>
              </a:rPr>
              <a:t>people who will pay </a:t>
            </a:r>
            <a:r>
              <a:rPr lang="en-US" dirty="0">
                <a:solidFill>
                  <a:srgbClr val="000090"/>
                </a:solidFill>
              </a:rPr>
              <a:t>for solution</a:t>
            </a:r>
            <a:r>
              <a:rPr lang="is-IS" dirty="0" smtClean="0">
                <a:solidFill>
                  <a:srgbClr val="000090"/>
                </a:solidFill>
              </a:rPr>
              <a:t>…</a:t>
            </a:r>
          </a:p>
          <a:p>
            <a:r>
              <a:rPr lang="en-US" sz="2000" b="1" dirty="0" smtClean="0">
                <a:solidFill>
                  <a:srgbClr val="000090"/>
                </a:solidFill>
              </a:rPr>
              <a:t>7.</a:t>
            </a:r>
            <a:r>
              <a:rPr lang="is-IS" sz="2000" dirty="0" smtClean="0">
                <a:solidFill>
                  <a:srgbClr val="000090"/>
                </a:solidFill>
              </a:rPr>
              <a:t>  </a:t>
            </a:r>
            <a:r>
              <a:rPr lang="is-IS" sz="2000" b="1" dirty="0" smtClean="0">
                <a:solidFill>
                  <a:srgbClr val="000090"/>
                </a:solidFill>
              </a:rPr>
              <a:t>3rd year revenue </a:t>
            </a:r>
            <a:r>
              <a:rPr lang="en-US" dirty="0" smtClean="0">
                <a:solidFill>
                  <a:srgbClr val="000090"/>
                </a:solidFill>
              </a:rPr>
              <a:t>Breakeven </a:t>
            </a:r>
            <a:r>
              <a:rPr lang="en-US" dirty="0">
                <a:solidFill>
                  <a:srgbClr val="000090"/>
                </a:solidFill>
              </a:rPr>
              <a:t>soon enough</a:t>
            </a:r>
            <a:r>
              <a:rPr lang="is-IS" dirty="0" smtClean="0">
                <a:solidFill>
                  <a:srgbClr val="000090"/>
                </a:solidFill>
              </a:rPr>
              <a:t>…..A key measure of the </a:t>
            </a:r>
            <a:r>
              <a:rPr lang="is-IS" sz="2000" dirty="0" smtClean="0">
                <a:solidFill>
                  <a:srgbClr val="000090"/>
                </a:solidFill>
              </a:rPr>
              <a:t>	economic possibility and timing</a:t>
            </a:r>
          </a:p>
          <a:p>
            <a:r>
              <a:rPr lang="is-IS" sz="2000" b="1" dirty="0" smtClean="0">
                <a:solidFill>
                  <a:srgbClr val="000090"/>
                </a:solidFill>
              </a:rPr>
              <a:t>8.</a:t>
            </a:r>
            <a:r>
              <a:rPr lang="is-IS" sz="2000" dirty="0" smtClean="0">
                <a:solidFill>
                  <a:srgbClr val="000090"/>
                </a:solidFill>
              </a:rPr>
              <a:t> </a:t>
            </a:r>
            <a:r>
              <a:rPr lang="en-US" sz="2000" b="1" dirty="0" smtClean="0">
                <a:solidFill>
                  <a:srgbClr val="000090"/>
                </a:solidFill>
              </a:rPr>
              <a:t>Profit/margin</a:t>
            </a:r>
            <a:r>
              <a:rPr lang="en-US" sz="2000" dirty="0" smtClean="0">
                <a:solidFill>
                  <a:srgbClr val="000090"/>
                </a:solidFill>
              </a:rPr>
              <a:t>  </a:t>
            </a:r>
            <a:r>
              <a:rPr lang="en-US" dirty="0">
                <a:solidFill>
                  <a:srgbClr val="000090"/>
                </a:solidFill>
              </a:rPr>
              <a:t>is OK</a:t>
            </a:r>
            <a:r>
              <a:rPr lang="is-IS" dirty="0" smtClean="0">
                <a:solidFill>
                  <a:srgbClr val="000090"/>
                </a:solidFill>
              </a:rPr>
              <a:t>….. Looking for flex in costs and pricing</a:t>
            </a:r>
            <a:r>
              <a:rPr lang="is-IS" dirty="0">
                <a:solidFill>
                  <a:srgbClr val="000090"/>
                </a:solidFill>
              </a:rPr>
              <a:t>	</a:t>
            </a:r>
            <a:endParaRPr lang="is-IS" dirty="0" smtClean="0">
              <a:solidFill>
                <a:srgbClr val="000090"/>
              </a:solidFill>
            </a:endParaRPr>
          </a:p>
          <a:p>
            <a:r>
              <a:rPr lang="is-IS" sz="2000" b="1" dirty="0" smtClean="0">
                <a:solidFill>
                  <a:srgbClr val="000090"/>
                </a:solidFill>
              </a:rPr>
              <a:t>9.</a:t>
            </a:r>
            <a:r>
              <a:rPr lang="is-IS" sz="2000" dirty="0" smtClean="0">
                <a:solidFill>
                  <a:srgbClr val="000090"/>
                </a:solidFill>
              </a:rPr>
              <a:t> </a:t>
            </a:r>
            <a:r>
              <a:rPr lang="is-IS" dirty="0" smtClean="0">
                <a:solidFill>
                  <a:srgbClr val="000090"/>
                </a:solidFill>
              </a:rPr>
              <a:t>There </a:t>
            </a:r>
            <a:r>
              <a:rPr lang="is-IS" dirty="0">
                <a:solidFill>
                  <a:srgbClr val="000090"/>
                </a:solidFill>
              </a:rPr>
              <a:t>is </a:t>
            </a:r>
            <a:r>
              <a:rPr lang="is-IS" sz="2000" b="1" dirty="0">
                <a:solidFill>
                  <a:srgbClr val="000090"/>
                </a:solidFill>
              </a:rPr>
              <a:t>Validation and Verification</a:t>
            </a:r>
            <a:r>
              <a:rPr lang="is-IS" b="1" dirty="0" smtClean="0">
                <a:solidFill>
                  <a:srgbClr val="000090"/>
                </a:solidFill>
              </a:rPr>
              <a:t>.</a:t>
            </a:r>
            <a:r>
              <a:rPr lang="is-IS" dirty="0" smtClean="0">
                <a:solidFill>
                  <a:srgbClr val="000090"/>
                </a:solidFill>
              </a:rPr>
              <a:t> All these are risk reduction 	issues</a:t>
            </a:r>
          </a:p>
          <a:p>
            <a:r>
              <a:rPr lang="en-US" sz="2000" b="1" dirty="0" smtClean="0">
                <a:solidFill>
                  <a:srgbClr val="000090"/>
                </a:solidFill>
                <a:cs typeface="Times New Roman" pitchFamily="18" charset="0"/>
              </a:rPr>
              <a:t>10.</a:t>
            </a:r>
            <a:r>
              <a:rPr lang="en-US" sz="2000" dirty="0" smtClean="0">
                <a:solidFill>
                  <a:srgbClr val="000090"/>
                </a:solidFill>
                <a:cs typeface="Times New Roman" pitchFamily="18" charset="0"/>
              </a:rPr>
              <a:t> </a:t>
            </a:r>
            <a:r>
              <a:rPr lang="en-US" sz="2000" b="1" dirty="0" smtClean="0">
                <a:solidFill>
                  <a:srgbClr val="000090"/>
                </a:solidFill>
                <a:cs typeface="Times New Roman" pitchFamily="18" charset="0"/>
              </a:rPr>
              <a:t>Mantra</a:t>
            </a:r>
            <a:r>
              <a:rPr lang="en-US" sz="2000" dirty="0" smtClean="0">
                <a:solidFill>
                  <a:srgbClr val="000090"/>
                </a:solidFill>
                <a:cs typeface="Times New Roman" pitchFamily="18" charset="0"/>
              </a:rPr>
              <a:t> </a:t>
            </a:r>
            <a:r>
              <a:rPr lang="en-US" dirty="0" smtClean="0">
                <a:solidFill>
                  <a:srgbClr val="000090"/>
                </a:solidFill>
                <a:cs typeface="Times New Roman" pitchFamily="18" charset="0"/>
              </a:rPr>
              <a:t>WOW </a:t>
            </a:r>
            <a:r>
              <a:rPr lang="en-US" dirty="0">
                <a:solidFill>
                  <a:srgbClr val="000090"/>
                </a:solidFill>
                <a:cs typeface="Times New Roman" pitchFamily="18" charset="0"/>
              </a:rPr>
              <a:t>!   </a:t>
            </a:r>
            <a:r>
              <a:rPr lang="en-US" dirty="0" smtClean="0">
                <a:solidFill>
                  <a:srgbClr val="000090"/>
                </a:solidFill>
                <a:cs typeface="Times New Roman" pitchFamily="18" charset="0"/>
              </a:rPr>
              <a:t>This whole thing can start now!</a:t>
            </a:r>
            <a:endParaRPr lang="en-US" dirty="0">
              <a:solidFill>
                <a:srgbClr val="000090"/>
              </a:solidFill>
              <a:cs typeface="Arial" charset="0"/>
            </a:endParaRPr>
          </a:p>
        </p:txBody>
      </p:sp>
      <p:sp>
        <p:nvSpPr>
          <p:cNvPr id="24583" name="Text Box 5"/>
          <p:cNvSpPr txBox="1">
            <a:spLocks noChangeArrowheads="1"/>
          </p:cNvSpPr>
          <p:nvPr/>
        </p:nvSpPr>
        <p:spPr bwMode="auto">
          <a:xfrm>
            <a:off x="4648200" y="323960"/>
            <a:ext cx="2971800" cy="648078"/>
          </a:xfrm>
          <a:prstGeom prst="rect">
            <a:avLst/>
          </a:prstGeom>
          <a:noFill/>
          <a:ln w="9525">
            <a:noFill/>
            <a:miter lim="800000"/>
            <a:headEnd/>
            <a:tailEnd/>
          </a:ln>
        </p:spPr>
        <p:txBody>
          <a:bodyPr lIns="93170" tIns="46585" rIns="93170" bIns="46585">
            <a:spAutoFit/>
          </a:bodyPr>
          <a:lstStyle/>
          <a:p>
            <a:pPr marL="228600" indent="-228600"/>
            <a:r>
              <a:rPr lang="en-US" sz="3600" b="1" dirty="0" smtClean="0">
                <a:solidFill>
                  <a:srgbClr val="000090"/>
                </a:solidFill>
                <a:latin typeface="Arial" pitchFamily="34" charset="0"/>
                <a:cs typeface="Arial" pitchFamily="34" charset="0"/>
              </a:rPr>
              <a:t>The Chunks</a:t>
            </a:r>
            <a:endParaRPr lang="en-US" sz="3600" dirty="0">
              <a:solidFill>
                <a:srgbClr val="000090"/>
              </a:solidFill>
              <a:latin typeface="Arial" pitchFamily="34" charset="0"/>
              <a:cs typeface="Arial"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26631" name="Text Box 5"/>
          <p:cNvSpPr txBox="1">
            <a:spLocks noChangeArrowheads="1"/>
          </p:cNvSpPr>
          <p:nvPr/>
        </p:nvSpPr>
        <p:spPr bwMode="auto">
          <a:xfrm>
            <a:off x="4191000" y="381000"/>
            <a:ext cx="48006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a:solidFill>
                  <a:srgbClr val="000090"/>
                </a:solidFill>
                <a:cs typeface="Times New Roman" pitchFamily="18" charset="0"/>
              </a:rPr>
              <a:t>Shot across the bow</a:t>
            </a:r>
            <a:endParaRPr lang="en-US" sz="3600" b="1"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235513" y="1579502"/>
            <a:ext cx="838200" cy="461665"/>
          </a:xfrm>
          <a:prstGeom prst="rect">
            <a:avLst/>
          </a:prstGeom>
          <a:noFill/>
        </p:spPr>
        <p:txBody>
          <a:bodyPr wrap="square" rtlCol="0">
            <a:spAutoFit/>
          </a:bodyPr>
          <a:lstStyle/>
          <a:p>
            <a:r>
              <a:rPr lang="en-US" sz="2400" b="1" dirty="0" smtClean="0"/>
              <a:t>1/10</a:t>
            </a:r>
            <a:endParaRPr lang="en-US" sz="2400" b="1" dirty="0"/>
          </a:p>
        </p:txBody>
      </p:sp>
      <p:sp>
        <p:nvSpPr>
          <p:cNvPr id="3" name="Rectangle 2"/>
          <p:cNvSpPr/>
          <p:nvPr/>
        </p:nvSpPr>
        <p:spPr>
          <a:xfrm>
            <a:off x="914400" y="1579502"/>
            <a:ext cx="7924800" cy="4801314"/>
          </a:xfrm>
          <a:prstGeom prst="rect">
            <a:avLst/>
          </a:prstGeom>
        </p:spPr>
        <p:txBody>
          <a:bodyPr wrap="square">
            <a:spAutoFit/>
          </a:bodyPr>
          <a:lstStyle/>
          <a:p>
            <a:pPr marL="342900" indent="-342900">
              <a:buFont typeface="Wingdings" charset="2"/>
              <a:buChar char=""/>
            </a:pPr>
            <a:r>
              <a:rPr lang="en-US" sz="2400" dirty="0">
                <a:solidFill>
                  <a:srgbClr val="000090"/>
                </a:solidFill>
                <a:cs typeface="Times New Roman" pitchFamily="18" charset="0"/>
              </a:rPr>
              <a:t>This starts </a:t>
            </a:r>
            <a:r>
              <a:rPr lang="en-US" sz="2400" dirty="0" smtClean="0">
                <a:solidFill>
                  <a:srgbClr val="000090"/>
                </a:solidFill>
                <a:cs typeface="Times New Roman" pitchFamily="18" charset="0"/>
              </a:rPr>
              <a:t>with you moving to the presentation point and you presenting yourself.  Your expression can set the mood.</a:t>
            </a:r>
          </a:p>
          <a:p>
            <a:pPr marL="342900" indent="-342900">
              <a:buFont typeface="Wingdings" charset="2"/>
              <a:buChar char=""/>
            </a:pPr>
            <a:r>
              <a:rPr lang="en-US" sz="2400" dirty="0" smtClean="0">
                <a:solidFill>
                  <a:srgbClr val="000090"/>
                </a:solidFill>
                <a:cs typeface="Times New Roman" pitchFamily="18" charset="0"/>
              </a:rPr>
              <a:t>They hear and adjust to your voice.</a:t>
            </a:r>
          </a:p>
          <a:p>
            <a:pPr marL="342900" indent="-342900">
              <a:buFont typeface="Wingdings" charset="2"/>
              <a:buChar char=""/>
            </a:pPr>
            <a:r>
              <a:rPr lang="en-US" sz="2400" dirty="0" smtClean="0">
                <a:solidFill>
                  <a:srgbClr val="000090"/>
                </a:solidFill>
                <a:cs typeface="Times New Roman" pitchFamily="18" charset="0"/>
              </a:rPr>
              <a:t>They should hear and feel your excitement and positive sense</a:t>
            </a:r>
          </a:p>
          <a:p>
            <a:pPr marL="342900" indent="-342900">
              <a:buFont typeface="Wingdings" charset="2"/>
              <a:buChar char=""/>
            </a:pPr>
            <a:r>
              <a:rPr lang="en-US" sz="2400" dirty="0" smtClean="0">
                <a:solidFill>
                  <a:srgbClr val="000090"/>
                </a:solidFill>
                <a:cs typeface="Times New Roman" pitchFamily="18" charset="0"/>
              </a:rPr>
              <a:t>You are inviting them to think – ponder – imagine – to wonder in a way that your solution is the answer or reason.  “What if …  Imagine that </a:t>
            </a:r>
            <a:r>
              <a:rPr lang="en-US" sz="2400" dirty="0">
                <a:solidFill>
                  <a:srgbClr val="000090"/>
                </a:solidFill>
                <a:cs typeface="Times New Roman" pitchFamily="18" charset="0"/>
              </a:rPr>
              <a:t>…  </a:t>
            </a:r>
            <a:r>
              <a:rPr lang="en-US" sz="2400" dirty="0" smtClean="0">
                <a:solidFill>
                  <a:srgbClr val="000090"/>
                </a:solidFill>
                <a:cs typeface="Times New Roman" pitchFamily="18" charset="0"/>
              </a:rPr>
              <a:t> If only…”~That’s what we do!</a:t>
            </a:r>
          </a:p>
          <a:p>
            <a:endParaRPr lang="en-US" dirty="0" smtClean="0">
              <a:solidFill>
                <a:srgbClr val="000090"/>
              </a:solidFill>
              <a:cs typeface="Times New Roman" pitchFamily="18" charset="0"/>
            </a:endParaRPr>
          </a:p>
          <a:p>
            <a:r>
              <a:rPr lang="en-US" sz="2400" i="1" dirty="0" smtClean="0">
                <a:solidFill>
                  <a:srgbClr val="000090"/>
                </a:solidFill>
                <a:cs typeface="Times New Roman" pitchFamily="18" charset="0"/>
              </a:rPr>
              <a:t>This need not be quantitative, as long as it is clear and easy for the listeners to identify with your image of “it”. </a:t>
            </a:r>
            <a:endParaRPr lang="en-US" sz="2400" i="1" dirty="0">
              <a:solidFill>
                <a:srgbClr val="000090"/>
              </a:solidFill>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51205"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51206" name="Rectangle 1"/>
          <p:cNvSpPr>
            <a:spLocks noChangeArrowheads="1"/>
          </p:cNvSpPr>
          <p:nvPr/>
        </p:nvSpPr>
        <p:spPr bwMode="auto">
          <a:xfrm>
            <a:off x="838200" y="2598390"/>
            <a:ext cx="7620000" cy="1384995"/>
          </a:xfrm>
          <a:prstGeom prst="rect">
            <a:avLst/>
          </a:prstGeom>
          <a:noFill/>
          <a:ln w="9525">
            <a:noFill/>
            <a:miter lim="800000"/>
            <a:headEnd/>
            <a:tailEnd/>
          </a:ln>
        </p:spPr>
        <p:txBody>
          <a:bodyPr wrap="square" anchor="ctr">
            <a:spAutoFit/>
          </a:bodyPr>
          <a:lstStyle/>
          <a:p>
            <a:pPr>
              <a:lnSpc>
                <a:spcPct val="150000"/>
              </a:lnSpc>
            </a:pPr>
            <a:r>
              <a:rPr lang="en-US" sz="2800" dirty="0" smtClean="0">
                <a:solidFill>
                  <a:srgbClr val="C00000"/>
                </a:solidFill>
              </a:rPr>
              <a:t>Imagine </a:t>
            </a:r>
            <a:r>
              <a:rPr lang="en-US" sz="2800" dirty="0">
                <a:solidFill>
                  <a:srgbClr val="C00000"/>
                </a:solidFill>
              </a:rPr>
              <a:t>allergy testing </a:t>
            </a:r>
            <a:r>
              <a:rPr lang="en-US" sz="2800" dirty="0" smtClean="0">
                <a:solidFill>
                  <a:srgbClr val="C00000"/>
                </a:solidFill>
              </a:rPr>
              <a:t>in </a:t>
            </a:r>
            <a:r>
              <a:rPr lang="en-US" sz="2800" dirty="0">
                <a:solidFill>
                  <a:srgbClr val="C00000"/>
                </a:solidFill>
              </a:rPr>
              <a:t>five minutes </a:t>
            </a:r>
            <a:r>
              <a:rPr lang="en-US" sz="2800" dirty="0" smtClean="0">
                <a:solidFill>
                  <a:srgbClr val="C00000"/>
                </a:solidFill>
              </a:rPr>
              <a:t>with no </a:t>
            </a:r>
            <a:r>
              <a:rPr lang="en-US" sz="2800" dirty="0">
                <a:solidFill>
                  <a:srgbClr val="C00000"/>
                </a:solidFill>
              </a:rPr>
              <a:t>discomfort, itching, irritation or </a:t>
            </a:r>
            <a:r>
              <a:rPr lang="en-US" sz="2800" dirty="0" smtClean="0">
                <a:solidFill>
                  <a:srgbClr val="C00000"/>
                </a:solidFill>
              </a:rPr>
              <a:t>infection</a:t>
            </a:r>
            <a:r>
              <a:rPr lang="en-US" sz="2800" dirty="0">
                <a:solidFill>
                  <a:srgbClr val="C00000"/>
                </a:solidFill>
              </a:rPr>
              <a:t>.</a:t>
            </a:r>
            <a:endParaRPr lang="en-US" sz="2800" dirty="0">
              <a:solidFill>
                <a:srgbClr val="C00000"/>
              </a:solidFill>
              <a:latin typeface="Arial"/>
              <a:cs typeface="Arial"/>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8" name="Rectangle 7"/>
          <p:cNvSpPr/>
          <p:nvPr/>
        </p:nvSpPr>
        <p:spPr>
          <a:xfrm>
            <a:off x="3996035" y="367005"/>
            <a:ext cx="4809843" cy="646331"/>
          </a:xfrm>
          <a:prstGeom prst="rect">
            <a:avLst/>
          </a:prstGeom>
        </p:spPr>
        <p:txBody>
          <a:bodyPr wrap="none">
            <a:spAutoFit/>
          </a:bodyPr>
          <a:lstStyle/>
          <a:p>
            <a:pPr marL="228600" indent="-228600" algn="ctr"/>
            <a:r>
              <a:rPr lang="en-US" sz="3600" b="1" dirty="0">
                <a:solidFill>
                  <a:schemeClr val="accent2"/>
                </a:solidFill>
                <a:cs typeface="Times New Roman" pitchFamily="18" charset="0"/>
              </a:rPr>
              <a:t>Shot </a:t>
            </a:r>
            <a:r>
              <a:rPr lang="en-US" sz="3600" b="1" dirty="0" smtClean="0">
                <a:solidFill>
                  <a:schemeClr val="accent2"/>
                </a:solidFill>
                <a:cs typeface="Times New Roman" pitchFamily="18" charset="0"/>
              </a:rPr>
              <a:t>Across </a:t>
            </a:r>
            <a:r>
              <a:rPr lang="en-US" sz="3600" b="1" dirty="0">
                <a:solidFill>
                  <a:schemeClr val="accent2"/>
                </a:solidFill>
                <a:cs typeface="Times New Roman" pitchFamily="18" charset="0"/>
              </a:rPr>
              <a:t>the </a:t>
            </a:r>
            <a:r>
              <a:rPr lang="en-US" sz="3600" b="1" dirty="0" smtClean="0">
                <a:solidFill>
                  <a:schemeClr val="accent2"/>
                </a:solidFill>
                <a:cs typeface="Times New Roman" pitchFamily="18" charset="0"/>
              </a:rPr>
              <a:t>Bow</a:t>
            </a:r>
            <a:endParaRPr lang="en-US" sz="3600" b="1" dirty="0">
              <a:solidFill>
                <a:schemeClr val="accent2"/>
              </a:solidFill>
              <a:latin typeface="Calibri" pitchFamily="34" charset="0"/>
            </a:endParaRPr>
          </a:p>
        </p:txBody>
      </p:sp>
      <p:sp>
        <p:nvSpPr>
          <p:cNvPr id="9" name="TextBox 8"/>
          <p:cNvSpPr txBox="1"/>
          <p:nvPr/>
        </p:nvSpPr>
        <p:spPr>
          <a:xfrm>
            <a:off x="381000" y="6019800"/>
            <a:ext cx="2209800" cy="523220"/>
          </a:xfrm>
          <a:prstGeom prst="rect">
            <a:avLst/>
          </a:prstGeom>
          <a:noFill/>
        </p:spPr>
        <p:txBody>
          <a:bodyPr wrap="square" rtlCol="0">
            <a:spAutoFit/>
          </a:bodyPr>
          <a:lstStyle/>
          <a:p>
            <a:r>
              <a:rPr lang="en-US" sz="2800" b="1" dirty="0" smtClean="0"/>
              <a:t>13 WORDS</a:t>
            </a:r>
            <a:endParaRPr lang="en-US" sz="2800" b="1" dirty="0"/>
          </a:p>
        </p:txBody>
      </p:sp>
    </p:spTree>
    <p:extLst>
      <p:ext uri="{BB962C8B-B14F-4D97-AF65-F5344CB8AC3E}">
        <p14:creationId xmlns:p14="http://schemas.microsoft.com/office/powerpoint/2010/main" val="3786387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28677"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28678" name="Rectangle 1"/>
          <p:cNvSpPr>
            <a:spLocks noChangeArrowheads="1"/>
          </p:cNvSpPr>
          <p:nvPr/>
        </p:nvSpPr>
        <p:spPr bwMode="auto">
          <a:xfrm>
            <a:off x="2032000" y="2070557"/>
            <a:ext cx="6477000" cy="3600986"/>
          </a:xfrm>
          <a:prstGeom prst="rect">
            <a:avLst/>
          </a:prstGeom>
          <a:noFill/>
          <a:ln w="9525">
            <a:noFill/>
            <a:miter lim="800000"/>
            <a:headEnd/>
            <a:tailEnd/>
          </a:ln>
        </p:spPr>
        <p:txBody>
          <a:bodyPr wrap="square" anchor="ctr">
            <a:spAutoFit/>
          </a:bodyPr>
          <a:lstStyle/>
          <a:p>
            <a:pPr marL="342900" indent="-342900">
              <a:buFont typeface="Wingdings" pitchFamily="2" charset="2"/>
              <a:buChar char="ª"/>
            </a:pPr>
            <a:r>
              <a:rPr lang="en-US" sz="2800" dirty="0" smtClean="0">
                <a:solidFill>
                  <a:srgbClr val="000090"/>
                </a:solidFill>
                <a:cs typeface="Times New Roman" pitchFamily="18" charset="0"/>
              </a:rPr>
              <a:t>What is the problem and who has it?</a:t>
            </a:r>
          </a:p>
          <a:p>
            <a:pPr marL="342900" indent="-342900">
              <a:buFont typeface="Wingdings" pitchFamily="2" charset="2"/>
              <a:buChar char="ª"/>
            </a:pPr>
            <a:r>
              <a:rPr lang="en-US" sz="2800" dirty="0" smtClean="0">
                <a:solidFill>
                  <a:srgbClr val="000090"/>
                </a:solidFill>
                <a:cs typeface="Times New Roman" pitchFamily="18" charset="0"/>
              </a:rPr>
              <a:t>Why is it a problem – cost? Loss?</a:t>
            </a:r>
          </a:p>
          <a:p>
            <a:pPr marL="342900" indent="-342900">
              <a:buFont typeface="Wingdings" pitchFamily="2" charset="2"/>
              <a:buChar char="ª"/>
            </a:pPr>
            <a:r>
              <a:rPr lang="en-US" sz="2800" dirty="0" smtClean="0">
                <a:solidFill>
                  <a:srgbClr val="000090"/>
                </a:solidFill>
                <a:cs typeface="Times New Roman" pitchFamily="18" charset="0"/>
              </a:rPr>
              <a:t>How many have the problem?</a:t>
            </a:r>
          </a:p>
          <a:p>
            <a:pPr marL="342900" indent="-342900">
              <a:buFont typeface="Wingdings" pitchFamily="2" charset="2"/>
              <a:buChar char="ª"/>
            </a:pPr>
            <a:r>
              <a:rPr lang="en-US" sz="2800" dirty="0" smtClean="0">
                <a:solidFill>
                  <a:srgbClr val="000090"/>
                </a:solidFill>
                <a:cs typeface="Times New Roman" pitchFamily="18" charset="0"/>
              </a:rPr>
              <a:t>How big (extensive) is the market?</a:t>
            </a:r>
          </a:p>
          <a:p>
            <a:pPr marL="342900" indent="-342900">
              <a:buFont typeface="Wingdings" pitchFamily="2" charset="2"/>
              <a:buChar char="ª"/>
            </a:pPr>
            <a:r>
              <a:rPr lang="en-US" sz="2800" dirty="0" smtClean="0">
                <a:solidFill>
                  <a:schemeClr val="accent2">
                    <a:lumMod val="75000"/>
                  </a:schemeClr>
                </a:solidFill>
                <a:cs typeface="Times New Roman" pitchFamily="18" charset="0"/>
              </a:rPr>
              <a:t>The next two can be folded in.</a:t>
            </a:r>
          </a:p>
          <a:p>
            <a:pPr marL="342900" indent="-342900">
              <a:buFont typeface="Wingdings" pitchFamily="2" charset="2"/>
              <a:buChar char="ª"/>
            </a:pPr>
            <a:r>
              <a:rPr lang="en-US" sz="2800" dirty="0" smtClean="0">
                <a:solidFill>
                  <a:schemeClr val="accent2">
                    <a:lumMod val="75000"/>
                  </a:schemeClr>
                </a:solidFill>
                <a:cs typeface="Times New Roman" pitchFamily="18" charset="0"/>
              </a:rPr>
              <a:t>Who </a:t>
            </a:r>
            <a:r>
              <a:rPr lang="en-US" sz="2800" dirty="0">
                <a:solidFill>
                  <a:schemeClr val="accent2">
                    <a:lumMod val="75000"/>
                  </a:schemeClr>
                </a:solidFill>
                <a:cs typeface="Times New Roman" pitchFamily="18" charset="0"/>
              </a:rPr>
              <a:t>are </a:t>
            </a:r>
            <a:r>
              <a:rPr lang="en-US" sz="2800" dirty="0" smtClean="0">
                <a:solidFill>
                  <a:schemeClr val="accent2">
                    <a:lumMod val="75000"/>
                  </a:schemeClr>
                </a:solidFill>
                <a:cs typeface="Times New Roman" pitchFamily="18" charset="0"/>
              </a:rPr>
              <a:t>you?</a:t>
            </a:r>
            <a:endParaRPr lang="en-US" sz="2800" dirty="0">
              <a:solidFill>
                <a:schemeClr val="accent2">
                  <a:lumMod val="75000"/>
                </a:schemeClr>
              </a:solidFill>
              <a:cs typeface="Times New Roman" pitchFamily="18" charset="0"/>
            </a:endParaRPr>
          </a:p>
          <a:p>
            <a:pPr marL="342900" indent="-342900">
              <a:buFont typeface="Wingdings" pitchFamily="2" charset="2"/>
              <a:buChar char="ª"/>
            </a:pPr>
            <a:r>
              <a:rPr lang="en-US" sz="2800" dirty="0">
                <a:solidFill>
                  <a:schemeClr val="accent2">
                    <a:lumMod val="75000"/>
                  </a:schemeClr>
                </a:solidFill>
                <a:cs typeface="Times New Roman" pitchFamily="18" charset="0"/>
              </a:rPr>
              <a:t>Why are you qualified speak? </a:t>
            </a:r>
            <a:endParaRPr lang="en-US" sz="2800" dirty="0">
              <a:solidFill>
                <a:schemeClr val="accent2">
                  <a:lumMod val="75000"/>
                </a:schemeClr>
              </a:solidFill>
              <a:cs typeface="Arial" charset="0"/>
            </a:endParaRPr>
          </a:p>
          <a:p>
            <a:endParaRPr lang="en-US" sz="3200" dirty="0">
              <a:cs typeface="Arial" charset="0"/>
            </a:endParaRPr>
          </a:p>
        </p:txBody>
      </p:sp>
      <p:sp>
        <p:nvSpPr>
          <p:cNvPr id="28679" name="Text Box 5"/>
          <p:cNvSpPr txBox="1">
            <a:spLocks noChangeArrowheads="1"/>
          </p:cNvSpPr>
          <p:nvPr/>
        </p:nvSpPr>
        <p:spPr bwMode="auto">
          <a:xfrm>
            <a:off x="3886200" y="426814"/>
            <a:ext cx="51054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Arial" pitchFamily="34" charset="0"/>
                <a:cs typeface="Arial" pitchFamily="34" charset="0"/>
              </a:rPr>
              <a:t>The Dark Cloud ~Pain</a:t>
            </a:r>
            <a:endParaRPr lang="en-US" sz="3600" dirty="0">
              <a:solidFill>
                <a:srgbClr val="000090"/>
              </a:solidFill>
              <a:latin typeface="Arial" pitchFamily="34" charset="0"/>
              <a:cs typeface="Arial"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Box 8"/>
          <p:cNvSpPr txBox="1"/>
          <p:nvPr/>
        </p:nvSpPr>
        <p:spPr>
          <a:xfrm>
            <a:off x="255768" y="1524000"/>
            <a:ext cx="1066800" cy="523220"/>
          </a:xfrm>
          <a:prstGeom prst="rect">
            <a:avLst/>
          </a:prstGeom>
          <a:noFill/>
        </p:spPr>
        <p:txBody>
          <a:bodyPr wrap="square" rtlCol="0">
            <a:spAutoFit/>
          </a:bodyPr>
          <a:lstStyle/>
          <a:p>
            <a:r>
              <a:rPr lang="en-US" sz="2800" b="1" dirty="0" smtClean="0"/>
              <a:t>2/10</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28677" name="Rectangle 14"/>
          <p:cNvSpPr>
            <a:spLocks noChangeArrowheads="1"/>
          </p:cNvSpPr>
          <p:nvPr/>
        </p:nvSpPr>
        <p:spPr bwMode="auto">
          <a:xfrm>
            <a:off x="609600" y="2625943"/>
            <a:ext cx="8001000" cy="1815882"/>
          </a:xfrm>
          <a:prstGeom prst="rect">
            <a:avLst/>
          </a:prstGeom>
          <a:noFill/>
          <a:ln w="9525">
            <a:noFill/>
            <a:miter lim="800000"/>
            <a:headEnd/>
            <a:tailEnd/>
          </a:ln>
        </p:spPr>
        <p:txBody>
          <a:bodyPr wrap="square">
            <a:spAutoFit/>
          </a:bodyPr>
          <a:lstStyle/>
          <a:p>
            <a:pPr algn="ctr"/>
            <a:r>
              <a:rPr lang="en-US" sz="2800" b="1" dirty="0">
                <a:latin typeface="Arial"/>
                <a:cs typeface="Arial"/>
              </a:rPr>
              <a:t> </a:t>
            </a:r>
          </a:p>
          <a:p>
            <a:pPr algn="ctr"/>
            <a:r>
              <a:rPr lang="en-US" sz="2800" i="1" spc="150" dirty="0" smtClean="0">
                <a:solidFill>
                  <a:srgbClr val="C00000"/>
                </a:solidFill>
                <a:latin typeface="Arial"/>
                <a:cs typeface="Arial"/>
              </a:rPr>
              <a:t>We covered the problem in the opening slide or “Shot Across the bow.”</a:t>
            </a:r>
            <a:br>
              <a:rPr lang="en-US" sz="2800" i="1" spc="150" dirty="0" smtClean="0">
                <a:solidFill>
                  <a:srgbClr val="C00000"/>
                </a:solidFill>
                <a:latin typeface="Arial"/>
                <a:cs typeface="Arial"/>
              </a:rPr>
            </a:br>
            <a:r>
              <a:rPr lang="en-US" sz="2800" b="1" dirty="0" smtClean="0">
                <a:solidFill>
                  <a:srgbClr val="003399"/>
                </a:solidFill>
                <a:latin typeface="Arial"/>
              </a:rPr>
              <a:t> </a:t>
            </a:r>
            <a:endParaRPr lang="en-US" sz="2800" dirty="0">
              <a:solidFill>
                <a:srgbClr val="003399"/>
              </a:solidFill>
              <a:latin typeface="Arial"/>
            </a:endParaRPr>
          </a:p>
        </p:txBody>
      </p:sp>
      <p:sp>
        <p:nvSpPr>
          <p:cNvPr id="28678" name="Rectangle 1"/>
          <p:cNvSpPr>
            <a:spLocks noChangeArrowheads="1"/>
          </p:cNvSpPr>
          <p:nvPr/>
        </p:nvSpPr>
        <p:spPr bwMode="auto">
          <a:xfrm>
            <a:off x="2032000" y="3393996"/>
            <a:ext cx="6477000" cy="954107"/>
          </a:xfrm>
          <a:prstGeom prst="rect">
            <a:avLst/>
          </a:prstGeom>
          <a:noFill/>
          <a:ln w="9525">
            <a:noFill/>
            <a:miter lim="800000"/>
            <a:headEnd/>
            <a:tailEnd/>
          </a:ln>
        </p:spPr>
        <p:txBody>
          <a:bodyPr wrap="square" anchor="ctr">
            <a:spAutoFit/>
          </a:bodyPr>
          <a:lstStyle/>
          <a:p>
            <a:r>
              <a:rPr lang="en-US" sz="2400" dirty="0" smtClean="0">
                <a:solidFill>
                  <a:schemeClr val="accent2">
                    <a:lumMod val="75000"/>
                  </a:schemeClr>
                </a:solidFill>
                <a:cs typeface="Times New Roman" pitchFamily="18" charset="0"/>
              </a:rPr>
              <a:t> </a:t>
            </a:r>
            <a:endParaRPr lang="en-US" sz="2400" dirty="0">
              <a:solidFill>
                <a:schemeClr val="accent2">
                  <a:lumMod val="75000"/>
                </a:schemeClr>
              </a:solidFill>
              <a:cs typeface="Arial" charset="0"/>
            </a:endParaRPr>
          </a:p>
          <a:p>
            <a:endParaRPr lang="en-US" sz="3200" dirty="0">
              <a:cs typeface="Arial" charset="0"/>
            </a:endParaRPr>
          </a:p>
        </p:txBody>
      </p:sp>
      <p:sp>
        <p:nvSpPr>
          <p:cNvPr id="28679" name="Text Box 5"/>
          <p:cNvSpPr txBox="1">
            <a:spLocks noChangeArrowheads="1"/>
          </p:cNvSpPr>
          <p:nvPr/>
        </p:nvSpPr>
        <p:spPr bwMode="auto">
          <a:xfrm>
            <a:off x="3886200" y="426814"/>
            <a:ext cx="51054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0000"/>
                </a:solidFill>
                <a:latin typeface="Arial" pitchFamily="34" charset="0"/>
                <a:cs typeface="Arial" pitchFamily="34" charset="0"/>
              </a:rPr>
              <a:t>The Dark Cloud ~Pain</a:t>
            </a:r>
            <a:endParaRPr lang="en-US" sz="3600" dirty="0">
              <a:solidFill>
                <a:srgbClr val="C00000"/>
              </a:solidFill>
              <a:latin typeface="Arial" pitchFamily="34" charset="0"/>
              <a:cs typeface="Arial"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Box 8"/>
          <p:cNvSpPr txBox="1"/>
          <p:nvPr/>
        </p:nvSpPr>
        <p:spPr>
          <a:xfrm>
            <a:off x="685800" y="5867400"/>
            <a:ext cx="2209800" cy="523220"/>
          </a:xfrm>
          <a:prstGeom prst="rect">
            <a:avLst/>
          </a:prstGeom>
          <a:noFill/>
        </p:spPr>
        <p:txBody>
          <a:bodyPr wrap="square" rtlCol="0">
            <a:spAutoFit/>
          </a:bodyPr>
          <a:lstStyle/>
          <a:p>
            <a:r>
              <a:rPr lang="en-US" sz="2800" b="1" dirty="0" smtClean="0"/>
              <a:t>13 WORDS</a:t>
            </a:r>
            <a:endParaRPr lang="en-US" sz="2800" b="1" dirty="0"/>
          </a:p>
        </p:txBody>
      </p:sp>
    </p:spTree>
    <p:extLst>
      <p:ext uri="{BB962C8B-B14F-4D97-AF65-F5344CB8AC3E}">
        <p14:creationId xmlns:p14="http://schemas.microsoft.com/office/powerpoint/2010/main" val="1523043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0725" name="Rectangle 14"/>
          <p:cNvSpPr>
            <a:spLocks noChangeArrowheads="1"/>
          </p:cNvSpPr>
          <p:nvPr/>
        </p:nvSpPr>
        <p:spPr bwMode="auto">
          <a:xfrm>
            <a:off x="592238" y="1524000"/>
            <a:ext cx="8534400" cy="5170646"/>
          </a:xfrm>
          <a:prstGeom prst="rect">
            <a:avLst/>
          </a:prstGeom>
          <a:noFill/>
          <a:ln w="9525">
            <a:noFill/>
            <a:miter lim="800000"/>
            <a:headEnd/>
            <a:tailEnd/>
          </a:ln>
        </p:spPr>
        <p:txBody>
          <a:bodyPr wrap="square">
            <a:spAutoFit/>
          </a:bodyPr>
          <a:lstStyle/>
          <a:p>
            <a:pPr algn="ctr"/>
            <a:r>
              <a:rPr lang="en-US" sz="2400" dirty="0" smtClean="0">
                <a:solidFill>
                  <a:srgbClr val="000090"/>
                </a:solidFill>
                <a:cs typeface="Times New Roman" pitchFamily="18" charset="0"/>
              </a:rPr>
              <a:t> We can optionally put the “who are we” piece here.</a:t>
            </a:r>
          </a:p>
          <a:p>
            <a:pPr algn="ctr"/>
            <a:r>
              <a:rPr lang="en-US" sz="2400" dirty="0" smtClean="0">
                <a:solidFill>
                  <a:srgbClr val="000090"/>
                </a:solidFill>
                <a:cs typeface="Times New Roman" pitchFamily="18" charset="0"/>
              </a:rPr>
              <a:t>Who </a:t>
            </a:r>
            <a:r>
              <a:rPr lang="en-US" sz="2400" dirty="0">
                <a:solidFill>
                  <a:srgbClr val="000090"/>
                </a:solidFill>
                <a:cs typeface="Times New Roman" pitchFamily="18" charset="0"/>
              </a:rPr>
              <a:t>is speaking?  Why </a:t>
            </a:r>
            <a:r>
              <a:rPr lang="en-US" sz="2400" dirty="0" smtClean="0">
                <a:solidFill>
                  <a:srgbClr val="000090"/>
                </a:solidFill>
                <a:cs typeface="Times New Roman" pitchFamily="18" charset="0"/>
              </a:rPr>
              <a:t>are we here</a:t>
            </a:r>
            <a:r>
              <a:rPr lang="en-US" sz="2400" dirty="0">
                <a:solidFill>
                  <a:srgbClr val="000090"/>
                </a:solidFill>
                <a:cs typeface="Times New Roman" pitchFamily="18" charset="0"/>
              </a:rPr>
              <a:t>?</a:t>
            </a:r>
            <a:r>
              <a:rPr lang="en-US" sz="2400" b="1" dirty="0" smtClean="0">
                <a:latin typeface="Calibri" pitchFamily="34" charset="0"/>
              </a:rPr>
              <a:t> </a:t>
            </a:r>
            <a:endParaRPr lang="en-US" sz="2400" b="1" dirty="0">
              <a:cs typeface="Arial" charset="0"/>
            </a:endParaRPr>
          </a:p>
          <a:p>
            <a:pPr marL="285750" indent="-285750">
              <a:buFont typeface="Wingdings" pitchFamily="2" charset="2"/>
              <a:buChar char="ª"/>
            </a:pPr>
            <a:r>
              <a:rPr lang="en-US" sz="2400" dirty="0" smtClean="0">
                <a:solidFill>
                  <a:srgbClr val="000090"/>
                </a:solidFill>
                <a:cs typeface="Times New Roman" pitchFamily="18" charset="0"/>
              </a:rPr>
              <a:t>How </a:t>
            </a:r>
            <a:r>
              <a:rPr lang="en-US" sz="2400" dirty="0">
                <a:solidFill>
                  <a:srgbClr val="000090"/>
                </a:solidFill>
                <a:cs typeface="Times New Roman" pitchFamily="18" charset="0"/>
              </a:rPr>
              <a:t>do </a:t>
            </a:r>
            <a:r>
              <a:rPr lang="en-US" sz="2400" dirty="0" smtClean="0">
                <a:solidFill>
                  <a:srgbClr val="000090"/>
                </a:solidFill>
                <a:cs typeface="Times New Roman" pitchFamily="18" charset="0"/>
              </a:rPr>
              <a:t>WE </a:t>
            </a:r>
            <a:r>
              <a:rPr lang="en-US" sz="2400" dirty="0">
                <a:solidFill>
                  <a:srgbClr val="000090"/>
                </a:solidFill>
                <a:cs typeface="Times New Roman" pitchFamily="18" charset="0"/>
              </a:rPr>
              <a:t>fix the pain?</a:t>
            </a:r>
          </a:p>
          <a:p>
            <a:pPr marL="285750" indent="-285750">
              <a:buFont typeface="Wingdings" pitchFamily="2" charset="2"/>
              <a:buChar char="ª"/>
            </a:pPr>
            <a:r>
              <a:rPr lang="en-US" sz="2400" dirty="0" smtClean="0">
                <a:solidFill>
                  <a:srgbClr val="000090"/>
                </a:solidFill>
                <a:latin typeface="Arial"/>
                <a:cs typeface="Arial"/>
              </a:rPr>
              <a:t>How </a:t>
            </a:r>
            <a:r>
              <a:rPr lang="en-US" sz="2400" dirty="0">
                <a:solidFill>
                  <a:srgbClr val="000090"/>
                </a:solidFill>
                <a:latin typeface="Arial"/>
                <a:cs typeface="Arial"/>
              </a:rPr>
              <a:t>this solution </a:t>
            </a:r>
            <a:r>
              <a:rPr lang="en-US" sz="2400" u="sng" dirty="0">
                <a:solidFill>
                  <a:srgbClr val="000090"/>
                </a:solidFill>
                <a:latin typeface="Arial"/>
                <a:cs typeface="Arial"/>
              </a:rPr>
              <a:t>solves</a:t>
            </a:r>
            <a:r>
              <a:rPr lang="en-US" sz="2400" dirty="0">
                <a:solidFill>
                  <a:srgbClr val="000090"/>
                </a:solidFill>
                <a:latin typeface="Arial"/>
                <a:cs typeface="Arial"/>
              </a:rPr>
              <a:t> the </a:t>
            </a:r>
            <a:r>
              <a:rPr lang="en-US" sz="2400" dirty="0" smtClean="0">
                <a:solidFill>
                  <a:srgbClr val="000090"/>
                </a:solidFill>
                <a:latin typeface="Arial"/>
                <a:cs typeface="Arial"/>
              </a:rPr>
              <a:t>problem or need</a:t>
            </a:r>
            <a:endParaRPr lang="en-US" sz="2400" dirty="0">
              <a:solidFill>
                <a:srgbClr val="000090"/>
              </a:solidFill>
              <a:latin typeface="Arial"/>
              <a:cs typeface="Arial"/>
            </a:endParaRPr>
          </a:p>
          <a:p>
            <a:pPr marL="285750" indent="-285750">
              <a:buFont typeface="Wingdings" pitchFamily="2" charset="2"/>
              <a:buChar char="ª"/>
            </a:pPr>
            <a:r>
              <a:rPr lang="en-US" sz="2400" dirty="0" smtClean="0">
                <a:solidFill>
                  <a:srgbClr val="000090"/>
                </a:solidFill>
                <a:latin typeface="Arial"/>
                <a:cs typeface="Arial"/>
              </a:rPr>
              <a:t>Are there alternative solutions available.</a:t>
            </a:r>
          </a:p>
          <a:p>
            <a:pPr marL="285750" indent="-285750">
              <a:buFont typeface="Wingdings" pitchFamily="2" charset="2"/>
              <a:buChar char="ª"/>
            </a:pPr>
            <a:r>
              <a:rPr lang="en-US" sz="2400" dirty="0" smtClean="0">
                <a:solidFill>
                  <a:srgbClr val="000090"/>
                </a:solidFill>
                <a:latin typeface="Arial"/>
                <a:cs typeface="Arial"/>
              </a:rPr>
              <a:t>Has ours </a:t>
            </a:r>
            <a:r>
              <a:rPr lang="en-US" sz="2400" dirty="0">
                <a:solidFill>
                  <a:srgbClr val="000090"/>
                </a:solidFill>
                <a:latin typeface="Arial"/>
                <a:cs typeface="Arial"/>
              </a:rPr>
              <a:t>been tested?</a:t>
            </a:r>
          </a:p>
          <a:p>
            <a:pPr marL="285750" indent="-285750">
              <a:buFont typeface="Wingdings" pitchFamily="2" charset="2"/>
              <a:buChar char="ª"/>
            </a:pPr>
            <a:r>
              <a:rPr lang="en-US" sz="2400" dirty="0">
                <a:solidFill>
                  <a:srgbClr val="000090"/>
                </a:solidFill>
                <a:latin typeface="Arial"/>
                <a:cs typeface="Arial"/>
              </a:rPr>
              <a:t>Are there barriers to entry? </a:t>
            </a:r>
            <a:r>
              <a:rPr lang="en-US" sz="2400" dirty="0" smtClean="0">
                <a:solidFill>
                  <a:srgbClr val="000090"/>
                </a:solidFill>
                <a:latin typeface="Arial"/>
                <a:cs typeface="Arial"/>
              </a:rPr>
              <a:t>(e.g. Patent)</a:t>
            </a:r>
            <a:endParaRPr lang="en-US" sz="2400" dirty="0">
              <a:solidFill>
                <a:srgbClr val="000090"/>
              </a:solidFill>
              <a:latin typeface="Arial"/>
              <a:cs typeface="Arial"/>
            </a:endParaRPr>
          </a:p>
          <a:p>
            <a:pPr marL="285750" indent="-285750">
              <a:buFont typeface="Wingdings" pitchFamily="2" charset="2"/>
              <a:buChar char="ª"/>
            </a:pPr>
            <a:r>
              <a:rPr lang="en-US" sz="2400" dirty="0">
                <a:solidFill>
                  <a:srgbClr val="000090"/>
                </a:solidFill>
                <a:latin typeface="Arial"/>
                <a:cs typeface="Arial"/>
              </a:rPr>
              <a:t>Is there FTO</a:t>
            </a:r>
            <a:r>
              <a:rPr lang="en-US" sz="2400" dirty="0" smtClean="0">
                <a:solidFill>
                  <a:srgbClr val="000090"/>
                </a:solidFill>
                <a:latin typeface="Arial"/>
                <a:cs typeface="Arial"/>
              </a:rPr>
              <a:t>?</a:t>
            </a:r>
          </a:p>
          <a:p>
            <a:pPr marL="285750" indent="-285750">
              <a:buFont typeface="Wingdings" pitchFamily="2" charset="2"/>
              <a:buChar char="ª"/>
            </a:pPr>
            <a:r>
              <a:rPr lang="en-US" sz="2400" dirty="0">
                <a:solidFill>
                  <a:srgbClr val="000090"/>
                </a:solidFill>
                <a:latin typeface="Arial"/>
                <a:cs typeface="Arial"/>
              </a:rPr>
              <a:t>Is it built or in existence (e.g. </a:t>
            </a:r>
            <a:r>
              <a:rPr lang="en-US" sz="2400" dirty="0" smtClean="0">
                <a:solidFill>
                  <a:srgbClr val="000090"/>
                </a:solidFill>
                <a:latin typeface="Arial"/>
                <a:cs typeface="Arial"/>
              </a:rPr>
              <a:t>Breadboard or Prototype </a:t>
            </a:r>
            <a:r>
              <a:rPr lang="en-US" sz="2400" dirty="0">
                <a:solidFill>
                  <a:srgbClr val="000090"/>
                </a:solidFill>
                <a:latin typeface="Arial"/>
                <a:cs typeface="Arial"/>
              </a:rPr>
              <a:t>in some </a:t>
            </a:r>
            <a:r>
              <a:rPr lang="en-US" sz="2400" dirty="0" smtClean="0">
                <a:solidFill>
                  <a:srgbClr val="000090"/>
                </a:solidFill>
                <a:latin typeface="Arial"/>
                <a:cs typeface="Arial"/>
              </a:rPr>
              <a:t>form</a:t>
            </a:r>
            <a:r>
              <a:rPr lang="en-US" sz="2400" dirty="0">
                <a:solidFill>
                  <a:srgbClr val="000090"/>
                </a:solidFill>
                <a:latin typeface="Arial"/>
                <a:cs typeface="Arial"/>
              </a:rPr>
              <a:t>?)</a:t>
            </a:r>
          </a:p>
          <a:p>
            <a:pPr marL="285750" indent="-285750">
              <a:buFont typeface="Wingdings" pitchFamily="2" charset="2"/>
              <a:buChar char="ª"/>
            </a:pPr>
            <a:r>
              <a:rPr lang="en-US" sz="2400" dirty="0" smtClean="0">
                <a:solidFill>
                  <a:srgbClr val="000090"/>
                </a:solidFill>
                <a:latin typeface="Arial"/>
                <a:cs typeface="Arial"/>
              </a:rPr>
              <a:t>Can </a:t>
            </a:r>
            <a:r>
              <a:rPr lang="en-US" sz="2400" dirty="0">
                <a:solidFill>
                  <a:srgbClr val="000090"/>
                </a:solidFill>
                <a:latin typeface="Arial"/>
                <a:cs typeface="Arial"/>
              </a:rPr>
              <a:t>it be built now? </a:t>
            </a:r>
          </a:p>
          <a:p>
            <a:pPr marL="285750" indent="-285750">
              <a:buFont typeface="Wingdings" pitchFamily="2" charset="2"/>
              <a:buChar char="ª"/>
            </a:pPr>
            <a:r>
              <a:rPr lang="en-US" sz="2400" dirty="0">
                <a:solidFill>
                  <a:srgbClr val="000090"/>
                </a:solidFill>
                <a:cs typeface="Times New Roman" pitchFamily="18" charset="0"/>
              </a:rPr>
              <a:t>Is the solution better enough?</a:t>
            </a:r>
          </a:p>
          <a:p>
            <a:pPr marL="285750" indent="-285750">
              <a:buFont typeface="Wingdings" pitchFamily="2" charset="2"/>
              <a:buChar char="ª"/>
            </a:pPr>
            <a:r>
              <a:rPr lang="en-US" sz="2400" dirty="0" smtClean="0">
                <a:solidFill>
                  <a:srgbClr val="000090"/>
                </a:solidFill>
                <a:cs typeface="Times New Roman" pitchFamily="18" charset="0"/>
              </a:rPr>
              <a:t>Why </a:t>
            </a:r>
            <a:r>
              <a:rPr lang="en-US" sz="2400" dirty="0">
                <a:solidFill>
                  <a:srgbClr val="000090"/>
                </a:solidFill>
                <a:cs typeface="Times New Roman" pitchFamily="18" charset="0"/>
              </a:rPr>
              <a:t>or how are </a:t>
            </a:r>
            <a:r>
              <a:rPr lang="en-US" sz="2400" dirty="0" smtClean="0">
                <a:solidFill>
                  <a:srgbClr val="000090"/>
                </a:solidFill>
                <a:cs typeface="Times New Roman" pitchFamily="18" charset="0"/>
              </a:rPr>
              <a:t>we </a:t>
            </a:r>
            <a:r>
              <a:rPr lang="en-US" sz="2400" dirty="0">
                <a:solidFill>
                  <a:srgbClr val="000090"/>
                </a:solidFill>
                <a:cs typeface="Times New Roman" pitchFamily="18" charset="0"/>
              </a:rPr>
              <a:t>(or your </a:t>
            </a:r>
            <a:r>
              <a:rPr lang="en-US" sz="2400" dirty="0" smtClean="0">
                <a:solidFill>
                  <a:srgbClr val="000090"/>
                </a:solidFill>
                <a:cs typeface="Times New Roman" pitchFamily="18" charset="0"/>
              </a:rPr>
              <a:t>product</a:t>
            </a:r>
            <a:r>
              <a:rPr lang="en-US" sz="2400" dirty="0">
                <a:solidFill>
                  <a:srgbClr val="000090"/>
                </a:solidFill>
                <a:cs typeface="Times New Roman" pitchFamily="18" charset="0"/>
              </a:rPr>
              <a:t>) unique? </a:t>
            </a:r>
            <a:endParaRPr lang="en-US" sz="2400" dirty="0">
              <a:solidFill>
                <a:srgbClr val="000090"/>
              </a:solidFill>
              <a:cs typeface="Arial" charset="0"/>
            </a:endParaRPr>
          </a:p>
          <a:p>
            <a:pPr marL="285750" indent="-285750">
              <a:buFont typeface="Arial" pitchFamily="34" charset="0"/>
              <a:buChar char="•"/>
            </a:pPr>
            <a:endParaRPr lang="en-US" dirty="0">
              <a:latin typeface="Calibri" pitchFamily="34" charset="0"/>
            </a:endParaRPr>
          </a:p>
        </p:txBody>
      </p:sp>
      <p:sp>
        <p:nvSpPr>
          <p:cNvPr id="30727" name="Text Box 5"/>
          <p:cNvSpPr txBox="1">
            <a:spLocks noChangeArrowheads="1"/>
          </p:cNvSpPr>
          <p:nvPr/>
        </p:nvSpPr>
        <p:spPr bwMode="auto">
          <a:xfrm>
            <a:off x="241300" y="1512671"/>
            <a:ext cx="990600" cy="524967"/>
          </a:xfrm>
          <a:prstGeom prst="rect">
            <a:avLst/>
          </a:prstGeom>
          <a:noFill/>
          <a:ln w="9525">
            <a:noFill/>
            <a:miter lim="800000"/>
            <a:headEnd/>
            <a:tailEnd/>
          </a:ln>
        </p:spPr>
        <p:txBody>
          <a:bodyPr wrap="square" lIns="93170" tIns="46585" rIns="93170" bIns="46585">
            <a:spAutoFit/>
          </a:bodyPr>
          <a:lstStyle/>
          <a:p>
            <a:r>
              <a:rPr lang="en-US" sz="2800" b="1" dirty="0" smtClean="0"/>
              <a:t>3/10</a:t>
            </a:r>
            <a:endParaRPr lang="en-US" sz="2800" b="1" dirty="0"/>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 Box 5"/>
          <p:cNvSpPr txBox="1">
            <a:spLocks noChangeArrowheads="1"/>
          </p:cNvSpPr>
          <p:nvPr/>
        </p:nvSpPr>
        <p:spPr bwMode="auto">
          <a:xfrm>
            <a:off x="4114800" y="426814"/>
            <a:ext cx="41910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200" dirty="0" smtClean="0">
                <a:solidFill>
                  <a:srgbClr val="000090"/>
                </a:solidFill>
                <a:cs typeface="Times New Roman" pitchFamily="18" charset="0"/>
              </a:rPr>
              <a:t> </a:t>
            </a:r>
            <a:r>
              <a:rPr lang="en-US" sz="3600" b="1" dirty="0" smtClean="0">
                <a:solidFill>
                  <a:srgbClr val="000090"/>
                </a:solidFill>
                <a:cs typeface="Times New Roman" pitchFamily="18" charset="0"/>
              </a:rPr>
              <a:t>Our Solution</a:t>
            </a:r>
            <a:endParaRPr lang="en-US" sz="3600" b="1" dirty="0">
              <a:solidFill>
                <a:srgbClr val="000090"/>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11" name="Rectangle 14"/>
          <p:cNvSpPr>
            <a:spLocks noChangeArrowheads="1"/>
          </p:cNvSpPr>
          <p:nvPr/>
        </p:nvSpPr>
        <p:spPr bwMode="auto">
          <a:xfrm>
            <a:off x="4800600" y="304800"/>
            <a:ext cx="3581400" cy="646331"/>
          </a:xfrm>
          <a:prstGeom prst="rect">
            <a:avLst/>
          </a:prstGeom>
          <a:noFill/>
          <a:ln w="9525">
            <a:noFill/>
            <a:miter lim="800000"/>
            <a:headEnd/>
            <a:tailEnd/>
          </a:ln>
        </p:spPr>
        <p:txBody>
          <a:bodyPr wrap="square">
            <a:spAutoFit/>
          </a:bodyPr>
          <a:lstStyle/>
          <a:p>
            <a:r>
              <a:rPr lang="en-US" sz="3600" b="1" dirty="0" smtClean="0">
                <a:solidFill>
                  <a:srgbClr val="000090"/>
                </a:solidFill>
                <a:cs typeface="Arial" charset="0"/>
              </a:rPr>
              <a:t>Why an EVP?</a:t>
            </a:r>
            <a:endParaRPr lang="en-US" sz="3600" dirty="0">
              <a:solidFill>
                <a:srgbClr val="000090"/>
              </a:solidFill>
              <a:latin typeface="Calibri" pitchFamily="34" charset="0"/>
            </a:endParaRPr>
          </a:p>
        </p:txBody>
      </p:sp>
      <p:sp>
        <p:nvSpPr>
          <p:cNvPr id="8" name="Rectangle 14"/>
          <p:cNvSpPr>
            <a:spLocks noChangeArrowheads="1"/>
          </p:cNvSpPr>
          <p:nvPr/>
        </p:nvSpPr>
        <p:spPr bwMode="auto">
          <a:xfrm>
            <a:off x="609600" y="1723747"/>
            <a:ext cx="8077200" cy="4555093"/>
          </a:xfrm>
          <a:prstGeom prst="rect">
            <a:avLst/>
          </a:prstGeom>
          <a:noFill/>
          <a:ln w="9525">
            <a:noFill/>
            <a:miter lim="800000"/>
            <a:headEnd/>
            <a:tailEnd/>
          </a:ln>
        </p:spPr>
        <p:txBody>
          <a:bodyPr wrap="square">
            <a:spAutoFit/>
          </a:bodyPr>
          <a:lstStyle/>
          <a:p>
            <a:pPr algn="ctr"/>
            <a:r>
              <a:rPr lang="en-US" sz="4400" b="1" i="1" dirty="0" smtClean="0">
                <a:solidFill>
                  <a:srgbClr val="000090"/>
                </a:solidFill>
                <a:cs typeface="Arial" charset="0"/>
              </a:rPr>
              <a:t>We have 90 </a:t>
            </a:r>
            <a:r>
              <a:rPr lang="en-US" sz="4400" b="1" i="1" dirty="0">
                <a:solidFill>
                  <a:srgbClr val="000090"/>
                </a:solidFill>
                <a:cs typeface="Arial" charset="0"/>
              </a:rPr>
              <a:t>sec.~ 200 words to make </a:t>
            </a:r>
            <a:r>
              <a:rPr lang="en-US" sz="4400" b="1" i="1" dirty="0" smtClean="0">
                <a:solidFill>
                  <a:srgbClr val="000090"/>
                </a:solidFill>
                <a:cs typeface="Arial" charset="0"/>
              </a:rPr>
              <a:t>our listeners…</a:t>
            </a:r>
          </a:p>
          <a:p>
            <a:pPr marL="571500" indent="-571500" algn="ctr">
              <a:buFont typeface="Wingdings" charset="2"/>
              <a:buChar char=""/>
            </a:pPr>
            <a:r>
              <a:rPr lang="en-US" sz="4400" b="1" i="1" dirty="0" smtClean="0">
                <a:solidFill>
                  <a:srgbClr val="000090"/>
                </a:solidFill>
                <a:cs typeface="Arial" charset="0"/>
              </a:rPr>
              <a:t> </a:t>
            </a:r>
            <a:endParaRPr lang="en-US" sz="4400" b="1" i="1" dirty="0">
              <a:solidFill>
                <a:srgbClr val="000090"/>
              </a:solidFill>
              <a:cs typeface="Arial" charset="0"/>
            </a:endParaRPr>
          </a:p>
          <a:p>
            <a:pPr marL="457200" indent="-457200">
              <a:buFont typeface="Wingdings" charset="2"/>
              <a:buChar char=""/>
            </a:pPr>
            <a:r>
              <a:rPr lang="en-US" sz="2800" dirty="0">
                <a:solidFill>
                  <a:srgbClr val="000090"/>
                </a:solidFill>
                <a:cs typeface="Arial" charset="0"/>
              </a:rPr>
              <a:t>Interested in </a:t>
            </a:r>
            <a:r>
              <a:rPr lang="en-US" sz="2800" dirty="0" smtClean="0">
                <a:solidFill>
                  <a:srgbClr val="000090"/>
                </a:solidFill>
                <a:cs typeface="Arial" charset="0"/>
              </a:rPr>
              <a:t>us and what we are </a:t>
            </a:r>
            <a:r>
              <a:rPr lang="en-US" sz="2800" dirty="0">
                <a:solidFill>
                  <a:srgbClr val="000090"/>
                </a:solidFill>
                <a:cs typeface="Arial" charset="0"/>
              </a:rPr>
              <a:t>saying</a:t>
            </a:r>
          </a:p>
          <a:p>
            <a:pPr marL="457200" indent="-457200">
              <a:buFont typeface="Wingdings" charset="2"/>
              <a:buChar char=""/>
            </a:pPr>
            <a:r>
              <a:rPr lang="en-US" sz="2800" dirty="0">
                <a:solidFill>
                  <a:srgbClr val="000090"/>
                </a:solidFill>
                <a:cs typeface="Arial" charset="0"/>
              </a:rPr>
              <a:t>Hear </a:t>
            </a:r>
            <a:r>
              <a:rPr lang="en-US" sz="2800" b="1" u="sng" dirty="0">
                <a:solidFill>
                  <a:srgbClr val="000090"/>
                </a:solidFill>
                <a:cs typeface="Arial" charset="0"/>
              </a:rPr>
              <a:t>data and facts </a:t>
            </a:r>
            <a:r>
              <a:rPr lang="en-US" sz="2800" dirty="0">
                <a:solidFill>
                  <a:srgbClr val="000090"/>
                </a:solidFill>
                <a:cs typeface="Arial" charset="0"/>
              </a:rPr>
              <a:t>that justify talking to </a:t>
            </a:r>
            <a:r>
              <a:rPr lang="en-US" sz="2800" dirty="0" smtClean="0">
                <a:solidFill>
                  <a:srgbClr val="000090"/>
                </a:solidFill>
                <a:cs typeface="Arial" charset="0"/>
              </a:rPr>
              <a:t>us</a:t>
            </a:r>
            <a:endParaRPr lang="en-US" sz="2800" dirty="0">
              <a:solidFill>
                <a:srgbClr val="000090"/>
              </a:solidFill>
              <a:cs typeface="Arial" charset="0"/>
            </a:endParaRPr>
          </a:p>
          <a:p>
            <a:pPr marL="457200" indent="-457200">
              <a:buFont typeface="Wingdings" charset="2"/>
              <a:buChar char=""/>
            </a:pPr>
            <a:r>
              <a:rPr lang="en-US" sz="2800" dirty="0">
                <a:solidFill>
                  <a:srgbClr val="000090"/>
                </a:solidFill>
                <a:cs typeface="Arial" charset="0"/>
              </a:rPr>
              <a:t>Have positive </a:t>
            </a:r>
            <a:r>
              <a:rPr lang="en-US" sz="2800" b="1" u="sng" dirty="0">
                <a:solidFill>
                  <a:srgbClr val="000090"/>
                </a:solidFill>
                <a:cs typeface="Arial" charset="0"/>
              </a:rPr>
              <a:t>emotions </a:t>
            </a:r>
            <a:r>
              <a:rPr lang="en-US" sz="2800" dirty="0">
                <a:solidFill>
                  <a:srgbClr val="000090"/>
                </a:solidFill>
                <a:cs typeface="Arial" charset="0"/>
              </a:rPr>
              <a:t>that motivate them to actually </a:t>
            </a:r>
            <a:r>
              <a:rPr lang="en-US" sz="2800" dirty="0" smtClean="0">
                <a:solidFill>
                  <a:srgbClr val="000090"/>
                </a:solidFill>
                <a:cs typeface="Arial" charset="0"/>
              </a:rPr>
              <a:t>come </a:t>
            </a:r>
            <a:r>
              <a:rPr lang="en-US" sz="2800" dirty="0">
                <a:solidFill>
                  <a:srgbClr val="000090"/>
                </a:solidFill>
                <a:cs typeface="Arial" charset="0"/>
              </a:rPr>
              <a:t>see </a:t>
            </a:r>
            <a:r>
              <a:rPr lang="en-US" sz="2800" dirty="0" smtClean="0">
                <a:solidFill>
                  <a:srgbClr val="000090"/>
                </a:solidFill>
                <a:cs typeface="Arial" charset="0"/>
              </a:rPr>
              <a:t>us </a:t>
            </a:r>
            <a:r>
              <a:rPr lang="en-US" sz="2800" dirty="0">
                <a:solidFill>
                  <a:srgbClr val="000090"/>
                </a:solidFill>
                <a:cs typeface="Arial" charset="0"/>
              </a:rPr>
              <a:t>and hear </a:t>
            </a:r>
            <a:r>
              <a:rPr lang="en-US" sz="2800" dirty="0" smtClean="0">
                <a:solidFill>
                  <a:srgbClr val="000090"/>
                </a:solidFill>
                <a:cs typeface="Arial" charset="0"/>
              </a:rPr>
              <a:t>more.</a:t>
            </a:r>
          </a:p>
          <a:p>
            <a:pPr marL="457200" indent="-457200">
              <a:buFont typeface="Wingdings" charset="2"/>
              <a:buChar char=""/>
            </a:pPr>
            <a:r>
              <a:rPr lang="en-US" sz="2800" b="1" dirty="0" smtClean="0">
                <a:solidFill>
                  <a:srgbClr val="FF0000"/>
                </a:solidFill>
                <a:cs typeface="Arial" charset="0"/>
              </a:rPr>
              <a:t>Don’t try 400 words at double speed</a:t>
            </a:r>
            <a:endParaRPr lang="en-US" sz="2800" b="1" dirty="0">
              <a:solidFill>
                <a:srgbClr val="FF0000"/>
              </a:solidFill>
              <a:cs typeface="Arial" charset="0"/>
            </a:endParaRPr>
          </a:p>
          <a:p>
            <a:r>
              <a:rPr lang="en-US" b="1" dirty="0">
                <a:latin typeface="Calibri" pitchFamily="34" charset="0"/>
              </a:rPr>
              <a:t> </a:t>
            </a:r>
            <a:endParaRPr lang="en-US" dirty="0">
              <a:latin typeface="Calibri" pitchFamily="34" charset="0"/>
            </a:endParaRPr>
          </a:p>
        </p:txBody>
      </p:sp>
    </p:spTree>
    <p:extLst>
      <p:ext uri="{BB962C8B-B14F-4D97-AF65-F5344CB8AC3E}">
        <p14:creationId xmlns:p14="http://schemas.microsoft.com/office/powerpoint/2010/main" val="38704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09"/>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28677" name="Rectangle 14"/>
          <p:cNvSpPr>
            <a:spLocks noChangeArrowheads="1"/>
          </p:cNvSpPr>
          <p:nvPr/>
        </p:nvSpPr>
        <p:spPr bwMode="auto">
          <a:xfrm>
            <a:off x="533400" y="1905000"/>
            <a:ext cx="8001000" cy="2246769"/>
          </a:xfrm>
          <a:prstGeom prst="rect">
            <a:avLst/>
          </a:prstGeom>
          <a:noFill/>
          <a:ln w="9525">
            <a:noFill/>
            <a:miter lim="800000"/>
            <a:headEnd/>
            <a:tailEnd/>
          </a:ln>
        </p:spPr>
        <p:txBody>
          <a:bodyPr wrap="square">
            <a:spAutoFit/>
          </a:bodyPr>
          <a:lstStyle/>
          <a:p>
            <a:pPr algn="ctr"/>
            <a:r>
              <a:rPr lang="en-US" sz="2800" b="1" dirty="0">
                <a:latin typeface="Arial"/>
                <a:cs typeface="Arial"/>
              </a:rPr>
              <a:t> </a:t>
            </a:r>
          </a:p>
          <a:p>
            <a:r>
              <a:rPr lang="en-US" sz="2800" dirty="0" smtClean="0">
                <a:solidFill>
                  <a:srgbClr val="C00000"/>
                </a:solidFill>
              </a:rPr>
              <a:t>I am </a:t>
            </a:r>
            <a:r>
              <a:rPr lang="en-US" sz="2800" dirty="0">
                <a:solidFill>
                  <a:srgbClr val="C00000"/>
                </a:solidFill>
              </a:rPr>
              <a:t>TOM KRAFT, CEO of </a:t>
            </a:r>
            <a:r>
              <a:rPr lang="en-US" sz="2800" b="1" i="1" dirty="0">
                <a:solidFill>
                  <a:srgbClr val="C00000"/>
                </a:solidFill>
              </a:rPr>
              <a:t>Allergy in Control. </a:t>
            </a:r>
            <a:r>
              <a:rPr lang="en-US" sz="2800" b="1" i="1" dirty="0" smtClean="0">
                <a:solidFill>
                  <a:srgbClr val="C00000"/>
                </a:solidFill>
              </a:rPr>
              <a:t>LLC. </a:t>
            </a:r>
            <a:r>
              <a:rPr lang="en-US" sz="2800" b="1" dirty="0" smtClean="0">
                <a:solidFill>
                  <a:srgbClr val="C00000"/>
                </a:solidFill>
              </a:rPr>
              <a:t> </a:t>
            </a:r>
            <a:r>
              <a:rPr lang="en-US" sz="2800" dirty="0">
                <a:solidFill>
                  <a:srgbClr val="C00000"/>
                </a:solidFill>
              </a:rPr>
              <a:t>We will determine your allergies with a simple 8” square shoulder pad and print your Personal Allergy Profile in 5 minutes.</a:t>
            </a:r>
            <a:r>
              <a:rPr lang="en-US" sz="2800" b="1" dirty="0" smtClean="0">
                <a:solidFill>
                  <a:srgbClr val="C00000"/>
                </a:solidFill>
                <a:latin typeface="Arial"/>
              </a:rPr>
              <a:t> </a:t>
            </a:r>
            <a:endParaRPr lang="en-US" sz="2800" dirty="0">
              <a:solidFill>
                <a:srgbClr val="C00000"/>
              </a:solidFill>
              <a:latin typeface="Arial"/>
            </a:endParaRPr>
          </a:p>
        </p:txBody>
      </p:sp>
      <p:sp>
        <p:nvSpPr>
          <p:cNvPr id="28678" name="Rectangle 1"/>
          <p:cNvSpPr>
            <a:spLocks noChangeArrowheads="1"/>
          </p:cNvSpPr>
          <p:nvPr/>
        </p:nvSpPr>
        <p:spPr bwMode="auto">
          <a:xfrm>
            <a:off x="2032000" y="3393996"/>
            <a:ext cx="6477000" cy="954107"/>
          </a:xfrm>
          <a:prstGeom prst="rect">
            <a:avLst/>
          </a:prstGeom>
          <a:noFill/>
          <a:ln w="9525">
            <a:noFill/>
            <a:miter lim="800000"/>
            <a:headEnd/>
            <a:tailEnd/>
          </a:ln>
        </p:spPr>
        <p:txBody>
          <a:bodyPr wrap="square" anchor="ctr">
            <a:spAutoFit/>
          </a:bodyPr>
          <a:lstStyle/>
          <a:p>
            <a:r>
              <a:rPr lang="en-US" sz="2400" dirty="0" smtClean="0">
                <a:solidFill>
                  <a:schemeClr val="accent2">
                    <a:lumMod val="75000"/>
                  </a:schemeClr>
                </a:solidFill>
                <a:cs typeface="Times New Roman" pitchFamily="18" charset="0"/>
              </a:rPr>
              <a:t> </a:t>
            </a:r>
            <a:endParaRPr lang="en-US" sz="2400" dirty="0">
              <a:solidFill>
                <a:schemeClr val="accent2">
                  <a:lumMod val="75000"/>
                </a:schemeClr>
              </a:solidFill>
              <a:cs typeface="Arial" charset="0"/>
            </a:endParaRPr>
          </a:p>
          <a:p>
            <a:endParaRPr lang="en-US" sz="3200" dirty="0">
              <a:cs typeface="Arial" charset="0"/>
            </a:endParaRPr>
          </a:p>
        </p:txBody>
      </p:sp>
      <p:sp>
        <p:nvSpPr>
          <p:cNvPr id="28679" name="Text Box 5"/>
          <p:cNvSpPr txBox="1">
            <a:spLocks noChangeArrowheads="1"/>
          </p:cNvSpPr>
          <p:nvPr/>
        </p:nvSpPr>
        <p:spPr bwMode="auto">
          <a:xfrm>
            <a:off x="4000720" y="0"/>
            <a:ext cx="51054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Arial" pitchFamily="34" charset="0"/>
                <a:cs typeface="Arial" pitchFamily="34" charset="0"/>
              </a:rPr>
              <a:t>Who We Are and Our Solution</a:t>
            </a:r>
            <a:endParaRPr lang="en-US" sz="3600" dirty="0">
              <a:solidFill>
                <a:srgbClr val="C0504D"/>
              </a:solidFill>
              <a:latin typeface="Arial" pitchFamily="34" charset="0"/>
              <a:cs typeface="Arial"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Box 8"/>
          <p:cNvSpPr txBox="1"/>
          <p:nvPr/>
        </p:nvSpPr>
        <p:spPr>
          <a:xfrm>
            <a:off x="533400" y="5943600"/>
            <a:ext cx="2438400" cy="523220"/>
          </a:xfrm>
          <a:prstGeom prst="rect">
            <a:avLst/>
          </a:prstGeom>
          <a:noFill/>
        </p:spPr>
        <p:txBody>
          <a:bodyPr wrap="square" rtlCol="0">
            <a:spAutoFit/>
          </a:bodyPr>
          <a:lstStyle/>
          <a:p>
            <a:r>
              <a:rPr lang="en-US" sz="2800" b="1" dirty="0" smtClean="0">
                <a:solidFill>
                  <a:srgbClr val="003399"/>
                </a:solidFill>
              </a:rPr>
              <a:t>44 WORDS</a:t>
            </a:r>
            <a:endParaRPr lang="en-US" sz="2800" b="1" dirty="0">
              <a:solidFill>
                <a:srgbClr val="003399"/>
              </a:solidFill>
            </a:endParaRPr>
          </a:p>
        </p:txBody>
      </p:sp>
    </p:spTree>
    <p:extLst>
      <p:ext uri="{BB962C8B-B14F-4D97-AF65-F5344CB8AC3E}">
        <p14:creationId xmlns:p14="http://schemas.microsoft.com/office/powerpoint/2010/main" val="2741205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2773"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32774" name="Rectangle 1"/>
          <p:cNvSpPr>
            <a:spLocks noChangeArrowheads="1"/>
          </p:cNvSpPr>
          <p:nvPr/>
        </p:nvSpPr>
        <p:spPr bwMode="auto">
          <a:xfrm>
            <a:off x="1780540" y="2012842"/>
            <a:ext cx="5534660" cy="3108543"/>
          </a:xfrm>
          <a:prstGeom prst="rect">
            <a:avLst/>
          </a:prstGeom>
          <a:noFill/>
          <a:ln w="9525">
            <a:noFill/>
            <a:miter lim="800000"/>
            <a:headEnd/>
            <a:tailEnd/>
          </a:ln>
        </p:spPr>
        <p:txBody>
          <a:bodyPr wrap="square" anchor="ctr">
            <a:spAutoFit/>
          </a:bodyPr>
          <a:lstStyle/>
          <a:p>
            <a:pPr marL="342900" indent="-342900">
              <a:buFont typeface="Wingdings" pitchFamily="2" charset="2"/>
              <a:buChar char="ª"/>
            </a:pPr>
            <a:r>
              <a:rPr lang="en-US" sz="2800" dirty="0" smtClean="0">
                <a:solidFill>
                  <a:srgbClr val="000090"/>
                </a:solidFill>
                <a:latin typeface="Arial" pitchFamily="34" charset="0"/>
                <a:cs typeface="Arial" pitchFamily="34" charset="0"/>
              </a:rPr>
              <a:t>Is </a:t>
            </a:r>
            <a:r>
              <a:rPr lang="en-US" sz="2800" dirty="0">
                <a:solidFill>
                  <a:srgbClr val="000090"/>
                </a:solidFill>
                <a:latin typeface="Arial" pitchFamily="34" charset="0"/>
                <a:cs typeface="Arial" pitchFamily="34" charset="0"/>
              </a:rPr>
              <a:t>the market </a:t>
            </a:r>
            <a:r>
              <a:rPr lang="en-US" sz="2800" dirty="0" smtClean="0">
                <a:solidFill>
                  <a:srgbClr val="000090"/>
                </a:solidFill>
                <a:latin typeface="Arial" pitchFamily="34" charset="0"/>
                <a:cs typeface="Arial" pitchFamily="34" charset="0"/>
              </a:rPr>
              <a:t>stable?</a:t>
            </a:r>
          </a:p>
          <a:p>
            <a:pPr marL="342900" indent="-342900">
              <a:buFont typeface="Wingdings" pitchFamily="2" charset="2"/>
              <a:buChar char="ª"/>
            </a:pPr>
            <a:r>
              <a:rPr lang="en-US" sz="2800" dirty="0" smtClean="0">
                <a:solidFill>
                  <a:srgbClr val="000090"/>
                </a:solidFill>
                <a:latin typeface="Arial" pitchFamily="34" charset="0"/>
                <a:cs typeface="Arial" pitchFamily="34" charset="0"/>
              </a:rPr>
              <a:t>Is the market segment big 	enough?</a:t>
            </a:r>
          </a:p>
          <a:p>
            <a:pPr marL="342900" indent="-342900" eaLnBrk="0" hangingPunct="0">
              <a:buFont typeface="Wingdings" pitchFamily="2" charset="2"/>
              <a:buChar char="ª"/>
            </a:pPr>
            <a:r>
              <a:rPr lang="en-US" sz="2800" dirty="0" smtClean="0">
                <a:solidFill>
                  <a:srgbClr val="000090"/>
                </a:solidFill>
                <a:latin typeface="Arial" pitchFamily="34" charset="0"/>
                <a:cs typeface="Arial" pitchFamily="34" charset="0"/>
              </a:rPr>
              <a:t>Prefer units to dollars in most 	cases. </a:t>
            </a:r>
          </a:p>
          <a:p>
            <a:pPr eaLnBrk="0" hangingPunct="0"/>
            <a:endParaRPr lang="en-US" sz="2800" dirty="0" smtClean="0">
              <a:solidFill>
                <a:srgbClr val="000090"/>
              </a:solidFill>
              <a:latin typeface="Arial" pitchFamily="34" charset="0"/>
              <a:cs typeface="Arial" pitchFamily="34" charset="0"/>
            </a:endParaRPr>
          </a:p>
          <a:p>
            <a:pPr eaLnBrk="0" hangingPunct="0"/>
            <a:r>
              <a:rPr lang="en-US" sz="2800" dirty="0">
                <a:solidFill>
                  <a:srgbClr val="000090"/>
                </a:solidFill>
                <a:latin typeface="Arial" pitchFamily="34" charset="0"/>
                <a:cs typeface="Arial" pitchFamily="34" charset="0"/>
              </a:rPr>
              <a:t>	</a:t>
            </a:r>
            <a:r>
              <a:rPr lang="en-US" sz="2800" dirty="0" smtClean="0">
                <a:solidFill>
                  <a:srgbClr val="000090"/>
                </a:solidFill>
                <a:latin typeface="Arial" pitchFamily="34" charset="0"/>
                <a:cs typeface="Arial" pitchFamily="34" charset="0"/>
              </a:rPr>
              <a:t> </a:t>
            </a:r>
            <a:r>
              <a:rPr lang="en-US" sz="2800" i="1" dirty="0" smtClean="0">
                <a:solidFill>
                  <a:srgbClr val="000090"/>
                </a:solidFill>
                <a:latin typeface="Arial" pitchFamily="34" charset="0"/>
                <a:cs typeface="Arial" pitchFamily="34" charset="0"/>
              </a:rPr>
              <a:t>Sometimes both are good.</a:t>
            </a: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 Box 5"/>
          <p:cNvSpPr txBox="1">
            <a:spLocks noChangeArrowheads="1"/>
          </p:cNvSpPr>
          <p:nvPr/>
        </p:nvSpPr>
        <p:spPr bwMode="auto">
          <a:xfrm>
            <a:off x="304800" y="1642516"/>
            <a:ext cx="1143000" cy="524967"/>
          </a:xfrm>
          <a:prstGeom prst="rect">
            <a:avLst/>
          </a:prstGeom>
          <a:noFill/>
          <a:ln w="9525">
            <a:noFill/>
            <a:miter lim="800000"/>
            <a:headEnd/>
            <a:tailEnd/>
          </a:ln>
        </p:spPr>
        <p:txBody>
          <a:bodyPr wrap="square" lIns="93170" tIns="46585" rIns="93170" bIns="46585">
            <a:spAutoFit/>
          </a:bodyPr>
          <a:lstStyle/>
          <a:p>
            <a:r>
              <a:rPr lang="en-US" sz="2800" b="1" dirty="0" smtClean="0"/>
              <a:t>4/10</a:t>
            </a:r>
            <a:endParaRPr lang="en-US" sz="2800" b="1" dirty="0"/>
          </a:p>
        </p:txBody>
      </p:sp>
      <p:sp>
        <p:nvSpPr>
          <p:cNvPr id="10" name="Text Box 5"/>
          <p:cNvSpPr txBox="1">
            <a:spLocks noChangeArrowheads="1"/>
          </p:cNvSpPr>
          <p:nvPr/>
        </p:nvSpPr>
        <p:spPr bwMode="auto">
          <a:xfrm>
            <a:off x="4114800" y="426814"/>
            <a:ext cx="41910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3399"/>
                </a:solidFill>
                <a:cs typeface="Times New Roman" pitchFamily="18" charset="0"/>
              </a:rPr>
              <a:t>Market Segment</a:t>
            </a:r>
            <a:endParaRPr lang="en-US" sz="3600" b="1" dirty="0">
              <a:solidFill>
                <a:srgbClr val="003399"/>
              </a:solidFill>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32773"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32774" name="Rectangle 1"/>
          <p:cNvSpPr>
            <a:spLocks noChangeArrowheads="1"/>
          </p:cNvSpPr>
          <p:nvPr/>
        </p:nvSpPr>
        <p:spPr bwMode="auto">
          <a:xfrm>
            <a:off x="1066800" y="2228285"/>
            <a:ext cx="7086600" cy="2677656"/>
          </a:xfrm>
          <a:prstGeom prst="rect">
            <a:avLst/>
          </a:prstGeom>
          <a:noFill/>
          <a:ln w="9525">
            <a:noFill/>
            <a:miter lim="800000"/>
            <a:headEnd/>
            <a:tailEnd/>
          </a:ln>
        </p:spPr>
        <p:txBody>
          <a:bodyPr wrap="square" anchor="ctr">
            <a:spAutoFit/>
          </a:bodyPr>
          <a:lstStyle/>
          <a:p>
            <a:r>
              <a:rPr lang="en-US" sz="2800" dirty="0">
                <a:solidFill>
                  <a:srgbClr val="C00000"/>
                </a:solidFill>
              </a:rPr>
              <a:t>50 Million </a:t>
            </a:r>
            <a:r>
              <a:rPr lang="en-US" sz="2800" dirty="0" smtClean="0">
                <a:solidFill>
                  <a:srgbClr val="C00000"/>
                </a:solidFill>
              </a:rPr>
              <a:t>Americans have </a:t>
            </a:r>
            <a:r>
              <a:rPr lang="en-US" sz="2800" dirty="0">
                <a:solidFill>
                  <a:srgbClr val="C00000"/>
                </a:solidFill>
              </a:rPr>
              <a:t>allergies.  25 million allergy tests are done each year at an average consumer cost of $225.  Increasing environmental challenges will increase the annual number of allergy </a:t>
            </a:r>
            <a:r>
              <a:rPr lang="en-US" sz="2800" dirty="0" smtClean="0">
                <a:solidFill>
                  <a:srgbClr val="C00000"/>
                </a:solidFill>
              </a:rPr>
              <a:t>tests.</a:t>
            </a:r>
            <a:endParaRPr lang="en-US" sz="2800" dirty="0">
              <a:solidFill>
                <a:srgbClr val="C00000"/>
              </a:solidFill>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10" name="Text Box 5"/>
          <p:cNvSpPr txBox="1">
            <a:spLocks noChangeArrowheads="1"/>
          </p:cNvSpPr>
          <p:nvPr/>
        </p:nvSpPr>
        <p:spPr bwMode="auto">
          <a:xfrm>
            <a:off x="4114800" y="426814"/>
            <a:ext cx="41910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3399"/>
                </a:solidFill>
                <a:cs typeface="Times New Roman" pitchFamily="18" charset="0"/>
              </a:rPr>
              <a:t>Market Segment</a:t>
            </a:r>
            <a:endParaRPr lang="en-US" sz="3600" b="1" dirty="0">
              <a:solidFill>
                <a:srgbClr val="003399"/>
              </a:solidFill>
              <a:latin typeface="Calibri" pitchFamily="34" charset="0"/>
            </a:endParaRPr>
          </a:p>
        </p:txBody>
      </p:sp>
      <p:sp>
        <p:nvSpPr>
          <p:cNvPr id="11" name="TextBox 10"/>
          <p:cNvSpPr txBox="1"/>
          <p:nvPr/>
        </p:nvSpPr>
        <p:spPr>
          <a:xfrm>
            <a:off x="533400" y="5943600"/>
            <a:ext cx="2438400" cy="523220"/>
          </a:xfrm>
          <a:prstGeom prst="rect">
            <a:avLst/>
          </a:prstGeom>
          <a:noFill/>
        </p:spPr>
        <p:txBody>
          <a:bodyPr wrap="square" rtlCol="0">
            <a:spAutoFit/>
          </a:bodyPr>
          <a:lstStyle/>
          <a:p>
            <a:r>
              <a:rPr lang="en-US" sz="2800" b="1" dirty="0" smtClean="0">
                <a:solidFill>
                  <a:srgbClr val="003399"/>
                </a:solidFill>
              </a:rPr>
              <a:t>75 WORDS</a:t>
            </a:r>
            <a:endParaRPr lang="en-US" sz="2800" b="1" dirty="0">
              <a:solidFill>
                <a:srgbClr val="003399"/>
              </a:solidFill>
            </a:endParaRPr>
          </a:p>
        </p:txBody>
      </p:sp>
    </p:spTree>
    <p:extLst>
      <p:ext uri="{BB962C8B-B14F-4D97-AF65-F5344CB8AC3E}">
        <p14:creationId xmlns:p14="http://schemas.microsoft.com/office/powerpoint/2010/main" val="3632036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4821" name="Rectangle 14"/>
          <p:cNvSpPr>
            <a:spLocks noChangeArrowheads="1"/>
          </p:cNvSpPr>
          <p:nvPr/>
        </p:nvSpPr>
        <p:spPr bwMode="auto">
          <a:xfrm>
            <a:off x="1219200" y="1668684"/>
            <a:ext cx="7543799" cy="4678204"/>
          </a:xfrm>
          <a:prstGeom prst="rect">
            <a:avLst/>
          </a:prstGeom>
          <a:noFill/>
          <a:ln w="9525">
            <a:noFill/>
            <a:miter lim="800000"/>
            <a:headEnd/>
            <a:tailEnd/>
          </a:ln>
        </p:spPr>
        <p:txBody>
          <a:bodyPr wrap="square">
            <a:spAutoFit/>
          </a:bodyPr>
          <a:lstStyle/>
          <a:p>
            <a:pPr marL="342900" indent="-342900">
              <a:buFont typeface="Wingdings" charset="2"/>
              <a:buChar char=""/>
            </a:pPr>
            <a:r>
              <a:rPr lang="en-US" sz="2800" dirty="0" smtClean="0">
                <a:solidFill>
                  <a:srgbClr val="000090"/>
                </a:solidFill>
                <a:latin typeface="Arial"/>
                <a:cs typeface="Arial"/>
              </a:rPr>
              <a:t>What </a:t>
            </a:r>
            <a:r>
              <a:rPr lang="en-US" sz="2800" dirty="0">
                <a:solidFill>
                  <a:srgbClr val="000090"/>
                </a:solidFill>
                <a:latin typeface="Arial"/>
                <a:cs typeface="Arial"/>
              </a:rPr>
              <a:t>are the stakeholders’ values (</a:t>
            </a:r>
            <a:r>
              <a:rPr lang="en-US" sz="2800" dirty="0" smtClean="0">
                <a:solidFill>
                  <a:srgbClr val="000090"/>
                </a:solidFill>
                <a:latin typeface="Arial"/>
                <a:cs typeface="Arial"/>
              </a:rPr>
              <a:t>benefits 	from features) from </a:t>
            </a:r>
            <a:r>
              <a:rPr lang="en-US" sz="2800" dirty="0">
                <a:solidFill>
                  <a:srgbClr val="000090"/>
                </a:solidFill>
                <a:latin typeface="Arial"/>
                <a:cs typeface="Arial"/>
              </a:rPr>
              <a:t>our solution?</a:t>
            </a:r>
          </a:p>
          <a:p>
            <a:pPr marL="342900" indent="-342900">
              <a:buFont typeface="Wingdings" charset="2"/>
              <a:buChar char=""/>
            </a:pPr>
            <a:r>
              <a:rPr lang="en-US" sz="2800" dirty="0">
                <a:solidFill>
                  <a:srgbClr val="000090"/>
                </a:solidFill>
                <a:latin typeface="Arial"/>
                <a:cs typeface="Arial"/>
              </a:rPr>
              <a:t>Is this quantitative enough for </a:t>
            </a:r>
            <a:r>
              <a:rPr lang="en-US" sz="2800" dirty="0" smtClean="0">
                <a:solidFill>
                  <a:srgbClr val="000090"/>
                </a:solidFill>
                <a:latin typeface="Arial"/>
                <a:cs typeface="Arial"/>
              </a:rPr>
              <a:t>	measurement</a:t>
            </a:r>
            <a:r>
              <a:rPr lang="en-US" sz="2800" dirty="0">
                <a:solidFill>
                  <a:srgbClr val="000090"/>
                </a:solidFill>
                <a:latin typeface="Arial"/>
                <a:cs typeface="Arial"/>
              </a:rPr>
              <a:t>?</a:t>
            </a:r>
          </a:p>
          <a:p>
            <a:pPr marL="342900" indent="-342900">
              <a:buFont typeface="Wingdings" charset="2"/>
              <a:buChar char=""/>
            </a:pPr>
            <a:r>
              <a:rPr lang="en-US" sz="2800" dirty="0">
                <a:solidFill>
                  <a:srgbClr val="000090"/>
                </a:solidFill>
                <a:latin typeface="Arial"/>
                <a:cs typeface="Arial"/>
              </a:rPr>
              <a:t>The personal values should not be </a:t>
            </a:r>
            <a:r>
              <a:rPr lang="en-US" sz="2800" dirty="0" smtClean="0">
                <a:solidFill>
                  <a:srgbClr val="000090"/>
                </a:solidFill>
                <a:latin typeface="Arial"/>
                <a:cs typeface="Arial"/>
              </a:rPr>
              <a:t>	forgotten</a:t>
            </a:r>
            <a:r>
              <a:rPr lang="en-US" sz="2800" dirty="0">
                <a:solidFill>
                  <a:srgbClr val="000090"/>
                </a:solidFill>
                <a:latin typeface="Arial"/>
                <a:cs typeface="Arial"/>
              </a:rPr>
              <a:t>. </a:t>
            </a:r>
          </a:p>
          <a:p>
            <a:pPr marL="342900" indent="-342900">
              <a:buFont typeface="Wingdings" charset="2"/>
              <a:buChar char=""/>
            </a:pPr>
            <a:r>
              <a:rPr lang="en-US" sz="2800" dirty="0">
                <a:solidFill>
                  <a:srgbClr val="000090"/>
                </a:solidFill>
                <a:latin typeface="Arial"/>
                <a:cs typeface="Arial"/>
              </a:rPr>
              <a:t>There are multiple Value Propositions</a:t>
            </a:r>
          </a:p>
          <a:p>
            <a:pPr marL="342900" indent="-342900">
              <a:buFont typeface="Wingdings" charset="2"/>
              <a:buChar char=""/>
            </a:pPr>
            <a:r>
              <a:rPr lang="en-US" sz="2800" dirty="0">
                <a:solidFill>
                  <a:srgbClr val="000090"/>
                </a:solidFill>
                <a:latin typeface="Arial" pitchFamily="34" charset="0"/>
                <a:cs typeface="Arial" pitchFamily="34" charset="0"/>
              </a:rPr>
              <a:t>Think size of good enough and matters. </a:t>
            </a:r>
            <a:endParaRPr lang="en-US" sz="2800" dirty="0" smtClean="0">
              <a:solidFill>
                <a:srgbClr val="000090"/>
              </a:solidFill>
              <a:latin typeface="Arial" pitchFamily="34" charset="0"/>
              <a:cs typeface="Arial" pitchFamily="34" charset="0"/>
            </a:endParaRPr>
          </a:p>
          <a:p>
            <a:r>
              <a:rPr lang="en-US" sz="2800" dirty="0">
                <a:solidFill>
                  <a:srgbClr val="000090"/>
                </a:solidFill>
                <a:latin typeface="Arial" pitchFamily="34" charset="0"/>
                <a:cs typeface="Arial" pitchFamily="34" charset="0"/>
              </a:rPr>
              <a:t>	</a:t>
            </a:r>
            <a:r>
              <a:rPr lang="en-US" sz="2800" dirty="0" smtClean="0">
                <a:solidFill>
                  <a:srgbClr val="000090"/>
                </a:solidFill>
                <a:latin typeface="Arial" pitchFamily="34" charset="0"/>
                <a:cs typeface="Arial" pitchFamily="34" charset="0"/>
              </a:rPr>
              <a:t>25-25 rule</a:t>
            </a:r>
          </a:p>
          <a:p>
            <a:pPr marL="342900" indent="-342900">
              <a:buFont typeface="Wingdings" charset="2"/>
              <a:buChar char=""/>
            </a:pPr>
            <a:r>
              <a:rPr lang="en-US" sz="2800" dirty="0" smtClean="0">
                <a:solidFill>
                  <a:srgbClr val="000090"/>
                </a:solidFill>
                <a:latin typeface="Arial" pitchFamily="34" charset="0"/>
                <a:cs typeface="Arial" pitchFamily="34" charset="0"/>
              </a:rPr>
              <a:t>How their lives will be better.</a:t>
            </a:r>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4823" name="Text Box 5"/>
          <p:cNvSpPr txBox="1">
            <a:spLocks noChangeArrowheads="1"/>
          </p:cNvSpPr>
          <p:nvPr/>
        </p:nvSpPr>
        <p:spPr bwMode="auto">
          <a:xfrm>
            <a:off x="3886200" y="35416"/>
            <a:ext cx="50292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Is the Value Proposition strong?</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246123" y="1667719"/>
            <a:ext cx="1143000" cy="523220"/>
          </a:xfrm>
          <a:prstGeom prst="rect">
            <a:avLst/>
          </a:prstGeom>
          <a:noFill/>
        </p:spPr>
        <p:txBody>
          <a:bodyPr wrap="square" rtlCol="0">
            <a:spAutoFit/>
          </a:bodyPr>
          <a:lstStyle/>
          <a:p>
            <a:r>
              <a:rPr lang="en-US" sz="2800" b="1" dirty="0" smtClean="0"/>
              <a:t>5/10</a:t>
            </a:r>
            <a:endParaRPr lang="en-US"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3797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4821" name="Rectangle 14"/>
          <p:cNvSpPr>
            <a:spLocks noChangeArrowheads="1"/>
          </p:cNvSpPr>
          <p:nvPr/>
        </p:nvSpPr>
        <p:spPr bwMode="auto">
          <a:xfrm>
            <a:off x="990600" y="2514600"/>
            <a:ext cx="7391400" cy="2092881"/>
          </a:xfrm>
          <a:prstGeom prst="rect">
            <a:avLst/>
          </a:prstGeom>
          <a:noFill/>
          <a:ln w="9525">
            <a:noFill/>
            <a:miter lim="800000"/>
            <a:headEnd/>
            <a:tailEnd/>
          </a:ln>
        </p:spPr>
        <p:txBody>
          <a:bodyPr wrap="square">
            <a:spAutoFit/>
          </a:bodyPr>
          <a:lstStyle/>
          <a:p>
            <a:r>
              <a:rPr lang="en-US" sz="2800" dirty="0">
                <a:solidFill>
                  <a:srgbClr val="C00000"/>
                </a:solidFill>
              </a:rPr>
              <a:t>The patented </a:t>
            </a:r>
            <a:r>
              <a:rPr lang="en-US" sz="2800" dirty="0" smtClean="0">
                <a:solidFill>
                  <a:srgbClr val="C00000"/>
                </a:solidFill>
              </a:rPr>
              <a:t>ALL </a:t>
            </a:r>
            <a:r>
              <a:rPr lang="en-US" sz="2800" dirty="0">
                <a:solidFill>
                  <a:srgbClr val="C00000"/>
                </a:solidFill>
              </a:rPr>
              <a:t>ALLERGY PAD  has been shown to lower administration, application and reading times by 50%. Patient time is cut </a:t>
            </a:r>
            <a:r>
              <a:rPr lang="en-US" sz="2800" dirty="0" smtClean="0">
                <a:solidFill>
                  <a:srgbClr val="C00000"/>
                </a:solidFill>
              </a:rPr>
              <a:t>75</a:t>
            </a:r>
            <a:r>
              <a:rPr lang="en-US" sz="2800" dirty="0">
                <a:solidFill>
                  <a:srgbClr val="C00000"/>
                </a:solidFill>
              </a:rPr>
              <a:t>%.  </a:t>
            </a:r>
          </a:p>
          <a:p>
            <a:endParaRPr lang="en-US" i="1" dirty="0">
              <a:latin typeface="Arial" pitchFamily="34" charset="0"/>
              <a:cs typeface="Arial" pitchFamily="34" charset="0"/>
            </a:endParaRPr>
          </a:p>
        </p:txBody>
      </p:sp>
      <p:sp>
        <p:nvSpPr>
          <p:cNvPr id="34823" name="Text Box 5"/>
          <p:cNvSpPr txBox="1">
            <a:spLocks noChangeArrowheads="1"/>
          </p:cNvSpPr>
          <p:nvPr/>
        </p:nvSpPr>
        <p:spPr bwMode="auto">
          <a:xfrm>
            <a:off x="3886200" y="35416"/>
            <a:ext cx="50292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Calibri" pitchFamily="34" charset="0"/>
              </a:rPr>
              <a:t>Is the Value Proposition strong?</a:t>
            </a:r>
            <a:endParaRPr lang="en-US" sz="3600" dirty="0">
              <a:solidFill>
                <a:srgbClr val="C0504D"/>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Box 8"/>
          <p:cNvSpPr txBox="1"/>
          <p:nvPr/>
        </p:nvSpPr>
        <p:spPr>
          <a:xfrm>
            <a:off x="533400" y="5943600"/>
            <a:ext cx="2438400" cy="523220"/>
          </a:xfrm>
          <a:prstGeom prst="rect">
            <a:avLst/>
          </a:prstGeom>
          <a:noFill/>
        </p:spPr>
        <p:txBody>
          <a:bodyPr wrap="square" rtlCol="0">
            <a:spAutoFit/>
          </a:bodyPr>
          <a:lstStyle/>
          <a:p>
            <a:r>
              <a:rPr lang="en-US" sz="2800" b="1" dirty="0" smtClean="0">
                <a:solidFill>
                  <a:srgbClr val="003399"/>
                </a:solidFill>
              </a:rPr>
              <a:t>97 WORDS</a:t>
            </a:r>
            <a:endParaRPr lang="en-US" sz="2800" b="1" dirty="0">
              <a:solidFill>
                <a:srgbClr val="003399"/>
              </a:solidFill>
            </a:endParaRPr>
          </a:p>
        </p:txBody>
      </p:sp>
    </p:spTree>
    <p:extLst>
      <p:ext uri="{BB962C8B-B14F-4D97-AF65-F5344CB8AC3E}">
        <p14:creationId xmlns:p14="http://schemas.microsoft.com/office/powerpoint/2010/main" val="4596606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6870" name="Rectangle 1"/>
          <p:cNvSpPr>
            <a:spLocks noChangeArrowheads="1"/>
          </p:cNvSpPr>
          <p:nvPr/>
        </p:nvSpPr>
        <p:spPr bwMode="auto">
          <a:xfrm>
            <a:off x="1219200" y="1995883"/>
            <a:ext cx="7772400" cy="4154984"/>
          </a:xfrm>
          <a:prstGeom prst="rect">
            <a:avLst/>
          </a:prstGeom>
          <a:noFill/>
          <a:ln w="9525">
            <a:noFill/>
            <a:miter lim="800000"/>
            <a:headEnd/>
            <a:tailEnd/>
          </a:ln>
        </p:spPr>
        <p:txBody>
          <a:bodyPr wrap="square" anchor="ctr">
            <a:spAutoFit/>
          </a:bodyPr>
          <a:lstStyle/>
          <a:p>
            <a:pPr marL="342900" indent="-342900">
              <a:buFont typeface="Wingdings" pitchFamily="2" charset="2"/>
              <a:buChar char="ª"/>
            </a:pPr>
            <a:r>
              <a:rPr lang="en-US" sz="2400" dirty="0" smtClean="0">
                <a:solidFill>
                  <a:srgbClr val="000090"/>
                </a:solidFill>
                <a:cs typeface="Times New Roman" pitchFamily="18" charset="0"/>
              </a:rPr>
              <a:t>We have talked to ____ potential customers and all have indicated they would buy, and our solution will meet the problem we are addressing.</a:t>
            </a:r>
          </a:p>
          <a:p>
            <a:pPr marL="342900" indent="-342900">
              <a:buFont typeface="Wingdings" pitchFamily="2" charset="2"/>
              <a:buChar char="ª"/>
            </a:pPr>
            <a:r>
              <a:rPr lang="en-US" sz="2400" dirty="0" smtClean="0">
                <a:solidFill>
                  <a:srgbClr val="000090"/>
                </a:solidFill>
                <a:cs typeface="Times New Roman" pitchFamily="18" charset="0"/>
              </a:rPr>
              <a:t>We can demonstrate our solution.</a:t>
            </a:r>
            <a:endParaRPr lang="en-US" sz="2400" dirty="0">
              <a:solidFill>
                <a:srgbClr val="000090"/>
              </a:solidFill>
              <a:cs typeface="Times New Roman" pitchFamily="18" charset="0"/>
            </a:endParaRPr>
          </a:p>
          <a:p>
            <a:pPr marL="342900" indent="-342900">
              <a:buFont typeface="Wingdings" pitchFamily="2" charset="2"/>
              <a:buChar char="ª"/>
            </a:pPr>
            <a:r>
              <a:rPr lang="en-US" sz="2400" dirty="0" smtClean="0">
                <a:solidFill>
                  <a:srgbClr val="000090"/>
                </a:solidFill>
                <a:cs typeface="Times New Roman" pitchFamily="18" charset="0"/>
              </a:rPr>
              <a:t>We are participating in  ____ groups (sandboxes) which are made up of our potential customers.</a:t>
            </a:r>
          </a:p>
          <a:p>
            <a:pPr marL="342900" indent="-342900">
              <a:buFont typeface="Wingdings" pitchFamily="2" charset="2"/>
              <a:buChar char="ª"/>
            </a:pPr>
            <a:r>
              <a:rPr lang="en-US" sz="2400" dirty="0" smtClean="0">
                <a:solidFill>
                  <a:srgbClr val="000090"/>
                </a:solidFill>
                <a:cs typeface="Times New Roman" pitchFamily="18" charset="0"/>
              </a:rPr>
              <a:t>We are achieving traction in all the sandboxes</a:t>
            </a:r>
          </a:p>
          <a:p>
            <a:pPr marL="342900" indent="-342900">
              <a:buFont typeface="Wingdings" pitchFamily="2" charset="2"/>
              <a:buChar char="ª"/>
            </a:pPr>
            <a:r>
              <a:rPr lang="en-US" sz="2400" dirty="0" smtClean="0">
                <a:solidFill>
                  <a:srgbClr val="000090"/>
                </a:solidFill>
                <a:cs typeface="Times New Roman" pitchFamily="18" charset="0"/>
              </a:rPr>
              <a:t>Our first sale has been committed and we have a letter so stating.</a:t>
            </a:r>
          </a:p>
          <a:p>
            <a:pPr marL="342900" indent="-342900">
              <a:buFont typeface="Wingdings" pitchFamily="2" charset="2"/>
              <a:buChar char="ª"/>
            </a:pPr>
            <a:r>
              <a:rPr lang="en-US" sz="2400" dirty="0" smtClean="0">
                <a:solidFill>
                  <a:srgbClr val="000090"/>
                </a:solidFill>
                <a:cs typeface="Times New Roman" pitchFamily="18" charset="0"/>
              </a:rPr>
              <a:t>We can name the possible first six customers?</a:t>
            </a:r>
          </a:p>
          <a:p>
            <a:r>
              <a:rPr lang="en-US" sz="2400" dirty="0" smtClean="0">
                <a:solidFill>
                  <a:srgbClr val="000090"/>
                </a:solidFill>
                <a:cs typeface="Times New Roman" pitchFamily="18" charset="0"/>
              </a:rPr>
              <a:t> </a:t>
            </a:r>
            <a:endParaRPr lang="en-US" sz="2400" dirty="0">
              <a:solidFill>
                <a:srgbClr val="000090"/>
              </a:solidFill>
              <a:cs typeface="Arial" charset="0"/>
            </a:endParaRPr>
          </a:p>
        </p:txBody>
      </p:sp>
      <p:sp>
        <p:nvSpPr>
          <p:cNvPr id="36871" name="Text Box 5"/>
          <p:cNvSpPr txBox="1">
            <a:spLocks noChangeArrowheads="1"/>
          </p:cNvSpPr>
          <p:nvPr/>
        </p:nvSpPr>
        <p:spPr bwMode="auto">
          <a:xfrm>
            <a:off x="3996388" y="94290"/>
            <a:ext cx="4301828"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Are there people </a:t>
            </a:r>
          </a:p>
          <a:p>
            <a:pPr marL="228600" indent="-228600" algn="ctr"/>
            <a:r>
              <a:rPr lang="en-US" sz="3600" b="1" dirty="0" smtClean="0">
                <a:solidFill>
                  <a:srgbClr val="000090"/>
                </a:solidFill>
                <a:latin typeface="Calibri" pitchFamily="34" charset="0"/>
              </a:rPr>
              <a:t>who will pay?</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381000" y="1676400"/>
            <a:ext cx="1066800" cy="523220"/>
          </a:xfrm>
          <a:prstGeom prst="rect">
            <a:avLst/>
          </a:prstGeom>
          <a:noFill/>
        </p:spPr>
        <p:txBody>
          <a:bodyPr wrap="square" rtlCol="0">
            <a:spAutoFit/>
          </a:bodyPr>
          <a:lstStyle/>
          <a:p>
            <a:r>
              <a:rPr lang="en-US" sz="2800" b="1" dirty="0" smtClean="0"/>
              <a:t>6/10</a:t>
            </a:r>
            <a:endParaRPr lang="en-US" sz="2800" b="1" dirty="0"/>
          </a:p>
        </p:txBody>
      </p:sp>
    </p:spTree>
    <p:extLst>
      <p:ext uri="{BB962C8B-B14F-4D97-AF65-F5344CB8AC3E}">
        <p14:creationId xmlns:p14="http://schemas.microsoft.com/office/powerpoint/2010/main" val="3961445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6870" name="Rectangle 1"/>
          <p:cNvSpPr>
            <a:spLocks noChangeArrowheads="1"/>
          </p:cNvSpPr>
          <p:nvPr/>
        </p:nvSpPr>
        <p:spPr bwMode="auto">
          <a:xfrm>
            <a:off x="533400" y="2394467"/>
            <a:ext cx="8382000" cy="2677656"/>
          </a:xfrm>
          <a:prstGeom prst="rect">
            <a:avLst/>
          </a:prstGeom>
          <a:noFill/>
          <a:ln w="9525">
            <a:noFill/>
            <a:miter lim="800000"/>
            <a:headEnd/>
            <a:tailEnd/>
          </a:ln>
        </p:spPr>
        <p:txBody>
          <a:bodyPr wrap="square" anchor="ctr">
            <a:spAutoFit/>
          </a:bodyPr>
          <a:lstStyle/>
          <a:p>
            <a:r>
              <a:rPr lang="en-US" sz="2800" dirty="0" smtClean="0">
                <a:solidFill>
                  <a:srgbClr val="C00000"/>
                </a:solidFill>
              </a:rPr>
              <a:t>85 potential customers interviewed all indicated they would go to a clinic that offered this testing. In </a:t>
            </a:r>
            <a:r>
              <a:rPr lang="en-US" sz="2800" dirty="0">
                <a:solidFill>
                  <a:srgbClr val="C00000"/>
                </a:solidFill>
              </a:rPr>
              <a:t>18 </a:t>
            </a:r>
            <a:r>
              <a:rPr lang="en-US" sz="2800" dirty="0" smtClean="0">
                <a:solidFill>
                  <a:srgbClr val="C00000"/>
                </a:solidFill>
              </a:rPr>
              <a:t>patient tests, stated speeds </a:t>
            </a:r>
            <a:r>
              <a:rPr lang="en-US" sz="2800" dirty="0">
                <a:solidFill>
                  <a:srgbClr val="C00000"/>
                </a:solidFill>
              </a:rPr>
              <a:t>and </a:t>
            </a:r>
            <a:r>
              <a:rPr lang="en-US" sz="2800" dirty="0" smtClean="0">
                <a:solidFill>
                  <a:srgbClr val="C00000"/>
                </a:solidFill>
              </a:rPr>
              <a:t>specificities were validated. We </a:t>
            </a:r>
            <a:r>
              <a:rPr lang="en-US" sz="2800" dirty="0">
                <a:solidFill>
                  <a:srgbClr val="C00000"/>
                </a:solidFill>
              </a:rPr>
              <a:t>already have 6 </a:t>
            </a:r>
            <a:r>
              <a:rPr lang="en-US" sz="2800" dirty="0" smtClean="0">
                <a:solidFill>
                  <a:srgbClr val="C00000"/>
                </a:solidFill>
              </a:rPr>
              <a:t>LOI’s to </a:t>
            </a:r>
            <a:r>
              <a:rPr lang="en-US" sz="2800" dirty="0">
                <a:solidFill>
                  <a:srgbClr val="C00000"/>
                </a:solidFill>
              </a:rPr>
              <a:t>purchase our product.  Our first sale </a:t>
            </a:r>
            <a:r>
              <a:rPr lang="en-US" sz="2800" dirty="0" smtClean="0">
                <a:solidFill>
                  <a:srgbClr val="C00000"/>
                </a:solidFill>
              </a:rPr>
              <a:t>is </a:t>
            </a:r>
            <a:r>
              <a:rPr lang="en-US" sz="2800" dirty="0">
                <a:solidFill>
                  <a:srgbClr val="C00000"/>
                </a:solidFill>
              </a:rPr>
              <a:t>expected in June </a:t>
            </a:r>
            <a:r>
              <a:rPr lang="en-US" sz="2800" dirty="0" smtClean="0">
                <a:solidFill>
                  <a:srgbClr val="C00000"/>
                </a:solidFill>
              </a:rPr>
              <a:t>2106. </a:t>
            </a:r>
            <a:endParaRPr lang="en-US" sz="2800" dirty="0">
              <a:solidFill>
                <a:srgbClr val="C00000"/>
              </a:solidFill>
            </a:endParaRPr>
          </a:p>
        </p:txBody>
      </p:sp>
      <p:sp>
        <p:nvSpPr>
          <p:cNvPr id="36871" name="Text Box 5"/>
          <p:cNvSpPr txBox="1">
            <a:spLocks noChangeArrowheads="1"/>
          </p:cNvSpPr>
          <p:nvPr/>
        </p:nvSpPr>
        <p:spPr bwMode="auto">
          <a:xfrm>
            <a:off x="3962400" y="0"/>
            <a:ext cx="4301828"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Calibri" pitchFamily="34" charset="0"/>
              </a:rPr>
              <a:t>Are there people </a:t>
            </a:r>
          </a:p>
          <a:p>
            <a:pPr marL="228600" indent="-228600" algn="ctr"/>
            <a:r>
              <a:rPr lang="en-US" sz="3600" b="1" dirty="0" smtClean="0">
                <a:solidFill>
                  <a:srgbClr val="C0504D"/>
                </a:solidFill>
                <a:latin typeface="Calibri" pitchFamily="34" charset="0"/>
              </a:rPr>
              <a:t>who will pay?</a:t>
            </a:r>
            <a:endParaRPr lang="en-US" sz="3600" dirty="0">
              <a:solidFill>
                <a:srgbClr val="C0504D"/>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Box 8"/>
          <p:cNvSpPr txBox="1"/>
          <p:nvPr/>
        </p:nvSpPr>
        <p:spPr>
          <a:xfrm>
            <a:off x="533400" y="5943600"/>
            <a:ext cx="2438400" cy="523220"/>
          </a:xfrm>
          <a:prstGeom prst="rect">
            <a:avLst/>
          </a:prstGeom>
          <a:noFill/>
        </p:spPr>
        <p:txBody>
          <a:bodyPr wrap="square" rtlCol="0">
            <a:spAutoFit/>
          </a:bodyPr>
          <a:lstStyle/>
          <a:p>
            <a:r>
              <a:rPr lang="en-US" sz="2800" b="1" dirty="0" smtClean="0">
                <a:solidFill>
                  <a:srgbClr val="003399"/>
                </a:solidFill>
              </a:rPr>
              <a:t>140 WORDS</a:t>
            </a:r>
            <a:endParaRPr lang="en-US" sz="2800" b="1" dirty="0">
              <a:solidFill>
                <a:srgbClr val="00339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38917" name="Rectangle 14"/>
          <p:cNvSpPr>
            <a:spLocks noChangeArrowheads="1"/>
          </p:cNvSpPr>
          <p:nvPr/>
        </p:nvSpPr>
        <p:spPr bwMode="auto">
          <a:xfrm>
            <a:off x="1447800" y="1905000"/>
            <a:ext cx="6019800" cy="1046440"/>
          </a:xfrm>
          <a:prstGeom prst="rect">
            <a:avLst/>
          </a:prstGeom>
          <a:noFill/>
          <a:ln w="9525">
            <a:noFill/>
            <a:miter lim="800000"/>
            <a:headEnd/>
            <a:tailEnd/>
          </a:ln>
        </p:spPr>
        <p:txBody>
          <a:bodyPr>
            <a:spAutoFit/>
          </a:bodyPr>
          <a:lstStyle/>
          <a:p>
            <a:pPr algn="ct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38918" name="Rectangle 1"/>
          <p:cNvSpPr>
            <a:spLocks noChangeArrowheads="1"/>
          </p:cNvSpPr>
          <p:nvPr/>
        </p:nvSpPr>
        <p:spPr bwMode="auto">
          <a:xfrm>
            <a:off x="502920" y="4149436"/>
            <a:ext cx="8382000" cy="584775"/>
          </a:xfrm>
          <a:prstGeom prst="rect">
            <a:avLst/>
          </a:prstGeom>
          <a:noFill/>
          <a:ln w="9525">
            <a:noFill/>
            <a:miter lim="800000"/>
            <a:headEnd/>
            <a:tailEnd/>
          </a:ln>
        </p:spPr>
        <p:txBody>
          <a:bodyPr anchor="ctr">
            <a:spAutoFit/>
          </a:bodyPr>
          <a:lstStyle/>
          <a:p>
            <a:r>
              <a:rPr lang="en-US" sz="3200" i="1" dirty="0">
                <a:solidFill>
                  <a:srgbClr val="000090"/>
                </a:solidFill>
                <a:cs typeface="Times New Roman" pitchFamily="18" charset="0"/>
              </a:rPr>
              <a:t> </a:t>
            </a:r>
          </a:p>
        </p:txBody>
      </p:sp>
      <p:sp>
        <p:nvSpPr>
          <p:cNvPr id="38919" name="Text Box 5"/>
          <p:cNvSpPr txBox="1">
            <a:spLocks noChangeArrowheads="1"/>
          </p:cNvSpPr>
          <p:nvPr/>
        </p:nvSpPr>
        <p:spPr bwMode="auto">
          <a:xfrm>
            <a:off x="3962400" y="0"/>
            <a:ext cx="46482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Breakeven, Year 3 Revenue</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3" name="TextBox 2"/>
          <p:cNvSpPr txBox="1"/>
          <p:nvPr/>
        </p:nvSpPr>
        <p:spPr>
          <a:xfrm>
            <a:off x="264160" y="1643390"/>
            <a:ext cx="955040" cy="523220"/>
          </a:xfrm>
          <a:prstGeom prst="rect">
            <a:avLst/>
          </a:prstGeom>
          <a:noFill/>
        </p:spPr>
        <p:txBody>
          <a:bodyPr wrap="square" rtlCol="0">
            <a:spAutoFit/>
          </a:bodyPr>
          <a:lstStyle/>
          <a:p>
            <a:r>
              <a:rPr lang="en-US" sz="2800" b="1" dirty="0" smtClean="0"/>
              <a:t>7/10</a:t>
            </a:r>
            <a:endParaRPr lang="en-US" sz="2800" b="1" dirty="0"/>
          </a:p>
        </p:txBody>
      </p:sp>
      <p:sp>
        <p:nvSpPr>
          <p:cNvPr id="2" name="Rectangle 1"/>
          <p:cNvSpPr/>
          <p:nvPr/>
        </p:nvSpPr>
        <p:spPr>
          <a:xfrm>
            <a:off x="1219198" y="2257328"/>
            <a:ext cx="7166857" cy="3108543"/>
          </a:xfrm>
          <a:prstGeom prst="rect">
            <a:avLst/>
          </a:prstGeom>
        </p:spPr>
        <p:txBody>
          <a:bodyPr wrap="square">
            <a:spAutoFit/>
          </a:bodyPr>
          <a:lstStyle/>
          <a:p>
            <a:pPr marL="342900" indent="-342900">
              <a:buFont typeface="Wingdings" pitchFamily="2" charset="2"/>
              <a:buChar char="ª"/>
            </a:pPr>
            <a:r>
              <a:rPr lang="en-US" sz="2800" dirty="0">
                <a:solidFill>
                  <a:srgbClr val="000090"/>
                </a:solidFill>
              </a:rPr>
              <a:t>Breakeven soon enough</a:t>
            </a:r>
            <a:r>
              <a:rPr lang="is-IS" sz="2800" dirty="0">
                <a:solidFill>
                  <a:srgbClr val="000090"/>
                </a:solidFill>
              </a:rPr>
              <a:t>…..A key measure </a:t>
            </a:r>
            <a:r>
              <a:rPr lang="is-IS" sz="2800" dirty="0" smtClean="0">
                <a:solidFill>
                  <a:srgbClr val="000090"/>
                </a:solidFill>
              </a:rPr>
              <a:t>of the economic </a:t>
            </a:r>
            <a:r>
              <a:rPr lang="is-IS" sz="2800" dirty="0">
                <a:solidFill>
                  <a:srgbClr val="000090"/>
                </a:solidFill>
              </a:rPr>
              <a:t>possibility and </a:t>
            </a:r>
            <a:r>
              <a:rPr lang="is-IS" sz="2800" dirty="0" smtClean="0">
                <a:solidFill>
                  <a:srgbClr val="000090"/>
                </a:solidFill>
              </a:rPr>
              <a:t>timing</a:t>
            </a:r>
          </a:p>
          <a:p>
            <a:pPr marL="342900" indent="-342900">
              <a:buFont typeface="Wingdings" pitchFamily="2" charset="2"/>
              <a:buChar char="ª"/>
            </a:pPr>
            <a:r>
              <a:rPr lang="is-IS" sz="2800" dirty="0" smtClean="0">
                <a:solidFill>
                  <a:srgbClr val="000090"/>
                </a:solidFill>
              </a:rPr>
              <a:t>3rd year revenue tells a lot to investor.</a:t>
            </a:r>
          </a:p>
          <a:p>
            <a:pPr marL="342900" indent="-342900">
              <a:buFont typeface="Wingdings" pitchFamily="2" charset="2"/>
              <a:buChar char="ª"/>
            </a:pPr>
            <a:r>
              <a:rPr lang="is-IS" sz="2800" dirty="0" smtClean="0">
                <a:solidFill>
                  <a:srgbClr val="000090"/>
                </a:solidFill>
              </a:rPr>
              <a:t>This can be point to show investment needed</a:t>
            </a:r>
          </a:p>
          <a:p>
            <a:pPr marL="342900" indent="-342900">
              <a:buFont typeface="Wingdings" pitchFamily="2" charset="2"/>
              <a:buChar char="ª"/>
            </a:pPr>
            <a:r>
              <a:rPr lang="is-IS" sz="2800" u="sng" dirty="0" smtClean="0">
                <a:solidFill>
                  <a:srgbClr val="000090"/>
                </a:solidFill>
              </a:rPr>
              <a:t>First Sale </a:t>
            </a:r>
            <a:r>
              <a:rPr lang="is-IS" sz="2800" dirty="0" smtClean="0">
                <a:solidFill>
                  <a:srgbClr val="000090"/>
                </a:solidFill>
              </a:rPr>
              <a:t>time could be very important</a:t>
            </a:r>
            <a:endParaRPr lang="is-IS" sz="2800" dirty="0">
              <a:solidFill>
                <a:srgbClr val="00009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38917" name="Rectangle 14"/>
          <p:cNvSpPr>
            <a:spLocks noChangeArrowheads="1"/>
          </p:cNvSpPr>
          <p:nvPr/>
        </p:nvSpPr>
        <p:spPr bwMode="auto">
          <a:xfrm>
            <a:off x="1447800" y="1905000"/>
            <a:ext cx="6019800" cy="1046440"/>
          </a:xfrm>
          <a:prstGeom prst="rect">
            <a:avLst/>
          </a:prstGeom>
          <a:noFill/>
          <a:ln w="9525">
            <a:noFill/>
            <a:miter lim="800000"/>
            <a:headEnd/>
            <a:tailEnd/>
          </a:ln>
        </p:spPr>
        <p:txBody>
          <a:bodyPr>
            <a:spAutoFit/>
          </a:bodyPr>
          <a:lstStyle/>
          <a:p>
            <a:pPr algn="ct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38918" name="Rectangle 1"/>
          <p:cNvSpPr>
            <a:spLocks noChangeArrowheads="1"/>
          </p:cNvSpPr>
          <p:nvPr/>
        </p:nvSpPr>
        <p:spPr bwMode="auto">
          <a:xfrm>
            <a:off x="502920" y="4149436"/>
            <a:ext cx="8382000" cy="584775"/>
          </a:xfrm>
          <a:prstGeom prst="rect">
            <a:avLst/>
          </a:prstGeom>
          <a:noFill/>
          <a:ln w="9525">
            <a:noFill/>
            <a:miter lim="800000"/>
            <a:headEnd/>
            <a:tailEnd/>
          </a:ln>
        </p:spPr>
        <p:txBody>
          <a:bodyPr anchor="ctr">
            <a:spAutoFit/>
          </a:bodyPr>
          <a:lstStyle/>
          <a:p>
            <a:r>
              <a:rPr lang="en-US" sz="3200" i="1" dirty="0">
                <a:solidFill>
                  <a:srgbClr val="000090"/>
                </a:solidFill>
                <a:cs typeface="Times New Roman" pitchFamily="18" charset="0"/>
              </a:rPr>
              <a:t> </a:t>
            </a:r>
          </a:p>
        </p:txBody>
      </p:sp>
      <p:sp>
        <p:nvSpPr>
          <p:cNvPr id="38919" name="Text Box 5"/>
          <p:cNvSpPr txBox="1">
            <a:spLocks noChangeArrowheads="1"/>
          </p:cNvSpPr>
          <p:nvPr/>
        </p:nvSpPr>
        <p:spPr bwMode="auto">
          <a:xfrm>
            <a:off x="3962400" y="0"/>
            <a:ext cx="46482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Calibri" pitchFamily="34" charset="0"/>
              </a:rPr>
              <a:t>Breakeven, Year 3 Revenue</a:t>
            </a:r>
            <a:endParaRPr lang="en-US" sz="3600" dirty="0">
              <a:solidFill>
                <a:srgbClr val="C0504D"/>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1219199" y="2590800"/>
            <a:ext cx="7166857" cy="1384995"/>
          </a:xfrm>
          <a:prstGeom prst="rect">
            <a:avLst/>
          </a:prstGeom>
        </p:spPr>
        <p:txBody>
          <a:bodyPr wrap="square">
            <a:spAutoFit/>
          </a:bodyPr>
          <a:lstStyle/>
          <a:p>
            <a:r>
              <a:rPr lang="en-US" sz="2800" b="1" dirty="0" smtClean="0">
                <a:solidFill>
                  <a:srgbClr val="C0504D"/>
                </a:solidFill>
              </a:rPr>
              <a:t>We will break-even in 11 months when the monthly revenues are expected to be $40,000. </a:t>
            </a:r>
            <a:endParaRPr lang="is-IS" sz="2800" b="1" dirty="0">
              <a:solidFill>
                <a:srgbClr val="C0504D"/>
              </a:solidFill>
            </a:endParaRPr>
          </a:p>
        </p:txBody>
      </p:sp>
      <p:sp>
        <p:nvSpPr>
          <p:cNvPr id="10" name="TextBox 9"/>
          <p:cNvSpPr txBox="1"/>
          <p:nvPr/>
        </p:nvSpPr>
        <p:spPr>
          <a:xfrm>
            <a:off x="533400" y="5943600"/>
            <a:ext cx="2438400" cy="523220"/>
          </a:xfrm>
          <a:prstGeom prst="rect">
            <a:avLst/>
          </a:prstGeom>
          <a:noFill/>
        </p:spPr>
        <p:txBody>
          <a:bodyPr wrap="square" rtlCol="0">
            <a:spAutoFit/>
          </a:bodyPr>
          <a:lstStyle/>
          <a:p>
            <a:r>
              <a:rPr lang="en-US" sz="2800" b="1" dirty="0" smtClean="0">
                <a:solidFill>
                  <a:srgbClr val="003399"/>
                </a:solidFill>
              </a:rPr>
              <a:t>155 WORDS</a:t>
            </a:r>
            <a:endParaRPr lang="en-US" sz="2800" b="1" dirty="0">
              <a:solidFill>
                <a:srgbClr val="003399"/>
              </a:solidFill>
            </a:endParaRPr>
          </a:p>
        </p:txBody>
      </p:sp>
    </p:spTree>
    <p:extLst>
      <p:ext uri="{BB962C8B-B14F-4D97-AF65-F5344CB8AC3E}">
        <p14:creationId xmlns:p14="http://schemas.microsoft.com/office/powerpoint/2010/main" val="2735680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0965" name="Rectangle 14"/>
          <p:cNvSpPr>
            <a:spLocks noChangeArrowheads="1"/>
          </p:cNvSpPr>
          <p:nvPr/>
        </p:nvSpPr>
        <p:spPr bwMode="auto">
          <a:xfrm>
            <a:off x="1219200" y="2583002"/>
            <a:ext cx="6362700" cy="1415772"/>
          </a:xfrm>
          <a:prstGeom prst="rect">
            <a:avLst/>
          </a:prstGeom>
          <a:noFill/>
          <a:ln w="9525">
            <a:noFill/>
            <a:miter lim="800000"/>
            <a:headEnd/>
            <a:tailEnd/>
          </a:ln>
        </p:spPr>
        <p:txBody>
          <a:bodyPr wrap="square">
            <a:spAutoFit/>
          </a:bodyPr>
          <a:lstStyle/>
          <a:p>
            <a:pPr algn="ctr"/>
            <a:r>
              <a:rPr lang="en-US" sz="4000" b="1" dirty="0">
                <a:cs typeface="Arial" charset="0"/>
              </a:rPr>
              <a:t> </a:t>
            </a:r>
          </a:p>
          <a:p>
            <a:pPr marL="342900" indent="-342900" algn="ctr">
              <a:buFont typeface="Wingdings" pitchFamily="2" charset="2"/>
              <a:buChar char="ª"/>
            </a:pPr>
            <a:r>
              <a:rPr lang="is-IS" sz="2800" dirty="0">
                <a:solidFill>
                  <a:srgbClr val="000090"/>
                </a:solidFill>
              </a:rPr>
              <a:t>Looking for flex in costs and pricing</a:t>
            </a:r>
            <a:r>
              <a:rPr lang="en-US" sz="2800" b="1" dirty="0" smtClean="0">
                <a:latin typeface="Calibri" pitchFamily="34" charset="0"/>
              </a:rPr>
              <a:t> </a:t>
            </a:r>
            <a:endParaRPr lang="en-US" sz="2800" b="1" dirty="0">
              <a:cs typeface="Arial" charset="0"/>
            </a:endParaRPr>
          </a:p>
          <a:p>
            <a:r>
              <a:rPr lang="en-US" b="1" dirty="0">
                <a:latin typeface="Calibri" pitchFamily="34" charset="0"/>
              </a:rPr>
              <a:t> </a:t>
            </a:r>
            <a:endParaRPr lang="en-US" dirty="0">
              <a:latin typeface="Calibri" pitchFamily="34" charset="0"/>
            </a:endParaRPr>
          </a:p>
        </p:txBody>
      </p:sp>
      <p:sp>
        <p:nvSpPr>
          <p:cNvPr id="40967" name="Text Box 5"/>
          <p:cNvSpPr txBox="1">
            <a:spLocks noChangeArrowheads="1"/>
          </p:cNvSpPr>
          <p:nvPr/>
        </p:nvSpPr>
        <p:spPr bwMode="auto">
          <a:xfrm>
            <a:off x="4572000" y="381000"/>
            <a:ext cx="35814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Profit margin OK?</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381000" y="1729740"/>
            <a:ext cx="990600" cy="523220"/>
          </a:xfrm>
          <a:prstGeom prst="rect">
            <a:avLst/>
          </a:prstGeom>
          <a:noFill/>
        </p:spPr>
        <p:txBody>
          <a:bodyPr wrap="square" rtlCol="0">
            <a:spAutoFit/>
          </a:bodyPr>
          <a:lstStyle/>
          <a:p>
            <a:r>
              <a:rPr lang="en-US" sz="2800" b="1" dirty="0" smtClean="0"/>
              <a:t>8/10</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5" name="Rectangle 14"/>
          <p:cNvSpPr>
            <a:spLocks noChangeArrowheads="1"/>
          </p:cNvSpPr>
          <p:nvPr/>
        </p:nvSpPr>
        <p:spPr bwMode="auto">
          <a:xfrm>
            <a:off x="1447800" y="1981200"/>
            <a:ext cx="6553200" cy="2923877"/>
          </a:xfrm>
          <a:prstGeom prst="rect">
            <a:avLst/>
          </a:prstGeom>
          <a:noFill/>
          <a:ln w="9525">
            <a:noFill/>
            <a:miter lim="800000"/>
            <a:headEnd/>
            <a:tailEnd/>
          </a:ln>
        </p:spPr>
        <p:txBody>
          <a:bodyPr wrap="square">
            <a:spAutoFit/>
          </a:bodyPr>
          <a:lstStyle/>
          <a:p>
            <a:r>
              <a:rPr lang="en-US" sz="3600" i="1" dirty="0" smtClean="0">
                <a:solidFill>
                  <a:srgbClr val="000090"/>
                </a:solidFill>
                <a:cs typeface="Arial" charset="0"/>
              </a:rPr>
              <a:t>To achieve this goal we must </a:t>
            </a:r>
            <a:r>
              <a:rPr lang="en-US" sz="3600" i="1" u="sng" dirty="0" smtClean="0">
                <a:solidFill>
                  <a:srgbClr val="000090"/>
                </a:solidFill>
                <a:cs typeface="Arial" charset="0"/>
              </a:rPr>
              <a:t>adjust our pitch to a specific audience</a:t>
            </a:r>
            <a:r>
              <a:rPr lang="en-US" sz="3600" i="1" dirty="0" smtClean="0">
                <a:solidFill>
                  <a:srgbClr val="000090"/>
                </a:solidFill>
                <a:cs typeface="Arial" charset="0"/>
              </a:rPr>
              <a:t>: investors, </a:t>
            </a:r>
            <a:r>
              <a:rPr lang="en-US" sz="3600" i="1" dirty="0">
                <a:solidFill>
                  <a:srgbClr val="000090"/>
                </a:solidFill>
                <a:cs typeface="Arial" charset="0"/>
              </a:rPr>
              <a:t>sales prospects, collaborators</a:t>
            </a:r>
            <a:r>
              <a:rPr lang="en-US" sz="3600" i="1" dirty="0" smtClean="0">
                <a:solidFill>
                  <a:srgbClr val="000090"/>
                </a:solidFill>
                <a:cs typeface="Arial" charset="0"/>
              </a:rPr>
              <a:t>, or potential employees.</a:t>
            </a:r>
            <a:r>
              <a:rPr lang="en-US" sz="4000" dirty="0">
                <a:solidFill>
                  <a:srgbClr val="000090"/>
                </a:solidFill>
                <a:cs typeface="Arial" charset="0"/>
              </a:rPr>
              <a:t>	</a:t>
            </a:r>
            <a:endParaRPr lang="en-US" sz="4000" dirty="0">
              <a:solidFill>
                <a:srgbClr val="000090"/>
              </a:solidFill>
              <a:latin typeface="Calibri"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4251299" y="381000"/>
            <a:ext cx="4451008" cy="646331"/>
          </a:xfrm>
          <a:prstGeom prst="rect">
            <a:avLst/>
          </a:prstGeom>
        </p:spPr>
        <p:txBody>
          <a:bodyPr wrap="none">
            <a:spAutoFit/>
          </a:bodyPr>
          <a:lstStyle/>
          <a:p>
            <a:pPr algn="ctr"/>
            <a:r>
              <a:rPr lang="en-US" sz="3600" b="1" dirty="0" smtClean="0">
                <a:solidFill>
                  <a:srgbClr val="000090"/>
                </a:solidFill>
                <a:cs typeface="Arial" charset="0"/>
              </a:rPr>
              <a:t>Know the Audience</a:t>
            </a:r>
            <a:endParaRPr lang="en-US" sz="3600" b="1" dirty="0">
              <a:solidFill>
                <a:srgbClr val="000090"/>
              </a:solidFill>
              <a:cs typeface="Arial" charset="0"/>
            </a:endParaRPr>
          </a:p>
        </p:txBody>
      </p:sp>
    </p:spTree>
    <p:extLst>
      <p:ext uri="{BB962C8B-B14F-4D97-AF65-F5344CB8AC3E}">
        <p14:creationId xmlns:p14="http://schemas.microsoft.com/office/powerpoint/2010/main" val="1720231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Straight Connector 74"/>
          <p:cNvCxnSpPr>
            <a:cxnSpLocks noChangeShapeType="1"/>
          </p:cNvCxnSpPr>
          <p:nvPr/>
        </p:nvCxnSpPr>
        <p:spPr bwMode="auto">
          <a:xfrm>
            <a:off x="6045200" y="4267200"/>
            <a:ext cx="914400" cy="914400"/>
          </a:xfrm>
          <a:prstGeom prst="line">
            <a:avLst/>
          </a:prstGeom>
          <a:noFill/>
          <a:ln w="9525" algn="ctr">
            <a:noFill/>
            <a:round/>
            <a:headEnd/>
            <a:tailEnd/>
          </a:ln>
        </p:spPr>
      </p:cxnSp>
      <p:sp>
        <p:nvSpPr>
          <p:cNvPr id="40965" name="Rectangle 14"/>
          <p:cNvSpPr>
            <a:spLocks noChangeArrowheads="1"/>
          </p:cNvSpPr>
          <p:nvPr/>
        </p:nvSpPr>
        <p:spPr bwMode="auto">
          <a:xfrm>
            <a:off x="1562100" y="2133600"/>
            <a:ext cx="6515100" cy="1846659"/>
          </a:xfrm>
          <a:prstGeom prst="rect">
            <a:avLst/>
          </a:prstGeom>
          <a:noFill/>
          <a:ln w="9525">
            <a:noFill/>
            <a:miter lim="800000"/>
            <a:headEnd/>
            <a:tailEnd/>
          </a:ln>
        </p:spPr>
        <p:txBody>
          <a:bodyPr wrap="square">
            <a:spAutoFit/>
          </a:bodyPr>
          <a:lstStyle/>
          <a:p>
            <a:pPr algn="ctr"/>
            <a:r>
              <a:rPr lang="en-US" sz="4000" b="1" dirty="0">
                <a:cs typeface="Arial" charset="0"/>
              </a:rPr>
              <a:t> </a:t>
            </a:r>
          </a:p>
          <a:p>
            <a:r>
              <a:rPr lang="en-US" sz="2800" b="1" dirty="0" smtClean="0">
                <a:solidFill>
                  <a:srgbClr val="C00000"/>
                </a:solidFill>
              </a:rPr>
              <a:t>We project 3</a:t>
            </a:r>
            <a:r>
              <a:rPr lang="en-US" sz="2800" b="1" baseline="30000" dirty="0" smtClean="0">
                <a:solidFill>
                  <a:srgbClr val="C00000"/>
                </a:solidFill>
              </a:rPr>
              <a:t>rd</a:t>
            </a:r>
            <a:r>
              <a:rPr lang="en-US" sz="2800" b="1" dirty="0" smtClean="0">
                <a:solidFill>
                  <a:srgbClr val="C00000"/>
                </a:solidFill>
              </a:rPr>
              <a:t> year revenues to be $2.5M with a Gross Margin of 70%.</a:t>
            </a:r>
          </a:p>
          <a:p>
            <a:r>
              <a:rPr lang="en-US" b="1" dirty="0" smtClean="0">
                <a:latin typeface="Calibri" pitchFamily="34" charset="0"/>
              </a:rPr>
              <a:t> </a:t>
            </a:r>
            <a:endParaRPr lang="en-US" dirty="0">
              <a:latin typeface="Calibri" pitchFamily="34" charset="0"/>
            </a:endParaRPr>
          </a:p>
        </p:txBody>
      </p:sp>
      <p:sp>
        <p:nvSpPr>
          <p:cNvPr id="40967" name="Text Box 5"/>
          <p:cNvSpPr txBox="1">
            <a:spLocks noChangeArrowheads="1"/>
          </p:cNvSpPr>
          <p:nvPr/>
        </p:nvSpPr>
        <p:spPr bwMode="auto">
          <a:xfrm>
            <a:off x="4572000" y="381000"/>
            <a:ext cx="35814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Calibri" pitchFamily="34" charset="0"/>
              </a:rPr>
              <a:t>Profit margin OK?</a:t>
            </a:r>
            <a:endParaRPr lang="en-US" sz="3600" dirty="0">
              <a:solidFill>
                <a:srgbClr val="C0504D"/>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flipH="1">
            <a:off x="457200" y="5791200"/>
            <a:ext cx="2438400" cy="523220"/>
          </a:xfrm>
          <a:prstGeom prst="rect">
            <a:avLst/>
          </a:prstGeom>
          <a:noFill/>
        </p:spPr>
        <p:txBody>
          <a:bodyPr wrap="square" rtlCol="0">
            <a:spAutoFit/>
          </a:bodyPr>
          <a:lstStyle/>
          <a:p>
            <a:r>
              <a:rPr lang="en-US" sz="2800" b="1" dirty="0" smtClean="0">
                <a:solidFill>
                  <a:srgbClr val="003399"/>
                </a:solidFill>
              </a:rPr>
              <a:t>169 WORDS</a:t>
            </a:r>
            <a:endParaRPr lang="en-US" sz="2800" b="1" dirty="0">
              <a:solidFill>
                <a:srgbClr val="003399"/>
              </a:solidFill>
            </a:endParaRPr>
          </a:p>
        </p:txBody>
      </p:sp>
    </p:spTree>
    <p:extLst>
      <p:ext uri="{BB962C8B-B14F-4D97-AF65-F5344CB8AC3E}">
        <p14:creationId xmlns:p14="http://schemas.microsoft.com/office/powerpoint/2010/main" val="1815975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3" name="Rectangle 14"/>
          <p:cNvSpPr>
            <a:spLocks noChangeArrowheads="1"/>
          </p:cNvSpPr>
          <p:nvPr/>
        </p:nvSpPr>
        <p:spPr bwMode="auto">
          <a:xfrm>
            <a:off x="1198992" y="1923802"/>
            <a:ext cx="7259096" cy="3785652"/>
          </a:xfrm>
          <a:prstGeom prst="rect">
            <a:avLst/>
          </a:prstGeom>
          <a:noFill/>
          <a:ln w="9525">
            <a:noFill/>
            <a:miter lim="800000"/>
            <a:headEnd/>
            <a:tailEnd/>
          </a:ln>
        </p:spPr>
        <p:txBody>
          <a:bodyPr wrap="square">
            <a:spAutoFit/>
          </a:bodyPr>
          <a:lstStyle/>
          <a:p>
            <a:pPr marL="342900" indent="-342900">
              <a:buFont typeface="Wingdings" pitchFamily="2" charset="2"/>
              <a:buChar char="ª"/>
            </a:pPr>
            <a:r>
              <a:rPr lang="en-US" sz="2400" dirty="0" smtClean="0">
                <a:solidFill>
                  <a:srgbClr val="000090"/>
                </a:solidFill>
                <a:latin typeface="Arial"/>
                <a:cs typeface="Arial"/>
              </a:rPr>
              <a:t>Our results have been duplicated by _______</a:t>
            </a:r>
          </a:p>
          <a:p>
            <a:pPr marL="342900" indent="-342900">
              <a:buFont typeface="Wingdings" pitchFamily="2" charset="2"/>
              <a:buChar char="ª"/>
            </a:pPr>
            <a:r>
              <a:rPr lang="en-US" sz="2400" dirty="0" smtClean="0">
                <a:solidFill>
                  <a:srgbClr val="000090"/>
                </a:solidFill>
                <a:latin typeface="Arial"/>
                <a:cs typeface="Arial"/>
              </a:rPr>
              <a:t>We have data that demonstrates and proves our basic claims of the solution.</a:t>
            </a:r>
          </a:p>
          <a:p>
            <a:pPr marL="342900" indent="-342900">
              <a:buFont typeface="Wingdings" pitchFamily="2" charset="2"/>
              <a:buChar char="ª"/>
            </a:pPr>
            <a:r>
              <a:rPr lang="en-US" sz="2400" dirty="0" smtClean="0">
                <a:solidFill>
                  <a:srgbClr val="000090"/>
                </a:solidFill>
                <a:latin typeface="Arial"/>
                <a:cs typeface="Arial"/>
              </a:rPr>
              <a:t>Our first customer has stated he will collect data that will prove the value proposition.  </a:t>
            </a:r>
          </a:p>
          <a:p>
            <a:pPr marL="342900" indent="-342900">
              <a:buFont typeface="Wingdings" pitchFamily="2" charset="2"/>
              <a:buChar char="ª"/>
            </a:pPr>
            <a:r>
              <a:rPr lang="en-US" sz="2400" dirty="0" smtClean="0">
                <a:solidFill>
                  <a:srgbClr val="000090"/>
                </a:solidFill>
                <a:latin typeface="Arial"/>
                <a:cs typeface="Arial"/>
              </a:rPr>
              <a:t>We have received two Federal grants that were peer reviewed. </a:t>
            </a:r>
          </a:p>
          <a:p>
            <a:pPr marL="342900" indent="-342900">
              <a:buFont typeface="Wingdings" pitchFamily="2" charset="2"/>
              <a:buChar char="ª"/>
            </a:pPr>
            <a:r>
              <a:rPr lang="en-US" sz="2400" dirty="0" smtClean="0">
                <a:solidFill>
                  <a:srgbClr val="000090"/>
                </a:solidFill>
                <a:latin typeface="Arial"/>
                <a:cs typeface="Arial"/>
              </a:rPr>
              <a:t>We have three recognition awards for the solution we are offering and its potential benefits.</a:t>
            </a:r>
          </a:p>
          <a:p>
            <a:pPr marL="342900" indent="-342900">
              <a:buFont typeface="Wingdings" pitchFamily="2" charset="2"/>
              <a:buChar char="ª"/>
            </a:pPr>
            <a:r>
              <a:rPr lang="en-US" sz="2400" dirty="0" smtClean="0">
                <a:solidFill>
                  <a:srgbClr val="000090"/>
                </a:solidFill>
                <a:latin typeface="Arial"/>
                <a:cs typeface="Arial"/>
              </a:rPr>
              <a:t>Independent acknowledgements ……………</a:t>
            </a:r>
          </a:p>
        </p:txBody>
      </p:sp>
      <p:sp>
        <p:nvSpPr>
          <p:cNvPr id="43015" name="Text Box 5"/>
          <p:cNvSpPr txBox="1">
            <a:spLocks noChangeArrowheads="1"/>
          </p:cNvSpPr>
          <p:nvPr/>
        </p:nvSpPr>
        <p:spPr bwMode="auto">
          <a:xfrm>
            <a:off x="4158527" y="76200"/>
            <a:ext cx="43434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Validation and</a:t>
            </a:r>
          </a:p>
          <a:p>
            <a:pPr marL="228600" indent="-228600" algn="ctr"/>
            <a:r>
              <a:rPr lang="en-US" sz="3600" b="1" dirty="0" smtClean="0">
                <a:solidFill>
                  <a:srgbClr val="000090"/>
                </a:solidFill>
                <a:latin typeface="Calibri" pitchFamily="34" charset="0"/>
              </a:rPr>
              <a:t> Verification</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381000" y="1600200"/>
            <a:ext cx="1066800" cy="523220"/>
          </a:xfrm>
          <a:prstGeom prst="rect">
            <a:avLst/>
          </a:prstGeom>
          <a:noFill/>
        </p:spPr>
        <p:txBody>
          <a:bodyPr wrap="square" rtlCol="0">
            <a:spAutoFit/>
          </a:bodyPr>
          <a:lstStyle/>
          <a:p>
            <a:r>
              <a:rPr lang="en-US" sz="2800" b="1" dirty="0" smtClean="0"/>
              <a:t>9/10</a:t>
            </a:r>
            <a:endParaRPr lang="en-US" sz="2800" b="1" dirty="0"/>
          </a:p>
        </p:txBody>
      </p:sp>
    </p:spTree>
    <p:extLst>
      <p:ext uri="{BB962C8B-B14F-4D97-AF65-F5344CB8AC3E}">
        <p14:creationId xmlns:p14="http://schemas.microsoft.com/office/powerpoint/2010/main" val="1373445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3" name="Rectangle 14"/>
          <p:cNvSpPr>
            <a:spLocks noChangeArrowheads="1"/>
          </p:cNvSpPr>
          <p:nvPr/>
        </p:nvSpPr>
        <p:spPr bwMode="auto">
          <a:xfrm>
            <a:off x="1242831" y="2885954"/>
            <a:ext cx="7259096" cy="954107"/>
          </a:xfrm>
          <a:prstGeom prst="rect">
            <a:avLst/>
          </a:prstGeom>
          <a:noFill/>
          <a:ln w="9525">
            <a:noFill/>
            <a:miter lim="800000"/>
            <a:headEnd/>
            <a:tailEnd/>
          </a:ln>
        </p:spPr>
        <p:txBody>
          <a:bodyPr wrap="square">
            <a:spAutoFit/>
          </a:bodyPr>
          <a:lstStyle/>
          <a:p>
            <a:r>
              <a:rPr lang="en-US" sz="2800" b="1" i="1" dirty="0" smtClean="0">
                <a:solidFill>
                  <a:srgbClr val="C00000"/>
                </a:solidFill>
                <a:latin typeface="Arial"/>
                <a:cs typeface="Arial"/>
              </a:rPr>
              <a:t>We already covered the Validation in the discussion of who would buy. </a:t>
            </a:r>
            <a:endParaRPr lang="en-US" sz="2800" dirty="0" smtClean="0">
              <a:solidFill>
                <a:srgbClr val="C00000"/>
              </a:solidFill>
              <a:latin typeface="Arial"/>
              <a:cs typeface="Arial"/>
            </a:endParaRPr>
          </a:p>
        </p:txBody>
      </p:sp>
      <p:sp>
        <p:nvSpPr>
          <p:cNvPr id="43015" name="Text Box 5"/>
          <p:cNvSpPr txBox="1">
            <a:spLocks noChangeArrowheads="1"/>
          </p:cNvSpPr>
          <p:nvPr/>
        </p:nvSpPr>
        <p:spPr bwMode="auto">
          <a:xfrm>
            <a:off x="4158527" y="76200"/>
            <a:ext cx="4343400" cy="1202075"/>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Calibri" pitchFamily="34" charset="0"/>
              </a:rPr>
              <a:t>Validation and</a:t>
            </a:r>
          </a:p>
          <a:p>
            <a:pPr marL="228600" indent="-228600" algn="ctr"/>
            <a:r>
              <a:rPr lang="en-US" sz="3600" b="1" dirty="0" smtClean="0">
                <a:solidFill>
                  <a:srgbClr val="C0504D"/>
                </a:solidFill>
                <a:latin typeface="Calibri" pitchFamily="34" charset="0"/>
              </a:rPr>
              <a:t> Verification</a:t>
            </a:r>
            <a:endParaRPr lang="en-US" sz="3600" dirty="0">
              <a:solidFill>
                <a:srgbClr val="C0504D"/>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Tree>
    <p:extLst>
      <p:ext uri="{BB962C8B-B14F-4D97-AF65-F5344CB8AC3E}">
        <p14:creationId xmlns:p14="http://schemas.microsoft.com/office/powerpoint/2010/main" val="2050713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3" name="Rectangle 14"/>
          <p:cNvSpPr>
            <a:spLocks noChangeArrowheads="1"/>
          </p:cNvSpPr>
          <p:nvPr/>
        </p:nvSpPr>
        <p:spPr bwMode="auto">
          <a:xfrm>
            <a:off x="2438400" y="20574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43014" name="Rectangle 1"/>
          <p:cNvSpPr>
            <a:spLocks noChangeArrowheads="1"/>
          </p:cNvSpPr>
          <p:nvPr/>
        </p:nvSpPr>
        <p:spPr bwMode="auto">
          <a:xfrm>
            <a:off x="1371600" y="1557012"/>
            <a:ext cx="6934200" cy="4401205"/>
          </a:xfrm>
          <a:prstGeom prst="rect">
            <a:avLst/>
          </a:prstGeom>
          <a:noFill/>
          <a:ln w="9525">
            <a:noFill/>
            <a:miter lim="800000"/>
            <a:headEnd/>
            <a:tailEnd/>
          </a:ln>
        </p:spPr>
        <p:txBody>
          <a:bodyPr wrap="square" anchor="ctr">
            <a:spAutoFit/>
          </a:bodyPr>
          <a:lstStyle/>
          <a:p>
            <a:pPr marL="457200" indent="-457200">
              <a:buFont typeface="Wingdings" pitchFamily="2" charset="2"/>
              <a:buChar char="ª"/>
            </a:pPr>
            <a:r>
              <a:rPr lang="en-US" sz="2800" dirty="0" smtClean="0">
                <a:solidFill>
                  <a:srgbClr val="000090"/>
                </a:solidFill>
                <a:cs typeface="Times New Roman" pitchFamily="18" charset="0"/>
              </a:rPr>
              <a:t>We will provide the listeners a Tag Line.</a:t>
            </a:r>
          </a:p>
          <a:p>
            <a:pPr marL="457200" indent="-457200">
              <a:buFont typeface="Wingdings" pitchFamily="2" charset="2"/>
              <a:buChar char="ª"/>
            </a:pPr>
            <a:r>
              <a:rPr lang="en-US" sz="2800" dirty="0" smtClean="0">
                <a:solidFill>
                  <a:srgbClr val="000090"/>
                </a:solidFill>
                <a:cs typeface="Times New Roman" pitchFamily="18" charset="0"/>
              </a:rPr>
              <a:t>This mantra or Tag Line will say what our business is about and what we are trying to achieve.  </a:t>
            </a:r>
          </a:p>
          <a:p>
            <a:pPr marL="457200" indent="-457200">
              <a:buFont typeface="Wingdings" pitchFamily="2" charset="2"/>
              <a:buChar char="ª"/>
            </a:pPr>
            <a:r>
              <a:rPr lang="en-US" sz="2800" dirty="0" smtClean="0">
                <a:solidFill>
                  <a:srgbClr val="000090"/>
                </a:solidFill>
                <a:cs typeface="Times New Roman" pitchFamily="18" charset="0"/>
              </a:rPr>
              <a:t>It will indicate why we each get up in the morning. </a:t>
            </a:r>
          </a:p>
          <a:p>
            <a:pPr marL="457200" indent="-457200">
              <a:buFont typeface="Wingdings" pitchFamily="2" charset="2"/>
              <a:buChar char="ª"/>
            </a:pPr>
            <a:r>
              <a:rPr lang="en-US" sz="2800" dirty="0" smtClean="0">
                <a:solidFill>
                  <a:srgbClr val="000090"/>
                </a:solidFill>
                <a:cs typeface="Times New Roman" pitchFamily="18" charset="0"/>
              </a:rPr>
              <a:t>We are inviting the investor to take this 	step with you.</a:t>
            </a:r>
          </a:p>
          <a:p>
            <a:pPr marL="457200" indent="-457200">
              <a:buFont typeface="Wingdings" pitchFamily="2" charset="2"/>
              <a:buChar char="ª"/>
            </a:pPr>
            <a:r>
              <a:rPr lang="en-US" sz="2800" dirty="0" smtClean="0">
                <a:solidFill>
                  <a:srgbClr val="000090"/>
                </a:solidFill>
                <a:cs typeface="Times New Roman" pitchFamily="18" charset="0"/>
              </a:rPr>
              <a:t>It all can start now</a:t>
            </a:r>
          </a:p>
          <a:p>
            <a:pPr marL="457200" indent="-457200">
              <a:buFont typeface="Wingdings" pitchFamily="2" charset="2"/>
              <a:buChar char="ª"/>
            </a:pPr>
            <a:r>
              <a:rPr lang="en-US" sz="2800" dirty="0" smtClean="0">
                <a:solidFill>
                  <a:srgbClr val="000090"/>
                </a:solidFill>
                <a:cs typeface="Times New Roman" pitchFamily="18" charset="0"/>
              </a:rPr>
              <a:t>This is our </a:t>
            </a:r>
            <a:r>
              <a:rPr lang="en-US" sz="2800" b="1" dirty="0" smtClean="0">
                <a:solidFill>
                  <a:srgbClr val="000090"/>
                </a:solidFill>
                <a:cs typeface="Times New Roman" pitchFamily="18" charset="0"/>
              </a:rPr>
              <a:t>emotion </a:t>
            </a:r>
            <a:r>
              <a:rPr lang="en-US" sz="2800" dirty="0" smtClean="0">
                <a:solidFill>
                  <a:srgbClr val="000090"/>
                </a:solidFill>
                <a:cs typeface="Times New Roman" pitchFamily="18" charset="0"/>
              </a:rPr>
              <a:t>punch line. </a:t>
            </a:r>
            <a:r>
              <a:rPr lang="en-US" sz="2800" dirty="0" smtClean="0">
                <a:solidFill>
                  <a:srgbClr val="002060"/>
                </a:solidFill>
                <a:cs typeface="Times New Roman" pitchFamily="18" charset="0"/>
              </a:rPr>
              <a:t> </a:t>
            </a:r>
            <a:endParaRPr lang="en-US" sz="2800" dirty="0">
              <a:solidFill>
                <a:srgbClr val="002060"/>
              </a:solidFill>
              <a:cs typeface="Arial" charset="0"/>
            </a:endParaRPr>
          </a:p>
        </p:txBody>
      </p:sp>
      <p:sp>
        <p:nvSpPr>
          <p:cNvPr id="43015" name="Text Box 5"/>
          <p:cNvSpPr txBox="1">
            <a:spLocks noChangeArrowheads="1"/>
          </p:cNvSpPr>
          <p:nvPr/>
        </p:nvSpPr>
        <p:spPr bwMode="auto">
          <a:xfrm>
            <a:off x="4876800" y="304800"/>
            <a:ext cx="27686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Mantra</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241300" y="1676400"/>
            <a:ext cx="1130300" cy="523220"/>
          </a:xfrm>
          <a:prstGeom prst="rect">
            <a:avLst/>
          </a:prstGeom>
          <a:noFill/>
        </p:spPr>
        <p:txBody>
          <a:bodyPr wrap="square" rtlCol="0">
            <a:spAutoFit/>
          </a:bodyPr>
          <a:lstStyle/>
          <a:p>
            <a:r>
              <a:rPr lang="en-US" sz="2800" b="1" dirty="0" smtClean="0"/>
              <a:t>10/10</a:t>
            </a:r>
            <a:endParaRPr lang="en-US" sz="2800" b="1" dirty="0"/>
          </a:p>
        </p:txBody>
      </p:sp>
    </p:spTree>
    <p:extLst>
      <p:ext uri="{BB962C8B-B14F-4D97-AF65-F5344CB8AC3E}">
        <p14:creationId xmlns:p14="http://schemas.microsoft.com/office/powerpoint/2010/main" val="828602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4" name="Rectangle 1"/>
          <p:cNvSpPr>
            <a:spLocks noChangeArrowheads="1"/>
          </p:cNvSpPr>
          <p:nvPr/>
        </p:nvSpPr>
        <p:spPr bwMode="auto">
          <a:xfrm>
            <a:off x="1371600" y="3280561"/>
            <a:ext cx="6934200" cy="954107"/>
          </a:xfrm>
          <a:prstGeom prst="rect">
            <a:avLst/>
          </a:prstGeom>
          <a:noFill/>
          <a:ln w="9525">
            <a:noFill/>
            <a:miter lim="800000"/>
            <a:headEnd/>
            <a:tailEnd/>
          </a:ln>
        </p:spPr>
        <p:txBody>
          <a:bodyPr wrap="square" anchor="ctr">
            <a:spAutoFit/>
          </a:bodyPr>
          <a:lstStyle/>
          <a:p>
            <a:r>
              <a:rPr lang="en-US" sz="2800" dirty="0">
                <a:solidFill>
                  <a:srgbClr val="C00000"/>
                </a:solidFill>
              </a:rPr>
              <a:t>In the time you were listening to me, </a:t>
            </a:r>
            <a:r>
              <a:rPr lang="en-US" sz="2800" dirty="0" smtClean="0">
                <a:solidFill>
                  <a:srgbClr val="C00000"/>
                </a:solidFill>
              </a:rPr>
              <a:t>all you allergies could be tested.</a:t>
            </a:r>
            <a:endParaRPr lang="en-US" sz="2800" b="1" dirty="0">
              <a:solidFill>
                <a:srgbClr val="C00000"/>
              </a:solidFill>
              <a:cs typeface="Arial" charset="0"/>
            </a:endParaRPr>
          </a:p>
        </p:txBody>
      </p:sp>
      <p:sp>
        <p:nvSpPr>
          <p:cNvPr id="43015" name="Text Box 5"/>
          <p:cNvSpPr txBox="1">
            <a:spLocks noChangeArrowheads="1"/>
          </p:cNvSpPr>
          <p:nvPr/>
        </p:nvSpPr>
        <p:spPr bwMode="auto">
          <a:xfrm>
            <a:off x="4876800" y="304800"/>
            <a:ext cx="276860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C0504D"/>
                </a:solidFill>
                <a:latin typeface="Calibri" pitchFamily="34" charset="0"/>
              </a:rPr>
              <a:t>Mantra</a:t>
            </a:r>
            <a:endParaRPr lang="en-US" sz="3600" dirty="0">
              <a:solidFill>
                <a:srgbClr val="C0504D"/>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9" name="TextBox 8"/>
          <p:cNvSpPr txBox="1"/>
          <p:nvPr/>
        </p:nvSpPr>
        <p:spPr>
          <a:xfrm flipH="1">
            <a:off x="457200" y="5791200"/>
            <a:ext cx="2438400" cy="523220"/>
          </a:xfrm>
          <a:prstGeom prst="rect">
            <a:avLst/>
          </a:prstGeom>
          <a:noFill/>
        </p:spPr>
        <p:txBody>
          <a:bodyPr wrap="square" rtlCol="0">
            <a:spAutoFit/>
          </a:bodyPr>
          <a:lstStyle/>
          <a:p>
            <a:r>
              <a:rPr lang="en-US" sz="2800" b="1" dirty="0" smtClean="0">
                <a:solidFill>
                  <a:srgbClr val="003399"/>
                </a:solidFill>
              </a:rPr>
              <a:t>183 WORDS</a:t>
            </a:r>
            <a:endParaRPr lang="en-US" sz="2800" b="1" dirty="0">
              <a:solidFill>
                <a:srgbClr val="00339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3" name="Rectangle 14"/>
          <p:cNvSpPr>
            <a:spLocks noChangeArrowheads="1"/>
          </p:cNvSpPr>
          <p:nvPr/>
        </p:nvSpPr>
        <p:spPr bwMode="auto">
          <a:xfrm>
            <a:off x="2438400" y="20574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43015" name="Text Box 5"/>
          <p:cNvSpPr txBox="1">
            <a:spLocks noChangeArrowheads="1"/>
          </p:cNvSpPr>
          <p:nvPr/>
        </p:nvSpPr>
        <p:spPr bwMode="auto">
          <a:xfrm>
            <a:off x="3968115" y="356591"/>
            <a:ext cx="415417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 </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2133600" y="2438400"/>
            <a:ext cx="5105400" cy="2308324"/>
          </a:xfrm>
          <a:prstGeom prst="rect">
            <a:avLst/>
          </a:prstGeom>
          <a:noFill/>
        </p:spPr>
        <p:txBody>
          <a:bodyPr wrap="square" rtlCol="0">
            <a:spAutoFit/>
          </a:bodyPr>
          <a:lstStyle/>
          <a:p>
            <a:r>
              <a:rPr lang="en-US" sz="3600" dirty="0" smtClean="0">
                <a:solidFill>
                  <a:srgbClr val="003399"/>
                </a:solidFill>
              </a:rPr>
              <a:t>What must we do to convince an investor we can deliver what we have said?</a:t>
            </a:r>
            <a:endParaRPr lang="en-US" sz="3600" dirty="0">
              <a:solidFill>
                <a:srgbClr val="003399"/>
              </a:solidFill>
            </a:endParaRPr>
          </a:p>
        </p:txBody>
      </p:sp>
    </p:spTree>
    <p:extLst>
      <p:ext uri="{BB962C8B-B14F-4D97-AF65-F5344CB8AC3E}">
        <p14:creationId xmlns:p14="http://schemas.microsoft.com/office/powerpoint/2010/main" val="12127971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3" name="Rectangle 14"/>
          <p:cNvSpPr>
            <a:spLocks noChangeArrowheads="1"/>
          </p:cNvSpPr>
          <p:nvPr/>
        </p:nvSpPr>
        <p:spPr bwMode="auto">
          <a:xfrm>
            <a:off x="2438400" y="20574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43015" name="Text Box 5"/>
          <p:cNvSpPr txBox="1">
            <a:spLocks noChangeArrowheads="1"/>
          </p:cNvSpPr>
          <p:nvPr/>
        </p:nvSpPr>
        <p:spPr bwMode="auto">
          <a:xfrm>
            <a:off x="3968115" y="356591"/>
            <a:ext cx="4154170" cy="648078"/>
          </a:xfrm>
          <a:prstGeom prst="rect">
            <a:avLst/>
          </a:prstGeom>
          <a:noFill/>
          <a:ln w="9525">
            <a:noFill/>
            <a:miter lim="800000"/>
            <a:headEnd/>
            <a:tailEnd/>
          </a:ln>
        </p:spPr>
        <p:txBody>
          <a:bodyPr wrap="square" lIns="93170" tIns="46585" rIns="93170" bIns="46585">
            <a:spAutoFit/>
          </a:bodyPr>
          <a:lstStyle/>
          <a:p>
            <a:pPr marL="228600" indent="-228600" algn="ctr"/>
            <a:r>
              <a:rPr lang="en-US" sz="3600" b="1" dirty="0" smtClean="0">
                <a:solidFill>
                  <a:srgbClr val="000090"/>
                </a:solidFill>
                <a:latin typeface="Calibri" pitchFamily="34" charset="0"/>
              </a:rPr>
              <a:t> </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1371600" y="2133600"/>
            <a:ext cx="7086600" cy="3970318"/>
          </a:xfrm>
          <a:prstGeom prst="rect">
            <a:avLst/>
          </a:prstGeom>
          <a:noFill/>
        </p:spPr>
        <p:txBody>
          <a:bodyPr wrap="square" rtlCol="0">
            <a:spAutoFit/>
          </a:bodyPr>
          <a:lstStyle/>
          <a:p>
            <a:pPr marL="571500" indent="-571500">
              <a:buFont typeface="Wingdings" charset="2"/>
              <a:buChar char=""/>
            </a:pPr>
            <a:r>
              <a:rPr lang="en-US" sz="3600" dirty="0" smtClean="0">
                <a:solidFill>
                  <a:srgbClr val="003399"/>
                </a:solidFill>
              </a:rPr>
              <a:t>Act confident</a:t>
            </a:r>
          </a:p>
          <a:p>
            <a:pPr marL="571500" indent="-571500">
              <a:buFont typeface="Wingdings" charset="2"/>
              <a:buChar char=""/>
            </a:pPr>
            <a:r>
              <a:rPr lang="en-US" sz="3600" dirty="0" smtClean="0">
                <a:solidFill>
                  <a:srgbClr val="003399"/>
                </a:solidFill>
              </a:rPr>
              <a:t>Be in control</a:t>
            </a:r>
          </a:p>
          <a:p>
            <a:pPr marL="571500" indent="-571500">
              <a:buFont typeface="Wingdings" charset="2"/>
              <a:buChar char=""/>
            </a:pPr>
            <a:r>
              <a:rPr lang="en-US" sz="3600" dirty="0" smtClean="0">
                <a:solidFill>
                  <a:srgbClr val="003399"/>
                </a:solidFill>
              </a:rPr>
              <a:t>Connect with listeners</a:t>
            </a:r>
          </a:p>
          <a:p>
            <a:pPr marL="571500" indent="-571500">
              <a:buFont typeface="Wingdings" charset="2"/>
              <a:buChar char=""/>
            </a:pPr>
            <a:r>
              <a:rPr lang="en-US" sz="3600" dirty="0" smtClean="0">
                <a:solidFill>
                  <a:srgbClr val="003399"/>
                </a:solidFill>
              </a:rPr>
              <a:t>Sound professional</a:t>
            </a:r>
          </a:p>
          <a:p>
            <a:pPr marL="571500" indent="-571500">
              <a:buFont typeface="Wingdings" charset="2"/>
              <a:buChar char=""/>
            </a:pPr>
            <a:r>
              <a:rPr lang="en-US" sz="3600" dirty="0" smtClean="0">
                <a:solidFill>
                  <a:srgbClr val="003399"/>
                </a:solidFill>
              </a:rPr>
              <a:t>Show leadership</a:t>
            </a:r>
          </a:p>
          <a:p>
            <a:pPr marL="571500" indent="-571500">
              <a:buFont typeface="Wingdings" charset="2"/>
              <a:buChar char=""/>
            </a:pPr>
            <a:r>
              <a:rPr lang="en-US" sz="3600" dirty="0" smtClean="0">
                <a:solidFill>
                  <a:srgbClr val="003399"/>
                </a:solidFill>
              </a:rPr>
              <a:t>Use words wisely and carefully</a:t>
            </a:r>
          </a:p>
          <a:p>
            <a:pPr marL="571500" indent="-571500">
              <a:buFont typeface="Wingdings" charset="2"/>
              <a:buChar char=""/>
            </a:pPr>
            <a:endParaRPr lang="en-US" sz="3600" dirty="0" smtClean="0"/>
          </a:p>
        </p:txBody>
      </p:sp>
    </p:spTree>
    <p:extLst>
      <p:ext uri="{BB962C8B-B14F-4D97-AF65-F5344CB8AC3E}">
        <p14:creationId xmlns:p14="http://schemas.microsoft.com/office/powerpoint/2010/main" val="40367924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5060"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45061" name="Rectangle 1"/>
          <p:cNvSpPr>
            <a:spLocks noChangeArrowheads="1"/>
          </p:cNvSpPr>
          <p:nvPr/>
        </p:nvSpPr>
        <p:spPr bwMode="auto">
          <a:xfrm>
            <a:off x="762000" y="1735769"/>
            <a:ext cx="7924800" cy="4247317"/>
          </a:xfrm>
          <a:prstGeom prst="rect">
            <a:avLst/>
          </a:prstGeom>
          <a:noFill/>
          <a:ln w="9525">
            <a:noFill/>
            <a:miter lim="800000"/>
            <a:headEnd/>
            <a:tailEnd/>
          </a:ln>
        </p:spPr>
        <p:txBody>
          <a:bodyPr wrap="square" anchor="ctr">
            <a:spAutoFit/>
          </a:bodyPr>
          <a:lstStyle/>
          <a:p>
            <a:pPr marL="571500" indent="-571500">
              <a:lnSpc>
                <a:spcPct val="150000"/>
              </a:lnSpc>
              <a:buFont typeface="Wingdings" pitchFamily="2" charset="2"/>
              <a:buChar char="q"/>
            </a:pPr>
            <a:r>
              <a:rPr lang="en-US" sz="3600" b="1" dirty="0">
                <a:solidFill>
                  <a:srgbClr val="000090"/>
                </a:solidFill>
                <a:latin typeface="Calibri" pitchFamily="34" charset="0"/>
              </a:rPr>
              <a:t> </a:t>
            </a:r>
            <a:r>
              <a:rPr lang="en-US" sz="3600" b="1" dirty="0" smtClean="0">
                <a:solidFill>
                  <a:srgbClr val="000090"/>
                </a:solidFill>
                <a:latin typeface="+mn-lt"/>
                <a:cs typeface="Arial" pitchFamily="34" charset="0"/>
              </a:rPr>
              <a:t>Acknowledge Audience at Start</a:t>
            </a:r>
          </a:p>
          <a:p>
            <a:pPr marL="571500" indent="-571500">
              <a:lnSpc>
                <a:spcPct val="150000"/>
              </a:lnSpc>
              <a:buFont typeface="Wingdings" pitchFamily="2" charset="2"/>
              <a:buChar char="q"/>
            </a:pPr>
            <a:r>
              <a:rPr lang="en-US" sz="3600" b="1" dirty="0" smtClean="0">
                <a:solidFill>
                  <a:srgbClr val="000090"/>
                </a:solidFill>
                <a:latin typeface="+mn-lt"/>
                <a:cs typeface="Arial" pitchFamily="34" charset="0"/>
              </a:rPr>
              <a:t> Not a Recitation but a Story</a:t>
            </a:r>
            <a:r>
              <a:rPr lang="en-US" sz="3600" dirty="0" smtClean="0">
                <a:solidFill>
                  <a:srgbClr val="000090"/>
                </a:solidFill>
                <a:latin typeface="+mn-lt"/>
                <a:cs typeface="Arial" pitchFamily="34" charset="0"/>
              </a:rPr>
              <a:t>  </a:t>
            </a:r>
            <a:endParaRPr lang="en-US" sz="3600" dirty="0">
              <a:solidFill>
                <a:srgbClr val="000090"/>
              </a:solidFill>
              <a:latin typeface="+mn-lt"/>
              <a:cs typeface="Arial" pitchFamily="34" charset="0"/>
            </a:endParaRPr>
          </a:p>
          <a:p>
            <a:pPr marL="571500" indent="-571500" eaLnBrk="0" hangingPunct="0">
              <a:lnSpc>
                <a:spcPct val="150000"/>
              </a:lnSpc>
              <a:buFont typeface="Wingdings" pitchFamily="2" charset="2"/>
              <a:buChar char="q"/>
            </a:pPr>
            <a:r>
              <a:rPr lang="en-US" sz="3600" b="1" dirty="0">
                <a:solidFill>
                  <a:srgbClr val="000090"/>
                </a:solidFill>
                <a:latin typeface="+mn-lt"/>
                <a:cs typeface="Arial" pitchFamily="34" charset="0"/>
              </a:rPr>
              <a:t> Don’t Forget the Consonants</a:t>
            </a:r>
          </a:p>
          <a:p>
            <a:pPr marL="571500" indent="-571500" eaLnBrk="0" hangingPunct="0">
              <a:lnSpc>
                <a:spcPct val="150000"/>
              </a:lnSpc>
              <a:buFont typeface="Wingdings" pitchFamily="2" charset="2"/>
              <a:buChar char="q"/>
            </a:pPr>
            <a:r>
              <a:rPr lang="en-US" sz="3600" b="1" dirty="0">
                <a:solidFill>
                  <a:srgbClr val="000090"/>
                </a:solidFill>
                <a:latin typeface="+mn-lt"/>
                <a:cs typeface="Arial" pitchFamily="34" charset="0"/>
              </a:rPr>
              <a:t> Stand in Front of a Mirror</a:t>
            </a:r>
          </a:p>
          <a:p>
            <a:pPr marL="571500" indent="-571500" eaLnBrk="0" hangingPunct="0">
              <a:lnSpc>
                <a:spcPct val="150000"/>
              </a:lnSpc>
              <a:buFont typeface="Wingdings" pitchFamily="2" charset="2"/>
              <a:buChar char="q"/>
            </a:pPr>
            <a:r>
              <a:rPr lang="en-US" sz="3600" b="1" dirty="0">
                <a:solidFill>
                  <a:srgbClr val="000090"/>
                </a:solidFill>
                <a:latin typeface="+mn-lt"/>
                <a:cs typeface="Arial" pitchFamily="34" charset="0"/>
              </a:rPr>
              <a:t> Duplicate Battle Conditions</a:t>
            </a:r>
            <a:r>
              <a:rPr lang="en-US" sz="3600" dirty="0">
                <a:solidFill>
                  <a:srgbClr val="000090"/>
                </a:solidFill>
                <a:latin typeface="+mn-lt"/>
                <a:cs typeface="Arial" pitchFamily="34" charset="0"/>
              </a:rPr>
              <a:t> </a:t>
            </a:r>
            <a:endParaRPr lang="en-US" sz="3600" dirty="0" smtClean="0">
              <a:solidFill>
                <a:srgbClr val="000090"/>
              </a:solidFill>
              <a:latin typeface="+mn-lt"/>
              <a:cs typeface="Arial"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TextBox 1"/>
          <p:cNvSpPr txBox="1"/>
          <p:nvPr/>
        </p:nvSpPr>
        <p:spPr>
          <a:xfrm>
            <a:off x="4467860" y="408853"/>
            <a:ext cx="3886512" cy="646331"/>
          </a:xfrm>
          <a:prstGeom prst="rect">
            <a:avLst/>
          </a:prstGeom>
          <a:noFill/>
        </p:spPr>
        <p:txBody>
          <a:bodyPr wrap="none" rtlCol="0">
            <a:spAutoFit/>
          </a:bodyPr>
          <a:lstStyle/>
          <a:p>
            <a:r>
              <a:rPr lang="en-US" sz="3600" b="1" i="1" dirty="0" smtClean="0">
                <a:solidFill>
                  <a:srgbClr val="000090"/>
                </a:solidFill>
              </a:rPr>
              <a:t>I Will Remember</a:t>
            </a:r>
            <a:endParaRPr lang="en-US" sz="3600" b="1" i="1"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7109"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47110" name="Rectangle 1"/>
          <p:cNvSpPr>
            <a:spLocks noChangeArrowheads="1"/>
          </p:cNvSpPr>
          <p:nvPr/>
        </p:nvSpPr>
        <p:spPr bwMode="auto">
          <a:xfrm>
            <a:off x="236220" y="1808482"/>
            <a:ext cx="8382000" cy="4247317"/>
          </a:xfrm>
          <a:prstGeom prst="rect">
            <a:avLst/>
          </a:prstGeom>
          <a:noFill/>
          <a:ln w="9525">
            <a:noFill/>
            <a:miter lim="800000"/>
            <a:headEnd/>
            <a:tailEnd/>
          </a:ln>
        </p:spPr>
        <p:txBody>
          <a:bodyPr wrap="square" anchor="ctr">
            <a:spAutoFit/>
          </a:bodyPr>
          <a:lstStyle/>
          <a:p>
            <a:pPr marL="548640" indent="548640">
              <a:lnSpc>
                <a:spcPct val="150000"/>
              </a:lnSpc>
              <a:buFont typeface="Wingdings" pitchFamily="2" charset="2"/>
              <a:buChar char="q"/>
            </a:pPr>
            <a:r>
              <a:rPr lang="en-US" sz="3600" b="1" dirty="0">
                <a:solidFill>
                  <a:srgbClr val="000090"/>
                </a:solidFill>
                <a:latin typeface="+mn-lt"/>
              </a:rPr>
              <a:t> </a:t>
            </a:r>
            <a:r>
              <a:rPr lang="en-US" sz="3600" b="1" dirty="0">
                <a:solidFill>
                  <a:srgbClr val="000090"/>
                </a:solidFill>
                <a:latin typeface="+mn-lt"/>
                <a:cs typeface="Arial" pitchFamily="34" charset="0"/>
              </a:rPr>
              <a:t>Watch your body language</a:t>
            </a:r>
            <a:r>
              <a:rPr lang="en-US" sz="3600" dirty="0">
                <a:solidFill>
                  <a:srgbClr val="000090"/>
                </a:solidFill>
                <a:latin typeface="+mn-lt"/>
                <a:cs typeface="Arial" pitchFamily="34" charset="0"/>
              </a:rPr>
              <a:t>  </a:t>
            </a:r>
          </a:p>
          <a:p>
            <a:pPr marL="548640" indent="548640" eaLnBrk="0" hangingPunct="0">
              <a:lnSpc>
                <a:spcPct val="150000"/>
              </a:lnSpc>
              <a:buFont typeface="Wingdings" pitchFamily="2" charset="2"/>
              <a:buChar char="q"/>
            </a:pPr>
            <a:r>
              <a:rPr lang="en-US" sz="3600" b="1" dirty="0">
                <a:solidFill>
                  <a:srgbClr val="000090"/>
                </a:solidFill>
                <a:latin typeface="+mn-lt"/>
                <a:cs typeface="Arial" pitchFamily="34" charset="0"/>
              </a:rPr>
              <a:t> Use the "point, turn, </a:t>
            </a:r>
            <a:r>
              <a:rPr lang="en-US" sz="3600" b="1" dirty="0" smtClean="0">
                <a:solidFill>
                  <a:srgbClr val="000090"/>
                </a:solidFill>
                <a:latin typeface="+mn-lt"/>
                <a:cs typeface="Arial" pitchFamily="34" charset="0"/>
              </a:rPr>
              <a:t>then talk</a:t>
            </a:r>
            <a:r>
              <a:rPr lang="en-US" sz="3600" b="1" dirty="0">
                <a:solidFill>
                  <a:srgbClr val="000090"/>
                </a:solidFill>
                <a:latin typeface="+mn-lt"/>
                <a:cs typeface="Arial" pitchFamily="34" charset="0"/>
              </a:rPr>
              <a:t>" </a:t>
            </a:r>
            <a:endParaRPr lang="en-US" sz="3600" b="1" dirty="0" smtClean="0">
              <a:solidFill>
                <a:srgbClr val="000090"/>
              </a:solidFill>
              <a:latin typeface="+mn-lt"/>
              <a:cs typeface="Arial" pitchFamily="34" charset="0"/>
            </a:endParaRPr>
          </a:p>
          <a:p>
            <a:pPr marL="548640" indent="548640" eaLnBrk="0" hangingPunct="0">
              <a:lnSpc>
                <a:spcPct val="150000"/>
              </a:lnSpc>
              <a:buFont typeface="Wingdings" pitchFamily="2" charset="2"/>
              <a:buChar char="q"/>
            </a:pPr>
            <a:r>
              <a:rPr lang="en-US" sz="3600" b="1" dirty="0">
                <a:solidFill>
                  <a:srgbClr val="000090"/>
                </a:solidFill>
                <a:latin typeface="+mn-lt"/>
                <a:cs typeface="Arial" pitchFamily="34" charset="0"/>
              </a:rPr>
              <a:t> </a:t>
            </a:r>
            <a:r>
              <a:rPr lang="en-US" sz="3600" b="1" dirty="0" smtClean="0">
                <a:solidFill>
                  <a:srgbClr val="000090"/>
                </a:solidFill>
                <a:latin typeface="+mn-lt"/>
                <a:cs typeface="Arial" pitchFamily="34" charset="0"/>
              </a:rPr>
              <a:t>Use </a:t>
            </a:r>
            <a:r>
              <a:rPr lang="en-US" sz="3600" b="1" dirty="0">
                <a:solidFill>
                  <a:srgbClr val="000090"/>
                </a:solidFill>
                <a:latin typeface="+mn-lt"/>
                <a:cs typeface="Arial" pitchFamily="34" charset="0"/>
              </a:rPr>
              <a:t>physical gestures sparingly</a:t>
            </a:r>
            <a:r>
              <a:rPr lang="en-US" sz="3600" dirty="0">
                <a:solidFill>
                  <a:srgbClr val="000090"/>
                </a:solidFill>
                <a:latin typeface="+mn-lt"/>
                <a:cs typeface="Arial" pitchFamily="34" charset="0"/>
              </a:rPr>
              <a:t> </a:t>
            </a:r>
          </a:p>
          <a:p>
            <a:pPr marL="548640" indent="548640" eaLnBrk="0" hangingPunct="0">
              <a:lnSpc>
                <a:spcPct val="150000"/>
              </a:lnSpc>
              <a:buFont typeface="Wingdings" pitchFamily="2" charset="2"/>
              <a:buChar char="q"/>
            </a:pPr>
            <a:r>
              <a:rPr lang="en-US" sz="3600" b="1" dirty="0">
                <a:solidFill>
                  <a:srgbClr val="000090"/>
                </a:solidFill>
                <a:latin typeface="+mn-lt"/>
                <a:cs typeface="Arial" pitchFamily="34" charset="0"/>
              </a:rPr>
              <a:t> Minimize the amount of </a:t>
            </a:r>
            <a:r>
              <a:rPr lang="en-US" sz="3600" b="1" dirty="0" smtClean="0">
                <a:solidFill>
                  <a:srgbClr val="000090"/>
                </a:solidFill>
                <a:latin typeface="+mn-lt"/>
                <a:cs typeface="Arial" pitchFamily="34" charset="0"/>
              </a:rPr>
              <a:t>walking</a:t>
            </a:r>
          </a:p>
          <a:p>
            <a:pPr marL="548640" indent="548640" eaLnBrk="0" hangingPunct="0">
              <a:lnSpc>
                <a:spcPct val="150000"/>
              </a:lnSpc>
              <a:buFont typeface="Wingdings" pitchFamily="2" charset="2"/>
              <a:buChar char="q"/>
            </a:pPr>
            <a:r>
              <a:rPr lang="en-US" sz="3600" b="1" dirty="0" smtClean="0">
                <a:solidFill>
                  <a:srgbClr val="000090"/>
                </a:solidFill>
                <a:latin typeface="+mn-lt"/>
                <a:cs typeface="Arial" pitchFamily="34" charset="0"/>
              </a:rPr>
              <a:t> Short Sentences – No Conjunctions</a:t>
            </a:r>
            <a:endParaRPr lang="en-US" sz="3600" dirty="0">
              <a:solidFill>
                <a:srgbClr val="000090"/>
              </a:solidFill>
              <a:latin typeface="+mn-lt"/>
              <a:cs typeface="Arial"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4457700" y="367005"/>
            <a:ext cx="3886512" cy="646331"/>
          </a:xfrm>
          <a:prstGeom prst="rect">
            <a:avLst/>
          </a:prstGeom>
        </p:spPr>
        <p:txBody>
          <a:bodyPr wrap="none">
            <a:spAutoFit/>
          </a:bodyPr>
          <a:lstStyle/>
          <a:p>
            <a:r>
              <a:rPr lang="en-US" sz="3600" b="1" i="1" dirty="0">
                <a:solidFill>
                  <a:srgbClr val="000090"/>
                </a:solidFill>
              </a:rPr>
              <a:t>I Will Remember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9157"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49158" name="Rectangle 1"/>
          <p:cNvSpPr>
            <a:spLocks noChangeArrowheads="1"/>
          </p:cNvSpPr>
          <p:nvPr/>
        </p:nvSpPr>
        <p:spPr bwMode="auto">
          <a:xfrm>
            <a:off x="1219200" y="1676399"/>
            <a:ext cx="6248400" cy="4247317"/>
          </a:xfrm>
          <a:prstGeom prst="rect">
            <a:avLst/>
          </a:prstGeom>
          <a:noFill/>
          <a:ln w="9525">
            <a:noFill/>
            <a:miter lim="800000"/>
            <a:headEnd/>
            <a:tailEnd/>
          </a:ln>
        </p:spPr>
        <p:txBody>
          <a:bodyPr anchor="ctr">
            <a:spAutoFit/>
          </a:bodyPr>
          <a:lstStyle/>
          <a:p>
            <a:pPr marL="571500" indent="-571500">
              <a:lnSpc>
                <a:spcPct val="150000"/>
              </a:lnSpc>
              <a:buFont typeface="Wingdings" pitchFamily="2" charset="2"/>
              <a:buChar char="q"/>
            </a:pPr>
            <a:r>
              <a:rPr lang="en-US" sz="3600" b="1" dirty="0">
                <a:solidFill>
                  <a:srgbClr val="000090"/>
                </a:solidFill>
                <a:latin typeface="Calibri" pitchFamily="34" charset="0"/>
              </a:rPr>
              <a:t> </a:t>
            </a:r>
            <a:r>
              <a:rPr lang="en-US" sz="3600" b="1" dirty="0" smtClean="0">
                <a:solidFill>
                  <a:srgbClr val="000090"/>
                </a:solidFill>
                <a:latin typeface="Calibri" pitchFamily="34" charset="0"/>
                <a:cs typeface="Arial" charset="0"/>
              </a:rPr>
              <a:t>Avoid Adverbs or Adjectives</a:t>
            </a:r>
            <a:endParaRPr lang="en-US" sz="3600" b="1" dirty="0" smtClean="0">
              <a:solidFill>
                <a:srgbClr val="000090"/>
              </a:solidFill>
              <a:cs typeface="Arial" charset="0"/>
            </a:endParaRPr>
          </a:p>
          <a:p>
            <a:pPr marL="571500" indent="-571500">
              <a:lnSpc>
                <a:spcPct val="150000"/>
              </a:lnSpc>
              <a:buFont typeface="Wingdings" pitchFamily="2" charset="2"/>
              <a:buChar char="q"/>
            </a:pPr>
            <a:r>
              <a:rPr lang="en-US" sz="3600" b="1" dirty="0" smtClean="0">
                <a:solidFill>
                  <a:srgbClr val="000090"/>
                </a:solidFill>
                <a:latin typeface="Calibri" pitchFamily="34" charset="0"/>
              </a:rPr>
              <a:t> Dead </a:t>
            </a:r>
            <a:r>
              <a:rPr lang="en-US" sz="3600" b="1" dirty="0">
                <a:solidFill>
                  <a:srgbClr val="000090"/>
                </a:solidFill>
                <a:latin typeface="Calibri" pitchFamily="34" charset="0"/>
              </a:rPr>
              <a:t>Air versus “UMS”</a:t>
            </a:r>
            <a:r>
              <a:rPr lang="en-US" sz="3600" dirty="0">
                <a:solidFill>
                  <a:srgbClr val="000090"/>
                </a:solidFill>
                <a:cs typeface="Times New Roman" pitchFamily="18" charset="0"/>
              </a:rPr>
              <a:t>  </a:t>
            </a:r>
            <a:endParaRPr lang="en-US" sz="3600" dirty="0">
              <a:solidFill>
                <a:srgbClr val="000090"/>
              </a:solidFill>
              <a:cs typeface="Arial" charset="0"/>
            </a:endParaRPr>
          </a:p>
          <a:p>
            <a:pPr marL="571500" indent="-571500" eaLnBrk="0" hangingPunct="0">
              <a:lnSpc>
                <a:spcPct val="150000"/>
              </a:lnSpc>
              <a:buFont typeface="Wingdings" pitchFamily="2" charset="2"/>
              <a:buChar char="q"/>
            </a:pPr>
            <a:r>
              <a:rPr lang="en-US" sz="3600" b="1" dirty="0">
                <a:solidFill>
                  <a:srgbClr val="000090"/>
                </a:solidFill>
                <a:latin typeface="Calibri" pitchFamily="34" charset="0"/>
              </a:rPr>
              <a:t> Videotape Rehearsal Pitch</a:t>
            </a:r>
          </a:p>
          <a:p>
            <a:pPr marL="571500" indent="-571500" eaLnBrk="0" hangingPunct="0">
              <a:lnSpc>
                <a:spcPct val="150000"/>
              </a:lnSpc>
              <a:buFont typeface="Wingdings" pitchFamily="2" charset="2"/>
              <a:buChar char="q"/>
            </a:pPr>
            <a:r>
              <a:rPr lang="en-US" sz="3600" b="1" dirty="0">
                <a:solidFill>
                  <a:srgbClr val="000090"/>
                </a:solidFill>
                <a:latin typeface="Calibri" pitchFamily="34" charset="0"/>
              </a:rPr>
              <a:t> Look at Your Listeners</a:t>
            </a:r>
            <a:endParaRPr lang="en-US" sz="3600" dirty="0">
              <a:solidFill>
                <a:srgbClr val="000090"/>
              </a:solidFill>
              <a:latin typeface="Calibri" pitchFamily="34" charset="0"/>
            </a:endParaRPr>
          </a:p>
          <a:p>
            <a:pPr marL="571500" indent="-571500" eaLnBrk="0" hangingPunct="0">
              <a:lnSpc>
                <a:spcPct val="150000"/>
              </a:lnSpc>
              <a:buFont typeface="Wingdings" pitchFamily="2" charset="2"/>
              <a:buChar char="q"/>
            </a:pPr>
            <a:r>
              <a:rPr lang="en-US" sz="3600" b="1" dirty="0">
                <a:solidFill>
                  <a:srgbClr val="000090"/>
                </a:solidFill>
                <a:latin typeface="Calibri" pitchFamily="34" charset="0"/>
              </a:rPr>
              <a:t> </a:t>
            </a:r>
            <a:r>
              <a:rPr lang="en-US" sz="3600" b="1" dirty="0" smtClean="0">
                <a:solidFill>
                  <a:srgbClr val="000090"/>
                </a:solidFill>
                <a:latin typeface="Calibri" pitchFamily="34" charset="0"/>
              </a:rPr>
              <a:t>Look Business Serious</a:t>
            </a:r>
            <a:endParaRPr lang="en-US" sz="3600" dirty="0">
              <a:solidFill>
                <a:srgbClr val="000090"/>
              </a:solidFill>
              <a:cs typeface="Arial"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8" name="Rectangle 7"/>
          <p:cNvSpPr/>
          <p:nvPr/>
        </p:nvSpPr>
        <p:spPr>
          <a:xfrm>
            <a:off x="4457700" y="367005"/>
            <a:ext cx="3886512" cy="646331"/>
          </a:xfrm>
          <a:prstGeom prst="rect">
            <a:avLst/>
          </a:prstGeom>
        </p:spPr>
        <p:txBody>
          <a:bodyPr wrap="none">
            <a:spAutoFit/>
          </a:bodyPr>
          <a:lstStyle/>
          <a:p>
            <a:r>
              <a:rPr lang="en-US" sz="3600" b="1" i="1" dirty="0">
                <a:solidFill>
                  <a:srgbClr val="000090"/>
                </a:solidFill>
              </a:rPr>
              <a:t>I Will Remember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5" name="Rectangle 14"/>
          <p:cNvSpPr>
            <a:spLocks noChangeArrowheads="1"/>
          </p:cNvSpPr>
          <p:nvPr/>
        </p:nvSpPr>
        <p:spPr bwMode="auto">
          <a:xfrm>
            <a:off x="685800" y="5334000"/>
            <a:ext cx="7239000" cy="1323439"/>
          </a:xfrm>
          <a:prstGeom prst="rect">
            <a:avLst/>
          </a:prstGeom>
          <a:noFill/>
          <a:ln w="9525">
            <a:noFill/>
            <a:miter lim="800000"/>
            <a:headEnd/>
            <a:tailEnd/>
          </a:ln>
        </p:spPr>
        <p:txBody>
          <a:bodyPr wrap="square">
            <a:spAutoFit/>
          </a:bodyPr>
          <a:lstStyle/>
          <a:p>
            <a:pPr algn="ctr"/>
            <a:endParaRPr lang="en-US" sz="4000" b="1" i="1" dirty="0" smtClean="0">
              <a:solidFill>
                <a:srgbClr val="000090"/>
              </a:solidFill>
              <a:cs typeface="Arial" charset="0"/>
            </a:endParaRPr>
          </a:p>
          <a:p>
            <a:r>
              <a:rPr lang="en-US" sz="4000" b="1" dirty="0">
                <a:solidFill>
                  <a:srgbClr val="000090"/>
                </a:solidFill>
                <a:cs typeface="Arial" charset="0"/>
              </a:rPr>
              <a:t>	</a:t>
            </a:r>
            <a:endParaRPr lang="en-US" sz="4000" dirty="0">
              <a:solidFill>
                <a:srgbClr val="000090"/>
              </a:solidFill>
              <a:latin typeface="Calibri"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393055" cy="3581400"/>
          </a:xfrm>
          <a:prstGeom prst="rect">
            <a:avLst/>
          </a:prstGeom>
          <a:noFill/>
          <a:ln>
            <a:noFill/>
          </a:ln>
        </p:spPr>
      </p:pic>
      <p:sp>
        <p:nvSpPr>
          <p:cNvPr id="2" name="Rectangle 1"/>
          <p:cNvSpPr/>
          <p:nvPr/>
        </p:nvSpPr>
        <p:spPr>
          <a:xfrm>
            <a:off x="3856688" y="457200"/>
            <a:ext cx="5334000" cy="646331"/>
          </a:xfrm>
          <a:prstGeom prst="rect">
            <a:avLst/>
          </a:prstGeom>
        </p:spPr>
        <p:txBody>
          <a:bodyPr wrap="square">
            <a:spAutoFit/>
          </a:bodyPr>
          <a:lstStyle/>
          <a:p>
            <a:r>
              <a:rPr lang="en-US" sz="3600" b="1" dirty="0" smtClean="0">
                <a:solidFill>
                  <a:srgbClr val="000090"/>
                </a:solidFill>
                <a:cs typeface="Arial" charset="0"/>
              </a:rPr>
              <a:t>Listeners can be tough </a:t>
            </a:r>
            <a:endParaRPr lang="en-US" sz="3600" b="1" dirty="0">
              <a:solidFill>
                <a:srgbClr val="000090"/>
              </a:solidFill>
              <a:cs typeface="Arial" charset="0"/>
            </a:endParaRPr>
          </a:p>
        </p:txBody>
      </p:sp>
      <p:sp>
        <p:nvSpPr>
          <p:cNvPr id="3" name="TextBox 2"/>
          <p:cNvSpPr txBox="1"/>
          <p:nvPr/>
        </p:nvSpPr>
        <p:spPr>
          <a:xfrm>
            <a:off x="1752600" y="5257800"/>
            <a:ext cx="6019800" cy="1200329"/>
          </a:xfrm>
          <a:prstGeom prst="rect">
            <a:avLst/>
          </a:prstGeom>
          <a:noFill/>
        </p:spPr>
        <p:txBody>
          <a:bodyPr wrap="square" rtlCol="0">
            <a:spAutoFit/>
          </a:bodyPr>
          <a:lstStyle/>
          <a:p>
            <a:pPr algn="ctr"/>
            <a:r>
              <a:rPr lang="en-US" sz="2400" b="1" i="1" dirty="0" smtClean="0">
                <a:solidFill>
                  <a:srgbClr val="000090"/>
                </a:solidFill>
              </a:rPr>
              <a:t>They have LOW expectations and they wonder if we will cover what they are really interested in knowing about us.</a:t>
            </a:r>
            <a:endParaRPr lang="en-US" sz="2400" b="1" i="1" dirty="0">
              <a:solidFill>
                <a:srgbClr val="000090"/>
              </a:solidFill>
            </a:endParaRPr>
          </a:p>
        </p:txBody>
      </p:sp>
    </p:spTree>
    <p:extLst>
      <p:ext uri="{BB962C8B-B14F-4D97-AF65-F5344CB8AC3E}">
        <p14:creationId xmlns:p14="http://schemas.microsoft.com/office/powerpoint/2010/main" val="25931921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51205"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a:cs typeface="Arial" charset="0"/>
              </a:rPr>
              <a:t> </a:t>
            </a:r>
          </a:p>
          <a:p>
            <a:pPr algn="ctr"/>
            <a:r>
              <a:rPr lang="en-US" sz="4400" b="1">
                <a:latin typeface="Calibri" pitchFamily="34" charset="0"/>
              </a:rPr>
              <a:t> </a:t>
            </a:r>
            <a:endParaRPr lang="en-US" sz="4400" b="1">
              <a:cs typeface="Arial" charset="0"/>
            </a:endParaRPr>
          </a:p>
          <a:p>
            <a:r>
              <a:rPr lang="en-US" b="1">
                <a:latin typeface="Calibri" pitchFamily="34" charset="0"/>
              </a:rPr>
              <a:t> </a:t>
            </a:r>
            <a:endParaRPr lang="en-US">
              <a:latin typeface="Calibri" pitchFamily="34" charset="0"/>
            </a:endParaRPr>
          </a:p>
        </p:txBody>
      </p:sp>
      <p:sp>
        <p:nvSpPr>
          <p:cNvPr id="51206" name="Rectangle 1"/>
          <p:cNvSpPr>
            <a:spLocks noChangeArrowheads="1"/>
          </p:cNvSpPr>
          <p:nvPr/>
        </p:nvSpPr>
        <p:spPr bwMode="auto">
          <a:xfrm>
            <a:off x="1143000" y="1676400"/>
            <a:ext cx="7772400" cy="4247317"/>
          </a:xfrm>
          <a:prstGeom prst="rect">
            <a:avLst/>
          </a:prstGeom>
          <a:noFill/>
          <a:ln w="9525">
            <a:noFill/>
            <a:miter lim="800000"/>
            <a:headEnd/>
            <a:tailEnd/>
          </a:ln>
        </p:spPr>
        <p:txBody>
          <a:bodyPr anchor="ctr">
            <a:spAutoFit/>
          </a:bodyPr>
          <a:lstStyle/>
          <a:p>
            <a:pPr marL="571500" indent="-571500">
              <a:lnSpc>
                <a:spcPct val="150000"/>
              </a:lnSpc>
              <a:buFont typeface="Wingdings" pitchFamily="2" charset="2"/>
              <a:buChar char="q"/>
            </a:pPr>
            <a:r>
              <a:rPr lang="en-US" sz="3600" b="1" dirty="0">
                <a:solidFill>
                  <a:srgbClr val="000090"/>
                </a:solidFill>
                <a:latin typeface="Calibri" pitchFamily="34" charset="0"/>
              </a:rPr>
              <a:t> </a:t>
            </a:r>
            <a:r>
              <a:rPr lang="en-US" sz="3600" b="1" dirty="0" smtClean="0">
                <a:solidFill>
                  <a:srgbClr val="000090"/>
                </a:solidFill>
                <a:latin typeface="Calibri" pitchFamily="34" charset="0"/>
              </a:rPr>
              <a:t>Volume Up – Speed Down</a:t>
            </a:r>
            <a:endParaRPr lang="en-US" sz="3600" dirty="0">
              <a:solidFill>
                <a:srgbClr val="000090"/>
              </a:solidFill>
              <a:cs typeface="Arial" charset="0"/>
            </a:endParaRPr>
          </a:p>
          <a:p>
            <a:pPr marL="571500" indent="-571500" eaLnBrk="0" hangingPunct="0">
              <a:lnSpc>
                <a:spcPct val="150000"/>
              </a:lnSpc>
              <a:buFont typeface="Wingdings" pitchFamily="2" charset="2"/>
              <a:buChar char="q"/>
            </a:pPr>
            <a:r>
              <a:rPr lang="en-US" sz="3600" b="1" dirty="0">
                <a:solidFill>
                  <a:srgbClr val="000090"/>
                </a:solidFill>
                <a:latin typeface="Calibri" pitchFamily="34" charset="0"/>
              </a:rPr>
              <a:t> Avoid </a:t>
            </a:r>
            <a:r>
              <a:rPr lang="en-US" sz="3600" b="1" dirty="0" smtClean="0">
                <a:solidFill>
                  <a:srgbClr val="000090"/>
                </a:solidFill>
                <a:latin typeface="Calibri" pitchFamily="34" charset="0"/>
              </a:rPr>
              <a:t>Unfamiliar words</a:t>
            </a:r>
          </a:p>
          <a:p>
            <a:pPr marL="571500" indent="-571500" eaLnBrk="0" hangingPunct="0">
              <a:lnSpc>
                <a:spcPct val="150000"/>
              </a:lnSpc>
              <a:buFont typeface="Wingdings" pitchFamily="2" charset="2"/>
              <a:buChar char="q"/>
            </a:pPr>
            <a:r>
              <a:rPr lang="en-US" sz="3600" b="1" dirty="0" smtClean="0">
                <a:solidFill>
                  <a:srgbClr val="000090"/>
                </a:solidFill>
                <a:latin typeface="Calibri" pitchFamily="34" charset="0"/>
              </a:rPr>
              <a:t> Avoid CJASC </a:t>
            </a:r>
            <a:r>
              <a:rPr lang="en-US" sz="1200" b="1" dirty="0" smtClean="0">
                <a:solidFill>
                  <a:srgbClr val="000090"/>
                </a:solidFill>
                <a:latin typeface="Calibri" pitchFamily="34" charset="0"/>
              </a:rPr>
              <a:t>colloquial – Jargon - acronyms - Slang -  cliché</a:t>
            </a:r>
            <a:endParaRPr lang="en-US" sz="1200" b="1" dirty="0">
              <a:solidFill>
                <a:srgbClr val="000090"/>
              </a:solidFill>
              <a:latin typeface="Calibri" pitchFamily="34" charset="0"/>
            </a:endParaRPr>
          </a:p>
          <a:p>
            <a:pPr marL="571500" indent="-571500" eaLnBrk="0" hangingPunct="0">
              <a:lnSpc>
                <a:spcPct val="150000"/>
              </a:lnSpc>
              <a:buFont typeface="Wingdings" pitchFamily="2" charset="2"/>
              <a:buChar char="q"/>
            </a:pPr>
            <a:r>
              <a:rPr lang="en-US" sz="3600" b="1" dirty="0">
                <a:solidFill>
                  <a:srgbClr val="000090"/>
                </a:solidFill>
                <a:latin typeface="Calibri" pitchFamily="34" charset="0"/>
              </a:rPr>
              <a:t> Minimize Number of Words</a:t>
            </a:r>
            <a:r>
              <a:rPr lang="en-US" sz="3600" dirty="0">
                <a:solidFill>
                  <a:srgbClr val="000090"/>
                </a:solidFill>
                <a:latin typeface="Calibri" pitchFamily="34" charset="0"/>
              </a:rPr>
              <a:t> </a:t>
            </a:r>
          </a:p>
          <a:p>
            <a:pPr marL="571500" indent="-571500" eaLnBrk="0" hangingPunct="0">
              <a:lnSpc>
                <a:spcPct val="150000"/>
              </a:lnSpc>
              <a:buFont typeface="Wingdings" pitchFamily="2" charset="2"/>
              <a:buChar char="q"/>
            </a:pPr>
            <a:r>
              <a:rPr lang="en-US" sz="3600" b="1" dirty="0">
                <a:solidFill>
                  <a:srgbClr val="000090"/>
                </a:solidFill>
                <a:latin typeface="Calibri" pitchFamily="34" charset="0"/>
              </a:rPr>
              <a:t> Make </a:t>
            </a:r>
            <a:r>
              <a:rPr lang="en-US" sz="3600" b="1" dirty="0" smtClean="0">
                <a:solidFill>
                  <a:srgbClr val="000090"/>
                </a:solidFill>
                <a:latin typeface="Calibri" pitchFamily="34" charset="0"/>
              </a:rPr>
              <a:t>You </a:t>
            </a:r>
            <a:r>
              <a:rPr lang="en-US" sz="3600" b="1" dirty="0">
                <a:solidFill>
                  <a:srgbClr val="000090"/>
                </a:solidFill>
                <a:latin typeface="Calibri" pitchFamily="34" charset="0"/>
              </a:rPr>
              <a:t>and Your </a:t>
            </a:r>
            <a:r>
              <a:rPr lang="en-US" sz="3600" b="1" dirty="0" smtClean="0">
                <a:solidFill>
                  <a:srgbClr val="000090"/>
                </a:solidFill>
                <a:latin typeface="Calibri" pitchFamily="34" charset="0"/>
              </a:rPr>
              <a:t>Idea </a:t>
            </a:r>
            <a:r>
              <a:rPr lang="en-US" sz="3600" b="1" dirty="0">
                <a:solidFill>
                  <a:srgbClr val="000090"/>
                </a:solidFill>
                <a:latin typeface="Calibri" pitchFamily="34" charset="0"/>
              </a:rPr>
              <a:t>Stand Out</a:t>
            </a:r>
            <a:endParaRPr lang="en-US" sz="3600" dirty="0">
              <a:solidFill>
                <a:srgbClr val="000090"/>
              </a:solidFill>
              <a:cs typeface="Arial" charset="0"/>
            </a:endParaRP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8" name="Rectangle 7"/>
          <p:cNvSpPr/>
          <p:nvPr/>
        </p:nvSpPr>
        <p:spPr>
          <a:xfrm>
            <a:off x="4457700" y="367005"/>
            <a:ext cx="3886512" cy="646331"/>
          </a:xfrm>
          <a:prstGeom prst="rect">
            <a:avLst/>
          </a:prstGeom>
        </p:spPr>
        <p:txBody>
          <a:bodyPr wrap="none">
            <a:spAutoFit/>
          </a:bodyPr>
          <a:lstStyle/>
          <a:p>
            <a:r>
              <a:rPr lang="en-US" sz="3600" b="1" i="1" dirty="0">
                <a:solidFill>
                  <a:srgbClr val="000090"/>
                </a:solidFill>
              </a:rPr>
              <a:t>I Will Remember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4" name="Rectangle 1"/>
          <p:cNvSpPr>
            <a:spLocks noChangeArrowheads="1"/>
          </p:cNvSpPr>
          <p:nvPr/>
        </p:nvSpPr>
        <p:spPr bwMode="auto">
          <a:xfrm>
            <a:off x="1551940" y="4388534"/>
            <a:ext cx="6553200" cy="646331"/>
          </a:xfrm>
          <a:prstGeom prst="rect">
            <a:avLst/>
          </a:prstGeom>
          <a:noFill/>
          <a:ln w="9525">
            <a:noFill/>
            <a:miter lim="800000"/>
            <a:headEnd/>
            <a:tailEnd/>
          </a:ln>
        </p:spPr>
        <p:txBody>
          <a:bodyPr wrap="square" anchor="ctr">
            <a:spAutoFit/>
          </a:bodyPr>
          <a:lstStyle/>
          <a:p>
            <a:pPr eaLnBrk="0" hangingPunct="0"/>
            <a:r>
              <a:rPr lang="en-US" sz="3600" dirty="0" smtClean="0">
                <a:solidFill>
                  <a:srgbClr val="002060"/>
                </a:solidFill>
                <a:cs typeface="Times New Roman" pitchFamily="18" charset="0"/>
              </a:rPr>
              <a:t> </a:t>
            </a:r>
            <a:endParaRPr lang="en-US" sz="3600" dirty="0">
              <a:solidFill>
                <a:srgbClr val="002060"/>
              </a:solidFill>
              <a:cs typeface="Arial"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457200" y="1674674"/>
            <a:ext cx="8458200" cy="1077218"/>
          </a:xfrm>
          <a:prstGeom prst="rect">
            <a:avLst/>
          </a:prstGeom>
        </p:spPr>
        <p:txBody>
          <a:bodyPr wrap="square">
            <a:spAutoFit/>
          </a:bodyPr>
          <a:lstStyle/>
          <a:p>
            <a:endParaRPr lang="en-US" sz="1600" b="1" dirty="0">
              <a:solidFill>
                <a:srgbClr val="C0504D"/>
              </a:solidFill>
              <a:cs typeface="Arial" charset="0"/>
            </a:endParaRPr>
          </a:p>
          <a:p>
            <a:endParaRPr lang="en-US" sz="1600" b="1" dirty="0">
              <a:solidFill>
                <a:srgbClr val="C0504D"/>
              </a:solidFill>
              <a:latin typeface="Arial" pitchFamily="34" charset="0"/>
              <a:cs typeface="Arial" pitchFamily="34" charset="0"/>
            </a:endParaRPr>
          </a:p>
          <a:p>
            <a:endParaRPr lang="en-US" sz="1600" dirty="0">
              <a:latin typeface="Arial" pitchFamily="34" charset="0"/>
              <a:cs typeface="Arial" pitchFamily="34" charset="0"/>
            </a:endParaRPr>
          </a:p>
          <a:p>
            <a:pPr eaLnBrk="0" hangingPunct="0"/>
            <a:endParaRPr lang="en-US" sz="1600" dirty="0">
              <a:solidFill>
                <a:srgbClr val="C0504D"/>
              </a:solidFill>
              <a:latin typeface="Arial"/>
              <a:cs typeface="Arial"/>
            </a:endParaRPr>
          </a:p>
        </p:txBody>
      </p:sp>
      <p:sp>
        <p:nvSpPr>
          <p:cNvPr id="5" name="Rectangle 4"/>
          <p:cNvSpPr/>
          <p:nvPr/>
        </p:nvSpPr>
        <p:spPr>
          <a:xfrm>
            <a:off x="457200" y="1447800"/>
            <a:ext cx="8229600" cy="6047809"/>
          </a:xfrm>
          <a:prstGeom prst="rect">
            <a:avLst/>
          </a:prstGeom>
        </p:spPr>
        <p:txBody>
          <a:bodyPr wrap="square">
            <a:spAutoFit/>
          </a:bodyPr>
          <a:lstStyle/>
          <a:p>
            <a:pPr>
              <a:lnSpc>
                <a:spcPct val="150000"/>
              </a:lnSpc>
            </a:pPr>
            <a:r>
              <a:rPr lang="en-US" sz="1400" dirty="0">
                <a:solidFill>
                  <a:srgbClr val="C00000"/>
                </a:solidFill>
              </a:rPr>
              <a:t>Imagine allergy testing in five minutes with no discomfort, itching, irritation or infection</a:t>
            </a:r>
            <a:r>
              <a:rPr lang="en-US" sz="1400" dirty="0" smtClean="0">
                <a:solidFill>
                  <a:srgbClr val="C00000"/>
                </a:solidFill>
              </a:rPr>
              <a:t>.</a:t>
            </a:r>
            <a:r>
              <a:rPr lang="en-US" sz="1400" dirty="0">
                <a:solidFill>
                  <a:srgbClr val="C00000"/>
                </a:solidFill>
              </a:rPr>
              <a:t> I am TOM KRAFT, CEO of </a:t>
            </a:r>
            <a:r>
              <a:rPr lang="en-US" sz="1400" b="1" i="1" dirty="0">
                <a:solidFill>
                  <a:srgbClr val="C00000"/>
                </a:solidFill>
              </a:rPr>
              <a:t>Allergy in Control. LLC. </a:t>
            </a:r>
            <a:r>
              <a:rPr lang="en-US" sz="1400" b="1" dirty="0">
                <a:solidFill>
                  <a:srgbClr val="C00000"/>
                </a:solidFill>
              </a:rPr>
              <a:t> </a:t>
            </a:r>
            <a:r>
              <a:rPr lang="en-US" sz="1400" dirty="0">
                <a:solidFill>
                  <a:srgbClr val="C00000"/>
                </a:solidFill>
              </a:rPr>
              <a:t>We will determine your allergies with a simple 8” square shoulder pad and print your Personal Allergy Profile in 5 minutes.</a:t>
            </a:r>
            <a:r>
              <a:rPr lang="en-US" sz="1400" b="1" dirty="0">
                <a:solidFill>
                  <a:srgbClr val="C00000"/>
                </a:solidFill>
                <a:latin typeface="Arial"/>
              </a:rPr>
              <a:t> </a:t>
            </a:r>
            <a:r>
              <a:rPr lang="en-US" sz="1400" dirty="0">
                <a:solidFill>
                  <a:srgbClr val="C00000"/>
                </a:solidFill>
              </a:rPr>
              <a:t>50 Million Americans have allergies.  25 million allergy tests are done each year at an average consumer cost of $225.  Increasing environmental challenges will increase the annual number of allergy tests</a:t>
            </a:r>
            <a:r>
              <a:rPr lang="en-US" sz="1400" dirty="0" smtClean="0">
                <a:solidFill>
                  <a:srgbClr val="C00000"/>
                </a:solidFill>
              </a:rPr>
              <a:t>.</a:t>
            </a:r>
            <a:r>
              <a:rPr lang="en-US" sz="1400" dirty="0">
                <a:solidFill>
                  <a:srgbClr val="C00000"/>
                </a:solidFill>
              </a:rPr>
              <a:t> The patented ALL ALLERGY PAD  has been shown to lower administration, application and reading times by 50%. Patient time is cut 75%.  </a:t>
            </a:r>
          </a:p>
          <a:p>
            <a:pPr>
              <a:lnSpc>
                <a:spcPct val="150000"/>
              </a:lnSpc>
            </a:pPr>
            <a:r>
              <a:rPr lang="en-US" sz="1400" dirty="0">
                <a:solidFill>
                  <a:srgbClr val="C00000"/>
                </a:solidFill>
              </a:rPr>
              <a:t>85 potential customers interviewed all indicated they would go to a clinic that offered this testing. In 18 patient tests, stated speeds and specificities were validated. We already have 6 LOI’s to purchase our product.  Our first sale is expected in June </a:t>
            </a:r>
            <a:r>
              <a:rPr lang="en-US" sz="1400" dirty="0" smtClean="0">
                <a:solidFill>
                  <a:srgbClr val="C00000"/>
                </a:solidFill>
              </a:rPr>
              <a:t>2106. </a:t>
            </a:r>
            <a:r>
              <a:rPr lang="en-US" sz="1400" b="1" dirty="0">
                <a:solidFill>
                  <a:srgbClr val="C0504D"/>
                </a:solidFill>
              </a:rPr>
              <a:t>We will break-even in 11 months when the monthly revenues are expected to be $40,000. </a:t>
            </a:r>
            <a:r>
              <a:rPr lang="en-US" sz="1400" dirty="0">
                <a:solidFill>
                  <a:srgbClr val="C00000"/>
                </a:solidFill>
              </a:rPr>
              <a:t>In the time you were listening to me, all you allergies could be tested.</a:t>
            </a:r>
            <a:endParaRPr lang="en-US" sz="1400" b="1" dirty="0">
              <a:solidFill>
                <a:srgbClr val="C00000"/>
              </a:solidFill>
              <a:cs typeface="Arial" charset="0"/>
            </a:endParaRPr>
          </a:p>
          <a:p>
            <a:pPr>
              <a:lnSpc>
                <a:spcPct val="150000"/>
              </a:lnSpc>
            </a:pPr>
            <a:endParaRPr lang="is-IS" b="1" dirty="0">
              <a:solidFill>
                <a:srgbClr val="C0504D"/>
              </a:solidFill>
            </a:endParaRPr>
          </a:p>
          <a:p>
            <a:pPr>
              <a:lnSpc>
                <a:spcPct val="150000"/>
              </a:lnSpc>
            </a:pPr>
            <a:endParaRPr lang="en-US" dirty="0">
              <a:solidFill>
                <a:srgbClr val="C00000"/>
              </a:solidFill>
            </a:endParaRPr>
          </a:p>
          <a:p>
            <a:pPr>
              <a:lnSpc>
                <a:spcPct val="150000"/>
              </a:lnSpc>
            </a:pPr>
            <a:endParaRPr lang="en-US" dirty="0">
              <a:solidFill>
                <a:srgbClr val="C00000"/>
              </a:solidFill>
            </a:endParaRPr>
          </a:p>
          <a:p>
            <a:pPr>
              <a:lnSpc>
                <a:spcPct val="150000"/>
              </a:lnSpc>
            </a:pPr>
            <a:endParaRPr lang="en-US" dirty="0">
              <a:solidFill>
                <a:srgbClr val="C00000"/>
              </a:solidFill>
              <a:latin typeface="Arial"/>
            </a:endParaRPr>
          </a:p>
          <a:p>
            <a:pPr>
              <a:lnSpc>
                <a:spcPct val="150000"/>
              </a:lnSpc>
            </a:pPr>
            <a:endParaRPr lang="en-US" dirty="0">
              <a:solidFill>
                <a:srgbClr val="C00000"/>
              </a:solidFill>
              <a:latin typeface="Arial"/>
              <a:cs typeface="Arial"/>
            </a:endParaRPr>
          </a:p>
        </p:txBody>
      </p:sp>
    </p:spTree>
    <p:extLst>
      <p:ext uri="{BB962C8B-B14F-4D97-AF65-F5344CB8AC3E}">
        <p14:creationId xmlns:p14="http://schemas.microsoft.com/office/powerpoint/2010/main" val="4043093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a:latin typeface="+mn-lt"/>
            </a:endParaRPr>
          </a:p>
        </p:txBody>
      </p:sp>
      <p:sp>
        <p:nvSpPr>
          <p:cNvPr id="43013"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smtClean="0">
                <a:latin typeface="Lucida Handwriting" pitchFamily="66" charset="0"/>
                <a:cs typeface="Arial" charset="0"/>
              </a:rPr>
              <a:t>GO FOR IT </a:t>
            </a:r>
            <a:endParaRPr lang="en-US" sz="4000" b="1" dirty="0">
              <a:latin typeface="Lucida Handwriting" pitchFamily="66" charset="0"/>
              <a:cs typeface="Arial" charset="0"/>
            </a:endParaRP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43014" name="Rectangle 1"/>
          <p:cNvSpPr>
            <a:spLocks noChangeArrowheads="1"/>
          </p:cNvSpPr>
          <p:nvPr/>
        </p:nvSpPr>
        <p:spPr bwMode="auto">
          <a:xfrm>
            <a:off x="1551940" y="4388534"/>
            <a:ext cx="6553200" cy="646331"/>
          </a:xfrm>
          <a:prstGeom prst="rect">
            <a:avLst/>
          </a:prstGeom>
          <a:noFill/>
          <a:ln w="9525">
            <a:noFill/>
            <a:miter lim="800000"/>
            <a:headEnd/>
            <a:tailEnd/>
          </a:ln>
        </p:spPr>
        <p:txBody>
          <a:bodyPr wrap="square" anchor="ctr">
            <a:spAutoFit/>
          </a:bodyPr>
          <a:lstStyle/>
          <a:p>
            <a:pPr eaLnBrk="0" hangingPunct="0"/>
            <a:r>
              <a:rPr lang="en-US" sz="3600" dirty="0" smtClean="0">
                <a:solidFill>
                  <a:srgbClr val="002060"/>
                </a:solidFill>
                <a:cs typeface="Times New Roman" pitchFamily="18" charset="0"/>
              </a:rPr>
              <a:t> </a:t>
            </a:r>
            <a:endParaRPr lang="en-US" sz="3600" dirty="0">
              <a:solidFill>
                <a:srgbClr val="002060"/>
              </a:solidFill>
              <a:cs typeface="Arial"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pic>
        <p:nvPicPr>
          <p:cNvPr id="9" name="Picture 2" descr="http://cdn.wetfeet.com/upload/NET_elevatorpitch_ori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079" y="2908401"/>
            <a:ext cx="4572000" cy="2457451"/>
          </a:xfrm>
          <a:prstGeom prst="rect">
            <a:avLst/>
          </a:prstGeom>
          <a:noFill/>
          <a:extLst>
            <a:ext uri="{909E8E84-426E-40DD-AFC4-6F175D3DCCD1}">
              <a14:hiddenFill xmlns:a14="http://schemas.microsoft.com/office/drawing/2010/main">
                <a:solidFill>
                  <a:srgbClr val="FFFFFF"/>
                </a:solidFill>
              </a14:hiddenFill>
            </a:ext>
          </a:extLst>
        </p:spPr>
      </p:pic>
      <p:sp>
        <p:nvSpPr>
          <p:cNvPr id="4" name="Up Arrow 3"/>
          <p:cNvSpPr/>
          <p:nvPr/>
        </p:nvSpPr>
        <p:spPr>
          <a:xfrm>
            <a:off x="1676400" y="1901711"/>
            <a:ext cx="5334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6553200" y="1752600"/>
            <a:ext cx="5334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318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18437" name="Rectangle 14"/>
          <p:cNvSpPr>
            <a:spLocks noChangeArrowheads="1"/>
          </p:cNvSpPr>
          <p:nvPr/>
        </p:nvSpPr>
        <p:spPr bwMode="auto">
          <a:xfrm>
            <a:off x="2209800" y="2667000"/>
            <a:ext cx="5029200" cy="1754327"/>
          </a:xfrm>
          <a:prstGeom prst="rect">
            <a:avLst/>
          </a:prstGeom>
          <a:noFill/>
          <a:ln w="9525">
            <a:noFill/>
            <a:miter lim="800000"/>
            <a:headEnd/>
            <a:tailEnd/>
          </a:ln>
        </p:spPr>
        <p:txBody>
          <a:bodyPr wrap="square">
            <a:spAutoFit/>
          </a:bodyPr>
          <a:lstStyle/>
          <a:p>
            <a:r>
              <a:rPr lang="en-US" sz="3600" dirty="0">
                <a:solidFill>
                  <a:srgbClr val="000090"/>
                </a:solidFill>
                <a:cs typeface="Arial" charset="0"/>
              </a:rPr>
              <a:t>WHAT ?</a:t>
            </a:r>
          </a:p>
          <a:p>
            <a:r>
              <a:rPr lang="en-US" sz="3600" dirty="0">
                <a:solidFill>
                  <a:srgbClr val="000090"/>
                </a:solidFill>
                <a:cs typeface="Arial" charset="0"/>
              </a:rPr>
              <a:t>	SO WHAT ?</a:t>
            </a:r>
          </a:p>
          <a:p>
            <a:r>
              <a:rPr lang="en-US" sz="3600" dirty="0">
                <a:solidFill>
                  <a:srgbClr val="002060"/>
                </a:solidFill>
                <a:cs typeface="Arial" charset="0"/>
              </a:rPr>
              <a:t>		</a:t>
            </a:r>
            <a:r>
              <a:rPr lang="en-US" sz="3600" dirty="0">
                <a:solidFill>
                  <a:srgbClr val="000090"/>
                </a:solidFill>
                <a:cs typeface="Arial" charset="0"/>
              </a:rPr>
              <a:t>NOW WHAT ?</a:t>
            </a:r>
            <a:endParaRPr lang="en-US" sz="3600" dirty="0">
              <a:solidFill>
                <a:srgbClr val="000090"/>
              </a:solidFill>
              <a:latin typeface="Calibri"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7" name="Rectangle 14"/>
          <p:cNvSpPr>
            <a:spLocks noChangeArrowheads="1"/>
          </p:cNvSpPr>
          <p:nvPr/>
        </p:nvSpPr>
        <p:spPr bwMode="auto">
          <a:xfrm>
            <a:off x="4191000" y="0"/>
            <a:ext cx="4648200" cy="1200329"/>
          </a:xfrm>
          <a:prstGeom prst="rect">
            <a:avLst/>
          </a:prstGeom>
          <a:noFill/>
          <a:ln w="9525">
            <a:noFill/>
            <a:miter lim="800000"/>
            <a:headEnd/>
            <a:tailEnd/>
          </a:ln>
        </p:spPr>
        <p:txBody>
          <a:bodyPr wrap="square">
            <a:spAutoFit/>
          </a:bodyPr>
          <a:lstStyle/>
          <a:p>
            <a:pPr algn="ctr"/>
            <a:r>
              <a:rPr lang="en-US" sz="3600" b="1" dirty="0" smtClean="0">
                <a:solidFill>
                  <a:srgbClr val="003399"/>
                </a:solidFill>
                <a:cs typeface="Arial" charset="0"/>
              </a:rPr>
              <a:t> Some things don’t really change</a:t>
            </a:r>
            <a:endParaRPr lang="en-US" sz="3600" dirty="0">
              <a:solidFill>
                <a:srgbClr val="003399"/>
              </a:solidFill>
              <a:latin typeface="Calibri" pitchFamily="34" charset="0"/>
            </a:endParaRPr>
          </a:p>
        </p:txBody>
      </p:sp>
    </p:spTree>
    <p:extLst>
      <p:ext uri="{BB962C8B-B14F-4D97-AF65-F5344CB8AC3E}">
        <p14:creationId xmlns:p14="http://schemas.microsoft.com/office/powerpoint/2010/main" val="3861920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4569690" y="20803"/>
            <a:ext cx="3672800" cy="1200329"/>
          </a:xfrm>
          <a:prstGeom prst="rect">
            <a:avLst/>
          </a:prstGeom>
        </p:spPr>
        <p:txBody>
          <a:bodyPr wrap="none">
            <a:spAutoFit/>
          </a:bodyPr>
          <a:lstStyle/>
          <a:p>
            <a:pPr algn="ctr"/>
            <a:r>
              <a:rPr lang="en-US" sz="3600" b="1" dirty="0" smtClean="0">
                <a:solidFill>
                  <a:srgbClr val="000090"/>
                </a:solidFill>
                <a:cs typeface="Arial" charset="0"/>
              </a:rPr>
              <a:t>Let’s try</a:t>
            </a:r>
          </a:p>
          <a:p>
            <a:pPr algn="ctr"/>
            <a:r>
              <a:rPr lang="en-US" sz="3600" b="1" dirty="0" smtClean="0">
                <a:solidFill>
                  <a:srgbClr val="000090"/>
                </a:solidFill>
                <a:cs typeface="Arial" charset="0"/>
              </a:rPr>
              <a:t> something new</a:t>
            </a:r>
            <a:endParaRPr lang="en-US" sz="3600" b="1" dirty="0">
              <a:solidFill>
                <a:srgbClr val="000090"/>
              </a:solidFill>
              <a:cs typeface="Arial" charset="0"/>
            </a:endParaRPr>
          </a:p>
        </p:txBody>
      </p:sp>
      <p:sp>
        <p:nvSpPr>
          <p:cNvPr id="4" name="TextBox 3"/>
          <p:cNvSpPr txBox="1"/>
          <p:nvPr/>
        </p:nvSpPr>
        <p:spPr>
          <a:xfrm>
            <a:off x="1143000" y="1912067"/>
            <a:ext cx="2133600" cy="646331"/>
          </a:xfrm>
          <a:prstGeom prst="rect">
            <a:avLst/>
          </a:prstGeom>
          <a:noFill/>
          <a:ln w="28575">
            <a:solidFill>
              <a:schemeClr val="tx2"/>
            </a:solidFill>
          </a:ln>
        </p:spPr>
        <p:txBody>
          <a:bodyPr wrap="square" rtlCol="0">
            <a:spAutoFit/>
          </a:bodyPr>
          <a:lstStyle/>
          <a:p>
            <a:r>
              <a:rPr lang="en-US" dirty="0" smtClean="0"/>
              <a:t>WHAT LISTENER WANTS TO HEAR</a:t>
            </a:r>
            <a:endParaRPr lang="en-US" dirty="0"/>
          </a:p>
        </p:txBody>
      </p:sp>
      <p:sp>
        <p:nvSpPr>
          <p:cNvPr id="9" name="TextBox 8"/>
          <p:cNvSpPr txBox="1"/>
          <p:nvPr/>
        </p:nvSpPr>
        <p:spPr>
          <a:xfrm>
            <a:off x="3540990" y="1895720"/>
            <a:ext cx="2057400" cy="646331"/>
          </a:xfrm>
          <a:prstGeom prst="rect">
            <a:avLst/>
          </a:prstGeom>
          <a:noFill/>
          <a:ln w="28575">
            <a:solidFill>
              <a:schemeClr val="tx2"/>
            </a:solidFill>
          </a:ln>
        </p:spPr>
        <p:txBody>
          <a:bodyPr wrap="square" rtlCol="0">
            <a:spAutoFit/>
          </a:bodyPr>
          <a:lstStyle/>
          <a:p>
            <a:r>
              <a:rPr lang="en-US" dirty="0" smtClean="0"/>
              <a:t>WHAT WE WANT THEM TO HEAR</a:t>
            </a:r>
            <a:endParaRPr lang="en-US" dirty="0"/>
          </a:p>
        </p:txBody>
      </p:sp>
      <p:sp>
        <p:nvSpPr>
          <p:cNvPr id="10" name="TextBox 9"/>
          <p:cNvSpPr txBox="1"/>
          <p:nvPr/>
        </p:nvSpPr>
        <p:spPr>
          <a:xfrm>
            <a:off x="5867400" y="1895720"/>
            <a:ext cx="2057400" cy="646331"/>
          </a:xfrm>
          <a:prstGeom prst="rect">
            <a:avLst/>
          </a:prstGeom>
          <a:noFill/>
          <a:ln w="28575">
            <a:solidFill>
              <a:schemeClr val="tx2"/>
            </a:solidFill>
          </a:ln>
        </p:spPr>
        <p:txBody>
          <a:bodyPr wrap="square" rtlCol="0">
            <a:spAutoFit/>
          </a:bodyPr>
          <a:lstStyle/>
          <a:p>
            <a:r>
              <a:rPr lang="en-US" dirty="0" smtClean="0"/>
              <a:t>WHAT WE WILL PRESENT</a:t>
            </a:r>
            <a:endParaRPr lang="en-US" dirty="0"/>
          </a:p>
        </p:txBody>
      </p:sp>
      <p:sp>
        <p:nvSpPr>
          <p:cNvPr id="8" name="TextBox 7"/>
          <p:cNvSpPr txBox="1"/>
          <p:nvPr/>
        </p:nvSpPr>
        <p:spPr>
          <a:xfrm>
            <a:off x="3540990" y="2758440"/>
            <a:ext cx="2133600" cy="3477875"/>
          </a:xfrm>
          <a:prstGeom prst="rect">
            <a:avLst/>
          </a:prstGeom>
          <a:noFill/>
        </p:spPr>
        <p:txBody>
          <a:bodyPr wrap="square" rtlCol="0">
            <a:spAutoFit/>
          </a:bodyPr>
          <a:lstStyle/>
          <a:p>
            <a:r>
              <a:rPr lang="en-US" sz="2000" dirty="0" smtClean="0">
                <a:solidFill>
                  <a:schemeClr val="tx2">
                    <a:lumMod val="40000"/>
                    <a:lumOff val="60000"/>
                  </a:schemeClr>
                </a:solidFill>
              </a:rPr>
              <a:t>Who we are</a:t>
            </a:r>
          </a:p>
          <a:p>
            <a:r>
              <a:rPr lang="en-US" sz="2000" dirty="0" smtClean="0">
                <a:solidFill>
                  <a:schemeClr val="tx2">
                    <a:lumMod val="40000"/>
                    <a:lumOff val="60000"/>
                  </a:schemeClr>
                </a:solidFill>
              </a:rPr>
              <a:t>The need</a:t>
            </a:r>
          </a:p>
          <a:p>
            <a:r>
              <a:rPr lang="en-US" sz="2000" dirty="0" smtClean="0">
                <a:solidFill>
                  <a:schemeClr val="tx2">
                    <a:lumMod val="40000"/>
                    <a:lumOff val="60000"/>
                  </a:schemeClr>
                </a:solidFill>
              </a:rPr>
              <a:t>The solution</a:t>
            </a:r>
          </a:p>
          <a:p>
            <a:r>
              <a:rPr lang="en-US" sz="2000" dirty="0" smtClean="0">
                <a:solidFill>
                  <a:schemeClr val="tx2">
                    <a:lumMod val="40000"/>
                    <a:lumOff val="60000"/>
                  </a:schemeClr>
                </a:solidFill>
              </a:rPr>
              <a:t>The market</a:t>
            </a:r>
          </a:p>
          <a:p>
            <a:r>
              <a:rPr lang="en-US" sz="2000" dirty="0" smtClean="0">
                <a:solidFill>
                  <a:schemeClr val="tx2">
                    <a:lumMod val="40000"/>
                    <a:lumOff val="60000"/>
                  </a:schemeClr>
                </a:solidFill>
              </a:rPr>
              <a:t>Value Proposition</a:t>
            </a:r>
          </a:p>
          <a:p>
            <a:r>
              <a:rPr lang="en-US" sz="2000" dirty="0" smtClean="0">
                <a:solidFill>
                  <a:schemeClr val="tx2">
                    <a:lumMod val="40000"/>
                    <a:lumOff val="60000"/>
                  </a:schemeClr>
                </a:solidFill>
              </a:rPr>
              <a:t>Traction</a:t>
            </a:r>
          </a:p>
          <a:p>
            <a:r>
              <a:rPr lang="en-US" sz="2000" dirty="0" smtClean="0">
                <a:solidFill>
                  <a:schemeClr val="tx2">
                    <a:lumMod val="40000"/>
                    <a:lumOff val="60000"/>
                  </a:schemeClr>
                </a:solidFill>
              </a:rPr>
              <a:t>Year 3 Revenue</a:t>
            </a:r>
          </a:p>
          <a:p>
            <a:r>
              <a:rPr lang="en-US" sz="2000" dirty="0" smtClean="0">
                <a:solidFill>
                  <a:schemeClr val="tx2">
                    <a:lumMod val="40000"/>
                    <a:lumOff val="60000"/>
                  </a:schemeClr>
                </a:solidFill>
              </a:rPr>
              <a:t>Breakeven</a:t>
            </a:r>
          </a:p>
          <a:p>
            <a:r>
              <a:rPr lang="en-US" sz="2000" dirty="0" smtClean="0">
                <a:solidFill>
                  <a:schemeClr val="tx2">
                    <a:lumMod val="40000"/>
                    <a:lumOff val="60000"/>
                  </a:schemeClr>
                </a:solidFill>
              </a:rPr>
              <a:t>Validation</a:t>
            </a:r>
          </a:p>
          <a:p>
            <a:r>
              <a:rPr lang="en-US" sz="2000" dirty="0" smtClean="0">
                <a:solidFill>
                  <a:schemeClr val="tx2">
                    <a:lumMod val="40000"/>
                    <a:lumOff val="60000"/>
                  </a:schemeClr>
                </a:solidFill>
              </a:rPr>
              <a:t>Seeking</a:t>
            </a:r>
            <a:endParaRPr lang="en-US" sz="2000" dirty="0">
              <a:solidFill>
                <a:schemeClr val="tx2">
                  <a:lumMod val="40000"/>
                  <a:lumOff val="60000"/>
                </a:schemeClr>
              </a:solidFill>
            </a:endParaRPr>
          </a:p>
        </p:txBody>
      </p:sp>
      <p:sp>
        <p:nvSpPr>
          <p:cNvPr id="13" name="TextBox 12"/>
          <p:cNvSpPr txBox="1"/>
          <p:nvPr/>
        </p:nvSpPr>
        <p:spPr>
          <a:xfrm>
            <a:off x="1143000" y="2758440"/>
            <a:ext cx="2133600" cy="3477875"/>
          </a:xfrm>
          <a:prstGeom prst="rect">
            <a:avLst/>
          </a:prstGeom>
          <a:noFill/>
        </p:spPr>
        <p:txBody>
          <a:bodyPr wrap="square" rtlCol="0">
            <a:spAutoFit/>
          </a:bodyPr>
          <a:lstStyle/>
          <a:p>
            <a:r>
              <a:rPr lang="en-US" sz="2000" dirty="0" smtClean="0"/>
              <a:t>Who we are</a:t>
            </a:r>
          </a:p>
          <a:p>
            <a:r>
              <a:rPr lang="en-US" sz="2000" dirty="0" smtClean="0"/>
              <a:t>The need</a:t>
            </a:r>
          </a:p>
          <a:p>
            <a:r>
              <a:rPr lang="en-US" sz="2000" dirty="0" smtClean="0"/>
              <a:t>The solution</a:t>
            </a:r>
          </a:p>
          <a:p>
            <a:r>
              <a:rPr lang="en-US" sz="2000" dirty="0" smtClean="0"/>
              <a:t>The market</a:t>
            </a:r>
          </a:p>
          <a:p>
            <a:r>
              <a:rPr lang="en-US" sz="2000" dirty="0" smtClean="0"/>
              <a:t>Value Proposition</a:t>
            </a:r>
          </a:p>
          <a:p>
            <a:r>
              <a:rPr lang="en-US" sz="2000" dirty="0" smtClean="0"/>
              <a:t>Traction</a:t>
            </a:r>
          </a:p>
          <a:p>
            <a:r>
              <a:rPr lang="en-US" sz="2000" dirty="0" smtClean="0"/>
              <a:t>Year 3 Revenue</a:t>
            </a:r>
          </a:p>
          <a:p>
            <a:r>
              <a:rPr lang="en-US" sz="2000" dirty="0" smtClean="0"/>
              <a:t>Breakeven</a:t>
            </a:r>
          </a:p>
          <a:p>
            <a:r>
              <a:rPr lang="en-US" sz="2000" dirty="0" smtClean="0"/>
              <a:t>Validation</a:t>
            </a:r>
          </a:p>
          <a:p>
            <a:r>
              <a:rPr lang="en-US" sz="2000" dirty="0" smtClean="0"/>
              <a:t>Seeking</a:t>
            </a:r>
            <a:endParaRPr lang="en-US" sz="2000" dirty="0"/>
          </a:p>
        </p:txBody>
      </p:sp>
      <p:sp>
        <p:nvSpPr>
          <p:cNvPr id="14" name="TextBox 13"/>
          <p:cNvSpPr txBox="1"/>
          <p:nvPr/>
        </p:nvSpPr>
        <p:spPr>
          <a:xfrm>
            <a:off x="5814060" y="2766060"/>
            <a:ext cx="2133600" cy="3477875"/>
          </a:xfrm>
          <a:prstGeom prst="rect">
            <a:avLst/>
          </a:prstGeom>
          <a:noFill/>
        </p:spPr>
        <p:txBody>
          <a:bodyPr wrap="square" rtlCol="0">
            <a:spAutoFit/>
          </a:bodyPr>
          <a:lstStyle/>
          <a:p>
            <a:r>
              <a:rPr lang="en-US" sz="2000" dirty="0" smtClean="0">
                <a:solidFill>
                  <a:schemeClr val="tx2">
                    <a:lumMod val="40000"/>
                    <a:lumOff val="60000"/>
                  </a:schemeClr>
                </a:solidFill>
              </a:rPr>
              <a:t>Who we are</a:t>
            </a:r>
          </a:p>
          <a:p>
            <a:r>
              <a:rPr lang="en-US" sz="2000" dirty="0" smtClean="0">
                <a:solidFill>
                  <a:schemeClr val="tx2">
                    <a:lumMod val="40000"/>
                    <a:lumOff val="60000"/>
                  </a:schemeClr>
                </a:solidFill>
              </a:rPr>
              <a:t>The need</a:t>
            </a:r>
          </a:p>
          <a:p>
            <a:r>
              <a:rPr lang="en-US" sz="2000" dirty="0" smtClean="0">
                <a:solidFill>
                  <a:schemeClr val="tx2">
                    <a:lumMod val="40000"/>
                    <a:lumOff val="60000"/>
                  </a:schemeClr>
                </a:solidFill>
              </a:rPr>
              <a:t>The solution</a:t>
            </a:r>
          </a:p>
          <a:p>
            <a:r>
              <a:rPr lang="en-US" sz="2000" dirty="0" smtClean="0">
                <a:solidFill>
                  <a:schemeClr val="tx2">
                    <a:lumMod val="40000"/>
                    <a:lumOff val="60000"/>
                  </a:schemeClr>
                </a:solidFill>
              </a:rPr>
              <a:t>The market</a:t>
            </a:r>
          </a:p>
          <a:p>
            <a:r>
              <a:rPr lang="en-US" sz="2000" dirty="0" smtClean="0">
                <a:solidFill>
                  <a:schemeClr val="tx2">
                    <a:lumMod val="40000"/>
                    <a:lumOff val="60000"/>
                  </a:schemeClr>
                </a:solidFill>
              </a:rPr>
              <a:t>Value Proposition</a:t>
            </a:r>
          </a:p>
          <a:p>
            <a:r>
              <a:rPr lang="en-US" sz="2000" dirty="0" smtClean="0">
                <a:solidFill>
                  <a:schemeClr val="tx2">
                    <a:lumMod val="40000"/>
                    <a:lumOff val="60000"/>
                  </a:schemeClr>
                </a:solidFill>
              </a:rPr>
              <a:t>Traction</a:t>
            </a:r>
          </a:p>
          <a:p>
            <a:r>
              <a:rPr lang="en-US" sz="2000" dirty="0" smtClean="0">
                <a:solidFill>
                  <a:schemeClr val="tx2">
                    <a:lumMod val="40000"/>
                    <a:lumOff val="60000"/>
                  </a:schemeClr>
                </a:solidFill>
              </a:rPr>
              <a:t>Year 3 Revenue</a:t>
            </a:r>
          </a:p>
          <a:p>
            <a:r>
              <a:rPr lang="en-US" sz="2000" dirty="0" smtClean="0">
                <a:solidFill>
                  <a:schemeClr val="tx2">
                    <a:lumMod val="40000"/>
                    <a:lumOff val="60000"/>
                  </a:schemeClr>
                </a:solidFill>
              </a:rPr>
              <a:t>Breakeven</a:t>
            </a:r>
          </a:p>
          <a:p>
            <a:r>
              <a:rPr lang="en-US" sz="2000" dirty="0" smtClean="0">
                <a:solidFill>
                  <a:schemeClr val="tx2">
                    <a:lumMod val="40000"/>
                    <a:lumOff val="60000"/>
                  </a:schemeClr>
                </a:solidFill>
              </a:rPr>
              <a:t>Validation</a:t>
            </a:r>
          </a:p>
          <a:p>
            <a:r>
              <a:rPr lang="en-US" sz="2000" dirty="0" smtClean="0">
                <a:solidFill>
                  <a:schemeClr val="tx2">
                    <a:lumMod val="40000"/>
                    <a:lumOff val="60000"/>
                  </a:schemeClr>
                </a:solidFill>
              </a:rPr>
              <a:t>Seeking</a:t>
            </a:r>
            <a:endParaRPr lang="en-US" sz="2000" dirty="0">
              <a:solidFill>
                <a:schemeClr val="tx2">
                  <a:lumMod val="40000"/>
                  <a:lumOff val="60000"/>
                </a:schemeClr>
              </a:solidFill>
            </a:endParaRPr>
          </a:p>
        </p:txBody>
      </p:sp>
    </p:spTree>
    <p:extLst>
      <p:ext uri="{BB962C8B-B14F-4D97-AF65-F5344CB8AC3E}">
        <p14:creationId xmlns:p14="http://schemas.microsoft.com/office/powerpoint/2010/main" val="3716408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5" name="Rectangle 14"/>
          <p:cNvSpPr>
            <a:spLocks noChangeArrowheads="1"/>
          </p:cNvSpPr>
          <p:nvPr/>
        </p:nvSpPr>
        <p:spPr bwMode="auto">
          <a:xfrm>
            <a:off x="1600200" y="2522823"/>
            <a:ext cx="5791200" cy="2308324"/>
          </a:xfrm>
          <a:prstGeom prst="rect">
            <a:avLst/>
          </a:prstGeom>
          <a:noFill/>
          <a:ln w="9525">
            <a:noFill/>
            <a:miter lim="800000"/>
            <a:headEnd/>
            <a:tailEnd/>
          </a:ln>
        </p:spPr>
        <p:txBody>
          <a:bodyPr wrap="square">
            <a:spAutoFit/>
          </a:bodyPr>
          <a:lstStyle/>
          <a:p>
            <a:pPr algn="ctr"/>
            <a:r>
              <a:rPr lang="en-US" sz="3600" dirty="0" smtClean="0">
                <a:solidFill>
                  <a:srgbClr val="000090"/>
                </a:solidFill>
                <a:cs typeface="Arial" charset="0"/>
              </a:rPr>
              <a:t>Maybe it is time to learn </a:t>
            </a:r>
            <a:r>
              <a:rPr lang="en-US" sz="3600" i="1" dirty="0" smtClean="0">
                <a:solidFill>
                  <a:srgbClr val="000090"/>
                </a:solidFill>
                <a:cs typeface="Arial" charset="0"/>
              </a:rPr>
              <a:t>specifically</a:t>
            </a:r>
          </a:p>
          <a:p>
            <a:pPr algn="ctr"/>
            <a:r>
              <a:rPr lang="en-US" sz="3600" dirty="0" smtClean="0">
                <a:solidFill>
                  <a:srgbClr val="000090"/>
                </a:solidFill>
                <a:cs typeface="Arial" charset="0"/>
              </a:rPr>
              <a:t>what our listeners</a:t>
            </a:r>
          </a:p>
          <a:p>
            <a:pPr algn="ctr"/>
            <a:r>
              <a:rPr lang="en-US" sz="3600" dirty="0" smtClean="0">
                <a:solidFill>
                  <a:srgbClr val="000090"/>
                </a:solidFill>
                <a:cs typeface="Arial" charset="0"/>
              </a:rPr>
              <a:t> want to hear!</a:t>
            </a:r>
            <a:endParaRPr lang="en-US" sz="4000" dirty="0">
              <a:solidFill>
                <a:srgbClr val="000090"/>
              </a:solidFill>
              <a:latin typeface="Calibri"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2" name="Rectangle 1"/>
          <p:cNvSpPr/>
          <p:nvPr/>
        </p:nvSpPr>
        <p:spPr>
          <a:xfrm>
            <a:off x="4220755" y="381000"/>
            <a:ext cx="4391497" cy="646331"/>
          </a:xfrm>
          <a:prstGeom prst="rect">
            <a:avLst/>
          </a:prstGeom>
        </p:spPr>
        <p:txBody>
          <a:bodyPr wrap="none">
            <a:spAutoFit/>
          </a:bodyPr>
          <a:lstStyle/>
          <a:p>
            <a:pPr algn="ctr"/>
            <a:r>
              <a:rPr lang="en-US" sz="3600" b="1" dirty="0" smtClean="0">
                <a:solidFill>
                  <a:srgbClr val="000090"/>
                </a:solidFill>
                <a:cs typeface="Arial" charset="0"/>
              </a:rPr>
              <a:t>Know the audience</a:t>
            </a:r>
            <a:endParaRPr lang="en-US" sz="3600" b="1" dirty="0">
              <a:solidFill>
                <a:srgbClr val="000090"/>
              </a:solidFill>
              <a:cs typeface="Arial" charset="0"/>
            </a:endParaRPr>
          </a:p>
        </p:txBody>
      </p:sp>
    </p:spTree>
    <p:extLst>
      <p:ext uri="{BB962C8B-B14F-4D97-AF65-F5344CB8AC3E}">
        <p14:creationId xmlns:p14="http://schemas.microsoft.com/office/powerpoint/2010/main" val="1986737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Straight Connector 74"/>
          <p:cNvCxnSpPr>
            <a:cxnSpLocks noChangeShapeType="1"/>
          </p:cNvCxnSpPr>
          <p:nvPr/>
        </p:nvCxnSpPr>
        <p:spPr bwMode="auto">
          <a:xfrm>
            <a:off x="6045200" y="4441825"/>
            <a:ext cx="914400" cy="914400"/>
          </a:xfrm>
          <a:prstGeom prst="line">
            <a:avLst/>
          </a:prstGeom>
          <a:noFill/>
          <a:ln w="9525" algn="ctr">
            <a:noFill/>
            <a:round/>
            <a:headEnd/>
            <a:tailEnd/>
          </a:ln>
        </p:spPr>
      </p:cxnSp>
      <p:sp>
        <p:nvSpPr>
          <p:cNvPr id="77" name="5-Point Star 76"/>
          <p:cNvSpPr/>
          <p:nvPr/>
        </p:nvSpPr>
        <p:spPr bwMode="auto">
          <a:xfrm>
            <a:off x="-1781175" y="3290888"/>
            <a:ext cx="1335087" cy="1420812"/>
          </a:xfrm>
          <a:prstGeom prst="star5">
            <a:avLst/>
          </a:prstGeom>
          <a:noFill/>
          <a:ln w="9525" cap="flat" cmpd="sng" algn="ctr">
            <a:noFill/>
            <a:prstDash val="solid"/>
            <a:round/>
            <a:headEnd type="none" w="med" len="med"/>
            <a:tailEnd type="none" w="med" len="med"/>
          </a:ln>
          <a:effectLst/>
        </p:spPr>
        <p:txBody>
          <a:bodyPr wrap="none" lIns="93170" tIns="46585" rIns="93170" bIns="46585" anchor="ctr"/>
          <a:lstStyle/>
          <a:p>
            <a:pPr marL="228600" indent="-228600" fontAlgn="auto">
              <a:spcBef>
                <a:spcPts val="0"/>
              </a:spcBef>
              <a:spcAft>
                <a:spcPts val="0"/>
              </a:spcAft>
              <a:defRPr/>
            </a:pPr>
            <a:endParaRPr lang="en-US" dirty="0">
              <a:latin typeface="+mn-lt"/>
            </a:endParaRPr>
          </a:p>
        </p:txBody>
      </p:sp>
      <p:sp>
        <p:nvSpPr>
          <p:cNvPr id="65541" name="Rectangle 14"/>
          <p:cNvSpPr>
            <a:spLocks noChangeArrowheads="1"/>
          </p:cNvSpPr>
          <p:nvPr/>
        </p:nvSpPr>
        <p:spPr bwMode="auto">
          <a:xfrm>
            <a:off x="1447800" y="1905000"/>
            <a:ext cx="6019800" cy="1662113"/>
          </a:xfrm>
          <a:prstGeom prst="rect">
            <a:avLst/>
          </a:prstGeom>
          <a:noFill/>
          <a:ln w="9525">
            <a:noFill/>
            <a:miter lim="800000"/>
            <a:headEnd/>
            <a:tailEnd/>
          </a:ln>
        </p:spPr>
        <p:txBody>
          <a:bodyPr>
            <a:spAutoFit/>
          </a:bodyPr>
          <a:lstStyle/>
          <a:p>
            <a:pPr algn="ctr"/>
            <a:r>
              <a:rPr lang="en-US" sz="4000" b="1" dirty="0">
                <a:cs typeface="Arial" charset="0"/>
              </a:rPr>
              <a:t> </a:t>
            </a:r>
          </a:p>
          <a:p>
            <a:pPr algn="ctr"/>
            <a:r>
              <a:rPr lang="en-US" sz="4400" b="1" dirty="0">
                <a:latin typeface="Calibri" pitchFamily="34" charset="0"/>
              </a:rPr>
              <a:t> </a:t>
            </a:r>
            <a:endParaRPr lang="en-US" sz="4400" b="1" dirty="0">
              <a:cs typeface="Arial" charset="0"/>
            </a:endParaRPr>
          </a:p>
          <a:p>
            <a:r>
              <a:rPr lang="en-US" b="1" dirty="0">
                <a:latin typeface="Calibri" pitchFamily="34" charset="0"/>
              </a:rPr>
              <a:t> </a:t>
            </a:r>
            <a:endParaRPr lang="en-US" dirty="0">
              <a:latin typeface="Calibri" pitchFamily="34" charset="0"/>
            </a:endParaRPr>
          </a:p>
        </p:txBody>
      </p:sp>
      <p:sp>
        <p:nvSpPr>
          <p:cNvPr id="65542" name="Text Box 5"/>
          <p:cNvSpPr txBox="1">
            <a:spLocks noChangeArrowheads="1"/>
          </p:cNvSpPr>
          <p:nvPr/>
        </p:nvSpPr>
        <p:spPr bwMode="auto">
          <a:xfrm>
            <a:off x="1066800" y="1600200"/>
            <a:ext cx="7772400" cy="5080060"/>
          </a:xfrm>
          <a:prstGeom prst="rect">
            <a:avLst/>
          </a:prstGeom>
          <a:noFill/>
          <a:ln w="9525">
            <a:noFill/>
            <a:miter lim="800000"/>
            <a:headEnd/>
            <a:tailEnd/>
          </a:ln>
        </p:spPr>
        <p:txBody>
          <a:bodyPr wrap="square" lIns="93170" tIns="46585" rIns="93170" bIns="46585">
            <a:spAutoFit/>
          </a:bodyPr>
          <a:lstStyle/>
          <a:p>
            <a:pPr marL="228600" indent="-228600"/>
            <a:r>
              <a:rPr lang="en-US" sz="3200" b="1" dirty="0" smtClean="0">
                <a:solidFill>
                  <a:srgbClr val="000090"/>
                </a:solidFill>
                <a:latin typeface="Arial"/>
                <a:cs typeface="Arial"/>
              </a:rPr>
              <a:t>Data and Facts:</a:t>
            </a:r>
          </a:p>
          <a:p>
            <a:pPr marL="457200" indent="-457200">
              <a:buFont typeface="Wingdings" pitchFamily="2" charset="2"/>
              <a:buChar char=""/>
            </a:pPr>
            <a:r>
              <a:rPr lang="en-US" sz="2400" dirty="0" smtClean="0">
                <a:solidFill>
                  <a:srgbClr val="000090"/>
                </a:solidFill>
                <a:latin typeface="Arial"/>
                <a:cs typeface="Arial"/>
              </a:rPr>
              <a:t>Who </a:t>
            </a:r>
            <a:r>
              <a:rPr lang="en-US" sz="2400" u="sng" dirty="0">
                <a:solidFill>
                  <a:srgbClr val="000090"/>
                </a:solidFill>
                <a:latin typeface="Arial"/>
                <a:cs typeface="Arial"/>
              </a:rPr>
              <a:t>W</a:t>
            </a:r>
            <a:r>
              <a:rPr lang="en-US" sz="2400" u="sng" dirty="0" smtClean="0">
                <a:solidFill>
                  <a:srgbClr val="000090"/>
                </a:solidFill>
                <a:latin typeface="Arial"/>
                <a:cs typeface="Arial"/>
              </a:rPr>
              <a:t>e</a:t>
            </a:r>
            <a:r>
              <a:rPr lang="en-US" sz="2400" dirty="0" smtClean="0">
                <a:solidFill>
                  <a:srgbClr val="000090"/>
                </a:solidFill>
                <a:latin typeface="Arial"/>
                <a:cs typeface="Arial"/>
              </a:rPr>
              <a:t> are.</a:t>
            </a:r>
            <a:endParaRPr lang="en-US" sz="2400" i="1" dirty="0" smtClean="0">
              <a:solidFill>
                <a:srgbClr val="000090"/>
              </a:solidFill>
              <a:latin typeface="Arial"/>
              <a:cs typeface="Arial"/>
            </a:endParaRPr>
          </a:p>
          <a:p>
            <a:pPr marL="457200" indent="-457200">
              <a:buFont typeface="Wingdings" pitchFamily="2" charset="2"/>
              <a:buChar char=""/>
            </a:pPr>
            <a:r>
              <a:rPr lang="en-US" sz="2400" dirty="0" smtClean="0">
                <a:solidFill>
                  <a:srgbClr val="000090"/>
                </a:solidFill>
                <a:latin typeface="Arial"/>
                <a:cs typeface="Arial"/>
              </a:rPr>
              <a:t>The </a:t>
            </a:r>
            <a:r>
              <a:rPr lang="en-US" sz="2400" u="sng" dirty="0">
                <a:solidFill>
                  <a:srgbClr val="000090"/>
                </a:solidFill>
                <a:latin typeface="Arial"/>
                <a:cs typeface="Arial"/>
              </a:rPr>
              <a:t>P</a:t>
            </a:r>
            <a:r>
              <a:rPr lang="en-US" sz="2400" u="sng" dirty="0" smtClean="0">
                <a:solidFill>
                  <a:srgbClr val="000090"/>
                </a:solidFill>
                <a:latin typeface="Arial"/>
                <a:cs typeface="Arial"/>
              </a:rPr>
              <a:t>roblem</a:t>
            </a:r>
            <a:r>
              <a:rPr lang="en-US" sz="2400" dirty="0" smtClean="0">
                <a:solidFill>
                  <a:srgbClr val="000090"/>
                </a:solidFill>
                <a:latin typeface="Arial"/>
                <a:cs typeface="Arial"/>
              </a:rPr>
              <a:t> we are addressing.</a:t>
            </a:r>
          </a:p>
          <a:p>
            <a:pPr marL="457200" indent="-457200">
              <a:buFont typeface="Wingdings" pitchFamily="2" charset="2"/>
              <a:buChar char=""/>
            </a:pPr>
            <a:r>
              <a:rPr lang="en-US" sz="2400" dirty="0" smtClean="0">
                <a:solidFill>
                  <a:srgbClr val="000090"/>
                </a:solidFill>
                <a:latin typeface="Arial"/>
                <a:cs typeface="Arial"/>
              </a:rPr>
              <a:t>Our </a:t>
            </a:r>
            <a:r>
              <a:rPr lang="en-US" sz="2400" u="sng" dirty="0" smtClean="0">
                <a:solidFill>
                  <a:srgbClr val="000090"/>
                </a:solidFill>
                <a:latin typeface="Arial"/>
                <a:cs typeface="Arial"/>
              </a:rPr>
              <a:t>Solution</a:t>
            </a:r>
            <a:r>
              <a:rPr lang="en-US" sz="2400" dirty="0" smtClean="0">
                <a:solidFill>
                  <a:srgbClr val="000090"/>
                </a:solidFill>
                <a:latin typeface="Arial"/>
                <a:cs typeface="Arial"/>
              </a:rPr>
              <a:t>. What “</a:t>
            </a:r>
            <a:r>
              <a:rPr lang="en-US" sz="2400" u="sng" dirty="0" smtClean="0">
                <a:solidFill>
                  <a:srgbClr val="000090"/>
                </a:solidFill>
                <a:latin typeface="Arial"/>
                <a:cs typeface="Arial"/>
              </a:rPr>
              <a:t>it</a:t>
            </a:r>
            <a:r>
              <a:rPr lang="en-US" sz="2400" dirty="0" smtClean="0">
                <a:solidFill>
                  <a:srgbClr val="000090"/>
                </a:solidFill>
                <a:latin typeface="Arial"/>
                <a:cs typeface="Arial"/>
              </a:rPr>
              <a:t>” is.</a:t>
            </a:r>
          </a:p>
          <a:p>
            <a:pPr marL="457200" indent="-457200">
              <a:buFont typeface="Wingdings" pitchFamily="2" charset="2"/>
              <a:buChar char=""/>
            </a:pPr>
            <a:r>
              <a:rPr lang="en-US" sz="2400" b="1" u="sng" dirty="0" smtClean="0">
                <a:solidFill>
                  <a:srgbClr val="00B050"/>
                </a:solidFill>
                <a:latin typeface="Arial"/>
                <a:cs typeface="Arial"/>
              </a:rPr>
              <a:t>The Size</a:t>
            </a:r>
            <a:r>
              <a:rPr lang="en-US" sz="2400" dirty="0" smtClean="0">
                <a:solidFill>
                  <a:srgbClr val="00B050"/>
                </a:solidFill>
                <a:latin typeface="Arial"/>
                <a:cs typeface="Arial"/>
              </a:rPr>
              <a:t>, </a:t>
            </a:r>
            <a:r>
              <a:rPr lang="en-US" sz="2400" u="sng" dirty="0" smtClean="0">
                <a:solidFill>
                  <a:srgbClr val="002060"/>
                </a:solidFill>
                <a:latin typeface="Arial"/>
                <a:cs typeface="Arial"/>
              </a:rPr>
              <a:t>Growth</a:t>
            </a:r>
            <a:r>
              <a:rPr lang="en-US" sz="2400" dirty="0" smtClean="0">
                <a:solidFill>
                  <a:srgbClr val="002060"/>
                </a:solidFill>
                <a:latin typeface="Arial"/>
                <a:cs typeface="Arial"/>
              </a:rPr>
              <a:t>, and </a:t>
            </a:r>
            <a:r>
              <a:rPr lang="en-US" sz="2400" u="sng" dirty="0" smtClean="0">
                <a:solidFill>
                  <a:srgbClr val="002060"/>
                </a:solidFill>
                <a:latin typeface="Arial"/>
                <a:cs typeface="Arial"/>
              </a:rPr>
              <a:t>Profitability</a:t>
            </a:r>
            <a:r>
              <a:rPr lang="en-US" sz="2400" dirty="0" smtClean="0">
                <a:solidFill>
                  <a:srgbClr val="002060"/>
                </a:solidFill>
                <a:latin typeface="Arial"/>
                <a:cs typeface="Arial"/>
              </a:rPr>
              <a:t> </a:t>
            </a:r>
            <a:r>
              <a:rPr lang="en-US" sz="2400" b="1" u="sng" dirty="0" smtClean="0">
                <a:solidFill>
                  <a:srgbClr val="00B050"/>
                </a:solidFill>
                <a:latin typeface="Arial"/>
                <a:cs typeface="Arial"/>
              </a:rPr>
              <a:t>of market</a:t>
            </a:r>
            <a:r>
              <a:rPr lang="en-US" sz="2400" dirty="0" smtClean="0">
                <a:solidFill>
                  <a:srgbClr val="00B050"/>
                </a:solidFill>
                <a:latin typeface="Arial"/>
                <a:cs typeface="Arial"/>
              </a:rPr>
              <a:t>.</a:t>
            </a:r>
          </a:p>
          <a:p>
            <a:pPr marL="457200" indent="-457200">
              <a:buFont typeface="Wingdings" pitchFamily="2" charset="2"/>
              <a:buChar char=""/>
            </a:pPr>
            <a:r>
              <a:rPr lang="en-US" sz="2400" b="1" dirty="0" smtClean="0">
                <a:solidFill>
                  <a:srgbClr val="00B050"/>
                </a:solidFill>
                <a:latin typeface="Arial"/>
                <a:cs typeface="Arial"/>
              </a:rPr>
              <a:t>Our </a:t>
            </a:r>
            <a:r>
              <a:rPr lang="en-US" sz="2400" b="1" u="sng" dirty="0" smtClean="0">
                <a:solidFill>
                  <a:srgbClr val="00B050"/>
                </a:solidFill>
                <a:latin typeface="Arial"/>
                <a:cs typeface="Arial"/>
              </a:rPr>
              <a:t>Value Proposition</a:t>
            </a:r>
            <a:r>
              <a:rPr lang="en-US" sz="2400" u="sng" dirty="0" smtClean="0">
                <a:solidFill>
                  <a:srgbClr val="00B050"/>
                </a:solidFill>
                <a:latin typeface="Arial"/>
                <a:cs typeface="Arial"/>
              </a:rPr>
              <a:t>.</a:t>
            </a:r>
            <a:endParaRPr lang="en-US" sz="2400" dirty="0" smtClean="0">
              <a:solidFill>
                <a:srgbClr val="00B050"/>
              </a:solidFill>
              <a:latin typeface="Arial"/>
              <a:cs typeface="Arial"/>
            </a:endParaRPr>
          </a:p>
          <a:p>
            <a:pPr marL="457200" indent="-457200">
              <a:buFont typeface="Wingdings" pitchFamily="2" charset="2"/>
              <a:buChar char=""/>
            </a:pPr>
            <a:r>
              <a:rPr lang="en-US" sz="2400" dirty="0" smtClean="0">
                <a:solidFill>
                  <a:srgbClr val="000090"/>
                </a:solidFill>
                <a:latin typeface="Arial"/>
                <a:cs typeface="Arial"/>
              </a:rPr>
              <a:t>Our customer </a:t>
            </a:r>
            <a:r>
              <a:rPr lang="en-US" sz="2400" u="sng" dirty="0" smtClean="0">
                <a:solidFill>
                  <a:srgbClr val="000090"/>
                </a:solidFill>
                <a:latin typeface="Arial"/>
                <a:cs typeface="Arial"/>
              </a:rPr>
              <a:t>Traction</a:t>
            </a:r>
            <a:r>
              <a:rPr lang="en-US" sz="2400" dirty="0" smtClean="0">
                <a:solidFill>
                  <a:srgbClr val="000090"/>
                </a:solidFill>
                <a:latin typeface="Arial"/>
                <a:cs typeface="Arial"/>
              </a:rPr>
              <a:t> and status of </a:t>
            </a:r>
            <a:r>
              <a:rPr lang="en-US" sz="2400" u="sng" dirty="0" smtClean="0">
                <a:solidFill>
                  <a:srgbClr val="000090"/>
                </a:solidFill>
                <a:latin typeface="Arial"/>
                <a:cs typeface="Arial"/>
              </a:rPr>
              <a:t>1</a:t>
            </a:r>
            <a:r>
              <a:rPr lang="en-US" sz="2400" u="sng" baseline="30000" dirty="0" smtClean="0">
                <a:solidFill>
                  <a:srgbClr val="000090"/>
                </a:solidFill>
                <a:latin typeface="Arial"/>
                <a:cs typeface="Arial"/>
              </a:rPr>
              <a:t>st</a:t>
            </a:r>
            <a:r>
              <a:rPr lang="en-US" sz="2400" u="sng" dirty="0" smtClean="0">
                <a:solidFill>
                  <a:srgbClr val="000090"/>
                </a:solidFill>
                <a:latin typeface="Arial"/>
                <a:cs typeface="Arial"/>
              </a:rPr>
              <a:t> sale.</a:t>
            </a:r>
            <a:endParaRPr lang="en-US" sz="2400" dirty="0" smtClean="0">
              <a:solidFill>
                <a:srgbClr val="000090"/>
              </a:solidFill>
              <a:latin typeface="Arial"/>
              <a:cs typeface="Arial"/>
            </a:endParaRPr>
          </a:p>
          <a:p>
            <a:pPr marL="457200" indent="-457200">
              <a:buFont typeface="Wingdings" pitchFamily="2" charset="2"/>
              <a:buChar char=""/>
            </a:pPr>
            <a:r>
              <a:rPr lang="en-US" sz="2400" b="1" u="sng" dirty="0" smtClean="0">
                <a:solidFill>
                  <a:srgbClr val="00B050"/>
                </a:solidFill>
                <a:latin typeface="Arial"/>
                <a:cs typeface="Arial"/>
              </a:rPr>
              <a:t>Revenue</a:t>
            </a:r>
            <a:r>
              <a:rPr lang="en-US" sz="2400" b="1" dirty="0" smtClean="0">
                <a:solidFill>
                  <a:srgbClr val="00B050"/>
                </a:solidFill>
                <a:latin typeface="Arial"/>
                <a:cs typeface="Arial"/>
              </a:rPr>
              <a:t> in year #3.</a:t>
            </a:r>
          </a:p>
          <a:p>
            <a:pPr marL="457200" indent="-457200">
              <a:buFont typeface="Wingdings" pitchFamily="2" charset="2"/>
              <a:buChar char=""/>
            </a:pPr>
            <a:r>
              <a:rPr lang="en-US" sz="2400" b="1" dirty="0" smtClean="0">
                <a:solidFill>
                  <a:srgbClr val="00B050"/>
                </a:solidFill>
                <a:latin typeface="Arial"/>
                <a:cs typeface="Arial"/>
              </a:rPr>
              <a:t>Expected </a:t>
            </a:r>
            <a:r>
              <a:rPr lang="en-US" sz="2400" b="1" u="sng" dirty="0" smtClean="0">
                <a:solidFill>
                  <a:srgbClr val="00B050"/>
                </a:solidFill>
                <a:latin typeface="Arial"/>
                <a:cs typeface="Arial"/>
              </a:rPr>
              <a:t>Breakeven</a:t>
            </a:r>
            <a:r>
              <a:rPr lang="en-US" sz="2400" b="1" dirty="0" smtClean="0">
                <a:solidFill>
                  <a:srgbClr val="00B050"/>
                </a:solidFill>
                <a:latin typeface="Arial"/>
                <a:cs typeface="Arial"/>
              </a:rPr>
              <a:t> time.</a:t>
            </a:r>
          </a:p>
          <a:p>
            <a:pPr marL="457200" indent="-457200">
              <a:buFont typeface="Wingdings" pitchFamily="2" charset="2"/>
              <a:buChar char=""/>
            </a:pPr>
            <a:r>
              <a:rPr lang="en-US" sz="2400" dirty="0" smtClean="0">
                <a:solidFill>
                  <a:srgbClr val="000090"/>
                </a:solidFill>
                <a:latin typeface="Arial"/>
                <a:cs typeface="Arial"/>
              </a:rPr>
              <a:t>Existing </a:t>
            </a:r>
            <a:r>
              <a:rPr lang="en-US" sz="2400" u="sng" dirty="0" smtClean="0">
                <a:solidFill>
                  <a:srgbClr val="000090"/>
                </a:solidFill>
                <a:latin typeface="Arial"/>
                <a:cs typeface="Arial"/>
              </a:rPr>
              <a:t>Verification</a:t>
            </a:r>
            <a:r>
              <a:rPr lang="en-US" sz="2400" dirty="0" smtClean="0">
                <a:solidFill>
                  <a:srgbClr val="000090"/>
                </a:solidFill>
                <a:latin typeface="Arial"/>
                <a:cs typeface="Arial"/>
              </a:rPr>
              <a:t> or </a:t>
            </a:r>
            <a:r>
              <a:rPr lang="en-US" sz="2400" u="sng" dirty="0" smtClean="0">
                <a:solidFill>
                  <a:srgbClr val="000090"/>
                </a:solidFill>
                <a:latin typeface="Arial"/>
                <a:cs typeface="Arial"/>
              </a:rPr>
              <a:t>Validation</a:t>
            </a:r>
            <a:r>
              <a:rPr lang="en-US" sz="2400" dirty="0" smtClean="0">
                <a:solidFill>
                  <a:srgbClr val="000090"/>
                </a:solidFill>
                <a:latin typeface="Arial"/>
                <a:cs typeface="Arial"/>
              </a:rPr>
              <a:t> so we are trusted</a:t>
            </a:r>
            <a:r>
              <a:rPr lang="en-US" sz="2400" u="sng" dirty="0" smtClean="0">
                <a:solidFill>
                  <a:srgbClr val="000090"/>
                </a:solidFill>
                <a:latin typeface="Arial"/>
                <a:cs typeface="Arial"/>
              </a:rPr>
              <a:t> </a:t>
            </a:r>
            <a:r>
              <a:rPr lang="en-US" sz="2400" dirty="0" smtClean="0">
                <a:solidFill>
                  <a:srgbClr val="000090"/>
                </a:solidFill>
                <a:latin typeface="Arial"/>
                <a:cs typeface="Arial"/>
              </a:rPr>
              <a:t>and believed</a:t>
            </a:r>
          </a:p>
          <a:p>
            <a:pPr marL="457200" indent="-457200">
              <a:buFont typeface="Wingdings" pitchFamily="2" charset="2"/>
              <a:buChar char=""/>
            </a:pPr>
            <a:r>
              <a:rPr lang="en-US" sz="2400" dirty="0" smtClean="0">
                <a:solidFill>
                  <a:srgbClr val="000090"/>
                </a:solidFill>
                <a:latin typeface="Arial"/>
                <a:cs typeface="Arial"/>
              </a:rPr>
              <a:t>What Investment are we looking for?</a:t>
            </a:r>
          </a:p>
          <a:p>
            <a:r>
              <a:rPr lang="en-US" sz="2800" i="1" dirty="0" smtClean="0">
                <a:solidFill>
                  <a:srgbClr val="000090"/>
                </a:solidFill>
                <a:latin typeface="Arial"/>
                <a:cs typeface="Arial"/>
              </a:rPr>
              <a:t> </a:t>
            </a:r>
          </a:p>
        </p:txBody>
      </p:sp>
      <p:pic>
        <p:nvPicPr>
          <p:cNvPr id="7" name="Picture 6"/>
          <p:cNvPicPr>
            <a:picLocks noChangeAspect="1" noChangeArrowheads="1"/>
          </p:cNvPicPr>
          <p:nvPr/>
        </p:nvPicPr>
        <p:blipFill>
          <a:blip r:embed="rId3" cstate="print"/>
          <a:srcRect/>
          <a:stretch>
            <a:fillRect/>
          </a:stretch>
        </p:blipFill>
        <p:spPr bwMode="auto">
          <a:xfrm>
            <a:off x="241300" y="228600"/>
            <a:ext cx="3581400" cy="784736"/>
          </a:xfrm>
          <a:prstGeom prst="rect">
            <a:avLst/>
          </a:prstGeom>
          <a:noFill/>
          <a:ln w="9525">
            <a:noFill/>
            <a:miter lim="800000"/>
            <a:headEnd/>
            <a:tailEnd/>
          </a:ln>
        </p:spPr>
      </p:pic>
      <p:sp>
        <p:nvSpPr>
          <p:cNvPr id="8" name="Rectangle 14"/>
          <p:cNvSpPr>
            <a:spLocks noChangeArrowheads="1"/>
          </p:cNvSpPr>
          <p:nvPr/>
        </p:nvSpPr>
        <p:spPr bwMode="auto">
          <a:xfrm>
            <a:off x="3657600" y="36739"/>
            <a:ext cx="5334000" cy="1200329"/>
          </a:xfrm>
          <a:prstGeom prst="rect">
            <a:avLst/>
          </a:prstGeom>
          <a:noFill/>
          <a:ln w="9525">
            <a:noFill/>
            <a:miter lim="800000"/>
            <a:headEnd/>
            <a:tailEnd/>
          </a:ln>
        </p:spPr>
        <p:txBody>
          <a:bodyPr wrap="square">
            <a:spAutoFit/>
          </a:bodyPr>
          <a:lstStyle/>
          <a:p>
            <a:pPr algn="ctr"/>
            <a:r>
              <a:rPr lang="en-US" sz="3600" b="1" dirty="0" smtClean="0">
                <a:solidFill>
                  <a:srgbClr val="000090"/>
                </a:solidFill>
                <a:cs typeface="Arial" charset="0"/>
              </a:rPr>
              <a:t>What would </a:t>
            </a:r>
            <a:r>
              <a:rPr lang="en-US" sz="3600" b="1" u="sng" dirty="0" smtClean="0">
                <a:solidFill>
                  <a:srgbClr val="000090"/>
                </a:solidFill>
                <a:cs typeface="Arial" charset="0"/>
              </a:rPr>
              <a:t>Investors</a:t>
            </a:r>
            <a:r>
              <a:rPr lang="en-US" sz="3600" b="1" dirty="0" smtClean="0">
                <a:solidFill>
                  <a:srgbClr val="000090"/>
                </a:solidFill>
                <a:cs typeface="Arial" charset="0"/>
              </a:rPr>
              <a:t> like to know?</a:t>
            </a:r>
            <a:endParaRPr lang="en-US" sz="3600" dirty="0">
              <a:solidFill>
                <a:srgbClr val="000090"/>
              </a:solidFill>
              <a:latin typeface="Calibri" pitchFamily="34" charset="0"/>
            </a:endParaRPr>
          </a:p>
        </p:txBody>
      </p:sp>
    </p:spTree>
    <p:extLst>
      <p:ext uri="{BB962C8B-B14F-4D97-AF65-F5344CB8AC3E}">
        <p14:creationId xmlns:p14="http://schemas.microsoft.com/office/powerpoint/2010/main" val="2344138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3050</TotalTime>
  <Words>2610</Words>
  <Application>Microsoft Office PowerPoint</Application>
  <PresentationFormat>On-screen Show (4:3)</PresentationFormat>
  <Paragraphs>705</Paragraphs>
  <Slides>52</Slides>
  <Notes>52</Notes>
  <HiddenSlides>0</HiddenSlides>
  <MMClips>0</MMClip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 Kraft</dc:creator>
  <cp:lastModifiedBy>Boyer, Luke</cp:lastModifiedBy>
  <cp:revision>198</cp:revision>
  <cp:lastPrinted>2016-04-05T14:46:05Z</cp:lastPrinted>
  <dcterms:created xsi:type="dcterms:W3CDTF">2009-10-20T20:14:27Z</dcterms:created>
  <dcterms:modified xsi:type="dcterms:W3CDTF">2016-04-07T13:59:39Z</dcterms:modified>
</cp:coreProperties>
</file>