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8"/>
  </p:notesMasterIdLst>
  <p:sldIdLst>
    <p:sldId id="256" r:id="rId3"/>
    <p:sldId id="257" r:id="rId4"/>
    <p:sldId id="269" r:id="rId5"/>
    <p:sldId id="264" r:id="rId6"/>
    <p:sldId id="271" r:id="rId7"/>
    <p:sldId id="259" r:id="rId8"/>
    <p:sldId id="265" r:id="rId9"/>
    <p:sldId id="260" r:id="rId10"/>
    <p:sldId id="267" r:id="rId11"/>
    <p:sldId id="261" r:id="rId12"/>
    <p:sldId id="270" r:id="rId13"/>
    <p:sldId id="266" r:id="rId14"/>
    <p:sldId id="268" r:id="rId15"/>
    <p:sldId id="262" r:id="rId16"/>
    <p:sldId id="263" r:id="rId17"/>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3"/>
  </p:normalViewPr>
  <p:slideViewPr>
    <p:cSldViewPr snapToGrid="0" snapToObjects="1">
      <p:cViewPr varScale="1">
        <p:scale>
          <a:sx n="62" d="100"/>
          <a:sy n="62" d="100"/>
        </p:scale>
        <p:origin x="14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56000" y="5145120"/>
            <a:ext cx="6043680" cy="42055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06" name="Shape 106"/>
          <p:cNvSpPr/>
          <p:nvPr/>
        </p:nvSpPr>
        <p:spPr>
          <a:xfrm>
            <a:off x="4282200" y="10155240"/>
            <a:ext cx="3271680" cy="5320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Video Link</a:t>
            </a:r>
            <a:endParaRPr dirty="0"/>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68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15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648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43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0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91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2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41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Shape 41"/>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Shape 42"/>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Shape 4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6" name="Shape 4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7" name="Shape 47"/>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8" name="Shape 48"/>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1" name="Shape 51"/>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2" name="Shape 52"/>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53" name="Shape 53"/>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54" name="Shape 54"/>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Shape 61"/>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Shape 64"/>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Shape 67"/>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8" name="Shape 68"/>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1"/>
        <p:cNvGrpSpPr/>
        <p:nvPr/>
      </p:nvGrpSpPr>
      <p:grpSpPr>
        <a:xfrm>
          <a:off x="0" y="0"/>
          <a:ext cx="0" cy="0"/>
          <a:chOff x="0" y="0"/>
          <a:chExt cx="0" cy="0"/>
        </a:xfrm>
      </p:grpSpPr>
      <p:sp>
        <p:nvSpPr>
          <p:cNvPr id="72" name="Shape 72"/>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Shape 7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6" name="Shape 76"/>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7" name="Shape 77"/>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Shape 12"/>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0" name="Shape 80"/>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1" name="Shape 81"/>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2" name="Shape 82"/>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5" name="Shape 8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6" name="Shape 8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7" name="Shape 87"/>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Shape 90"/>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Shape 91"/>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4" name="Shape 94"/>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5" name="Shape 95"/>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6" name="Shape 96"/>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7" name="Shape 97"/>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Shape 100"/>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1" name="Shape 101"/>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2" name="Shape 102"/>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103" name="Shape 103"/>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Shape 15"/>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Shape 18"/>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 name="Shape 19"/>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Shape 23"/>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Shape 2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 name="Shape 27"/>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 name="Shape 28"/>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 name="Shape 31"/>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2" name="Shape 32"/>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 name="Shape 33"/>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6" name="Shape 3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7" name="Shape 37"/>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 name="Shape 38"/>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360" y="0"/>
            <a:ext cx="10076400" cy="7555320"/>
          </a:xfrm>
          <a:prstGeom prst="rect">
            <a:avLst/>
          </a:prstGeom>
          <a:noFill/>
          <a:ln>
            <a:noFill/>
          </a:ln>
        </p:spPr>
      </p:pic>
      <p:sp>
        <p:nvSpPr>
          <p:cNvPr id="7" name="Shape 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Shape 8"/>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7" name="Shape 57"/>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Demo%20Video" TargetMode="External"/><Relationship Id="rId4" Type="http://schemas.openxmlformats.org/officeDocument/2006/relationships/hyperlink" Target="Test%20imag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Compile%20Instructions/Webapp%20steps.docx" TargetMode="External"/><Relationship Id="rId4" Type="http://schemas.openxmlformats.org/officeDocument/2006/relationships/hyperlink" Target="https://snehashish30.shinyapps.io/NLP_chatbot_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Compile%20Instructions/Local%20machine%20steps.doc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p:nvPr/>
        </p:nvSpPr>
        <p:spPr>
          <a:xfrm>
            <a:off x="1295280" y="1039320"/>
            <a:ext cx="7481520" cy="5471280"/>
          </a:xfrm>
          <a:custGeom>
            <a:avLst/>
            <a:gdLst/>
            <a:ahLst/>
            <a:cxnLst/>
            <a:rect l="0" t="0" r="0" b="0"/>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10" name="Shape 110"/>
          <p:cNvSpPr/>
          <p:nvPr/>
        </p:nvSpPr>
        <p:spPr>
          <a:xfrm>
            <a:off x="-2160" y="129600"/>
            <a:ext cx="4378320" cy="566280"/>
          </a:xfrm>
          <a:custGeom>
            <a:avLst/>
            <a:gdLst/>
            <a:ahLst/>
            <a:cxnLst/>
            <a:rect l="0" t="0" r="0" b="0"/>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11" name="Shape 111"/>
          <p:cNvSpPr/>
          <p:nvPr/>
        </p:nvSpPr>
        <p:spPr>
          <a:xfrm>
            <a:off x="-2160" y="346320"/>
            <a:ext cx="7460280" cy="599400"/>
          </a:xfrm>
          <a:custGeom>
            <a:avLst/>
            <a:gdLst/>
            <a:ahLst/>
            <a:cxnLst/>
            <a:rect l="0" t="0" r="0" b="0"/>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12" name="Shape 112"/>
          <p:cNvSpPr/>
          <p:nvPr/>
        </p:nvSpPr>
        <p:spPr>
          <a:xfrm>
            <a:off x="7462440" y="22608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299480" y="57672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25680" y="7239240"/>
            <a:ext cx="3143520" cy="200160"/>
          </a:xfrm>
          <a:custGeom>
            <a:avLst/>
            <a:gdLst/>
            <a:ahLst/>
            <a:cxnLst/>
            <a:rect l="0" t="0" r="0" b="0"/>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15" name="Shape 115"/>
          <p:cNvSpPr/>
          <p:nvPr/>
        </p:nvSpPr>
        <p:spPr>
          <a:xfrm>
            <a:off x="3975120" y="6341040"/>
            <a:ext cx="6094080" cy="713160"/>
          </a:xfrm>
          <a:custGeom>
            <a:avLst/>
            <a:gdLst/>
            <a:ahLst/>
            <a:cxnLst/>
            <a:rect l="0" t="0" r="0" b="0"/>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16" name="Shape 116"/>
          <p:cNvSpPr/>
          <p:nvPr/>
        </p:nvSpPr>
        <p:spPr>
          <a:xfrm>
            <a:off x="3790440" y="692856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6829200" y="713304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504000" y="2844720"/>
            <a:ext cx="9066240" cy="12567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4000" b="1" dirty="0">
                <a:solidFill>
                  <a:srgbClr val="FFFFFF"/>
                </a:solidFill>
                <a:latin typeface="Century Schoolbook"/>
                <a:ea typeface="Century Schoolbook"/>
                <a:cs typeface="Century Schoolbook"/>
                <a:sym typeface="Century Schoolbook"/>
              </a:rPr>
              <a:t>Machine Learning</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IN" sz="4000" b="1" dirty="0">
                <a:solidFill>
                  <a:srgbClr val="FFFFFF"/>
                </a:solidFill>
                <a:latin typeface="Century Schoolbook"/>
                <a:sym typeface="Century Schoolbook"/>
              </a:rPr>
              <a:t>NLP Chatbot</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rgbClr val="FFFFFF"/>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2" name="Shape 152"/>
          <p:cNvSpPr/>
          <p:nvPr/>
        </p:nvSpPr>
        <p:spPr>
          <a:xfrm>
            <a:off x="647640" y="1086120"/>
            <a:ext cx="8566920" cy="11363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Prototype Demo</a:t>
            </a:r>
          </a:p>
          <a:p>
            <a:r>
              <a:rPr lang="en-IN" dirty="0">
                <a:solidFill>
                  <a:srgbClr val="FFFFFF"/>
                </a:solidFill>
              </a:rPr>
              <a:t>Add a video link of the workable solution. Please cover as many output scenario’s as you can show from the output excel provided. (Mandatory)</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318886"/>
            <a:ext cx="8699500" cy="3323987"/>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
        <p:nvSpPr>
          <p:cNvPr id="2" name="Rectangle 1">
            <a:extLst>
              <a:ext uri="{FF2B5EF4-FFF2-40B4-BE49-F238E27FC236}">
                <a16:creationId xmlns:a16="http://schemas.microsoft.com/office/drawing/2014/main" id="{F0A27999-5BEF-4B88-BE0B-5EDDD6C98AE4}"/>
              </a:ext>
            </a:extLst>
          </p:cNvPr>
          <p:cNvSpPr/>
          <p:nvPr/>
        </p:nvSpPr>
        <p:spPr>
          <a:xfrm>
            <a:off x="723010" y="3733565"/>
            <a:ext cx="2748610" cy="400110"/>
          </a:xfrm>
          <a:prstGeom prst="rect">
            <a:avLst/>
          </a:prstGeom>
        </p:spPr>
        <p:txBody>
          <a:bodyPr wrap="square">
            <a:spAutoFit/>
          </a:bodyPr>
          <a:lstStyle/>
          <a:p>
            <a:pPr lvl="0"/>
            <a:r>
              <a:rPr lang="en-US" sz="2000" b="1" dirty="0">
                <a:hlinkClick r:id="rId4" action="ppaction://hlinkfile"/>
              </a:rPr>
              <a:t>Link to images</a:t>
            </a:r>
            <a:endParaRPr lang="en-US" sz="2000" b="1" dirty="0"/>
          </a:p>
        </p:txBody>
      </p:sp>
      <p:sp>
        <p:nvSpPr>
          <p:cNvPr id="3" name="Rectangle 2">
            <a:extLst>
              <a:ext uri="{FF2B5EF4-FFF2-40B4-BE49-F238E27FC236}">
                <a16:creationId xmlns:a16="http://schemas.microsoft.com/office/drawing/2014/main" id="{5CA0E8B9-FA71-4F32-84ED-260A08FACBF5}"/>
              </a:ext>
            </a:extLst>
          </p:cNvPr>
          <p:cNvSpPr/>
          <p:nvPr/>
        </p:nvSpPr>
        <p:spPr>
          <a:xfrm>
            <a:off x="723010" y="4426608"/>
            <a:ext cx="1481496" cy="400110"/>
          </a:xfrm>
          <a:prstGeom prst="rect">
            <a:avLst/>
          </a:prstGeom>
        </p:spPr>
        <p:txBody>
          <a:bodyPr wrap="none">
            <a:spAutoFit/>
          </a:bodyPr>
          <a:lstStyle/>
          <a:p>
            <a:pPr lvl="0"/>
            <a:r>
              <a:rPr lang="en-US" sz="2000" b="1" dirty="0">
                <a:hlinkClick r:id="rId5" action="ppaction://hlinkfile"/>
              </a:rPr>
              <a:t>Video Link</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dirty="0">
                <a:solidFill>
                  <a:srgbClr val="FFFFFF"/>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52" name="Shape 152"/>
          <p:cNvSpPr/>
          <p:nvPr/>
        </p:nvSpPr>
        <p:spPr>
          <a:xfrm>
            <a:off x="647640" y="1086120"/>
            <a:ext cx="8566920" cy="920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Application URL </a:t>
            </a:r>
          </a:p>
          <a:p>
            <a:pPr marL="0" marR="0" lvl="0" indent="0" algn="l" rtl="0">
              <a:lnSpc>
                <a:spcPct val="100000"/>
              </a:lnSpc>
              <a:spcBef>
                <a:spcPts val="0"/>
              </a:spcBef>
              <a:spcAft>
                <a:spcPts val="0"/>
              </a:spcAft>
              <a:buNone/>
            </a:pPr>
            <a:r>
              <a:rPr lang="en-IN" dirty="0">
                <a:solidFill>
                  <a:srgbClr val="FFFFFF"/>
                </a:solidFill>
              </a:rPr>
              <a:t>If you have the application hosted somewhere for us to try do share the URL here.</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318886"/>
            <a:ext cx="8699500" cy="738664"/>
          </a:xfrm>
          <a:prstGeom prst="rect">
            <a:avLst/>
          </a:prstGeom>
          <a:noFill/>
        </p:spPr>
        <p:txBody>
          <a:bodyPr wrap="square" rtlCol="0">
            <a:spAutoFit/>
          </a:bodyPr>
          <a:lstStyle/>
          <a:p>
            <a:pPr algn="ctr"/>
            <a:r>
              <a:rPr lang="en-US" dirty="0">
                <a:solidFill>
                  <a:schemeClr val="bg1"/>
                </a:solidFill>
                <a:hlinkClick r:id="rId4"/>
              </a:rPr>
              <a:t>https://snehashish30.shinyapps.io/NLP_chatbot_app/</a:t>
            </a:r>
            <a:endParaRPr lang="en-US" dirty="0">
              <a:solidFill>
                <a:schemeClr val="bg1"/>
              </a:solidFill>
            </a:endParaRPr>
          </a:p>
          <a:p>
            <a:pPr algn="ctr"/>
            <a:endParaRPr lang="en-US" dirty="0">
              <a:solidFill>
                <a:schemeClr val="bg1"/>
              </a:solidFill>
            </a:endParaRPr>
          </a:p>
          <a:p>
            <a:pPr algn="ctr"/>
            <a:r>
              <a:rPr lang="en-US" dirty="0">
                <a:solidFill>
                  <a:schemeClr val="bg1"/>
                </a:solidFill>
              </a:rPr>
              <a:t>NOTE: Please read the document: </a:t>
            </a:r>
            <a:r>
              <a:rPr lang="en-US" dirty="0">
                <a:solidFill>
                  <a:schemeClr val="bg1"/>
                </a:solidFill>
                <a:hlinkClick r:id="rId5" action="ppaction://hlinkfile"/>
              </a:rPr>
              <a:t>How to use the </a:t>
            </a:r>
            <a:r>
              <a:rPr lang="en-US" dirty="0" err="1">
                <a:solidFill>
                  <a:schemeClr val="bg1"/>
                </a:solidFill>
                <a:hlinkClick r:id="rId5" action="ppaction://hlinkfile"/>
              </a:rPr>
              <a:t>webapp</a:t>
            </a:r>
            <a:r>
              <a:rPr lang="en-US" dirty="0">
                <a:solidFill>
                  <a:schemeClr val="bg1"/>
                </a:solidFill>
                <a:hlinkClick r:id="rId5" action="ppaction://hlinkfile"/>
              </a:rPr>
              <a:t> </a:t>
            </a:r>
            <a:r>
              <a:rPr lang="en-US" dirty="0">
                <a:solidFill>
                  <a:schemeClr val="bg1"/>
                </a:solidFill>
              </a:rPr>
              <a:t>for instructions</a:t>
            </a:r>
          </a:p>
        </p:txBody>
      </p:sp>
    </p:spTree>
    <p:extLst>
      <p:ext uri="{BB962C8B-B14F-4D97-AF65-F5344CB8AC3E}">
        <p14:creationId xmlns:p14="http://schemas.microsoft.com/office/powerpoint/2010/main" val="110388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9128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Source Code</a:t>
            </a:r>
          </a:p>
          <a:p>
            <a:r>
              <a:rPr lang="en-IN" dirty="0">
                <a:solidFill>
                  <a:srgbClr val="FFFFFF"/>
                </a:solidFill>
              </a:rPr>
              <a:t>GIT Link and Compile Instructions, Solution Hosted URL</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323987"/>
          </a:xfrm>
          <a:prstGeom prst="rect">
            <a:avLst/>
          </a:prstGeom>
          <a:noFill/>
        </p:spPr>
        <p:txBody>
          <a:bodyPr wrap="square" rtlCol="0">
            <a:spAutoFit/>
          </a:bodyPr>
          <a:lstStyle/>
          <a:p>
            <a:r>
              <a:rPr lang="en-US" dirty="0">
                <a:solidFill>
                  <a:schemeClr val="bg1"/>
                </a:solidFill>
              </a:rPr>
              <a:t>GIT URL: </a:t>
            </a:r>
            <a:r>
              <a:rPr lang="en-US" u="sng" dirty="0">
                <a:solidFill>
                  <a:schemeClr val="bg1"/>
                </a:solidFill>
              </a:rPr>
              <a:t>https://github.com/Snehashish30/NLP_chatbot</a:t>
            </a:r>
          </a:p>
          <a:p>
            <a:endParaRPr lang="en-US" dirty="0">
              <a:solidFill>
                <a:schemeClr val="bg1"/>
              </a:solidFill>
            </a:endParaRPr>
          </a:p>
          <a:p>
            <a:r>
              <a:rPr lang="en-US" dirty="0">
                <a:solidFill>
                  <a:schemeClr val="bg1"/>
                </a:solidFill>
              </a:rPr>
              <a:t>Compile Instructions: </a:t>
            </a:r>
            <a:r>
              <a:rPr lang="en-US" u="sng" dirty="0">
                <a:solidFill>
                  <a:schemeClr val="bg1"/>
                </a:solidFill>
                <a:hlinkClick r:id="rId4" action="ppaction://hlinkfile"/>
              </a:rPr>
              <a:t>Compile Instruction file</a:t>
            </a:r>
            <a:endParaRPr lang="en-US" u="sng"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2985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6466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Completeness</a:t>
            </a:r>
          </a:p>
          <a:p>
            <a:r>
              <a:rPr lang="en-IN" dirty="0">
                <a:solidFill>
                  <a:srgbClr val="FFFFFF"/>
                </a:solidFill>
              </a:rPr>
              <a:t>Mark the area’s which have been completed and tested. They will be a part of the evaluation parameters.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531687536"/>
              </p:ext>
            </p:extLst>
          </p:nvPr>
        </p:nvGraphicFramePr>
        <p:xfrm>
          <a:off x="956204" y="2435240"/>
          <a:ext cx="8365596" cy="2936240"/>
        </p:xfrm>
        <a:graphic>
          <a:graphicData uri="http://schemas.openxmlformats.org/drawingml/2006/table">
            <a:tbl>
              <a:tblPr firstRow="1" bandRow="1">
                <a:tableStyleId>{00A15C55-8517-42AA-B614-E9B94910E393}</a:tableStyleId>
              </a:tblPr>
              <a:tblGrid>
                <a:gridCol w="4182798">
                  <a:extLst>
                    <a:ext uri="{9D8B030D-6E8A-4147-A177-3AD203B41FA5}">
                      <a16:colId xmlns:a16="http://schemas.microsoft.com/office/drawing/2014/main" val="20000"/>
                    </a:ext>
                  </a:extLst>
                </a:gridCol>
                <a:gridCol w="4182798">
                  <a:extLst>
                    <a:ext uri="{9D8B030D-6E8A-4147-A177-3AD203B41FA5}">
                      <a16:colId xmlns:a16="http://schemas.microsoft.com/office/drawing/2014/main" val="20001"/>
                    </a:ext>
                  </a:extLst>
                </a:gridCol>
              </a:tblGrid>
              <a:tr h="370840">
                <a:tc>
                  <a:txBody>
                    <a:bodyPr/>
                    <a:lstStyle/>
                    <a:p>
                      <a:pPr algn="ctr"/>
                      <a:r>
                        <a:rPr lang="en-US" dirty="0"/>
                        <a:t>Area</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dirty="0"/>
                        <a:t>Performance </a:t>
                      </a:r>
                      <a:r>
                        <a:rPr lang="mr-IN" dirty="0"/>
                        <a:t>–</a:t>
                      </a:r>
                      <a:r>
                        <a:rPr lang="en-US" dirty="0"/>
                        <a:t> How did</a:t>
                      </a:r>
                      <a:r>
                        <a:rPr lang="en-US" baseline="0" dirty="0"/>
                        <a:t> you measure the performance of this system.</a:t>
                      </a:r>
                      <a:endParaRPr lang="en-US" dirty="0"/>
                    </a:p>
                  </a:txBody>
                  <a:tcPr/>
                </a:tc>
                <a:tc>
                  <a:txBody>
                    <a:bodyPr/>
                    <a:lstStyle/>
                    <a:p>
                      <a:r>
                        <a:rPr lang="en-US" dirty="0"/>
                        <a:t>8 out of 9 Output Questions matching with the output of this system.</a:t>
                      </a:r>
                    </a:p>
                  </a:txBody>
                  <a:tcPr/>
                </a:tc>
                <a:extLst>
                  <a:ext uri="{0D108BD9-81ED-4DB2-BD59-A6C34878D82A}">
                    <a16:rowId xmlns:a16="http://schemas.microsoft.com/office/drawing/2014/main" val="10001"/>
                  </a:ext>
                </a:extLst>
              </a:tr>
              <a:tr h="370840">
                <a:tc>
                  <a:txBody>
                    <a:bodyPr/>
                    <a:lstStyle/>
                    <a:p>
                      <a:r>
                        <a:rPr lang="en-US" dirty="0"/>
                        <a:t>Usability </a:t>
                      </a:r>
                      <a:r>
                        <a:rPr lang="mr-IN" dirty="0"/>
                        <a:t>–</a:t>
                      </a:r>
                      <a:r>
                        <a:rPr lang="en-US" dirty="0"/>
                        <a:t> How usable is your solution</a:t>
                      </a:r>
                    </a:p>
                  </a:txBody>
                  <a:tcPr/>
                </a:tc>
                <a:tc>
                  <a:txBody>
                    <a:bodyPr/>
                    <a:lstStyle/>
                    <a:p>
                      <a:r>
                        <a:rPr lang="en-US" dirty="0"/>
                        <a:t>It is very much Usable on a local server as it is purely GUI based with local storage for persistence of data.</a:t>
                      </a:r>
                    </a:p>
                  </a:txBody>
                  <a:tcPr/>
                </a:tc>
                <a:extLst>
                  <a:ext uri="{0D108BD9-81ED-4DB2-BD59-A6C34878D82A}">
                    <a16:rowId xmlns:a16="http://schemas.microsoft.com/office/drawing/2014/main" val="10002"/>
                  </a:ext>
                </a:extLst>
              </a:tr>
              <a:tr h="370840">
                <a:tc>
                  <a:txBody>
                    <a:bodyPr/>
                    <a:lstStyle/>
                    <a:p>
                      <a:r>
                        <a:rPr lang="en-US" dirty="0"/>
                        <a:t>Completeness </a:t>
                      </a:r>
                      <a:r>
                        <a:rPr lang="mr-IN" dirty="0"/>
                        <a:t>–</a:t>
                      </a:r>
                      <a:r>
                        <a:rPr lang="en-US" dirty="0"/>
                        <a:t> What has been completed.</a:t>
                      </a:r>
                    </a:p>
                  </a:txBody>
                  <a:tcPr/>
                </a:tc>
                <a:tc>
                  <a:txBody>
                    <a:bodyPr/>
                    <a:lstStyle/>
                    <a:p>
                      <a:r>
                        <a:rPr lang="en-US" dirty="0"/>
                        <a:t>All the requested requirements</a:t>
                      </a:r>
                    </a:p>
                    <a:p>
                      <a:r>
                        <a:rPr lang="en-US" dirty="0"/>
                        <a:t>NLP based query resolution </a:t>
                      </a:r>
                    </a:p>
                    <a:p>
                      <a:r>
                        <a:rPr lang="en-US" dirty="0"/>
                        <a:t>UI</a:t>
                      </a:r>
                    </a:p>
                    <a:p>
                      <a:r>
                        <a:rPr lang="en-US" dirty="0" err="1"/>
                        <a:t>webapp</a:t>
                      </a:r>
                      <a:endParaRPr lang="en-US" dirty="0"/>
                    </a:p>
                  </a:txBody>
                  <a:tcPr/>
                </a:tc>
                <a:extLst>
                  <a:ext uri="{0D108BD9-81ED-4DB2-BD59-A6C34878D82A}">
                    <a16:rowId xmlns:a16="http://schemas.microsoft.com/office/drawing/2014/main" val="10003"/>
                  </a:ext>
                </a:extLst>
              </a:tr>
              <a:tr h="370840">
                <a:tc>
                  <a:txBody>
                    <a:bodyPr/>
                    <a:lstStyle/>
                    <a:p>
                      <a:r>
                        <a:rPr lang="en-US" dirty="0"/>
                        <a:t>Pending </a:t>
                      </a:r>
                      <a:r>
                        <a:rPr lang="mr-IN" dirty="0"/>
                        <a:t>–</a:t>
                      </a:r>
                      <a:r>
                        <a:rPr lang="en-US" dirty="0"/>
                        <a:t> What are the items which are pending</a:t>
                      </a:r>
                    </a:p>
                  </a:txBody>
                  <a:tcPr/>
                </a:tc>
                <a:tc>
                  <a:txBody>
                    <a:bodyPr/>
                    <a:lstStyle/>
                    <a:p>
                      <a:r>
                        <a:rPr lang="en-US" dirty="0"/>
                        <a:t>Not as such</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184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87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Possible Improvement</a:t>
            </a:r>
          </a:p>
          <a:p>
            <a:r>
              <a:rPr lang="en-IN" dirty="0">
                <a:solidFill>
                  <a:srgbClr val="FFFFFF"/>
                </a:solidFill>
              </a:rPr>
              <a:t>Any Improvements you want to add?</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17" name="TextBox 16"/>
          <p:cNvSpPr txBox="1"/>
          <p:nvPr/>
        </p:nvSpPr>
        <p:spPr>
          <a:xfrm>
            <a:off x="800100" y="2082960"/>
            <a:ext cx="8699500" cy="523220"/>
          </a:xfrm>
          <a:prstGeom prst="rect">
            <a:avLst/>
          </a:prstGeom>
          <a:noFill/>
        </p:spPr>
        <p:txBody>
          <a:bodyPr wrap="square" rtlCol="0">
            <a:spAutoFit/>
          </a:bodyPr>
          <a:lstStyle/>
          <a:p>
            <a:r>
              <a:rPr lang="en-US" dirty="0">
                <a:solidFill>
                  <a:schemeClr val="bg1"/>
                </a:solidFill>
              </a:rPr>
              <a:t>Sentiment Analysis can be done to improve the interaction of the chatbot by learning on more of casual intents.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p:nvPr/>
        </p:nvSpPr>
        <p:spPr>
          <a:xfrm>
            <a:off x="648000" y="72000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78" name="Shape 178"/>
          <p:cNvPicPr preferRelativeResize="0"/>
          <p:nvPr/>
        </p:nvPicPr>
        <p:blipFill rotWithShape="1">
          <a:blip r:embed="rId3">
            <a:alphaModFix/>
          </a:blip>
          <a:srcRect/>
          <a:stretch/>
        </p:blipFill>
        <p:spPr>
          <a:xfrm>
            <a:off x="1008000" y="2376000"/>
            <a:ext cx="8312040" cy="1859760"/>
          </a:xfrm>
          <a:prstGeom prst="rect">
            <a:avLst/>
          </a:prstGeom>
          <a:noFill/>
          <a:ln>
            <a:noFill/>
          </a:ln>
        </p:spPr>
      </p:pic>
      <p:pic>
        <p:nvPicPr>
          <p:cNvPr id="179" name="Shape 179"/>
          <p:cNvPicPr preferRelativeResize="0"/>
          <p:nvPr/>
        </p:nvPicPr>
        <p:blipFill rotWithShape="1">
          <a:blip r:embed="rId4">
            <a:alphaModFix/>
          </a:blip>
          <a:srcRect/>
          <a:stretch/>
        </p:blipFill>
        <p:spPr>
          <a:xfrm>
            <a:off x="3888000" y="6782400"/>
            <a:ext cx="2013480" cy="487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90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dirty="0">
                <a:solidFill>
                  <a:srgbClr val="FFFFFF"/>
                </a:solidFill>
                <a:latin typeface="Arial"/>
                <a:ea typeface="Arial"/>
                <a:cs typeface="Arial"/>
                <a:sym typeface="Arial"/>
              </a:rPr>
              <a:t>Snehashish Paul</a:t>
            </a: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100" y="2082960"/>
            <a:ext cx="8699500" cy="4401205"/>
          </a:xfrm>
          <a:prstGeom prst="rect">
            <a:avLst/>
          </a:prstGeom>
          <a:noFill/>
        </p:spPr>
        <p:txBody>
          <a:bodyPr wrap="square" rtlCol="0">
            <a:spAutoFit/>
          </a:bodyPr>
          <a:lstStyle/>
          <a:p>
            <a:r>
              <a:rPr lang="en-US" dirty="0">
                <a:solidFill>
                  <a:schemeClr val="bg1"/>
                </a:solidFill>
              </a:rPr>
              <a:t>I am software engineer with 4 years of experience in developing application using C++, </a:t>
            </a:r>
            <a:r>
              <a:rPr lang="en-US" dirty="0" err="1">
                <a:solidFill>
                  <a:schemeClr val="bg1"/>
                </a:solidFill>
              </a:rPr>
              <a:t>sql</a:t>
            </a:r>
            <a:r>
              <a:rPr lang="en-US" dirty="0">
                <a:solidFill>
                  <a:schemeClr val="bg1"/>
                </a:solidFill>
              </a:rPr>
              <a:t> and other programming languages. Currently I am working in Scientific Games as a game developer using UNITY.</a:t>
            </a:r>
          </a:p>
          <a:p>
            <a:r>
              <a:rPr lang="en-US" dirty="0">
                <a:solidFill>
                  <a:schemeClr val="bg1"/>
                </a:solidFill>
              </a:rPr>
              <a:t>I am also pursuing a PG diploma online course from IIIIT Bangalore on Data Science and Machine learning.</a:t>
            </a:r>
          </a:p>
          <a:p>
            <a:endParaRPr lang="en-US" dirty="0">
              <a:solidFill>
                <a:schemeClr val="bg1"/>
              </a:solidFill>
            </a:endParaRPr>
          </a:p>
          <a:p>
            <a:r>
              <a:rPr lang="en-US" dirty="0">
                <a:solidFill>
                  <a:schemeClr val="bg1"/>
                </a:solidFill>
              </a:rPr>
              <a:t>I take interest in learning new things and applying my ideas to solve business challenges. I am a quick learner and was always among the top performers in my academics and professional career.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Core </a:t>
            </a:r>
            <a:r>
              <a:rPr lang="en-IN" sz="3600" b="1" dirty="0">
                <a:solidFill>
                  <a:srgbClr val="FFFFFF"/>
                </a:solidFill>
              </a:rPr>
              <a:t>I</a:t>
            </a:r>
            <a:r>
              <a:rPr lang="en-IN" sz="3600" b="1" i="0" u="none" strike="noStrike" cap="none" dirty="0">
                <a:solidFill>
                  <a:srgbClr val="FFFFFF"/>
                </a:solidFill>
                <a:latin typeface="Arial"/>
                <a:ea typeface="Arial"/>
                <a:cs typeface="Arial"/>
                <a:sym typeface="Arial"/>
              </a:rPr>
              <a:t>dea</a:t>
            </a:r>
          </a:p>
          <a:p>
            <a:r>
              <a:rPr lang="en-IN" dirty="0">
                <a:solidFill>
                  <a:srgbClr val="FFFFFF"/>
                </a:solidFill>
              </a:rPr>
              <a:t>Explain the given problem statement in your words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100" y="2082960"/>
            <a:ext cx="8699500" cy="5909310"/>
          </a:xfrm>
          <a:prstGeom prst="rect">
            <a:avLst/>
          </a:prstGeom>
          <a:noFill/>
        </p:spPr>
        <p:txBody>
          <a:bodyPr wrap="square" rtlCol="0">
            <a:spAutoFit/>
          </a:bodyPr>
          <a:lstStyle/>
          <a:p>
            <a:r>
              <a:rPr lang="en-US" dirty="0">
                <a:solidFill>
                  <a:schemeClr val="bg1"/>
                </a:solidFill>
              </a:rPr>
              <a:t>ABC corp, which provides L1 and L2 IT support and services to its client is facing a new challenge in their operations. There has been a multifold increase in ticket arrival from their client and the team is not able to provide solution within SLA. </a:t>
            </a:r>
          </a:p>
          <a:p>
            <a:endParaRPr lang="en-US" dirty="0">
              <a:solidFill>
                <a:schemeClr val="bg1"/>
              </a:solidFill>
            </a:endParaRPr>
          </a:p>
          <a:p>
            <a:r>
              <a:rPr lang="en-US" dirty="0">
                <a:solidFill>
                  <a:schemeClr val="bg1"/>
                </a:solidFill>
              </a:rPr>
              <a:t>The root problem is the whole operation is purely manual and thus for every ticket, a support agent either needs to look previous closed tickets or manuals to find the solutions even though a majority of the new tickets/issues are similar to past ones.</a:t>
            </a:r>
          </a:p>
          <a:p>
            <a:endParaRPr lang="en-US" dirty="0">
              <a:solidFill>
                <a:schemeClr val="bg1"/>
              </a:solidFill>
            </a:endParaRPr>
          </a:p>
          <a:p>
            <a:r>
              <a:rPr lang="en-US" dirty="0">
                <a:solidFill>
                  <a:schemeClr val="bg1"/>
                </a:solidFill>
              </a:rPr>
              <a:t>Company wants to automate this ticket resolution by implementing NLP based text mining technology to find solutions to tickets that are similar to previous tickets and provide instant and interactive solutions to the client. Only the tickets that are completely new issues must be assigned to L1 agent to reduce their workload. Whenever the new issue is updated with a correct solution, the model must learn and produce the solution to upcoming tickets of similar nature.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935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dirty="0">
                <a:solidFill>
                  <a:srgbClr val="FFFFFF"/>
                </a:solidFill>
              </a:rPr>
              <a:t>Implementation</a:t>
            </a:r>
            <a:r>
              <a:rPr lang="en-IN" sz="3600" b="1" i="0" u="none" strike="noStrike" cap="none" dirty="0">
                <a:solidFill>
                  <a:srgbClr val="FFFFFF"/>
                </a:solidFill>
                <a:latin typeface="Arial"/>
                <a:ea typeface="Arial"/>
                <a:cs typeface="Arial"/>
                <a:sym typeface="Arial"/>
              </a:rPr>
              <a:t> Overview</a:t>
            </a:r>
          </a:p>
          <a:p>
            <a:r>
              <a:rPr lang="en-IN" dirty="0">
                <a:solidFill>
                  <a:srgbClr val="FFFFFF"/>
                </a:solidFill>
              </a:rPr>
              <a:t>Explain the solution submitted in your words</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5" name="TextBox 4"/>
          <p:cNvSpPr txBox="1"/>
          <p:nvPr/>
        </p:nvSpPr>
        <p:spPr>
          <a:xfrm>
            <a:off x="800100" y="2082960"/>
            <a:ext cx="8699500" cy="6340197"/>
          </a:xfrm>
          <a:prstGeom prst="rect">
            <a:avLst/>
          </a:prstGeom>
          <a:noFill/>
        </p:spPr>
        <p:txBody>
          <a:bodyPr wrap="square" rtlCol="0">
            <a:spAutoFit/>
          </a:bodyPr>
          <a:lstStyle/>
          <a:p>
            <a:r>
              <a:rPr lang="en-US" dirty="0">
                <a:solidFill>
                  <a:schemeClr val="bg1"/>
                </a:solidFill>
              </a:rPr>
              <a:t>      </a:t>
            </a:r>
            <a:r>
              <a:rPr lang="en-US" sz="1600" b="1" dirty="0">
                <a:solidFill>
                  <a:schemeClr val="bg1"/>
                </a:solidFill>
              </a:rPr>
              <a:t>INTUITION</a:t>
            </a:r>
          </a:p>
          <a:p>
            <a:pPr marL="285750" indent="-285750">
              <a:buFont typeface="Arial" panose="020B0604020202020204" pitchFamily="34" charset="0"/>
              <a:buChar char="•"/>
            </a:pPr>
            <a:r>
              <a:rPr lang="en-US" dirty="0">
                <a:solidFill>
                  <a:schemeClr val="bg1"/>
                </a:solidFill>
              </a:rPr>
              <a:t>Every problem ticket is composed of 2 key components, entity and intent. </a:t>
            </a:r>
          </a:p>
          <a:p>
            <a:pPr marL="285750" indent="-285750">
              <a:buFont typeface="Arial" panose="020B0604020202020204" pitchFamily="34" charset="0"/>
              <a:buChar char="•"/>
            </a:pPr>
            <a:r>
              <a:rPr lang="en-US" dirty="0">
                <a:solidFill>
                  <a:schemeClr val="bg1"/>
                </a:solidFill>
              </a:rPr>
              <a:t>Intent is the intention of the user. These are usually the verbs in the problem.</a:t>
            </a:r>
          </a:p>
          <a:p>
            <a:pPr marL="285750" indent="-285750">
              <a:buFont typeface="Arial" panose="020B0604020202020204" pitchFamily="34" charset="0"/>
              <a:buChar char="•"/>
            </a:pPr>
            <a:r>
              <a:rPr lang="en-US" dirty="0">
                <a:solidFill>
                  <a:schemeClr val="bg1"/>
                </a:solidFill>
              </a:rPr>
              <a:t>Entity is the main Business metadata or the subject of the issue. These are usually the nouns. </a:t>
            </a:r>
          </a:p>
          <a:p>
            <a:pPr marL="285750" lvl="1" indent="-285750">
              <a:buFont typeface="Arial" panose="020B0604020202020204" pitchFamily="34" charset="0"/>
              <a:buChar char="•"/>
            </a:pPr>
            <a:r>
              <a:rPr lang="en-US" dirty="0">
                <a:solidFill>
                  <a:schemeClr val="bg1"/>
                </a:solidFill>
              </a:rPr>
              <a:t>	</a:t>
            </a:r>
            <a:r>
              <a:rPr lang="en-US" dirty="0" err="1">
                <a:solidFill>
                  <a:schemeClr val="bg1"/>
                </a:solidFill>
              </a:rPr>
              <a:t>Eg</a:t>
            </a:r>
            <a:r>
              <a:rPr lang="en-US" dirty="0">
                <a:solidFill>
                  <a:schemeClr val="bg1"/>
                </a:solidFill>
              </a:rPr>
              <a:t>: Email is not working. Here Email is the entity and working is the intent.</a:t>
            </a:r>
          </a:p>
          <a:p>
            <a:pPr marL="285750" lvl="1" indent="-285750">
              <a:buFont typeface="Arial" panose="020B0604020202020204" pitchFamily="34" charset="0"/>
              <a:buChar char="•"/>
            </a:pPr>
            <a:r>
              <a:rPr lang="en-US" dirty="0">
                <a:solidFill>
                  <a:schemeClr val="bg1"/>
                </a:solidFill>
              </a:rPr>
              <a:t>Accurate identification of the entities and intents from the problem ticket and matching with old resolved queries/ FAQ/manual is the key to find the closest match and provide the solution.</a:t>
            </a:r>
          </a:p>
          <a:p>
            <a:pPr marL="285750" lvl="1" indent="-285750">
              <a:buFont typeface="Arial" panose="020B0604020202020204" pitchFamily="34" charset="0"/>
              <a:buChar char="•"/>
            </a:pPr>
            <a:endParaRPr lang="en-US" dirty="0">
              <a:solidFill>
                <a:schemeClr val="bg1"/>
              </a:solidFill>
            </a:endParaRPr>
          </a:p>
          <a:p>
            <a:pPr lvl="1"/>
            <a:r>
              <a:rPr lang="en-US" dirty="0">
                <a:solidFill>
                  <a:schemeClr val="bg1"/>
                </a:solidFill>
              </a:rPr>
              <a:t>      </a:t>
            </a:r>
            <a:r>
              <a:rPr lang="en-US" sz="1600" b="1" dirty="0">
                <a:solidFill>
                  <a:schemeClr val="bg1"/>
                </a:solidFill>
              </a:rPr>
              <a:t>IMPLEMENTATION</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Prepared a question set based on FAQ documents for start.</a:t>
            </a:r>
          </a:p>
          <a:p>
            <a:pPr marL="285750" indent="-285750">
              <a:buFont typeface="Arial" panose="020B0604020202020204" pitchFamily="34" charset="0"/>
              <a:buChar char="•"/>
            </a:pPr>
            <a:r>
              <a:rPr lang="en-US" dirty="0">
                <a:solidFill>
                  <a:schemeClr val="bg1"/>
                </a:solidFill>
              </a:rPr>
              <a:t>Created a list of possible IT keywords(entities) &amp; a list of intents(verbs) based on the FAQ questions.</a:t>
            </a:r>
          </a:p>
          <a:p>
            <a:pPr marL="285750" indent="-285750">
              <a:buFont typeface="Arial" panose="020B0604020202020204" pitchFamily="34" charset="0"/>
              <a:buChar char="•"/>
            </a:pPr>
            <a:r>
              <a:rPr lang="en-US" dirty="0">
                <a:solidFill>
                  <a:schemeClr val="bg1"/>
                </a:solidFill>
              </a:rPr>
              <a:t>Created a bag of words model on the FAQ questions for entity &amp; intent labelling  using NLP algorithms.</a:t>
            </a:r>
          </a:p>
          <a:p>
            <a:pPr marL="285750" indent="-285750">
              <a:buFont typeface="Arial" panose="020B0604020202020204" pitchFamily="34" charset="0"/>
              <a:buChar char="•"/>
            </a:pPr>
            <a:r>
              <a:rPr lang="en-US" dirty="0">
                <a:solidFill>
                  <a:schemeClr val="bg1"/>
                </a:solidFill>
              </a:rPr>
              <a:t>Performed multiclass labelling of the FAQ questions as per the available labels.</a:t>
            </a:r>
          </a:p>
          <a:p>
            <a:pPr marL="285750" indent="-285750">
              <a:buFont typeface="Arial" panose="020B0604020202020204" pitchFamily="34" charset="0"/>
              <a:buChar char="•"/>
            </a:pPr>
            <a:r>
              <a:rPr lang="en-US" dirty="0">
                <a:solidFill>
                  <a:schemeClr val="bg1"/>
                </a:solidFill>
              </a:rPr>
              <a:t>For new problems where model is not able to provide solution, the ticket is assigned to human. When a solution is provided the problem is properly tagged with new entities and intents and saved for re training the model to learn the new problems and its solution</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48816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dirty="0">
                <a:solidFill>
                  <a:srgbClr val="FFFFFF"/>
                </a:solidFill>
              </a:rPr>
              <a:t>Implementation</a:t>
            </a:r>
            <a:r>
              <a:rPr lang="en-IN" sz="3600" b="1" i="0" u="none" strike="noStrike" cap="none" dirty="0">
                <a:solidFill>
                  <a:srgbClr val="FFFFFF"/>
                </a:solidFill>
                <a:latin typeface="Arial"/>
                <a:ea typeface="Arial"/>
                <a:cs typeface="Arial"/>
                <a:sym typeface="Arial"/>
              </a:rPr>
              <a:t> continued</a:t>
            </a:r>
          </a:p>
          <a:p>
            <a:r>
              <a:rPr lang="en-IN" dirty="0">
                <a:solidFill>
                  <a:srgbClr val="FFFFFF"/>
                </a:solidFill>
              </a:rPr>
              <a:t>Explain the solution submitted in your words</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5" name="TextBox 4"/>
          <p:cNvSpPr txBox="1"/>
          <p:nvPr/>
        </p:nvSpPr>
        <p:spPr>
          <a:xfrm>
            <a:off x="800100" y="2082960"/>
            <a:ext cx="8699500" cy="5078313"/>
          </a:xfrm>
          <a:prstGeom prst="rect">
            <a:avLst/>
          </a:prstGeom>
          <a:noFill/>
        </p:spPr>
        <p:txBody>
          <a:bodyPr wrap="square" rtlCol="0">
            <a:spAutoFit/>
          </a:bodyPr>
          <a:lstStyle/>
          <a:p>
            <a:r>
              <a:rPr lang="en-US" dirty="0">
                <a:solidFill>
                  <a:schemeClr val="bg1"/>
                </a:solidFill>
              </a:rPr>
              <a:t>      </a:t>
            </a:r>
            <a:r>
              <a:rPr lang="en-US" sz="1600" b="1" dirty="0">
                <a:solidFill>
                  <a:schemeClr val="bg1"/>
                </a:solidFill>
              </a:rPr>
              <a:t>Implementation</a:t>
            </a:r>
          </a:p>
          <a:p>
            <a:pPr marL="285750" indent="-285750">
              <a:buFont typeface="Arial" panose="020B0604020202020204" pitchFamily="34" charset="0"/>
              <a:buChar char="•"/>
            </a:pPr>
            <a:r>
              <a:rPr lang="en-US" dirty="0">
                <a:solidFill>
                  <a:schemeClr val="bg1"/>
                </a:solidFill>
              </a:rPr>
              <a:t>The query is tagged with its parts of speech to retrieve the entity which is the noun and the intent which is the verb in the query statement.</a:t>
            </a:r>
          </a:p>
          <a:p>
            <a:pPr marL="285750" indent="-285750">
              <a:buFont typeface="Arial" panose="020B0604020202020204" pitchFamily="34" charset="0"/>
              <a:buChar char="•"/>
            </a:pPr>
            <a:r>
              <a:rPr lang="en-US" dirty="0">
                <a:solidFill>
                  <a:schemeClr val="bg1"/>
                </a:solidFill>
              </a:rPr>
              <a:t>Auto spelling correction is implemented to avoid typos and identify the close word. </a:t>
            </a:r>
          </a:p>
          <a:p>
            <a:pPr marL="285750" indent="-285750">
              <a:buFont typeface="Arial" panose="020B0604020202020204" pitchFamily="34" charset="0"/>
              <a:buChar char="•"/>
            </a:pPr>
            <a:r>
              <a:rPr lang="en-US" dirty="0">
                <a:solidFill>
                  <a:schemeClr val="bg1"/>
                </a:solidFill>
              </a:rPr>
              <a:t>The model matches the raised ticket issue with the existing queries and finds the closest match based on entity-intent pair. It is been observed that few issues are very common and usually have a common entity-intent pairs. The model ranks the solutions and interactively provides user the solutions.</a:t>
            </a:r>
          </a:p>
          <a:p>
            <a:pPr marL="285750" indent="-285750">
              <a:buFont typeface="Arial" panose="020B0604020202020204" pitchFamily="34" charset="0"/>
              <a:buChar char="•"/>
            </a:pPr>
            <a:r>
              <a:rPr lang="en-US" dirty="0">
                <a:solidFill>
                  <a:schemeClr val="bg1"/>
                </a:solidFill>
              </a:rPr>
              <a:t>If the user selects the recommended solution, the solution is used for reinforcement learning and scoring for more effective recommendations.</a:t>
            </a:r>
          </a:p>
          <a:p>
            <a:pPr marL="285750" indent="-285750">
              <a:buFont typeface="Arial" panose="020B0604020202020204" pitchFamily="34" charset="0"/>
              <a:buChar char="•"/>
            </a:pPr>
            <a:r>
              <a:rPr lang="en-US" dirty="0">
                <a:solidFill>
                  <a:schemeClr val="bg1"/>
                </a:solidFill>
              </a:rPr>
              <a:t>Reinforcement learning  is done usually after a period of time to have a substantial amount of solutions.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323793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503640" y="755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647640" y="903240"/>
            <a:ext cx="8864660" cy="925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Technology/Tool/Components used</a:t>
            </a:r>
          </a:p>
          <a:p>
            <a:r>
              <a:rPr lang="en-IN" dirty="0">
                <a:solidFill>
                  <a:srgbClr val="FFFFFF"/>
                </a:solidFill>
              </a:rPr>
              <a:t>Explain the Technologies, Languages used in your solution.</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4832092"/>
          </a:xfrm>
          <a:prstGeom prst="rect">
            <a:avLst/>
          </a:prstGeom>
          <a:noFill/>
        </p:spPr>
        <p:txBody>
          <a:bodyPr wrap="square" rtlCol="0">
            <a:spAutoFit/>
          </a:bodyPr>
          <a:lstStyle/>
          <a:p>
            <a:r>
              <a:rPr lang="en-US" dirty="0">
                <a:solidFill>
                  <a:schemeClr val="bg1"/>
                </a:solidFill>
              </a:rPr>
              <a:t>Technology Used: </a:t>
            </a:r>
          </a:p>
          <a:p>
            <a:pPr marL="285750" indent="-285750">
              <a:buFont typeface="Arial" panose="020B0604020202020204" pitchFamily="34" charset="0"/>
              <a:buChar char="•"/>
            </a:pPr>
            <a:r>
              <a:rPr lang="en-US" dirty="0">
                <a:solidFill>
                  <a:schemeClr val="bg1"/>
                </a:solidFill>
              </a:rPr>
              <a:t>Natural Language Processing</a:t>
            </a:r>
          </a:p>
          <a:p>
            <a:pPr marL="285750" indent="-285750">
              <a:buFont typeface="Arial" panose="020B0604020202020204" pitchFamily="34" charset="0"/>
              <a:buChar char="•"/>
            </a:pPr>
            <a:r>
              <a:rPr lang="en-US" dirty="0">
                <a:solidFill>
                  <a:schemeClr val="bg1"/>
                </a:solidFill>
              </a:rPr>
              <a:t>Machine Learning</a:t>
            </a:r>
          </a:p>
          <a:p>
            <a:pPr marL="285750" indent="-285750">
              <a:buFont typeface="Arial" panose="020B0604020202020204" pitchFamily="34" charset="0"/>
              <a:buChar char="•"/>
            </a:pPr>
            <a:r>
              <a:rPr lang="en-US" dirty="0">
                <a:solidFill>
                  <a:schemeClr val="bg1"/>
                </a:solidFill>
              </a:rPr>
              <a:t>Shiny for UI</a:t>
            </a:r>
          </a:p>
          <a:p>
            <a:endParaRPr lang="en-US" dirty="0">
              <a:solidFill>
                <a:schemeClr val="bg1"/>
              </a:solidFill>
            </a:endParaRPr>
          </a:p>
          <a:p>
            <a:r>
              <a:rPr lang="en-US" dirty="0">
                <a:solidFill>
                  <a:schemeClr val="bg1"/>
                </a:solidFill>
              </a:rPr>
              <a:t>Language Used:</a:t>
            </a:r>
          </a:p>
          <a:p>
            <a:pPr marL="285750" indent="-285750">
              <a:buFont typeface="Arial" panose="020B0604020202020204" pitchFamily="34" charset="0"/>
              <a:buChar char="•"/>
            </a:pPr>
            <a:r>
              <a:rPr lang="en-US" dirty="0">
                <a:solidFill>
                  <a:schemeClr val="bg1"/>
                </a:solidFill>
              </a:rPr>
              <a:t>R</a:t>
            </a:r>
          </a:p>
          <a:p>
            <a:pPr marL="285750" indent="-285750">
              <a:buFont typeface="Arial" panose="020B0604020202020204" pitchFamily="34" charset="0"/>
              <a:buChar char="•"/>
            </a:pPr>
            <a:r>
              <a:rPr lang="en-US" dirty="0">
                <a:solidFill>
                  <a:schemeClr val="bg1"/>
                </a:solidFill>
              </a:rPr>
              <a:t>R studio for IDE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320595" y="102525"/>
            <a:ext cx="9138240" cy="740819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535890" y="48960"/>
            <a:ext cx="776664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dirty="0">
                <a:solidFill>
                  <a:srgbClr val="FFFFFF"/>
                </a:solidFill>
                <a:latin typeface="Arial"/>
                <a:ea typeface="Arial"/>
                <a:cs typeface="Arial"/>
                <a:sym typeface="Arial"/>
              </a:rPr>
              <a:t>Architecture overview</a:t>
            </a:r>
          </a:p>
          <a:p>
            <a:r>
              <a:rPr lang="en-IN" dirty="0">
                <a:solidFill>
                  <a:srgbClr val="FFFFFF"/>
                </a:solidFill>
              </a:rPr>
              <a:t>Explain the Architecture you followed in your solution</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455850"/>
            <a:ext cx="8699500" cy="3323987"/>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
        <p:nvSpPr>
          <p:cNvPr id="2" name="Rectangle 1">
            <a:extLst>
              <a:ext uri="{FF2B5EF4-FFF2-40B4-BE49-F238E27FC236}">
                <a16:creationId xmlns:a16="http://schemas.microsoft.com/office/drawing/2014/main" id="{EF6CAA3E-CD59-473A-946E-8AFE36B40C23}"/>
              </a:ext>
            </a:extLst>
          </p:cNvPr>
          <p:cNvSpPr/>
          <p:nvPr/>
        </p:nvSpPr>
        <p:spPr>
          <a:xfrm>
            <a:off x="596630" y="1147087"/>
            <a:ext cx="1782305" cy="2848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090DDE-42B1-405E-BEE5-CCE4A74BEA9A}"/>
              </a:ext>
            </a:extLst>
          </p:cNvPr>
          <p:cNvSpPr txBox="1"/>
          <p:nvPr/>
        </p:nvSpPr>
        <p:spPr>
          <a:xfrm>
            <a:off x="596630" y="1197960"/>
            <a:ext cx="991891" cy="307777"/>
          </a:xfrm>
          <a:prstGeom prst="rect">
            <a:avLst/>
          </a:prstGeom>
          <a:noFill/>
        </p:spPr>
        <p:txBody>
          <a:bodyPr wrap="square" rtlCol="0">
            <a:spAutoFit/>
          </a:bodyPr>
          <a:lstStyle/>
          <a:p>
            <a:r>
              <a:rPr lang="en-US" b="1" dirty="0"/>
              <a:t>NLP.R</a:t>
            </a:r>
          </a:p>
        </p:txBody>
      </p:sp>
      <p:sp>
        <p:nvSpPr>
          <p:cNvPr id="4" name="TextBox 3">
            <a:extLst>
              <a:ext uri="{FF2B5EF4-FFF2-40B4-BE49-F238E27FC236}">
                <a16:creationId xmlns:a16="http://schemas.microsoft.com/office/drawing/2014/main" id="{0E5123B2-BFB5-4819-B41C-7ADBB3C626E3}"/>
              </a:ext>
            </a:extLst>
          </p:cNvPr>
          <p:cNvSpPr txBox="1"/>
          <p:nvPr/>
        </p:nvSpPr>
        <p:spPr>
          <a:xfrm>
            <a:off x="596630" y="1625329"/>
            <a:ext cx="1782305" cy="2462213"/>
          </a:xfrm>
          <a:prstGeom prst="rect">
            <a:avLst/>
          </a:prstGeom>
          <a:noFill/>
        </p:spPr>
        <p:txBody>
          <a:bodyPr wrap="square" rtlCol="0">
            <a:spAutoFit/>
          </a:bodyPr>
          <a:lstStyle/>
          <a:p>
            <a:r>
              <a:rPr lang="en-US" dirty="0"/>
              <a:t>NLP based Model training.</a:t>
            </a:r>
          </a:p>
          <a:p>
            <a:endParaRPr lang="en-US" dirty="0"/>
          </a:p>
          <a:p>
            <a:r>
              <a:rPr lang="en-US" dirty="0"/>
              <a:t>Recommendation engine.</a:t>
            </a:r>
          </a:p>
          <a:p>
            <a:endParaRPr lang="en-US" dirty="0"/>
          </a:p>
          <a:p>
            <a:r>
              <a:rPr lang="en-US" dirty="0"/>
              <a:t>Reinforcement Learning function</a:t>
            </a:r>
          </a:p>
          <a:p>
            <a:endParaRPr lang="en-US" dirty="0"/>
          </a:p>
          <a:p>
            <a:r>
              <a:rPr lang="en-US" dirty="0"/>
              <a:t>POS tagging function</a:t>
            </a:r>
          </a:p>
        </p:txBody>
      </p:sp>
      <p:sp>
        <p:nvSpPr>
          <p:cNvPr id="6" name="Rectangle: Rounded Corners 5">
            <a:extLst>
              <a:ext uri="{FF2B5EF4-FFF2-40B4-BE49-F238E27FC236}">
                <a16:creationId xmlns:a16="http://schemas.microsoft.com/office/drawing/2014/main" id="{3AD2D508-EACA-4FBE-838E-38641ED234B1}"/>
              </a:ext>
            </a:extLst>
          </p:cNvPr>
          <p:cNvSpPr/>
          <p:nvPr/>
        </p:nvSpPr>
        <p:spPr>
          <a:xfrm>
            <a:off x="3363132" y="1197960"/>
            <a:ext cx="3053166" cy="279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1800E2-1CE4-4043-937E-51D778618EC4}"/>
              </a:ext>
            </a:extLst>
          </p:cNvPr>
          <p:cNvSpPr txBox="1"/>
          <p:nvPr/>
        </p:nvSpPr>
        <p:spPr>
          <a:xfrm>
            <a:off x="3445010" y="1273917"/>
            <a:ext cx="1948400" cy="307777"/>
          </a:xfrm>
          <a:prstGeom prst="rect">
            <a:avLst/>
          </a:prstGeom>
          <a:noFill/>
        </p:spPr>
        <p:txBody>
          <a:bodyPr wrap="square" rtlCol="0">
            <a:spAutoFit/>
          </a:bodyPr>
          <a:lstStyle/>
          <a:p>
            <a:r>
              <a:rPr lang="en-US" b="1" dirty="0" err="1"/>
              <a:t>Analyse_input.R</a:t>
            </a:r>
            <a:endParaRPr lang="en-US" b="1" dirty="0"/>
          </a:p>
        </p:txBody>
      </p:sp>
      <p:sp>
        <p:nvSpPr>
          <p:cNvPr id="8" name="TextBox 7">
            <a:extLst>
              <a:ext uri="{FF2B5EF4-FFF2-40B4-BE49-F238E27FC236}">
                <a16:creationId xmlns:a16="http://schemas.microsoft.com/office/drawing/2014/main" id="{379C7D20-7AF0-4619-8074-2531E106F0F0}"/>
              </a:ext>
            </a:extLst>
          </p:cNvPr>
          <p:cNvSpPr txBox="1"/>
          <p:nvPr/>
        </p:nvSpPr>
        <p:spPr>
          <a:xfrm>
            <a:off x="3445010" y="1625329"/>
            <a:ext cx="2847302" cy="2031325"/>
          </a:xfrm>
          <a:prstGeom prst="rect">
            <a:avLst/>
          </a:prstGeom>
          <a:noFill/>
        </p:spPr>
        <p:txBody>
          <a:bodyPr wrap="square" rtlCol="0">
            <a:spAutoFit/>
          </a:bodyPr>
          <a:lstStyle/>
          <a:p>
            <a:r>
              <a:rPr lang="en-US" dirty="0"/>
              <a:t>Maintains the interactive chat.</a:t>
            </a:r>
          </a:p>
          <a:p>
            <a:endParaRPr lang="en-US" dirty="0"/>
          </a:p>
          <a:p>
            <a:r>
              <a:rPr lang="en-US" dirty="0"/>
              <a:t>Invokes the Recommendation engines for getting solutions.</a:t>
            </a:r>
          </a:p>
          <a:p>
            <a:endParaRPr lang="en-US" dirty="0"/>
          </a:p>
          <a:p>
            <a:r>
              <a:rPr lang="en-US" dirty="0"/>
              <a:t>Raises the L1 ticket if no solution is found  </a:t>
            </a:r>
          </a:p>
          <a:p>
            <a:endParaRPr lang="en-US" dirty="0"/>
          </a:p>
          <a:p>
            <a:endParaRPr lang="en-US" dirty="0"/>
          </a:p>
        </p:txBody>
      </p:sp>
      <p:sp>
        <p:nvSpPr>
          <p:cNvPr id="12" name="Rectangle 11">
            <a:extLst>
              <a:ext uri="{FF2B5EF4-FFF2-40B4-BE49-F238E27FC236}">
                <a16:creationId xmlns:a16="http://schemas.microsoft.com/office/drawing/2014/main" id="{B7D61CF6-8F99-4C81-912A-DE95CDA618EA}"/>
              </a:ext>
            </a:extLst>
          </p:cNvPr>
          <p:cNvSpPr/>
          <p:nvPr/>
        </p:nvSpPr>
        <p:spPr>
          <a:xfrm>
            <a:off x="7629416" y="1147086"/>
            <a:ext cx="1782305" cy="2848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E08C376-38C0-4E95-87B1-69B894922A3B}"/>
              </a:ext>
            </a:extLst>
          </p:cNvPr>
          <p:cNvSpPr txBox="1"/>
          <p:nvPr/>
        </p:nvSpPr>
        <p:spPr>
          <a:xfrm>
            <a:off x="7749153" y="1273917"/>
            <a:ext cx="1531372" cy="2031325"/>
          </a:xfrm>
          <a:prstGeom prst="rect">
            <a:avLst/>
          </a:prstGeom>
          <a:noFill/>
        </p:spPr>
        <p:txBody>
          <a:bodyPr wrap="square" rtlCol="0">
            <a:spAutoFit/>
          </a:bodyPr>
          <a:lstStyle/>
          <a:p>
            <a:r>
              <a:rPr lang="en-US" b="1" dirty="0" err="1"/>
              <a:t>App.R</a:t>
            </a:r>
            <a:endParaRPr lang="en-US" b="1" dirty="0"/>
          </a:p>
          <a:p>
            <a:endParaRPr lang="en-US" b="1" dirty="0"/>
          </a:p>
          <a:p>
            <a:r>
              <a:rPr lang="en-US" dirty="0"/>
              <a:t>UI to initiate the chatbot</a:t>
            </a:r>
          </a:p>
          <a:p>
            <a:endParaRPr lang="en-US" dirty="0"/>
          </a:p>
          <a:p>
            <a:r>
              <a:rPr lang="en-US" dirty="0"/>
              <a:t>Problem Input </a:t>
            </a:r>
          </a:p>
          <a:p>
            <a:r>
              <a:rPr lang="en-US" dirty="0"/>
              <a:t>Solution Output</a:t>
            </a:r>
          </a:p>
          <a:p>
            <a:endParaRPr lang="en-US" dirty="0"/>
          </a:p>
          <a:p>
            <a:endParaRPr lang="en-US" dirty="0"/>
          </a:p>
        </p:txBody>
      </p:sp>
      <p:sp>
        <p:nvSpPr>
          <p:cNvPr id="10" name="Arrow: Right 9">
            <a:extLst>
              <a:ext uri="{FF2B5EF4-FFF2-40B4-BE49-F238E27FC236}">
                <a16:creationId xmlns:a16="http://schemas.microsoft.com/office/drawing/2014/main" id="{214D275D-ADA5-4FEE-9871-7D000D975090}"/>
              </a:ext>
            </a:extLst>
          </p:cNvPr>
          <p:cNvSpPr/>
          <p:nvPr/>
        </p:nvSpPr>
        <p:spPr>
          <a:xfrm>
            <a:off x="6588772" y="2603927"/>
            <a:ext cx="952765" cy="480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B393A6E-F8D5-45A2-ABAF-89FFE8FA0C44}"/>
              </a:ext>
            </a:extLst>
          </p:cNvPr>
          <p:cNvSpPr/>
          <p:nvPr/>
        </p:nvSpPr>
        <p:spPr>
          <a:xfrm>
            <a:off x="2394651" y="2640991"/>
            <a:ext cx="952765" cy="480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05E4D5E-DC71-4931-890C-D7DF8FA4A3C1}"/>
              </a:ext>
            </a:extLst>
          </p:cNvPr>
          <p:cNvSpPr/>
          <p:nvPr/>
        </p:nvSpPr>
        <p:spPr>
          <a:xfrm rot="10800000">
            <a:off x="2378935" y="1909019"/>
            <a:ext cx="952765" cy="480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494F4CF-0321-4DF2-A6A2-F6DABDA3EFBE}"/>
              </a:ext>
            </a:extLst>
          </p:cNvPr>
          <p:cNvSpPr/>
          <p:nvPr/>
        </p:nvSpPr>
        <p:spPr>
          <a:xfrm rot="10800000">
            <a:off x="6465378" y="1909019"/>
            <a:ext cx="952765" cy="480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C041B8A-8C54-45E5-BCE0-3DE73CF1219C}"/>
              </a:ext>
            </a:extLst>
          </p:cNvPr>
          <p:cNvSpPr/>
          <p:nvPr/>
        </p:nvSpPr>
        <p:spPr>
          <a:xfrm>
            <a:off x="1099326" y="4421287"/>
            <a:ext cx="1782305" cy="2848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23C0499-C74B-43B7-B185-72CB2C3EE5D3}"/>
              </a:ext>
            </a:extLst>
          </p:cNvPr>
          <p:cNvSpPr txBox="1"/>
          <p:nvPr/>
        </p:nvSpPr>
        <p:spPr>
          <a:xfrm>
            <a:off x="1213145" y="4565784"/>
            <a:ext cx="1514557" cy="2031325"/>
          </a:xfrm>
          <a:prstGeom prst="rect">
            <a:avLst/>
          </a:prstGeom>
          <a:noFill/>
        </p:spPr>
        <p:txBody>
          <a:bodyPr wrap="square" rtlCol="0">
            <a:spAutoFit/>
          </a:bodyPr>
          <a:lstStyle/>
          <a:p>
            <a:r>
              <a:rPr lang="en-US" b="1" dirty="0"/>
              <a:t>L1_support.R</a:t>
            </a:r>
          </a:p>
          <a:p>
            <a:endParaRPr lang="en-US" b="1" dirty="0"/>
          </a:p>
          <a:p>
            <a:r>
              <a:rPr lang="en-US" dirty="0"/>
              <a:t>UI based input/output program to tag the un resolved issues when it is resolved by L1 agents.</a:t>
            </a:r>
          </a:p>
        </p:txBody>
      </p:sp>
      <p:sp>
        <p:nvSpPr>
          <p:cNvPr id="20" name="Rectangle 19">
            <a:extLst>
              <a:ext uri="{FF2B5EF4-FFF2-40B4-BE49-F238E27FC236}">
                <a16:creationId xmlns:a16="http://schemas.microsoft.com/office/drawing/2014/main" id="{B772A923-1346-42A3-995A-7F44065E30DC}"/>
              </a:ext>
            </a:extLst>
          </p:cNvPr>
          <p:cNvSpPr/>
          <p:nvPr/>
        </p:nvSpPr>
        <p:spPr>
          <a:xfrm>
            <a:off x="6292312" y="4421286"/>
            <a:ext cx="1782305" cy="2848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675E667-3F38-43B1-A33E-1B2CB9D8BE67}"/>
              </a:ext>
            </a:extLst>
          </p:cNvPr>
          <p:cNvSpPr txBox="1"/>
          <p:nvPr/>
        </p:nvSpPr>
        <p:spPr>
          <a:xfrm>
            <a:off x="6416298" y="4629253"/>
            <a:ext cx="1549831" cy="2246769"/>
          </a:xfrm>
          <a:prstGeom prst="rect">
            <a:avLst/>
          </a:prstGeom>
          <a:noFill/>
        </p:spPr>
        <p:txBody>
          <a:bodyPr wrap="square" rtlCol="0">
            <a:spAutoFit/>
          </a:bodyPr>
          <a:lstStyle/>
          <a:p>
            <a:r>
              <a:rPr lang="en-US" b="1" dirty="0" err="1"/>
              <a:t>Main_UI.R</a:t>
            </a:r>
            <a:endParaRPr lang="en-US" b="1" dirty="0"/>
          </a:p>
          <a:p>
            <a:endParaRPr lang="en-US" b="1" dirty="0"/>
          </a:p>
          <a:p>
            <a:r>
              <a:rPr lang="en-US" dirty="0"/>
              <a:t>UI based program to invoke training,</a:t>
            </a:r>
          </a:p>
          <a:p>
            <a:r>
              <a:rPr lang="en-US" dirty="0"/>
              <a:t>Re training,</a:t>
            </a:r>
          </a:p>
          <a:p>
            <a:r>
              <a:rPr lang="en-US" dirty="0"/>
              <a:t>Reinforcement learning when required to avoid manual run</a:t>
            </a:r>
          </a:p>
        </p:txBody>
      </p:sp>
    </p:spTree>
    <p:extLst>
      <p:ext uri="{BB962C8B-B14F-4D97-AF65-F5344CB8AC3E}">
        <p14:creationId xmlns:p14="http://schemas.microsoft.com/office/powerpoint/2010/main" val="4022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p:nvPr/>
        </p:nvSpPr>
        <p:spPr>
          <a:xfrm>
            <a:off x="503640" y="791639"/>
            <a:ext cx="9138240" cy="5976395"/>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dirty="0"/>
              <a:t>   </a:t>
            </a:r>
            <a:endParaRPr sz="1800" b="0" i="0" u="none" strike="noStrike" cap="none" dirty="0">
              <a:solidFill>
                <a:srgbClr val="000000"/>
              </a:solidFill>
              <a:latin typeface="Arial"/>
              <a:ea typeface="Arial"/>
              <a:cs typeface="Arial"/>
              <a:sym typeface="Arial"/>
            </a:endParaRPr>
          </a:p>
        </p:txBody>
      </p:sp>
      <p:sp>
        <p:nvSpPr>
          <p:cNvPr id="145" name="Shape 145"/>
          <p:cNvSpPr/>
          <p:nvPr/>
        </p:nvSpPr>
        <p:spPr>
          <a:xfrm>
            <a:off x="622300" y="791640"/>
            <a:ext cx="776664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Elaboration of the usage</a:t>
            </a:r>
          </a:p>
          <a:p>
            <a:pPr marL="0" marR="0" lvl="0" indent="0" algn="l" rtl="0">
              <a:lnSpc>
                <a:spcPct val="100000"/>
              </a:lnSpc>
              <a:spcBef>
                <a:spcPts val="0"/>
              </a:spcBef>
              <a:spcAft>
                <a:spcPts val="0"/>
              </a:spcAft>
              <a:buNone/>
            </a:pPr>
            <a:r>
              <a:rPr lang="en-US" b="0" i="0" u="none" strike="noStrike" cap="none" dirty="0">
                <a:solidFill>
                  <a:schemeClr val="bg1"/>
                </a:solidFill>
                <a:latin typeface="Arial"/>
                <a:ea typeface="Arial"/>
                <a:cs typeface="Arial"/>
                <a:sym typeface="Arial"/>
              </a:rPr>
              <a:t>How does your application work.</a:t>
            </a:r>
            <a:endParaRPr b="0" i="0" u="none" strike="noStrike" cap="none" dirty="0">
              <a:solidFill>
                <a:schemeClr val="bg1"/>
              </a:solidFill>
              <a:latin typeface="Arial"/>
              <a:ea typeface="Arial"/>
              <a:cs typeface="Arial"/>
              <a:sym typeface="Arial"/>
            </a:endParaRPr>
          </a:p>
        </p:txBody>
      </p:sp>
      <p:pic>
        <p:nvPicPr>
          <p:cNvPr id="146" name="Shape 146"/>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1921555"/>
            <a:ext cx="8699500" cy="7848302"/>
          </a:xfrm>
          <a:prstGeom prst="rect">
            <a:avLst/>
          </a:prstGeom>
          <a:noFill/>
        </p:spPr>
        <p:txBody>
          <a:bodyPr wrap="square" rtlCol="0">
            <a:spAutoFit/>
          </a:bodyPr>
          <a:lstStyle/>
          <a:p>
            <a:r>
              <a:rPr lang="en-US" dirty="0">
                <a:solidFill>
                  <a:schemeClr val="bg1"/>
                </a:solidFill>
              </a:rPr>
              <a:t>The application works on the principle of entity –intent keyword pair.</a:t>
            </a:r>
          </a:p>
          <a:p>
            <a:r>
              <a:rPr lang="en-US" dirty="0">
                <a:solidFill>
                  <a:schemeClr val="bg1"/>
                </a:solidFill>
              </a:rPr>
              <a:t>The FAQ document is been utilized to create a set of questions and solutions</a:t>
            </a:r>
          </a:p>
          <a:p>
            <a:r>
              <a:rPr lang="en-US" dirty="0">
                <a:solidFill>
                  <a:schemeClr val="bg1"/>
                </a:solidFill>
              </a:rPr>
              <a:t>List of popular entities or the key words that are the subject of the issues is prepared</a:t>
            </a:r>
          </a:p>
          <a:p>
            <a:r>
              <a:rPr lang="en-US" dirty="0">
                <a:solidFill>
                  <a:schemeClr val="bg1"/>
                </a:solidFill>
              </a:rPr>
              <a:t>List of popular intent or the key words that are the supporting verb to the subject of the issues is prepared</a:t>
            </a:r>
          </a:p>
          <a:p>
            <a:r>
              <a:rPr lang="en-US" dirty="0">
                <a:solidFill>
                  <a:schemeClr val="bg1"/>
                </a:solidFill>
              </a:rPr>
              <a:t>A bag of word model is created out of the FAQ problems to tag the entities of the Question with the entity list.</a:t>
            </a:r>
          </a:p>
          <a:p>
            <a:r>
              <a:rPr lang="en-US" dirty="0">
                <a:solidFill>
                  <a:schemeClr val="bg1"/>
                </a:solidFill>
              </a:rPr>
              <a:t>This way we are multiclass labelling the questions.</a:t>
            </a:r>
          </a:p>
          <a:p>
            <a:endParaRPr lang="en-US" dirty="0">
              <a:solidFill>
                <a:schemeClr val="bg1"/>
              </a:solidFill>
            </a:endParaRPr>
          </a:p>
          <a:p>
            <a:r>
              <a:rPr lang="en-US" dirty="0">
                <a:solidFill>
                  <a:schemeClr val="bg1"/>
                </a:solidFill>
              </a:rPr>
              <a:t>Whenever a new question arrives, we apply the same bag of word model and attempts to find the number of matching entities with out existing list.</a:t>
            </a:r>
          </a:p>
          <a:p>
            <a:r>
              <a:rPr lang="en-US" dirty="0">
                <a:solidFill>
                  <a:schemeClr val="bg1"/>
                </a:solidFill>
              </a:rPr>
              <a:t>We do the same with the intent.</a:t>
            </a:r>
          </a:p>
          <a:p>
            <a:r>
              <a:rPr lang="en-US" dirty="0">
                <a:solidFill>
                  <a:schemeClr val="bg1"/>
                </a:solidFill>
              </a:rPr>
              <a:t>Based on the entities we pick the best labeled question that closely matches the new ticket and provide an set of solutions ranked by the closeness.</a:t>
            </a:r>
          </a:p>
          <a:p>
            <a:r>
              <a:rPr lang="en-US" dirty="0">
                <a:solidFill>
                  <a:schemeClr val="bg1"/>
                </a:solidFill>
              </a:rPr>
              <a:t>For non matching IT ticket, ticket is assigned to L1 agent and upon resolution , the entity and intent is added to our list and the question and the answer is saved for future reference.</a:t>
            </a:r>
          </a:p>
          <a:p>
            <a:r>
              <a:rPr lang="en-US" dirty="0">
                <a:solidFill>
                  <a:schemeClr val="bg1"/>
                </a:solidFill>
              </a:rPr>
              <a:t>Model is re trained to learn and multiclass tag the new question and old question with the new set of entities and intents.</a:t>
            </a:r>
          </a:p>
          <a:p>
            <a:r>
              <a:rPr lang="en-US" dirty="0">
                <a:solidFill>
                  <a:schemeClr val="bg1"/>
                </a:solidFill>
              </a:rPr>
              <a:t>Among the recommended solutions , the system tracks the best answer which the user is selecting and rejecting and appropriately rewards the solutions and after reasonable period of time, the system does Upper Confidence Bound based reinforcement learning to score the solutions belonging to each entity so that next time when a ticket appears belonging to that entity, the highest scored solutions is placed on top.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9006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Number of Output Questions Working</a:t>
            </a:r>
          </a:p>
          <a:p>
            <a:r>
              <a:rPr lang="en-IN" dirty="0">
                <a:solidFill>
                  <a:srgbClr val="FFFFFF"/>
                </a:solidFill>
              </a:rPr>
              <a:t>In the output sheet we provided how many questions are showing the correct answers and what are those.</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754874"/>
          </a:xfrm>
          <a:prstGeom prst="rect">
            <a:avLst/>
          </a:prstGeom>
          <a:noFill/>
        </p:spPr>
        <p:txBody>
          <a:bodyPr wrap="square" rtlCol="0">
            <a:spAutoFit/>
          </a:bodyPr>
          <a:lstStyle/>
          <a:p>
            <a:r>
              <a:rPr lang="en-US" dirty="0">
                <a:solidFill>
                  <a:schemeClr val="bg1"/>
                </a:solidFill>
              </a:rPr>
              <a:t>Based on the training and re training on the FAQ document and the sample input sheet.</a:t>
            </a:r>
          </a:p>
          <a:p>
            <a:endParaRPr lang="en-US" dirty="0">
              <a:solidFill>
                <a:schemeClr val="bg1"/>
              </a:solidFill>
            </a:endParaRPr>
          </a:p>
          <a:p>
            <a:r>
              <a:rPr lang="en-US" dirty="0">
                <a:solidFill>
                  <a:schemeClr val="bg1"/>
                </a:solidFill>
              </a:rPr>
              <a:t>8 out of the 9 questions are working with single training.</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45335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1248</Words>
  <Application>Microsoft Office PowerPoint</Application>
  <PresentationFormat>Custom</PresentationFormat>
  <Paragraphs>300</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Century Schoolbook</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Snehashish</cp:lastModifiedBy>
  <cp:revision>38</cp:revision>
  <dcterms:modified xsi:type="dcterms:W3CDTF">2018-07-10T14:27:49Z</dcterms:modified>
</cp:coreProperties>
</file>