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7"/>
  </p:notesMasterIdLst>
  <p:sldIdLst>
    <p:sldId id="256" r:id="rId3"/>
    <p:sldId id="257" r:id="rId4"/>
    <p:sldId id="269" r:id="rId5"/>
    <p:sldId id="264" r:id="rId6"/>
    <p:sldId id="259" r:id="rId7"/>
    <p:sldId id="265" r:id="rId8"/>
    <p:sldId id="260" r:id="rId9"/>
    <p:sldId id="267" r:id="rId10"/>
    <p:sldId id="261" r:id="rId11"/>
    <p:sldId id="270" r:id="rId12"/>
    <p:sldId id="266" r:id="rId13"/>
    <p:sldId id="268" r:id="rId14"/>
    <p:sldId id="262" r:id="rId15"/>
    <p:sldId id="263"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3"/>
  </p:normalViewPr>
  <p:slideViewPr>
    <p:cSldViewPr snapToGrid="0" snapToObjects="1">
      <p:cViewPr varScale="1">
        <p:scale>
          <a:sx n="62" d="100"/>
          <a:sy n="62"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6000" y="5145120"/>
            <a:ext cx="6043680" cy="42055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68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15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648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3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0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1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Shape 42"/>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Shape 4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Shape 4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Shape 47"/>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Shape 48"/>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Shape 51"/>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Shape 52"/>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Shape 53"/>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54" name="Shape 54"/>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Shape 61"/>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Shape 64"/>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Shape 67"/>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8" name="Shape 68"/>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Shape 7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Shape 76"/>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Shape 77"/>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Shape 12"/>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Shape 80"/>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1" name="Shape 81"/>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Shape 82"/>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Shape 8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6" name="Shape 8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Shape 87"/>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Shape 90"/>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Shape 91"/>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Shape 94"/>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5" name="Shape 95"/>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Shape 96"/>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Shape 97"/>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Shape 100"/>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1" name="Shape 101"/>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2" name="Shape 102"/>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103" name="Shape 103"/>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Shape 15"/>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Shape 18"/>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Shape 19"/>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Shape 23"/>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Shape 2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Shape 31"/>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Shape 32"/>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Shape 3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Shape 37"/>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Shape 38"/>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360" y="0"/>
            <a:ext cx="10076400" cy="7555320"/>
          </a:xfrm>
          <a:prstGeom prst="rect">
            <a:avLst/>
          </a:prstGeom>
          <a:noFill/>
          <a:ln>
            <a:noFill/>
          </a:ln>
        </p:spPr>
      </p:pic>
      <p:sp>
        <p:nvSpPr>
          <p:cNvPr id="7" name="Shape 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Shape 8"/>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7" name="Shape 57"/>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1295280" y="1039320"/>
            <a:ext cx="7481520" cy="5471280"/>
          </a:xfrm>
          <a:custGeom>
            <a:avLst/>
            <a:gdLst/>
            <a:ahLst/>
            <a:cxnLst/>
            <a:rect l="0" t="0" r="0" b="0"/>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avLst/>
            <a:gdLst/>
            <a:ahLst/>
            <a:cxnLst/>
            <a:rect l="0" t="0" r="0" b="0"/>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11" name="Shape 111"/>
          <p:cNvSpPr/>
          <p:nvPr/>
        </p:nvSpPr>
        <p:spPr>
          <a:xfrm>
            <a:off x="-2160" y="346320"/>
            <a:ext cx="7460280" cy="599400"/>
          </a:xfrm>
          <a:custGeom>
            <a:avLst/>
            <a:gdLst/>
            <a:ahLst/>
            <a:cxnLst/>
            <a:rect l="0" t="0" r="0" b="0"/>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12" name="Shape 112"/>
          <p:cNvSpPr/>
          <p:nvPr/>
        </p:nvSpPr>
        <p:spPr>
          <a:xfrm>
            <a:off x="7462440" y="22608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99480" y="57672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25680" y="7239240"/>
            <a:ext cx="3143520" cy="200160"/>
          </a:xfrm>
          <a:custGeom>
            <a:avLst/>
            <a:gdLst/>
            <a:ahLst/>
            <a:cxnLst/>
            <a:rect l="0" t="0" r="0" b="0"/>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15" name="Shape 115"/>
          <p:cNvSpPr/>
          <p:nvPr/>
        </p:nvSpPr>
        <p:spPr>
          <a:xfrm>
            <a:off x="3975120" y="6341040"/>
            <a:ext cx="6094080" cy="713160"/>
          </a:xfrm>
          <a:custGeom>
            <a:avLst/>
            <a:gdLst/>
            <a:ahLst/>
            <a:cxnLst/>
            <a:rect l="0" t="0" r="0" b="0"/>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16" name="Shape 116"/>
          <p:cNvSpPr/>
          <p:nvPr/>
        </p:nvSpPr>
        <p:spPr>
          <a:xfrm>
            <a:off x="3790440" y="692856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6829200" y="713304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504000" y="2844720"/>
            <a:ext cx="9066240" cy="12567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4000" b="1" dirty="0">
                <a:solidFill>
                  <a:srgbClr val="FFFFFF"/>
                </a:solidFill>
                <a:latin typeface="Century Schoolbook"/>
                <a:ea typeface="Century Schoolbook"/>
                <a:cs typeface="Century Schoolbook"/>
                <a:sym typeface="Century Schoolbook"/>
              </a:rPr>
              <a:t>Machine Learning</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IN" sz="4000" b="1" dirty="0">
                <a:solidFill>
                  <a:srgbClr val="FFFFFF"/>
                </a:solidFill>
                <a:latin typeface="Century Schoolbook"/>
                <a:sym typeface="Century Schoolbook"/>
              </a:rPr>
              <a:t>NLP Chatbot</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920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Application URL </a:t>
            </a:r>
          </a:p>
          <a:p>
            <a:pPr marL="0" marR="0" lvl="0" indent="0" algn="l" rtl="0">
              <a:lnSpc>
                <a:spcPct val="100000"/>
              </a:lnSpc>
              <a:spcBef>
                <a:spcPts val="0"/>
              </a:spcBef>
              <a:spcAft>
                <a:spcPts val="0"/>
              </a:spcAft>
              <a:buNone/>
            </a:pPr>
            <a:r>
              <a:rPr lang="en-IN" dirty="0">
                <a:solidFill>
                  <a:srgbClr val="FFFFFF"/>
                </a:solidFill>
              </a:rPr>
              <a:t>If you have the application hosted somewhere for us to try do share the URL here.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323987"/>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110388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9128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Source Code</a:t>
            </a:r>
          </a:p>
          <a:p>
            <a:r>
              <a:rPr lang="en-IN" dirty="0">
                <a:solidFill>
                  <a:srgbClr val="FFFFFF"/>
                </a:solidFill>
              </a:rPr>
              <a:t>GIT Link and Compile Instructions, Solution Hosted URL</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323987"/>
          </a:xfrm>
          <a:prstGeom prst="rect">
            <a:avLst/>
          </a:prstGeom>
          <a:noFill/>
        </p:spPr>
        <p:txBody>
          <a:bodyPr wrap="square" rtlCol="0">
            <a:spAutoFit/>
          </a:bodyPr>
          <a:lstStyle/>
          <a:p>
            <a:r>
              <a:rPr lang="en-US" dirty="0">
                <a:solidFill>
                  <a:schemeClr val="bg1"/>
                </a:solidFill>
              </a:rPr>
              <a:t>GIT URL:</a:t>
            </a:r>
          </a:p>
          <a:p>
            <a:endParaRPr lang="en-US" dirty="0">
              <a:solidFill>
                <a:schemeClr val="bg1"/>
              </a:solidFill>
            </a:endParaRPr>
          </a:p>
          <a:p>
            <a:r>
              <a:rPr lang="en-US" dirty="0">
                <a:solidFill>
                  <a:schemeClr val="bg1"/>
                </a:solidFill>
              </a:rPr>
              <a:t>Compile Instructions: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2985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6466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Completeness</a:t>
            </a:r>
          </a:p>
          <a:p>
            <a:r>
              <a:rPr lang="en-IN" dirty="0">
                <a:solidFill>
                  <a:srgbClr val="FFFFFF"/>
                </a:solidFill>
              </a:rPr>
              <a:t>Mark the area’s which have been completed and tested. They will be a part of the evaluation parameters.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873750008"/>
              </p:ext>
            </p:extLst>
          </p:nvPr>
        </p:nvGraphicFramePr>
        <p:xfrm>
          <a:off x="956204" y="2435240"/>
          <a:ext cx="8365596" cy="2362200"/>
        </p:xfrm>
        <a:graphic>
          <a:graphicData uri="http://schemas.openxmlformats.org/drawingml/2006/table">
            <a:tbl>
              <a:tblPr firstRow="1" bandRow="1">
                <a:tableStyleId>{00A15C55-8517-42AA-B614-E9B94910E393}</a:tableStyleId>
              </a:tblPr>
              <a:tblGrid>
                <a:gridCol w="4182798">
                  <a:extLst>
                    <a:ext uri="{9D8B030D-6E8A-4147-A177-3AD203B41FA5}">
                      <a16:colId xmlns:a16="http://schemas.microsoft.com/office/drawing/2014/main" val="20000"/>
                    </a:ext>
                  </a:extLst>
                </a:gridCol>
                <a:gridCol w="4182798">
                  <a:extLst>
                    <a:ext uri="{9D8B030D-6E8A-4147-A177-3AD203B41FA5}">
                      <a16:colId xmlns:a16="http://schemas.microsoft.com/office/drawing/2014/main" val="20001"/>
                    </a:ext>
                  </a:extLst>
                </a:gridCol>
              </a:tblGrid>
              <a:tr h="370840">
                <a:tc>
                  <a:txBody>
                    <a:bodyPr/>
                    <a:lstStyle/>
                    <a:p>
                      <a:pPr algn="ctr"/>
                      <a:r>
                        <a:rPr lang="en-US" dirty="0"/>
                        <a:t>Area</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r>
                        <a:rPr lang="en-US" dirty="0"/>
                        <a:t>Performance </a:t>
                      </a:r>
                      <a:r>
                        <a:rPr lang="mr-IN" dirty="0"/>
                        <a:t>–</a:t>
                      </a:r>
                      <a:r>
                        <a:rPr lang="en-US" dirty="0"/>
                        <a:t> How did</a:t>
                      </a:r>
                      <a:r>
                        <a:rPr lang="en-US" baseline="0" dirty="0"/>
                        <a:t> you measure the performance of this system.</a:t>
                      </a:r>
                      <a:endParaRPr lang="en-US" dirty="0"/>
                    </a:p>
                  </a:txBody>
                  <a:tcPr/>
                </a:tc>
                <a:tc>
                  <a:txBody>
                    <a:bodyPr/>
                    <a:lstStyle/>
                    <a:p>
                      <a:r>
                        <a:rPr lang="en-US" dirty="0"/>
                        <a:t>No of Output Questions matching with the output of this system.</a:t>
                      </a:r>
                    </a:p>
                  </a:txBody>
                  <a:tcPr/>
                </a:tc>
                <a:extLst>
                  <a:ext uri="{0D108BD9-81ED-4DB2-BD59-A6C34878D82A}">
                    <a16:rowId xmlns:a16="http://schemas.microsoft.com/office/drawing/2014/main" val="10001"/>
                  </a:ext>
                </a:extLst>
              </a:tr>
              <a:tr h="370840">
                <a:tc>
                  <a:txBody>
                    <a:bodyPr/>
                    <a:lstStyle/>
                    <a:p>
                      <a:r>
                        <a:rPr lang="en-US" dirty="0"/>
                        <a:t>Usability </a:t>
                      </a:r>
                      <a:r>
                        <a:rPr lang="mr-IN" dirty="0"/>
                        <a:t>–</a:t>
                      </a:r>
                      <a:r>
                        <a:rPr lang="en-US" dirty="0"/>
                        <a:t> How usable is your solution</a:t>
                      </a:r>
                    </a:p>
                  </a:txBody>
                  <a:tcPr/>
                </a:tc>
                <a:tc>
                  <a:txBody>
                    <a:bodyPr/>
                    <a:lstStyle/>
                    <a:p>
                      <a:r>
                        <a:rPr lang="en-US" dirty="0"/>
                        <a:t>It is very much Usable on a local server as it is purely GUI based with local storage for persistence of data.</a:t>
                      </a:r>
                    </a:p>
                  </a:txBody>
                  <a:tcPr/>
                </a:tc>
                <a:extLst>
                  <a:ext uri="{0D108BD9-81ED-4DB2-BD59-A6C34878D82A}">
                    <a16:rowId xmlns:a16="http://schemas.microsoft.com/office/drawing/2014/main" val="10002"/>
                  </a:ext>
                </a:extLst>
              </a:tr>
              <a:tr h="370840">
                <a:tc>
                  <a:txBody>
                    <a:bodyPr/>
                    <a:lstStyle/>
                    <a:p>
                      <a:r>
                        <a:rPr lang="en-US" dirty="0"/>
                        <a:t>Completeness </a:t>
                      </a:r>
                      <a:r>
                        <a:rPr lang="mr-IN" dirty="0"/>
                        <a:t>–</a:t>
                      </a:r>
                      <a:r>
                        <a:rPr lang="en-US" dirty="0"/>
                        <a:t> What has been completed.</a:t>
                      </a:r>
                    </a:p>
                  </a:txBody>
                  <a:tcPr/>
                </a:tc>
                <a:tc>
                  <a:txBody>
                    <a:bodyPr/>
                    <a:lstStyle/>
                    <a:p>
                      <a:r>
                        <a:rPr lang="en-US" dirty="0"/>
                        <a:t>All the requested requirements</a:t>
                      </a:r>
                    </a:p>
                  </a:txBody>
                  <a:tcPr/>
                </a:tc>
                <a:extLst>
                  <a:ext uri="{0D108BD9-81ED-4DB2-BD59-A6C34878D82A}">
                    <a16:rowId xmlns:a16="http://schemas.microsoft.com/office/drawing/2014/main" val="10003"/>
                  </a:ext>
                </a:extLst>
              </a:tr>
              <a:tr h="370840">
                <a:tc>
                  <a:txBody>
                    <a:bodyPr/>
                    <a:lstStyle/>
                    <a:p>
                      <a:r>
                        <a:rPr lang="en-US" dirty="0"/>
                        <a:t>Pending </a:t>
                      </a:r>
                      <a:r>
                        <a:rPr lang="mr-IN" dirty="0"/>
                        <a:t>–</a:t>
                      </a:r>
                      <a:r>
                        <a:rPr lang="en-US" dirty="0"/>
                        <a:t> What are the items which are pending</a:t>
                      </a:r>
                    </a:p>
                  </a:txBody>
                  <a:tcPr/>
                </a:tc>
                <a:tc>
                  <a:txBody>
                    <a:bodyPr/>
                    <a:lstStyle/>
                    <a:p>
                      <a:r>
                        <a:rPr lang="en-US" dirty="0"/>
                        <a:t>Not as such</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184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Possible Improvement</a:t>
            </a:r>
          </a:p>
          <a:p>
            <a:r>
              <a:rPr lang="en-IN" dirty="0">
                <a:solidFill>
                  <a:srgbClr val="FFFFFF"/>
                </a:solidFill>
              </a:rPr>
              <a:t>Any Improvements you want to add?</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17" name="TextBox 16"/>
          <p:cNvSpPr txBox="1"/>
          <p:nvPr/>
        </p:nvSpPr>
        <p:spPr>
          <a:xfrm>
            <a:off x="800100" y="2082960"/>
            <a:ext cx="8699500" cy="3539430"/>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p:nvPr/>
        </p:nvSpPr>
        <p:spPr>
          <a:xfrm>
            <a:off x="648000" y="72000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78" name="Shape 178"/>
          <p:cNvPicPr preferRelativeResize="0"/>
          <p:nvPr/>
        </p:nvPicPr>
        <p:blipFill rotWithShape="1">
          <a:blip r:embed="rId3">
            <a:alphaModFix/>
          </a:blip>
          <a:srcRect/>
          <a:stretch/>
        </p:blipFill>
        <p:spPr>
          <a:xfrm>
            <a:off x="1008000" y="2376000"/>
            <a:ext cx="8312040" cy="1859760"/>
          </a:xfrm>
          <a:prstGeom prst="rect">
            <a:avLst/>
          </a:prstGeom>
          <a:noFill/>
          <a:ln>
            <a:noFill/>
          </a:ln>
        </p:spPr>
      </p:pic>
      <p:pic>
        <p:nvPicPr>
          <p:cNvPr id="179" name="Shape 179"/>
          <p:cNvPicPr preferRelativeResize="0"/>
          <p:nvPr/>
        </p:nvPicPr>
        <p:blipFill rotWithShape="1">
          <a:blip r:embed="rId4">
            <a:alphaModFix/>
          </a:blip>
          <a:srcRect/>
          <a:stretch/>
        </p:blipFill>
        <p:spPr>
          <a:xfrm>
            <a:off x="3888000" y="6782400"/>
            <a:ext cx="2013480" cy="48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90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About You</a:t>
            </a:r>
          </a:p>
          <a:p>
            <a:r>
              <a:rPr lang="en-IN" dirty="0">
                <a:solidFill>
                  <a:srgbClr val="FFFFFF"/>
                </a:solidFill>
              </a:rPr>
              <a:t>A few words about you. What do you do, Where do you work, what are your interests..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3539430"/>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Core </a:t>
            </a:r>
            <a:r>
              <a:rPr lang="en-IN" sz="3600" b="1" dirty="0">
                <a:solidFill>
                  <a:srgbClr val="FFFFFF"/>
                </a:solidFill>
              </a:rPr>
              <a:t>I</a:t>
            </a:r>
            <a:r>
              <a:rPr lang="en-IN" sz="3600" b="1" i="0" u="none" strike="noStrike" cap="none" dirty="0">
                <a:solidFill>
                  <a:srgbClr val="FFFFFF"/>
                </a:solidFill>
                <a:latin typeface="Arial"/>
                <a:ea typeface="Arial"/>
                <a:cs typeface="Arial"/>
                <a:sym typeface="Arial"/>
              </a:rPr>
              <a:t>dea</a:t>
            </a:r>
          </a:p>
          <a:p>
            <a:r>
              <a:rPr lang="en-IN" dirty="0">
                <a:solidFill>
                  <a:srgbClr val="FFFFFF"/>
                </a:solidFill>
              </a:rPr>
              <a:t>Explain the given problem statement in your words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3970318"/>
          </a:xfrm>
          <a:prstGeom prst="rect">
            <a:avLst/>
          </a:prstGeom>
          <a:noFill/>
        </p:spPr>
        <p:txBody>
          <a:bodyPr wrap="square" rtlCol="0">
            <a:spAutoFit/>
          </a:bodyPr>
          <a:lstStyle/>
          <a:p>
            <a:r>
              <a:rPr lang="en-US" dirty="0">
                <a:solidFill>
                  <a:schemeClr val="bg1"/>
                </a:solidFill>
              </a:rPr>
              <a:t>The IT team of the organization is getting lot of IT issues. The turn around time is more which is impacting the productivity of the organization. However it has been seen that many of the issues are frequent and repetitive.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935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a:solidFill>
                  <a:srgbClr val="FFFFFF"/>
                </a:solidFill>
              </a:rPr>
              <a:t>Implementation</a:t>
            </a:r>
            <a:r>
              <a:rPr lang="en-IN" sz="3600" b="1" i="0" u="none" strike="noStrike" cap="none" dirty="0">
                <a:solidFill>
                  <a:srgbClr val="FFFFFF"/>
                </a:solidFill>
                <a:latin typeface="Arial"/>
                <a:ea typeface="Arial"/>
                <a:cs typeface="Arial"/>
                <a:sym typeface="Arial"/>
              </a:rPr>
              <a:t> Overview</a:t>
            </a:r>
          </a:p>
          <a:p>
            <a:r>
              <a:rPr lang="en-IN" dirty="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800100" y="2082960"/>
            <a:ext cx="8699500" cy="3539430"/>
          </a:xfrm>
          <a:prstGeom prst="rect">
            <a:avLst/>
          </a:prstGeom>
          <a:noFill/>
        </p:spPr>
        <p:txBody>
          <a:bodyPr wrap="square" rtlCol="0">
            <a:spAutoFit/>
          </a:bodyPr>
          <a:lstStyle/>
          <a:p>
            <a:r>
              <a:rPr lang="en-US" dirty="0">
                <a:solidFill>
                  <a:schemeClr val="bg1"/>
                </a:solidFill>
              </a:rPr>
              <a:t>The Idea is to automate the task of ticket resolution where a system can understand the main problem and can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8816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8864660" cy="925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Technology/Tool/Components used</a:t>
            </a:r>
          </a:p>
          <a:p>
            <a:r>
              <a:rPr lang="en-IN" dirty="0">
                <a:solidFill>
                  <a:srgbClr val="FFFFFF"/>
                </a:solidFill>
              </a:rPr>
              <a:t>Explain the Technologies, Languages used in your solution.</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4616648"/>
          </a:xfrm>
          <a:prstGeom prst="rect">
            <a:avLst/>
          </a:prstGeom>
          <a:noFill/>
        </p:spPr>
        <p:txBody>
          <a:bodyPr wrap="square" rtlCol="0">
            <a:spAutoFit/>
          </a:bodyPr>
          <a:lstStyle/>
          <a:p>
            <a:r>
              <a:rPr lang="en-US" dirty="0">
                <a:solidFill>
                  <a:schemeClr val="bg1"/>
                </a:solidFill>
              </a:rPr>
              <a:t>Technology Used: </a:t>
            </a:r>
          </a:p>
          <a:p>
            <a:pPr marL="285750" indent="-285750">
              <a:buFont typeface="Arial" panose="020B0604020202020204" pitchFamily="34" charset="0"/>
              <a:buChar char="•"/>
            </a:pPr>
            <a:r>
              <a:rPr lang="en-US" dirty="0">
                <a:solidFill>
                  <a:schemeClr val="bg1"/>
                </a:solidFill>
              </a:rPr>
              <a:t>Natural Language Processing</a:t>
            </a:r>
          </a:p>
          <a:p>
            <a:pPr marL="285750" indent="-285750">
              <a:buFont typeface="Arial" panose="020B0604020202020204" pitchFamily="34" charset="0"/>
              <a:buChar char="•"/>
            </a:pPr>
            <a:r>
              <a:rPr lang="en-US" dirty="0">
                <a:solidFill>
                  <a:schemeClr val="bg1"/>
                </a:solidFill>
              </a:rPr>
              <a:t>Machine Learning</a:t>
            </a:r>
          </a:p>
          <a:p>
            <a:pPr marL="285750" indent="-285750">
              <a:buFont typeface="Arial" panose="020B0604020202020204" pitchFamily="34" charset="0"/>
              <a:buChar char="•"/>
            </a:pPr>
            <a:r>
              <a:rPr lang="en-US" dirty="0">
                <a:solidFill>
                  <a:schemeClr val="bg1"/>
                </a:solidFill>
              </a:rPr>
              <a:t>Shiny for UI</a:t>
            </a:r>
          </a:p>
          <a:p>
            <a:endParaRPr lang="en-US" dirty="0">
              <a:solidFill>
                <a:schemeClr val="bg1"/>
              </a:solidFill>
            </a:endParaRPr>
          </a:p>
          <a:p>
            <a:r>
              <a:rPr lang="en-US" dirty="0">
                <a:solidFill>
                  <a:schemeClr val="bg1"/>
                </a:solidFill>
              </a:rPr>
              <a:t>Language Used:</a:t>
            </a:r>
          </a:p>
          <a:p>
            <a:pPr marL="285750" indent="-285750">
              <a:buFont typeface="Arial" panose="020B0604020202020204" pitchFamily="34" charset="0"/>
              <a:buChar char="•"/>
            </a:pPr>
            <a:r>
              <a:rPr lang="en-US" dirty="0">
                <a:solidFill>
                  <a:schemeClr val="bg1"/>
                </a:solidFill>
              </a:rPr>
              <a:t>R</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776664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FFFFFF"/>
                </a:solidFill>
                <a:latin typeface="Arial"/>
                <a:ea typeface="Arial"/>
                <a:cs typeface="Arial"/>
                <a:sym typeface="Arial"/>
              </a:rPr>
              <a:t>Architecture overview</a:t>
            </a:r>
          </a:p>
          <a:p>
            <a:r>
              <a:rPr lang="en-IN" dirty="0">
                <a:solidFill>
                  <a:srgbClr val="FFFFFF"/>
                </a:solidFill>
              </a:rPr>
              <a:t>Explain the Architecture you followed in your solution</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539430"/>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0223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dirty="0"/>
              <a:t>   </a:t>
            </a:r>
            <a:endParaRPr sz="1800" b="0" i="0" u="none" strike="noStrike" cap="none" dirty="0">
              <a:solidFill>
                <a:srgbClr val="000000"/>
              </a:solidFill>
              <a:latin typeface="Arial"/>
              <a:ea typeface="Arial"/>
              <a:cs typeface="Arial"/>
              <a:sym typeface="Arial"/>
            </a:endParaRPr>
          </a:p>
        </p:txBody>
      </p:sp>
      <p:sp>
        <p:nvSpPr>
          <p:cNvPr id="145" name="Shape 145"/>
          <p:cNvSpPr/>
          <p:nvPr/>
        </p:nvSpPr>
        <p:spPr>
          <a:xfrm>
            <a:off x="622300" y="791640"/>
            <a:ext cx="776664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Elaboration of the usage</a:t>
            </a:r>
          </a:p>
          <a:p>
            <a:pPr marL="0" marR="0" lvl="0" indent="0" algn="l" rtl="0">
              <a:lnSpc>
                <a:spcPct val="100000"/>
              </a:lnSpc>
              <a:spcBef>
                <a:spcPts val="0"/>
              </a:spcBef>
              <a:spcAft>
                <a:spcPts val="0"/>
              </a:spcAft>
              <a:buNone/>
            </a:pPr>
            <a:r>
              <a:rPr lang="en-US" b="0" i="0" u="none" strike="noStrike" cap="none" dirty="0">
                <a:solidFill>
                  <a:schemeClr val="bg1"/>
                </a:solidFill>
                <a:latin typeface="Arial"/>
                <a:ea typeface="Arial"/>
                <a:cs typeface="Arial"/>
                <a:sym typeface="Arial"/>
              </a:rPr>
              <a:t>How does your application work.</a:t>
            </a:r>
            <a:endParaRPr b="0" i="0" u="none" strike="noStrike" cap="none" dirty="0">
              <a:solidFill>
                <a:schemeClr val="bg1"/>
              </a:solidFill>
              <a:latin typeface="Arial"/>
              <a:ea typeface="Arial"/>
              <a:cs typeface="Arial"/>
              <a:sym typeface="Arial"/>
            </a:endParaRPr>
          </a:p>
        </p:txBody>
      </p:sp>
      <p:pic>
        <p:nvPicPr>
          <p:cNvPr id="146" name="Shape 146"/>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1921555"/>
            <a:ext cx="8699500" cy="3539430"/>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9006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Number of Output Questions Working</a:t>
            </a:r>
          </a:p>
          <a:p>
            <a:r>
              <a:rPr lang="en-IN" dirty="0">
                <a:solidFill>
                  <a:srgbClr val="FFFFFF"/>
                </a:solidFill>
              </a:rPr>
              <a:t>In the output sheet we provided how many questions are showing the correct answers and what are those.</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3539430"/>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453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1136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Prototype Demo</a:t>
            </a:r>
          </a:p>
          <a:p>
            <a:r>
              <a:rPr lang="en-IN" dirty="0">
                <a:solidFill>
                  <a:srgbClr val="FFFFFF"/>
                </a:solidFill>
              </a:rPr>
              <a:t>Add a video link of the workable solution. Please cover as many output scenario’s as you can show from the output excel provided. (Mandatory)</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318886"/>
            <a:ext cx="8699500" cy="3323987"/>
          </a:xfrm>
          <a:prstGeom prst="rect">
            <a:avLst/>
          </a:prstGeom>
          <a:noFill/>
        </p:spPr>
        <p:txBody>
          <a:bodyPr wrap="square" rtlCol="0">
            <a:spAutoFit/>
          </a:bodyPr>
          <a:lstStyle/>
          <a:p>
            <a:pPr algn="ctr"/>
            <a:r>
              <a:rPr lang="en-US" dirty="0">
                <a:solidFill>
                  <a:schemeClr val="bg1"/>
                </a:solidFill>
              </a:rPr>
              <a:t>Add Text here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383</Words>
  <Application>Microsoft Office PowerPoint</Application>
  <PresentationFormat>Custom</PresentationFormat>
  <Paragraphs>238</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Century Schoolbook</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Snehashish</cp:lastModifiedBy>
  <cp:revision>7</cp:revision>
  <dcterms:modified xsi:type="dcterms:W3CDTF">2018-06-30T13:06:04Z</dcterms:modified>
</cp:coreProperties>
</file>