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8" r:id="rId3"/>
    <p:sldId id="287" r:id="rId4"/>
    <p:sldId id="288" r:id="rId5"/>
    <p:sldId id="289" r:id="rId6"/>
    <p:sldId id="290" r:id="rId7"/>
    <p:sldId id="291" r:id="rId8"/>
    <p:sldId id="292" r:id="rId9"/>
    <p:sldId id="293" r:id="rId10"/>
    <p:sldId id="294" r:id="rId11"/>
    <p:sldId id="299" r:id="rId12"/>
    <p:sldId id="300" r:id="rId13"/>
    <p:sldId id="301" r:id="rId14"/>
    <p:sldId id="302" r:id="rId15"/>
    <p:sldId id="303" r:id="rId16"/>
    <p:sldId id="257" r:id="rId17"/>
    <p:sldId id="286" r:id="rId18"/>
    <p:sldId id="260" r:id="rId19"/>
    <p:sldId id="283" r:id="rId20"/>
    <p:sldId id="285" r:id="rId21"/>
    <p:sldId id="261" r:id="rId22"/>
    <p:sldId id="262" r:id="rId23"/>
    <p:sldId id="282" r:id="rId24"/>
    <p:sldId id="263" r:id="rId25"/>
    <p:sldId id="304" r:id="rId26"/>
    <p:sldId id="296" r:id="rId27"/>
    <p:sldId id="297" r:id="rId28"/>
    <p:sldId id="274" r:id="rId29"/>
    <p:sldId id="264" r:id="rId30"/>
    <p:sldId id="265" r:id="rId31"/>
    <p:sldId id="298" r:id="rId32"/>
    <p:sldId id="266" r:id="rId33"/>
    <p:sldId id="267" r:id="rId34"/>
    <p:sldId id="268" r:id="rId35"/>
    <p:sldId id="269" r:id="rId36"/>
    <p:sldId id="270" r:id="rId37"/>
    <p:sldId id="308" r:id="rId38"/>
    <p:sldId id="309" r:id="rId39"/>
    <p:sldId id="272" r:id="rId40"/>
    <p:sldId id="271" r:id="rId41"/>
    <p:sldId id="273" r:id="rId42"/>
    <p:sldId id="305" r:id="rId43"/>
    <p:sldId id="306" r:id="rId44"/>
    <p:sldId id="307" r:id="rId45"/>
    <p:sldId id="275" r:id="rId46"/>
    <p:sldId id="281" r:id="rId47"/>
    <p:sldId id="259" r:id="rId48"/>
    <p:sldId id="276" r:id="rId49"/>
    <p:sldId id="277" r:id="rId50"/>
    <p:sldId id="278" r:id="rId51"/>
    <p:sldId id="279" r:id="rId52"/>
    <p:sldId id="28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36E1A6-7917-4321-AE72-BBC37F2B3E33}">
          <p14:sldIdLst>
            <p14:sldId id="256"/>
          </p14:sldIdLst>
        </p14:section>
        <p14:section name="REQUIREMENTS" id="{2B6FED08-8234-446B-BE9C-84650A0C1A9F}">
          <p14:sldIdLst>
            <p14:sldId id="258"/>
            <p14:sldId id="287"/>
            <p14:sldId id="288"/>
            <p14:sldId id="289"/>
            <p14:sldId id="290"/>
            <p14:sldId id="291"/>
            <p14:sldId id="292"/>
            <p14:sldId id="293"/>
            <p14:sldId id="294"/>
            <p14:sldId id="299"/>
            <p14:sldId id="300"/>
            <p14:sldId id="301"/>
            <p14:sldId id="302"/>
            <p14:sldId id="303"/>
          </p14:sldIdLst>
        </p14:section>
        <p14:section name="USAGE SCENARIOS" id="{9194FF4F-8E40-4FFF-B5DA-65DDF1C1AE37}">
          <p14:sldIdLst/>
        </p14:section>
        <p14:section name="HIGH LEVEL DESIGN" id="{80190E2B-E885-46A2-A946-C65E90EAEE1A}">
          <p14:sldIdLst>
            <p14:sldId id="257"/>
            <p14:sldId id="286"/>
            <p14:sldId id="260"/>
            <p14:sldId id="283"/>
            <p14:sldId id="285"/>
            <p14:sldId id="261"/>
            <p14:sldId id="262"/>
            <p14:sldId id="282"/>
            <p14:sldId id="263"/>
            <p14:sldId id="304"/>
            <p14:sldId id="296"/>
            <p14:sldId id="297"/>
            <p14:sldId id="274"/>
            <p14:sldId id="264"/>
            <p14:sldId id="265"/>
            <p14:sldId id="298"/>
            <p14:sldId id="266"/>
            <p14:sldId id="267"/>
            <p14:sldId id="268"/>
            <p14:sldId id="269"/>
            <p14:sldId id="270"/>
            <p14:sldId id="308"/>
            <p14:sldId id="309"/>
            <p14:sldId id="272"/>
            <p14:sldId id="271"/>
            <p14:sldId id="273"/>
            <p14:sldId id="305"/>
            <p14:sldId id="306"/>
            <p14:sldId id="307"/>
            <p14:sldId id="275"/>
            <p14:sldId id="281"/>
            <p14:sldId id="259"/>
            <p14:sldId id="276"/>
            <p14:sldId id="277"/>
            <p14:sldId id="278"/>
            <p14:sldId id="279"/>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71701" autoAdjust="0"/>
  </p:normalViewPr>
  <p:slideViewPr>
    <p:cSldViewPr snapToGrid="0" snapToObjects="1">
      <p:cViewPr varScale="1">
        <p:scale>
          <a:sx n="66" d="100"/>
          <a:sy n="66" d="100"/>
        </p:scale>
        <p:origin x="19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2F2C2-2937-9745-BFE3-7F46BD0E719C}" type="datetimeFigureOut">
              <a:rPr lang="en-US" smtClean="0"/>
              <a:t>11/17/2015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08BB91-D79E-654D-883A-2B3C726E76CA}" type="slidenum">
              <a:rPr lang="en-US" smtClean="0"/>
              <a:t>‹#›</a:t>
            </a:fld>
            <a:endParaRPr lang="en-US"/>
          </a:p>
        </p:txBody>
      </p:sp>
    </p:spTree>
    <p:extLst>
      <p:ext uri="{BB962C8B-B14F-4D97-AF65-F5344CB8AC3E}">
        <p14:creationId xmlns:p14="http://schemas.microsoft.com/office/powerpoint/2010/main" val="21409431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diagram shows the major building blocks.</a:t>
            </a:r>
          </a:p>
          <a:p>
            <a:endParaRPr lang="en-US" baseline="0" dirty="0" smtClean="0"/>
          </a:p>
          <a:p>
            <a:r>
              <a:rPr lang="en-US" baseline="0" dirty="0" smtClean="0"/>
              <a:t>The names reflect the names of the files and the names of data structures within the code. When you see files like “adapter-</a:t>
            </a:r>
            <a:r>
              <a:rPr lang="en-US" baseline="0" dirty="0" err="1" smtClean="0"/>
              <a:t>xxxx.c</a:t>
            </a:r>
            <a:r>
              <a:rPr lang="en-US" baseline="0" dirty="0" smtClean="0"/>
              <a:t>”, you know it belongs to the adapter module. When you see a function with the name “</a:t>
            </a:r>
            <a:r>
              <a:rPr lang="en-US" baseline="0" dirty="0" err="1" smtClean="0"/>
              <a:t>adapter_zzz</a:t>
            </a:r>
            <a:r>
              <a:rPr lang="en-US" baseline="0" dirty="0" smtClean="0"/>
              <a:t>()”, you know it belongs to the adapter module. If you see the word “adapter” anywhere in the comments, you know it applies to the adapter module.</a:t>
            </a:r>
          </a:p>
          <a:p>
            <a:endParaRPr lang="en-US" baseline="0" dirty="0" smtClean="0"/>
          </a:p>
          <a:p>
            <a:r>
              <a:rPr lang="en-US" baseline="0" dirty="0" smtClean="0"/>
              <a:t>“adapter”: this is the most distinguishing module in the system. We don’t support “sockets” for receiving packets. Instead, we hook directly to the networking hardware. This increases the theoretical packet rate from 1-million packets/second to 80-million packets/second. Custom drivers like PF_RING have essentially zero overhead because they DMA packets directly into memory. That means we can simulate their performance by simply loading a “</a:t>
            </a:r>
            <a:r>
              <a:rPr lang="en-US" baseline="0" dirty="0" err="1" smtClean="0"/>
              <a:t>pcapfile</a:t>
            </a:r>
            <a:r>
              <a:rPr lang="en-US" baseline="0" dirty="0" smtClean="0"/>
              <a:t>” containing packets into memory, and then repeatedly processing those requests. Benchmarks using </a:t>
            </a:r>
            <a:r>
              <a:rPr lang="en-US" baseline="0" dirty="0" err="1" smtClean="0"/>
              <a:t>pcapfile</a:t>
            </a:r>
            <a:r>
              <a:rPr lang="en-US" baseline="0" dirty="0" smtClean="0"/>
              <a:t> approach closely benchmarks using </a:t>
            </a:r>
            <a:r>
              <a:rPr lang="en-US" baseline="0" dirty="0" err="1" smtClean="0"/>
              <a:t>mutliple</a:t>
            </a:r>
            <a:r>
              <a:rPr lang="en-US" baseline="0" dirty="0" smtClean="0"/>
              <a:t> 10-gpbs network adapters with PF_RING/</a:t>
            </a:r>
            <a:r>
              <a:rPr lang="en-US" baseline="0" dirty="0" err="1" smtClean="0"/>
              <a:t>netmap</a:t>
            </a:r>
            <a:r>
              <a:rPr lang="en-US" baseline="0" dirty="0" smtClean="0"/>
              <a:t>/DPDK drivers.</a:t>
            </a:r>
          </a:p>
          <a:p>
            <a:endParaRPr lang="en-US" baseline="0" dirty="0" smtClean="0"/>
          </a:p>
          <a:p>
            <a:r>
              <a:rPr lang="en-US" baseline="0" dirty="0" smtClean="0"/>
              <a:t>“proto”: Since we don’t have “sockets”, we have to write our own network stack. This is made easier due to the fact that we want to remove features from the network stack anyway. For example, no fragmentation of IP packets is supported. Since the network hardware offloads checksums, that simplifies our processing to nearly nil. Note that the protocols are “leafy” instead of “branchy”. The siblings (adapter, resolver) are not stacked on top of each other. Instead, there is a central dispatch component that takes data from one and passes to another.</a:t>
            </a:r>
          </a:p>
          <a:p>
            <a:endParaRPr lang="en-US" baseline="0" dirty="0" smtClean="0"/>
          </a:p>
          <a:p>
            <a:r>
              <a:rPr lang="en-US" baseline="0" dirty="0" smtClean="0"/>
              <a:t>“resolver”: This is where much of your “RRC correctness” validation will occur. It takes a parsed DNS request and generates a skeleton response based on querying the database.</a:t>
            </a:r>
          </a:p>
          <a:p>
            <a:endParaRPr lang="en-US" baseline="0" dirty="0" smtClean="0"/>
          </a:p>
          <a:p>
            <a:r>
              <a:rPr lang="en-US" baseline="0" dirty="0" smtClean="0"/>
              <a:t>“</a:t>
            </a:r>
            <a:r>
              <a:rPr lang="en-US" baseline="0" dirty="0" err="1" smtClean="0"/>
              <a:t>db</a:t>
            </a:r>
            <a:r>
              <a:rPr lang="en-US" baseline="0" dirty="0" smtClean="0"/>
              <a:t> catalog”: This is the second distinguishing factor of the server (alongside the zero-overhead drivers in the “adapter” module). Since we can now receive DNS packets 10 times faster, we need to be able to handle lookups in the database that are 10 times faster.</a:t>
            </a:r>
          </a:p>
          <a:p>
            <a:endParaRPr lang="en-US" baseline="0" dirty="0" smtClean="0"/>
          </a:p>
          <a:p>
            <a:r>
              <a:rPr lang="en-US" baseline="0" dirty="0" smtClean="0"/>
              <a:t>The word “catalog” comes from DNS RFCs to refer to the entire database. There is only one instance of a catalog in the system.</a:t>
            </a:r>
          </a:p>
          <a:p>
            <a:endParaRPr lang="en-US" baseline="0" dirty="0" smtClean="0"/>
          </a:p>
          <a:p>
            <a:r>
              <a:rPr lang="en-US" baseline="0" dirty="0" smtClean="0"/>
              <a:t>The word “zone” comes from the RFCs. The system is designed to support a single zone with 200-million entries, and/or 1-million zones.</a:t>
            </a:r>
          </a:p>
          <a:p>
            <a:endParaRPr lang="en-US" baseline="0" dirty="0" smtClean="0"/>
          </a:p>
          <a:p>
            <a:r>
              <a:rPr lang="en-US" baseline="0" dirty="0" smtClean="0"/>
              <a:t>There is one “entry” in a zone for each domain name. Given the name “</a:t>
            </a:r>
            <a:r>
              <a:rPr lang="en-US" baseline="0" dirty="0" err="1" smtClean="0"/>
              <a:t>www.example.com</a:t>
            </a:r>
            <a:r>
              <a:rPr lang="en-US" baseline="0" dirty="0" smtClean="0"/>
              <a:t>”, we might have a zone with the name “</a:t>
            </a:r>
            <a:r>
              <a:rPr lang="en-US" baseline="0" dirty="0" err="1" smtClean="0"/>
              <a:t>example.com</a:t>
            </a:r>
            <a:r>
              <a:rPr lang="en-US" baseline="0" dirty="0" smtClean="0"/>
              <a:t>” and an entry for “www”. I can’t find a good name for this object from the RFCs, so I just call it “entry”. The name for the entry, though, is called the “owner” name, according to RFC terminology.</a:t>
            </a:r>
          </a:p>
          <a:p>
            <a:endParaRPr lang="en-US" baseline="0" dirty="0" smtClean="0"/>
          </a:p>
          <a:p>
            <a:r>
              <a:rPr lang="en-US" baseline="0" dirty="0" smtClean="0"/>
              <a:t>An “entry” contains several “RRsets”. There is one RRset for each “type”. In other words, there is one RRset containing all the ‘A” records (IPv4 addresses). Another RRset containing all the “AAAA” (IPv6) records. Another RRset containing “TXT” (text) records. And so on.</a:t>
            </a:r>
          </a:p>
          <a:p>
            <a:endParaRPr lang="en-US" baseline="0" dirty="0" smtClean="0"/>
          </a:p>
          <a:p>
            <a:r>
              <a:rPr lang="en-US" baseline="0" dirty="0" smtClean="0"/>
              <a:t>An RRset contains all the “resource-records” or “rr” of a specific type. Thus, if there are two IPv4 addresses for “</a:t>
            </a:r>
            <a:r>
              <a:rPr lang="en-US" baseline="0" dirty="0" err="1" smtClean="0"/>
              <a:t>www.example.com</a:t>
            </a:r>
            <a:r>
              <a:rPr lang="en-US" baseline="0" dirty="0" smtClean="0"/>
              <a:t>”, then RRset will contain two </a:t>
            </a:r>
            <a:r>
              <a:rPr lang="en-US" baseline="0" dirty="0" err="1" smtClean="0"/>
              <a:t>rrs</a:t>
            </a:r>
            <a:r>
              <a:rPr lang="en-US" baseline="0" dirty="0" smtClean="0"/>
              <a:t>.</a:t>
            </a:r>
          </a:p>
          <a:p>
            <a:endParaRPr lang="en-US" baseline="0" dirty="0" smtClean="0"/>
          </a:p>
          <a:p>
            <a:r>
              <a:rPr lang="en-US" baseline="0" dirty="0" smtClean="0"/>
              <a:t>That RRs are collected into RRsets is an important bit of RFC compliance. While the individual resource-records are the smallest atom of the protocol, all protocol operations operate on RRsets. For example, there can be only one TTL value for an entire RRset, even though the TTL is included with each resource-record in the protocol.</a:t>
            </a:r>
          </a:p>
          <a:p>
            <a:endParaRPr lang="en-US" baseline="0" dirty="0" smtClean="0"/>
          </a:p>
          <a:p>
            <a:r>
              <a:rPr lang="en-US" baseline="0" dirty="0" smtClean="0"/>
              <a:t>An “Entry” is compressed into a single chunk of memory. That’s for cache friendliness: it’s expensive to lookup the memory location of the Entry, which won’t be in the cache, but cheap reading bytes sequentially from that point forward. Since the sizes of the owner name and RRsets are variable, that means we don’t use fixed structures, but “marshal” the data within the Entry manually. This is some ugly/complex code.</a:t>
            </a:r>
          </a:p>
          <a:p>
            <a:endParaRPr lang="en-US" baseline="0" dirty="0" smtClean="0"/>
          </a:p>
          <a:p>
            <a:r>
              <a:rPr lang="en-US" baseline="0" dirty="0" smtClean="0"/>
              <a:t>Besides compressing everything into an Entry, the other interesting things about the Catalog is that it’s multi-threaded. There are several active threads reading packets from the adapter and accessing the database read-only to resolve the requests. At the same time, other threads may be updating the data, either making small changes with </a:t>
            </a:r>
            <a:r>
              <a:rPr lang="en-US" baseline="0" dirty="0" err="1" smtClean="0"/>
              <a:t>DynDNS</a:t>
            </a:r>
            <a:r>
              <a:rPr lang="en-US" baseline="0" dirty="0" smtClean="0"/>
              <a:t> UPDATEs, large changes with IXFR, or adding/removing entire zones. A major feature is that this entire process is “lock-free”: there is not “</a:t>
            </a:r>
            <a:r>
              <a:rPr lang="en-US" baseline="0" dirty="0" err="1" smtClean="0"/>
              <a:t>mutex</a:t>
            </a:r>
            <a:r>
              <a:rPr lang="en-US" baseline="0" dirty="0" smtClean="0"/>
              <a:t>” that will cause a thread to stop and wait. This matters both for multi-core scalability, but also for issues like jitter.</a:t>
            </a:r>
          </a:p>
          <a:p>
            <a:endParaRPr lang="en-US" baseline="0" dirty="0" smtClean="0"/>
          </a:p>
          <a:p>
            <a:r>
              <a:rPr lang="en-US" baseline="0" dirty="0" smtClean="0"/>
              <a:t>“updater”: this part updates Entries in the Catalog in a multi-threaded fashion. It’s called either from the Resolver due to </a:t>
            </a:r>
            <a:r>
              <a:rPr lang="en-US" baseline="0" dirty="0" err="1" smtClean="0"/>
              <a:t>DynDNS</a:t>
            </a:r>
            <a:r>
              <a:rPr lang="en-US" baseline="0" dirty="0" smtClean="0"/>
              <a:t> UPDATE packets, or from IXR/AXR from master servers. Note that IXR happens over a normal “sockets” connection using a different IP address, since we don’t have our own functional TCP stack.</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What distinguishes this DNS server compared to other DNS servers are the bits to the right. Instead of a “sockets API” we go directly to the network hardware, bypassing the operating system kernel completely. Zero-overhead drivers (PF_RING, </a:t>
            </a:r>
            <a:r>
              <a:rPr lang="en-US" baseline="0" dirty="0" err="1" smtClean="0"/>
              <a:t>netmap</a:t>
            </a:r>
            <a:r>
              <a:rPr lang="en-US" baseline="0" dirty="0" smtClean="0"/>
              <a:t>, DPDK) configure the network adapter to DMA packets directly into memory, and conversely, to DMA directly from memory when transmitting. Since setting up a 10-gbps system and the proper drivers is difficult, we provide a “memory” simulation system that simply loads a capture file containing request packets. It’s important to note that since the zero-overhead drivers DMA directly into memory, this memory-only simulation has roughly the same performance as the zero-overhead driver performance, when measured in “requests/second”.</a:t>
            </a:r>
          </a:p>
          <a:p>
            <a:endParaRPr lang="en-US" baseline="0" dirty="0" smtClean="0"/>
          </a:p>
          <a:p>
            <a:r>
              <a:rPr lang="en-US" baseline="0" dirty="0" smtClean="0"/>
              <a:t>Since we don’t have the operating system network stack, we must implement our own. This is drastically simplified, since we want not to support most of the features of a stack. For example, we don’t support IP fragmentation of any kind. We just drop any incoming fragmented packets, and refuse to generate fragmented packets. For the most part, all we do is a quick parse of the Ethernet, IP, and UDP headers. We must implement some slight additional functionality, like responding to ARP packets, but this is minimal. In the future I’ll be adding TCP, and that’ll get a bit interesting, but the current version doesn’t have it.</a:t>
            </a:r>
          </a:p>
          <a:p>
            <a:endParaRPr lang="en-US" baseline="0" dirty="0" smtClean="0"/>
          </a:p>
          <a:p>
            <a:r>
              <a:rPr lang="en-US" baseline="0" dirty="0" smtClean="0"/>
              <a:t>The network is “leafy” not “</a:t>
            </a:r>
            <a:r>
              <a:rPr lang="en-US" baseline="0" dirty="0" err="1" smtClean="0"/>
              <a:t>stacky</a:t>
            </a:r>
            <a:r>
              <a:rPr lang="en-US" baseline="0" dirty="0" smtClean="0"/>
              <a:t>”. In other words, you don’t see the “resolver” stacked on “proto” on top of “adapter”. Instead, they are all leafs of the central glue of the system. We get a fully parsed packet back before we start processing the packet.</a:t>
            </a:r>
          </a:p>
          <a:p>
            <a:endParaRPr lang="en-US" baseline="0" dirty="0" smtClean="0"/>
          </a:p>
          <a:p>
            <a:r>
              <a:rPr lang="en-US" baseline="0" dirty="0" smtClean="0"/>
              <a:t>The other distinguishing bits is the structure of the database</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F08BB91-D79E-654D-883A-2B3C726E76CA}" type="slidenum">
              <a:rPr lang="en-US" smtClean="0"/>
              <a:t>16</a:t>
            </a:fld>
            <a:endParaRPr lang="en-US"/>
          </a:p>
        </p:txBody>
      </p:sp>
    </p:spTree>
    <p:extLst>
      <p:ext uri="{BB962C8B-B14F-4D97-AF65-F5344CB8AC3E}">
        <p14:creationId xmlns:p14="http://schemas.microsoft.com/office/powerpoint/2010/main" val="205504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entire server is designed around “</a:t>
            </a:r>
            <a:r>
              <a:rPr lang="en-US" baseline="0" dirty="0" err="1" smtClean="0"/>
              <a:t>prefetches</a:t>
            </a:r>
            <a:r>
              <a:rPr lang="en-US" baseline="0" dirty="0" smtClean="0"/>
              <a:t>” during the resolution.</a:t>
            </a:r>
          </a:p>
          <a:p>
            <a:endParaRPr lang="en-US" baseline="0" dirty="0" smtClean="0"/>
          </a:p>
          <a:p>
            <a:r>
              <a:rPr lang="en-US" baseline="0" dirty="0" smtClean="0"/>
              <a:t>The issue is that with large zones (or many zones), the </a:t>
            </a:r>
            <a:r>
              <a:rPr lang="en-US" baseline="0" dirty="0" err="1" smtClean="0"/>
              <a:t>db</a:t>
            </a:r>
            <a:r>
              <a:rPr lang="en-US" baseline="0" dirty="0" smtClean="0"/>
              <a:t>/catalog is too large to fit in cache. Therefore, a lookup will cause a cache miss.</a:t>
            </a:r>
          </a:p>
          <a:p>
            <a:endParaRPr lang="en-US" baseline="0" dirty="0" smtClean="0"/>
          </a:p>
          <a:p>
            <a:r>
              <a:rPr lang="en-US" baseline="0" dirty="0" smtClean="0"/>
              <a:t>Resolving a query can entail a large number of lookups, especially when resolving wildcards or DNAMEs, or when retrieving additional records, like CNAME results.</a:t>
            </a:r>
          </a:p>
          <a:p>
            <a:endParaRPr lang="en-US" baseline="0" dirty="0" smtClean="0"/>
          </a:p>
          <a:p>
            <a:r>
              <a:rPr lang="en-US" baseline="0" dirty="0" smtClean="0"/>
              <a:t>Therefore, a thread maintains a list of several queries that it may be processing at any point in time (a small number, maybe 8). It pulls a query off the list, does one lookup, but instead of doing the next lookup, does a </a:t>
            </a:r>
            <a:r>
              <a:rPr lang="en-US" baseline="0" dirty="0" err="1" smtClean="0"/>
              <a:t>prefetch</a:t>
            </a:r>
            <a:r>
              <a:rPr lang="en-US" baseline="0" dirty="0" smtClean="0"/>
              <a:t> and puts the query back on the queue. It continues in this fashion until the response has completely resolved, then formats the response and transmits it.</a:t>
            </a:r>
          </a:p>
          <a:p>
            <a:endParaRPr lang="en-US" baseline="0" dirty="0" smtClean="0"/>
          </a:p>
          <a:p>
            <a:r>
              <a:rPr lang="en-US" baseline="0" dirty="0" smtClean="0"/>
              <a:t>This works because CPU memory controllers and DRAM allow multiple outstanding transactions. The CPU tells the DRAM to open a page for reading, and while waiting, can issue a request for another page to be opened. Then later, both requests can be resolved, reading the data. Today, only around 4 to 8 transactions an be outstanding in this fashion. In the future with stacked DDR4 memory, the number of outstanding transactions will likely increase by an order of magnitude.</a:t>
            </a:r>
          </a:p>
        </p:txBody>
      </p:sp>
      <p:sp>
        <p:nvSpPr>
          <p:cNvPr id="4" name="Slide Number Placeholder 3"/>
          <p:cNvSpPr>
            <a:spLocks noGrp="1"/>
          </p:cNvSpPr>
          <p:nvPr>
            <p:ph type="sldNum" sz="quarter" idx="10"/>
          </p:nvPr>
        </p:nvSpPr>
        <p:spPr/>
        <p:txBody>
          <a:bodyPr/>
          <a:lstStyle/>
          <a:p>
            <a:fld id="{1F08BB91-D79E-654D-883A-2B3C726E76CA}" type="slidenum">
              <a:rPr lang="en-US" smtClean="0"/>
              <a:t>23</a:t>
            </a:fld>
            <a:endParaRPr lang="en-US"/>
          </a:p>
        </p:txBody>
      </p:sp>
    </p:spTree>
    <p:extLst>
      <p:ext uri="{BB962C8B-B14F-4D97-AF65-F5344CB8AC3E}">
        <p14:creationId xmlns:p14="http://schemas.microsoft.com/office/powerpoint/2010/main" val="280741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24</a:t>
            </a:fld>
            <a:endParaRPr lang="en-US"/>
          </a:p>
        </p:txBody>
      </p:sp>
    </p:spTree>
    <p:extLst>
      <p:ext uri="{BB962C8B-B14F-4D97-AF65-F5344CB8AC3E}">
        <p14:creationId xmlns:p14="http://schemas.microsoft.com/office/powerpoint/2010/main" val="282809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atomic unit of DNS is not the “resource record” (RR) as you’d assume. Instead, the atomic unit is the “</a:t>
            </a:r>
            <a:r>
              <a:rPr lang="en-US" baseline="0" dirty="0" err="1" smtClean="0"/>
              <a:t>RRset</a:t>
            </a:r>
            <a:r>
              <a:rPr lang="en-US" baseline="0" dirty="0" smtClean="0"/>
              <a:t>“. Consider a typical web server “www.example.com” with four IP addresses. When you do the query, the server responds with all four records. It never gives a partial response of only some of those records. In addition, all the records must have the same TTL (time-to-live).</a:t>
            </a:r>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25</a:t>
            </a:fld>
            <a:endParaRPr lang="en-US"/>
          </a:p>
        </p:txBody>
      </p:sp>
    </p:spTree>
    <p:extLst>
      <p:ext uri="{BB962C8B-B14F-4D97-AF65-F5344CB8AC3E}">
        <p14:creationId xmlns:p14="http://schemas.microsoft.com/office/powerpoint/2010/main" val="598757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26</a:t>
            </a:fld>
            <a:endParaRPr lang="en-US"/>
          </a:p>
        </p:txBody>
      </p:sp>
    </p:spTree>
    <p:extLst>
      <p:ext uri="{BB962C8B-B14F-4D97-AF65-F5344CB8AC3E}">
        <p14:creationId xmlns:p14="http://schemas.microsoft.com/office/powerpoint/2010/main" val="3367331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27</a:t>
            </a:fld>
            <a:endParaRPr lang="en-US"/>
          </a:p>
        </p:txBody>
      </p:sp>
    </p:spTree>
    <p:extLst>
      <p:ext uri="{BB962C8B-B14F-4D97-AF65-F5344CB8AC3E}">
        <p14:creationId xmlns:p14="http://schemas.microsoft.com/office/powerpoint/2010/main" val="366638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RRSET compression in the database is one of the trickiest parts</a:t>
            </a:r>
            <a:r>
              <a:rPr lang="en-US" baseline="0" dirty="0" smtClean="0"/>
              <a:t> of the code.</a:t>
            </a:r>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28</a:t>
            </a:fld>
            <a:endParaRPr lang="en-US"/>
          </a:p>
        </p:txBody>
      </p:sp>
    </p:spTree>
    <p:extLst>
      <p:ext uri="{BB962C8B-B14F-4D97-AF65-F5344CB8AC3E}">
        <p14:creationId xmlns:p14="http://schemas.microsoft.com/office/powerpoint/2010/main" val="345875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21620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8555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22878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72842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45845-77CA-2E40-8308-BC1AECBD9F00}"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19384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45845-77CA-2E40-8308-BC1AECBD9F00}"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104372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E45845-77CA-2E40-8308-BC1AECBD9F00}"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191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E45845-77CA-2E40-8308-BC1AECBD9F00}"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70483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45845-77CA-2E40-8308-BC1AECBD9F00}"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209568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45845-77CA-2E40-8308-BC1AECBD9F00}"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145371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45845-77CA-2E40-8308-BC1AECBD9F00}"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411334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45845-77CA-2E40-8308-BC1AECBD9F00}" type="datetimeFigureOut">
              <a:rPr lang="en-US" smtClean="0"/>
              <a:t>11/17/2015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FA500-1D2F-9B4E-95EC-08B914788465}" type="slidenum">
              <a:rPr lang="en-US" smtClean="0"/>
              <a:t>‹#›</a:t>
            </a:fld>
            <a:endParaRPr lang="en-US"/>
          </a:p>
        </p:txBody>
      </p:sp>
    </p:spTree>
    <p:extLst>
      <p:ext uri="{BB962C8B-B14F-4D97-AF65-F5344CB8AC3E}">
        <p14:creationId xmlns:p14="http://schemas.microsoft.com/office/powerpoint/2010/main" val="128844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a:t>
            </a:r>
            <a:r>
              <a:rPr lang="en-US" dirty="0" err="1" smtClean="0"/>
              <a:t>obdns</a:t>
            </a:r>
            <a:r>
              <a:rPr lang="en-US" dirty="0" smtClean="0"/>
              <a:t>	</a:t>
            </a:r>
            <a:endParaRPr lang="en-US" dirty="0"/>
          </a:p>
        </p:txBody>
      </p:sp>
      <p:sp>
        <p:nvSpPr>
          <p:cNvPr id="3" name="Subtitle 2"/>
          <p:cNvSpPr>
            <a:spLocks noGrp="1"/>
          </p:cNvSpPr>
          <p:nvPr>
            <p:ph type="subTitle" idx="1"/>
          </p:nvPr>
        </p:nvSpPr>
        <p:spPr/>
        <p:txBody>
          <a:bodyPr/>
          <a:lstStyle/>
          <a:p>
            <a:r>
              <a:rPr lang="en-US" dirty="0" smtClean="0"/>
              <a:t>requirements and high-level design</a:t>
            </a:r>
            <a:endParaRPr lang="en-US" dirty="0"/>
          </a:p>
        </p:txBody>
      </p:sp>
    </p:spTree>
    <p:extLst>
      <p:ext uri="{BB962C8B-B14F-4D97-AF65-F5344CB8AC3E}">
        <p14:creationId xmlns:p14="http://schemas.microsoft.com/office/powerpoint/2010/main" val="231258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Massively multicore</a:t>
            </a:r>
            <a:endParaRPr lang="en-US" dirty="0"/>
          </a:p>
        </p:txBody>
      </p:sp>
      <p:sp>
        <p:nvSpPr>
          <p:cNvPr id="3" name="Content Placeholder 2"/>
          <p:cNvSpPr>
            <a:spLocks noGrp="1"/>
          </p:cNvSpPr>
          <p:nvPr>
            <p:ph idx="1"/>
          </p:nvPr>
        </p:nvSpPr>
        <p:spPr/>
        <p:txBody>
          <a:bodyPr/>
          <a:lstStyle/>
          <a:p>
            <a:r>
              <a:rPr lang="en-US" dirty="0" smtClean="0"/>
              <a:t>Designed with 100 cores in mind</a:t>
            </a:r>
          </a:p>
          <a:p>
            <a:r>
              <a:rPr lang="en-US" dirty="0" smtClean="0"/>
              <a:t>…for 100-gbps operation</a:t>
            </a:r>
          </a:p>
          <a:p>
            <a:r>
              <a:rPr lang="en-US" dirty="0" smtClean="0"/>
              <a:t>Most other DNS servers become slower as more cores are added</a:t>
            </a:r>
            <a:endParaRPr lang="en-US" dirty="0"/>
          </a:p>
        </p:txBody>
      </p:sp>
    </p:spTree>
    <p:extLst>
      <p:ext uri="{BB962C8B-B14F-4D97-AF65-F5344CB8AC3E}">
        <p14:creationId xmlns:p14="http://schemas.microsoft.com/office/powerpoint/2010/main" val="5332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 data-plane input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Input: data-plane queries (i.e. the normal expected operation)</a:t>
            </a:r>
          </a:p>
          <a:p>
            <a:r>
              <a:rPr lang="en-US" dirty="0" smtClean="0"/>
              <a:t>Corruption</a:t>
            </a:r>
          </a:p>
          <a:p>
            <a:pPr lvl="1"/>
            <a:r>
              <a:rPr lang="en-US" dirty="0" smtClean="0"/>
              <a:t>Hackers will corrupt packets to crash/buffer-overflow the server</a:t>
            </a:r>
          </a:p>
          <a:p>
            <a:r>
              <a:rPr lang="en-US" dirty="0" smtClean="0"/>
              <a:t>Overload</a:t>
            </a:r>
          </a:p>
          <a:p>
            <a:pPr lvl="1"/>
            <a:r>
              <a:rPr lang="en-US" dirty="0" smtClean="0"/>
              <a:t>Hackers will flood the server either with blind traffic, valid DNS queries, or specially crafted DNS queries designed to take the slowest path</a:t>
            </a:r>
          </a:p>
          <a:p>
            <a:r>
              <a:rPr lang="en-US" dirty="0" smtClean="0"/>
              <a:t>Amplifier</a:t>
            </a:r>
          </a:p>
          <a:p>
            <a:pPr lvl="1"/>
            <a:r>
              <a:rPr lang="en-US" dirty="0" smtClean="0"/>
              <a:t>Hackers will try to use the server as an amplifier</a:t>
            </a:r>
          </a:p>
        </p:txBody>
      </p:sp>
    </p:spTree>
    <p:extLst>
      <p:ext uri="{BB962C8B-B14F-4D97-AF65-F5344CB8AC3E}">
        <p14:creationId xmlns:p14="http://schemas.microsoft.com/office/powerpoint/2010/main" val="185885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 control-plane</a:t>
            </a:r>
            <a:endParaRPr lang="en-US" dirty="0"/>
          </a:p>
        </p:txBody>
      </p:sp>
      <p:sp>
        <p:nvSpPr>
          <p:cNvPr id="3" name="Content Placeholder 2"/>
          <p:cNvSpPr>
            <a:spLocks noGrp="1"/>
          </p:cNvSpPr>
          <p:nvPr>
            <p:ph idx="1"/>
          </p:nvPr>
        </p:nvSpPr>
        <p:spPr/>
        <p:txBody>
          <a:bodyPr/>
          <a:lstStyle/>
          <a:p>
            <a:r>
              <a:rPr lang="en-US" dirty="0" smtClean="0"/>
              <a:t>Input: the control plane, or such things as UPDATEs</a:t>
            </a:r>
          </a:p>
          <a:p>
            <a:r>
              <a:rPr lang="en-US" dirty="0" smtClean="0"/>
              <a:t>Anything pre-</a:t>
            </a:r>
            <a:r>
              <a:rPr lang="en-US" dirty="0" err="1" smtClean="0"/>
              <a:t>auth</a:t>
            </a:r>
            <a:r>
              <a:rPr lang="en-US" dirty="0" smtClean="0"/>
              <a:t> is assumed to be from a hacker</a:t>
            </a:r>
          </a:p>
          <a:p>
            <a:r>
              <a:rPr lang="en-US" dirty="0" smtClean="0"/>
              <a:t>Post-</a:t>
            </a:r>
            <a:r>
              <a:rPr lang="en-US" dirty="0" err="1" smtClean="0"/>
              <a:t>auth</a:t>
            </a:r>
            <a:r>
              <a:rPr lang="en-US" dirty="0" smtClean="0"/>
              <a:t> is assumed to be trustworthy</a:t>
            </a:r>
          </a:p>
          <a:p>
            <a:pPr lvl="1"/>
            <a:r>
              <a:rPr lang="en-US" dirty="0" smtClean="0"/>
              <a:t>…though seriously, we’ll fuzz this stuff too for crashes :)</a:t>
            </a:r>
            <a:endParaRPr lang="en-US" dirty="0"/>
          </a:p>
        </p:txBody>
      </p:sp>
    </p:spTree>
    <p:extLst>
      <p:ext uri="{BB962C8B-B14F-4D97-AF65-F5344CB8AC3E}">
        <p14:creationId xmlns:p14="http://schemas.microsoft.com/office/powerpoint/2010/main" val="11103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 </a:t>
            </a:r>
            <a:r>
              <a:rPr lang="en-US" dirty="0" err="1" smtClean="0"/>
              <a:t>zonefiles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Input: zone files from the local disk loaded at startup</a:t>
            </a:r>
          </a:p>
          <a:p>
            <a:r>
              <a:rPr lang="en-US" dirty="0" smtClean="0"/>
              <a:t>We must assume that hosting providers will fail to filter/double-check bad input from customers</a:t>
            </a:r>
          </a:p>
          <a:p>
            <a:pPr lvl="1"/>
            <a:r>
              <a:rPr lang="en-US" dirty="0" smtClean="0"/>
              <a:t>…thus, even though </a:t>
            </a:r>
            <a:r>
              <a:rPr lang="en-US" dirty="0" err="1" smtClean="0"/>
              <a:t>zonefiles</a:t>
            </a:r>
            <a:r>
              <a:rPr lang="en-US" dirty="0" smtClean="0"/>
              <a:t> are in theory internal to the DNS server, we just treat them as exposed to the Internet</a:t>
            </a:r>
          </a:p>
          <a:p>
            <a:r>
              <a:rPr lang="en-US" dirty="0" smtClean="0"/>
              <a:t>Bad formatting</a:t>
            </a:r>
          </a:p>
          <a:p>
            <a:pPr lvl="1"/>
            <a:r>
              <a:rPr lang="en-US" dirty="0" smtClean="0"/>
              <a:t>…trying to crash/buffer-overflow the parser.</a:t>
            </a:r>
          </a:p>
          <a:p>
            <a:r>
              <a:rPr lang="en-US" dirty="0" smtClean="0"/>
              <a:t>Bad data</a:t>
            </a:r>
          </a:p>
          <a:p>
            <a:pPr lvl="1"/>
            <a:r>
              <a:rPr lang="en-US" dirty="0" smtClean="0"/>
              <a:t>Such as specifying authoritative information for other zones.</a:t>
            </a:r>
          </a:p>
          <a:p>
            <a:pPr lvl="1"/>
            <a:r>
              <a:rPr lang="en-US" dirty="0" smtClean="0"/>
              <a:t>Such as specifying multi-megabyte </a:t>
            </a:r>
            <a:r>
              <a:rPr lang="en-US" smtClean="0"/>
              <a:t>zone entries</a:t>
            </a:r>
            <a:endParaRPr lang="en-US" dirty="0"/>
          </a:p>
        </p:txBody>
      </p:sp>
    </p:spTree>
    <p:extLst>
      <p:ext uri="{BB962C8B-B14F-4D97-AF65-F5344CB8AC3E}">
        <p14:creationId xmlns:p14="http://schemas.microsoft.com/office/powerpoint/2010/main" val="355685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 </a:t>
            </a:r>
            <a:r>
              <a:rPr lang="en-US" dirty="0" err="1" smtClean="0"/>
              <a:t>conf</a:t>
            </a:r>
            <a:r>
              <a:rPr lang="en-US" dirty="0" smtClean="0"/>
              <a:t> files</a:t>
            </a:r>
            <a:endParaRPr lang="en-US" dirty="0"/>
          </a:p>
        </p:txBody>
      </p:sp>
      <p:sp>
        <p:nvSpPr>
          <p:cNvPr id="3" name="Content Placeholder 2"/>
          <p:cNvSpPr>
            <a:spLocks noGrp="1"/>
          </p:cNvSpPr>
          <p:nvPr>
            <p:ph idx="1"/>
          </p:nvPr>
        </p:nvSpPr>
        <p:spPr/>
        <p:txBody>
          <a:bodyPr>
            <a:normAutofit fontScale="92500"/>
          </a:bodyPr>
          <a:lstStyle/>
          <a:p>
            <a:r>
              <a:rPr lang="en-US" dirty="0" smtClean="0"/>
              <a:t>Input: configuration files from local disk</a:t>
            </a:r>
          </a:p>
          <a:p>
            <a:r>
              <a:rPr lang="en-US" dirty="0"/>
              <a:t>We must assume that hosting providers will fail to filter/double-check bad input from </a:t>
            </a:r>
            <a:r>
              <a:rPr lang="en-US" dirty="0" smtClean="0"/>
              <a:t>customers</a:t>
            </a:r>
          </a:p>
          <a:p>
            <a:pPr lvl="1"/>
            <a:r>
              <a:rPr lang="en-US" dirty="0" smtClean="0"/>
              <a:t>…thus, sometimes configuration files will be corrupted</a:t>
            </a:r>
          </a:p>
          <a:p>
            <a:r>
              <a:rPr lang="en-US" dirty="0" smtClean="0"/>
              <a:t>Split duties</a:t>
            </a:r>
          </a:p>
          <a:p>
            <a:pPr lvl="1"/>
            <a:r>
              <a:rPr lang="en-US" dirty="0" smtClean="0"/>
              <a:t>Some configuration files must be changeable by admins with fewer privileges</a:t>
            </a:r>
            <a:endParaRPr lang="en-US" dirty="0"/>
          </a:p>
          <a:p>
            <a:pPr lvl="1"/>
            <a:r>
              <a:rPr lang="en-US" dirty="0" smtClean="0"/>
              <a:t>Creation/deletion of zones at the lowest </a:t>
            </a:r>
            <a:r>
              <a:rPr lang="en-US" dirty="0" err="1" smtClean="0"/>
              <a:t>priv</a:t>
            </a:r>
            <a:endParaRPr lang="en-US" dirty="0" smtClean="0"/>
          </a:p>
          <a:p>
            <a:pPr lvl="1"/>
            <a:r>
              <a:rPr lang="en-US" dirty="0" smtClean="0"/>
              <a:t>Reconfiguring the data-plane adapter at a higher </a:t>
            </a:r>
            <a:r>
              <a:rPr lang="en-US" dirty="0" err="1" smtClean="0"/>
              <a:t>priv</a:t>
            </a:r>
            <a:endParaRPr lang="en-US" dirty="0" smtClean="0"/>
          </a:p>
          <a:p>
            <a:endParaRPr lang="en-US" dirty="0"/>
          </a:p>
        </p:txBody>
      </p:sp>
    </p:spTree>
    <p:extLst>
      <p:ext uri="{BB962C8B-B14F-4D97-AF65-F5344CB8AC3E}">
        <p14:creationId xmlns:p14="http://schemas.microsoft.com/office/powerpoint/2010/main" val="137283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cache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Zone information is stored in a </a:t>
            </a:r>
            <a:r>
              <a:rPr lang="en-US" i="1" dirty="0" smtClean="0"/>
              <a:t>persistent cache</a:t>
            </a:r>
            <a:endParaRPr lang="en-US" dirty="0" smtClean="0"/>
          </a:p>
          <a:p>
            <a:r>
              <a:rPr lang="en-US" i="1" dirty="0" smtClean="0"/>
              <a:t>Dynamic cache</a:t>
            </a:r>
          </a:p>
          <a:p>
            <a:pPr lvl="1"/>
            <a:r>
              <a:rPr lang="en-US" dirty="0" smtClean="0"/>
              <a:t>The server loads the </a:t>
            </a:r>
            <a:r>
              <a:rPr lang="en-US" dirty="0" err="1" smtClean="0"/>
              <a:t>zonefiles</a:t>
            </a:r>
            <a:r>
              <a:rPr lang="en-US" dirty="0" smtClean="0"/>
              <a:t> on startup</a:t>
            </a:r>
          </a:p>
          <a:p>
            <a:pPr lvl="1"/>
            <a:r>
              <a:rPr lang="en-US" dirty="0" smtClean="0"/>
              <a:t>The server updates the </a:t>
            </a:r>
            <a:r>
              <a:rPr lang="en-US" dirty="0" err="1" smtClean="0"/>
              <a:t>zonefiles</a:t>
            </a:r>
            <a:r>
              <a:rPr lang="en-US" dirty="0" smtClean="0"/>
              <a:t> based on NOTIFY/IXFR and </a:t>
            </a:r>
            <a:r>
              <a:rPr lang="en-US" dirty="0" err="1" smtClean="0"/>
              <a:t>UPDATe</a:t>
            </a:r>
            <a:r>
              <a:rPr lang="en-US" dirty="0" smtClean="0"/>
              <a:t> messages from master</a:t>
            </a:r>
          </a:p>
          <a:p>
            <a:r>
              <a:rPr lang="en-US" i="1" dirty="0" smtClean="0"/>
              <a:t>Static cache</a:t>
            </a:r>
          </a:p>
          <a:p>
            <a:pPr lvl="1"/>
            <a:r>
              <a:rPr lang="en-US" dirty="0" smtClean="0"/>
              <a:t>The server loads the </a:t>
            </a:r>
            <a:r>
              <a:rPr lang="en-US" dirty="0" err="1" smtClean="0"/>
              <a:t>zonefiles</a:t>
            </a:r>
            <a:r>
              <a:rPr lang="en-US" dirty="0" smtClean="0"/>
              <a:t> on startup</a:t>
            </a:r>
          </a:p>
          <a:p>
            <a:pPr lvl="1"/>
            <a:r>
              <a:rPr lang="en-US" dirty="0" smtClean="0"/>
              <a:t>The </a:t>
            </a:r>
            <a:r>
              <a:rPr lang="en-US" dirty="0" err="1" smtClean="0"/>
              <a:t>zonefiles</a:t>
            </a:r>
            <a:r>
              <a:rPr lang="en-US" dirty="0" smtClean="0"/>
              <a:t> are updated by an external program (</a:t>
            </a:r>
            <a:r>
              <a:rPr lang="en-US" dirty="0" err="1" smtClean="0"/>
              <a:t>rsync</a:t>
            </a:r>
            <a:r>
              <a:rPr lang="en-US" dirty="0" smtClean="0"/>
              <a:t>, vi, </a:t>
            </a:r>
            <a:r>
              <a:rPr lang="en-US" dirty="0" err="1" smtClean="0"/>
              <a:t>etc</a:t>
            </a:r>
            <a:r>
              <a:rPr lang="en-US" dirty="0" smtClean="0"/>
              <a:t>).</a:t>
            </a:r>
          </a:p>
          <a:p>
            <a:pPr lvl="1"/>
            <a:r>
              <a:rPr lang="en-US" dirty="0" smtClean="0"/>
              <a:t>The server re-loads the </a:t>
            </a:r>
            <a:r>
              <a:rPr lang="en-US" dirty="0" err="1" smtClean="0"/>
              <a:t>zonefiles</a:t>
            </a:r>
            <a:r>
              <a:rPr lang="en-US" smtClean="0"/>
              <a:t> on HUP signal</a:t>
            </a:r>
            <a:endParaRPr lang="en-US" dirty="0"/>
          </a:p>
        </p:txBody>
      </p:sp>
    </p:spTree>
    <p:extLst>
      <p:ext uri="{BB962C8B-B14F-4D97-AF65-F5344CB8AC3E}">
        <p14:creationId xmlns:p14="http://schemas.microsoft.com/office/powerpoint/2010/main" val="326312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ounded Rectangle 246"/>
          <p:cNvSpPr/>
          <p:nvPr/>
        </p:nvSpPr>
        <p:spPr>
          <a:xfrm>
            <a:off x="221932" y="1636980"/>
            <a:ext cx="861755" cy="2064366"/>
          </a:xfrm>
          <a:prstGeom prst="roundRect">
            <a:avLst/>
          </a:prstGeom>
          <a:solidFill>
            <a:schemeClr val="accent2">
              <a:lumMod val="75000"/>
            </a:schemeClr>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ounded Rectangle 183"/>
          <p:cNvSpPr/>
          <p:nvPr/>
        </p:nvSpPr>
        <p:spPr>
          <a:xfrm>
            <a:off x="4253622" y="1707128"/>
            <a:ext cx="861755" cy="2064366"/>
          </a:xfrm>
          <a:prstGeom prst="roundRect">
            <a:avLst/>
          </a:prstGeom>
          <a:solidFill>
            <a:schemeClr val="accent4"/>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0" name="Straight Arrow Connector 249"/>
          <p:cNvCxnSpPr/>
          <p:nvPr/>
        </p:nvCxnSpPr>
        <p:spPr>
          <a:xfrm flipH="1">
            <a:off x="850523" y="1892614"/>
            <a:ext cx="3624331" cy="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6" name="Rounded Rectangle 185"/>
          <p:cNvSpPr/>
          <p:nvPr/>
        </p:nvSpPr>
        <p:spPr>
          <a:xfrm>
            <a:off x="5295144" y="528076"/>
            <a:ext cx="1680572" cy="3272709"/>
          </a:xfrm>
          <a:prstGeom prst="roundRect">
            <a:avLst/>
          </a:prstGeom>
          <a:solidFill>
            <a:schemeClr val="accent3"/>
          </a:solidFill>
          <a:ln>
            <a:solidFill>
              <a:schemeClr val="accent3"/>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ounded Rectangle 242"/>
          <p:cNvSpPr/>
          <p:nvPr/>
        </p:nvSpPr>
        <p:spPr>
          <a:xfrm>
            <a:off x="5394454" y="606232"/>
            <a:ext cx="1499775" cy="1778882"/>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ounded Rectangle 180"/>
          <p:cNvSpPr/>
          <p:nvPr/>
        </p:nvSpPr>
        <p:spPr>
          <a:xfrm>
            <a:off x="1235953" y="1294957"/>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Snip Same Side Corner Rectangle 176"/>
          <p:cNvSpPr/>
          <p:nvPr/>
        </p:nvSpPr>
        <p:spPr>
          <a:xfrm>
            <a:off x="1417562" y="1463429"/>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Snip Same Side Corner Rectangle 175"/>
          <p:cNvSpPr/>
          <p:nvPr/>
        </p:nvSpPr>
        <p:spPr>
          <a:xfrm>
            <a:off x="2640941" y="1463430"/>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2702661" y="1631543"/>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ounded Rectangle 172"/>
          <p:cNvSpPr/>
          <p:nvPr/>
        </p:nvSpPr>
        <p:spPr>
          <a:xfrm>
            <a:off x="3239977" y="1627512"/>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ounded Rectangle 147"/>
          <p:cNvSpPr/>
          <p:nvPr/>
        </p:nvSpPr>
        <p:spPr>
          <a:xfrm>
            <a:off x="1470584" y="1631543"/>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ounded Rectangle 170"/>
          <p:cNvSpPr/>
          <p:nvPr/>
        </p:nvSpPr>
        <p:spPr>
          <a:xfrm>
            <a:off x="2064308" y="1631543"/>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ounded Rectangle 141"/>
          <p:cNvSpPr/>
          <p:nvPr/>
        </p:nvSpPr>
        <p:spPr>
          <a:xfrm>
            <a:off x="2793490" y="1707127"/>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2970772" y="2284348"/>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3235601" y="1902713"/>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ounded Rectangle 145"/>
          <p:cNvSpPr/>
          <p:nvPr/>
        </p:nvSpPr>
        <p:spPr>
          <a:xfrm>
            <a:off x="3412883" y="170394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3592353" y="2476755"/>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ounded Rectangle 169"/>
          <p:cNvSpPr/>
          <p:nvPr/>
        </p:nvSpPr>
        <p:spPr>
          <a:xfrm>
            <a:off x="3769635" y="2091941"/>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ounded Rectangle 134"/>
          <p:cNvSpPr/>
          <p:nvPr/>
        </p:nvSpPr>
        <p:spPr>
          <a:xfrm>
            <a:off x="1499611" y="2287527"/>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1676893" y="1902713"/>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ounded Rectangle 136"/>
          <p:cNvSpPr/>
          <p:nvPr/>
        </p:nvSpPr>
        <p:spPr>
          <a:xfrm>
            <a:off x="1854175" y="2476755"/>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ounded Rectangle 138"/>
          <p:cNvSpPr/>
          <p:nvPr/>
        </p:nvSpPr>
        <p:spPr>
          <a:xfrm>
            <a:off x="2210927" y="2091941"/>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2703755" y="3156835"/>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112" name="TextBox 111"/>
          <p:cNvSpPr txBox="1"/>
          <p:nvPr/>
        </p:nvSpPr>
        <p:spPr>
          <a:xfrm>
            <a:off x="3235601"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3" name="TextBox 112"/>
          <p:cNvSpPr txBox="1"/>
          <p:nvPr/>
        </p:nvSpPr>
        <p:spPr>
          <a:xfrm>
            <a:off x="3235601"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4" name="TextBox 113"/>
          <p:cNvSpPr txBox="1"/>
          <p:nvPr/>
        </p:nvSpPr>
        <p:spPr>
          <a:xfrm>
            <a:off x="3235601"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5" name="TextBox 114"/>
          <p:cNvSpPr txBox="1"/>
          <p:nvPr/>
        </p:nvSpPr>
        <p:spPr>
          <a:xfrm>
            <a:off x="3235601"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6" name="TextBox 115"/>
          <p:cNvSpPr txBox="1"/>
          <p:nvPr/>
        </p:nvSpPr>
        <p:spPr>
          <a:xfrm>
            <a:off x="3235601"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17" name="TextBox 116"/>
          <p:cNvSpPr txBox="1"/>
          <p:nvPr/>
        </p:nvSpPr>
        <p:spPr>
          <a:xfrm>
            <a:off x="3412883" y="170712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8" name="TextBox 117"/>
          <p:cNvSpPr txBox="1"/>
          <p:nvPr/>
        </p:nvSpPr>
        <p:spPr>
          <a:xfrm>
            <a:off x="3412883"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9" name="TextBox 118"/>
          <p:cNvSpPr txBox="1"/>
          <p:nvPr/>
        </p:nvSpPr>
        <p:spPr>
          <a:xfrm>
            <a:off x="3412883"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0" name="TextBox 119"/>
          <p:cNvSpPr txBox="1"/>
          <p:nvPr/>
        </p:nvSpPr>
        <p:spPr>
          <a:xfrm>
            <a:off x="3412883"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1" name="TextBox 120"/>
          <p:cNvSpPr txBox="1"/>
          <p:nvPr/>
        </p:nvSpPr>
        <p:spPr>
          <a:xfrm>
            <a:off x="3412883"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2" name="TextBox 121"/>
          <p:cNvSpPr txBox="1"/>
          <p:nvPr/>
        </p:nvSpPr>
        <p:spPr>
          <a:xfrm>
            <a:off x="3412883"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29" name="TextBox 128"/>
          <p:cNvSpPr txBox="1"/>
          <p:nvPr/>
        </p:nvSpPr>
        <p:spPr>
          <a:xfrm>
            <a:off x="3235601" y="3156835"/>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131" name="TextBox 130"/>
          <p:cNvSpPr txBox="1"/>
          <p:nvPr/>
        </p:nvSpPr>
        <p:spPr>
          <a:xfrm>
            <a:off x="2705943" y="3418672"/>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91" name="TextBox 90"/>
          <p:cNvSpPr txBox="1"/>
          <p:nvPr/>
        </p:nvSpPr>
        <p:spPr>
          <a:xfrm>
            <a:off x="2791302" y="170712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2" name="TextBox 91"/>
          <p:cNvSpPr txBox="1"/>
          <p:nvPr/>
        </p:nvSpPr>
        <p:spPr>
          <a:xfrm>
            <a:off x="2791302"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3" name="TextBox 92"/>
          <p:cNvSpPr txBox="1"/>
          <p:nvPr/>
        </p:nvSpPr>
        <p:spPr>
          <a:xfrm>
            <a:off x="2791302"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4" name="TextBox 93"/>
          <p:cNvSpPr txBox="1"/>
          <p:nvPr/>
        </p:nvSpPr>
        <p:spPr>
          <a:xfrm>
            <a:off x="2791302"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5" name="TextBox 94"/>
          <p:cNvSpPr txBox="1"/>
          <p:nvPr/>
        </p:nvSpPr>
        <p:spPr>
          <a:xfrm>
            <a:off x="2791302"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6" name="TextBox 95"/>
          <p:cNvSpPr txBox="1"/>
          <p:nvPr/>
        </p:nvSpPr>
        <p:spPr>
          <a:xfrm>
            <a:off x="2791302"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06" name="TextBox 105"/>
          <p:cNvSpPr txBox="1"/>
          <p:nvPr/>
        </p:nvSpPr>
        <p:spPr>
          <a:xfrm>
            <a:off x="2970772" y="228752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07" name="TextBox 106"/>
          <p:cNvSpPr txBox="1"/>
          <p:nvPr/>
        </p:nvSpPr>
        <p:spPr>
          <a:xfrm>
            <a:off x="2970772" y="2479934"/>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08" name="TextBox 107"/>
          <p:cNvSpPr txBox="1"/>
          <p:nvPr/>
        </p:nvSpPr>
        <p:spPr>
          <a:xfrm>
            <a:off x="2970772" y="2672340"/>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27" name="TextBox 126"/>
          <p:cNvSpPr txBox="1"/>
          <p:nvPr/>
        </p:nvSpPr>
        <p:spPr>
          <a:xfrm>
            <a:off x="3590165"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8" name="TextBox 127"/>
          <p:cNvSpPr txBox="1"/>
          <p:nvPr/>
        </p:nvSpPr>
        <p:spPr>
          <a:xfrm>
            <a:off x="3590165"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66" name="TextBox 165"/>
          <p:cNvSpPr txBox="1"/>
          <p:nvPr/>
        </p:nvSpPr>
        <p:spPr>
          <a:xfrm>
            <a:off x="3769635" y="209194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67" name="TextBox 166"/>
          <p:cNvSpPr txBox="1"/>
          <p:nvPr/>
        </p:nvSpPr>
        <p:spPr>
          <a:xfrm>
            <a:off x="3769635" y="228434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68" name="TextBox 167"/>
          <p:cNvSpPr txBox="1"/>
          <p:nvPr/>
        </p:nvSpPr>
        <p:spPr>
          <a:xfrm>
            <a:off x="3769635" y="247675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69" name="TextBox 168"/>
          <p:cNvSpPr txBox="1"/>
          <p:nvPr/>
        </p:nvSpPr>
        <p:spPr>
          <a:xfrm>
            <a:off x="3769635" y="266916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1499611"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1499611"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1499611"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6" name="TextBox 55"/>
          <p:cNvSpPr txBox="1"/>
          <p:nvPr/>
        </p:nvSpPr>
        <p:spPr>
          <a:xfrm>
            <a:off x="1676893"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1676893"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8" name="TextBox 57"/>
          <p:cNvSpPr txBox="1"/>
          <p:nvPr/>
        </p:nvSpPr>
        <p:spPr>
          <a:xfrm>
            <a:off x="1676893"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1676893"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0" name="TextBox 59"/>
          <p:cNvSpPr txBox="1"/>
          <p:nvPr/>
        </p:nvSpPr>
        <p:spPr>
          <a:xfrm>
            <a:off x="1676893"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6" name="TextBox 65"/>
          <p:cNvSpPr txBox="1"/>
          <p:nvPr/>
        </p:nvSpPr>
        <p:spPr>
          <a:xfrm>
            <a:off x="1854175"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7" name="TextBox 66"/>
          <p:cNvSpPr txBox="1"/>
          <p:nvPr/>
        </p:nvSpPr>
        <p:spPr>
          <a:xfrm>
            <a:off x="1854175"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8" name="TextBox 67"/>
          <p:cNvSpPr txBox="1"/>
          <p:nvPr/>
        </p:nvSpPr>
        <p:spPr>
          <a:xfrm>
            <a:off x="1470584" y="3156835"/>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79" name="TextBox 78"/>
          <p:cNvSpPr txBox="1"/>
          <p:nvPr/>
        </p:nvSpPr>
        <p:spPr>
          <a:xfrm>
            <a:off x="2208739"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80" name="TextBox 79"/>
          <p:cNvSpPr txBox="1"/>
          <p:nvPr/>
        </p:nvSpPr>
        <p:spPr>
          <a:xfrm>
            <a:off x="2208739"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81" name="TextBox 80"/>
          <p:cNvSpPr txBox="1"/>
          <p:nvPr/>
        </p:nvSpPr>
        <p:spPr>
          <a:xfrm>
            <a:off x="2208739"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82" name="TextBox 81"/>
          <p:cNvSpPr txBox="1"/>
          <p:nvPr/>
        </p:nvSpPr>
        <p:spPr>
          <a:xfrm>
            <a:off x="2208739"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89" name="TextBox 88"/>
          <p:cNvSpPr txBox="1"/>
          <p:nvPr/>
        </p:nvSpPr>
        <p:spPr>
          <a:xfrm>
            <a:off x="2064307" y="3156835"/>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130" name="TextBox 129"/>
          <p:cNvSpPr txBox="1"/>
          <p:nvPr/>
        </p:nvSpPr>
        <p:spPr>
          <a:xfrm>
            <a:off x="1470585" y="3418672"/>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178" name="TextBox 177"/>
          <p:cNvSpPr txBox="1"/>
          <p:nvPr/>
        </p:nvSpPr>
        <p:spPr>
          <a:xfrm>
            <a:off x="1235954" y="3635556"/>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sp>
        <p:nvSpPr>
          <p:cNvPr id="182" name="Rounded Rectangle 181"/>
          <p:cNvSpPr/>
          <p:nvPr/>
        </p:nvSpPr>
        <p:spPr>
          <a:xfrm>
            <a:off x="1238595" y="4132750"/>
            <a:ext cx="2948109" cy="865272"/>
          </a:xfrm>
          <a:prstGeom prst="roundRect">
            <a:avLst/>
          </a:prstGeom>
          <a:solidFill>
            <a:schemeClr val="accent6"/>
          </a:solidFill>
          <a:ln>
            <a:solidFill>
              <a:schemeClr val="accent6"/>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TextBox 182"/>
          <p:cNvSpPr txBox="1"/>
          <p:nvPr/>
        </p:nvSpPr>
        <p:spPr>
          <a:xfrm>
            <a:off x="2109119" y="4319295"/>
            <a:ext cx="1193656" cy="461665"/>
          </a:xfrm>
          <a:prstGeom prst="rect">
            <a:avLst/>
          </a:prstGeom>
          <a:noFill/>
        </p:spPr>
        <p:txBody>
          <a:bodyPr wrap="none" rtlCol="0">
            <a:spAutoFit/>
          </a:bodyPr>
          <a:lstStyle/>
          <a:p>
            <a:pPr algn="ctr"/>
            <a:r>
              <a:rPr lang="en-US" sz="2400" b="1" dirty="0" err="1" smtClean="0"/>
              <a:t>zonefile</a:t>
            </a:r>
            <a:endParaRPr lang="en-US" sz="2400" b="1" dirty="0"/>
          </a:p>
        </p:txBody>
      </p:sp>
      <p:sp>
        <p:nvSpPr>
          <p:cNvPr id="185" name="TextBox 184"/>
          <p:cNvSpPr txBox="1"/>
          <p:nvPr/>
        </p:nvSpPr>
        <p:spPr>
          <a:xfrm>
            <a:off x="4407500" y="2174072"/>
            <a:ext cx="553998" cy="1130478"/>
          </a:xfrm>
          <a:prstGeom prst="rect">
            <a:avLst/>
          </a:prstGeom>
          <a:noFill/>
        </p:spPr>
        <p:txBody>
          <a:bodyPr vert="vert270" wrap="none" rtlCol="0">
            <a:spAutoFit/>
          </a:bodyPr>
          <a:lstStyle/>
          <a:p>
            <a:pPr algn="ctr"/>
            <a:r>
              <a:rPr lang="en-US" sz="2400" b="1" dirty="0"/>
              <a:t>r</a:t>
            </a:r>
            <a:r>
              <a:rPr lang="en-US" sz="2400" b="1" dirty="0" smtClean="0"/>
              <a:t>esolver</a:t>
            </a:r>
            <a:endParaRPr lang="en-US" sz="2400" b="1" dirty="0"/>
          </a:p>
        </p:txBody>
      </p:sp>
      <p:sp>
        <p:nvSpPr>
          <p:cNvPr id="187" name="TextBox 186"/>
          <p:cNvSpPr txBox="1"/>
          <p:nvPr/>
        </p:nvSpPr>
        <p:spPr>
          <a:xfrm>
            <a:off x="5295144" y="3327824"/>
            <a:ext cx="1749210" cy="461665"/>
          </a:xfrm>
          <a:prstGeom prst="rect">
            <a:avLst/>
          </a:prstGeom>
          <a:noFill/>
        </p:spPr>
        <p:txBody>
          <a:bodyPr wrap="square" rtlCol="0">
            <a:spAutoFit/>
          </a:bodyPr>
          <a:lstStyle/>
          <a:p>
            <a:pPr algn="ctr"/>
            <a:r>
              <a:rPr lang="en-US" sz="2400" b="1" dirty="0" smtClean="0"/>
              <a:t>proto</a:t>
            </a:r>
            <a:endParaRPr lang="en-US" sz="2400" b="1" dirty="0"/>
          </a:p>
        </p:txBody>
      </p:sp>
      <p:sp>
        <p:nvSpPr>
          <p:cNvPr id="188" name="Rounded Rectangle 187"/>
          <p:cNvSpPr/>
          <p:nvPr/>
        </p:nvSpPr>
        <p:spPr>
          <a:xfrm>
            <a:off x="5389247" y="3011506"/>
            <a:ext cx="1499774"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ethernet</a:t>
            </a:r>
            <a:endParaRPr lang="en-US" dirty="0">
              <a:solidFill>
                <a:schemeClr val="tx1"/>
              </a:solidFill>
            </a:endParaRPr>
          </a:p>
        </p:txBody>
      </p:sp>
      <p:sp>
        <p:nvSpPr>
          <p:cNvPr id="191" name="Rounded Rectangle 190"/>
          <p:cNvSpPr/>
          <p:nvPr/>
        </p:nvSpPr>
        <p:spPr>
          <a:xfrm>
            <a:off x="5389246" y="2706064"/>
            <a:ext cx="149977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ip</a:t>
            </a:r>
            <a:endParaRPr lang="en-US" dirty="0">
              <a:solidFill>
                <a:schemeClr val="tx1"/>
              </a:solidFill>
            </a:endParaRPr>
          </a:p>
        </p:txBody>
      </p:sp>
      <p:sp>
        <p:nvSpPr>
          <p:cNvPr id="192" name="Rounded Rectangle 191"/>
          <p:cNvSpPr/>
          <p:nvPr/>
        </p:nvSpPr>
        <p:spPr>
          <a:xfrm>
            <a:off x="5389247" y="2404049"/>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udp</a:t>
            </a:r>
            <a:endParaRPr lang="en-US" dirty="0">
              <a:solidFill>
                <a:schemeClr val="tx1"/>
              </a:solidFill>
            </a:endParaRPr>
          </a:p>
        </p:txBody>
      </p:sp>
      <p:sp>
        <p:nvSpPr>
          <p:cNvPr id="193" name="Rounded Rectangle 192"/>
          <p:cNvSpPr/>
          <p:nvPr/>
        </p:nvSpPr>
        <p:spPr>
          <a:xfrm>
            <a:off x="6132812" y="2405297"/>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tcp</a:t>
            </a:r>
            <a:endParaRPr lang="en-US" dirty="0">
              <a:solidFill>
                <a:schemeClr val="tx1"/>
              </a:solidFill>
            </a:endParaRPr>
          </a:p>
        </p:txBody>
      </p:sp>
      <p:sp>
        <p:nvSpPr>
          <p:cNvPr id="195" name="Rounded Rectangle 194"/>
          <p:cNvSpPr/>
          <p:nvPr/>
        </p:nvSpPr>
        <p:spPr>
          <a:xfrm rot="16200000">
            <a:off x="4988153" y="1260470"/>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parser</a:t>
            </a:r>
            <a:endParaRPr lang="en-US" dirty="0">
              <a:solidFill>
                <a:schemeClr val="tx1"/>
              </a:solidFill>
            </a:endParaRPr>
          </a:p>
        </p:txBody>
      </p:sp>
      <p:sp>
        <p:nvSpPr>
          <p:cNvPr id="196" name="Rounded Rectangle 195"/>
          <p:cNvSpPr/>
          <p:nvPr/>
        </p:nvSpPr>
        <p:spPr>
          <a:xfrm rot="16200000">
            <a:off x="5584871" y="1260469"/>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formatter</a:t>
            </a:r>
            <a:endParaRPr lang="en-US" dirty="0">
              <a:solidFill>
                <a:schemeClr val="tx1"/>
              </a:solidFill>
            </a:endParaRPr>
          </a:p>
        </p:txBody>
      </p:sp>
      <p:sp>
        <p:nvSpPr>
          <p:cNvPr id="197" name="Rounded Rectangle 196"/>
          <p:cNvSpPr/>
          <p:nvPr/>
        </p:nvSpPr>
        <p:spPr>
          <a:xfrm rot="16200000">
            <a:off x="5888106" y="1259539"/>
            <a:ext cx="1419385"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compressor</a:t>
            </a:r>
            <a:endParaRPr lang="en-US" b="1" dirty="0">
              <a:solidFill>
                <a:schemeClr val="tx1"/>
              </a:solidFill>
            </a:endParaRPr>
          </a:p>
        </p:txBody>
      </p:sp>
      <p:sp>
        <p:nvSpPr>
          <p:cNvPr id="198" name="Rounded Rectangle 197"/>
          <p:cNvSpPr/>
          <p:nvPr/>
        </p:nvSpPr>
        <p:spPr>
          <a:xfrm>
            <a:off x="7118979" y="1902714"/>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TextBox 198"/>
          <p:cNvSpPr txBox="1"/>
          <p:nvPr/>
        </p:nvSpPr>
        <p:spPr>
          <a:xfrm>
            <a:off x="7143376" y="4763563"/>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200" name="Rounded Rectangle 199"/>
          <p:cNvSpPr/>
          <p:nvPr/>
        </p:nvSpPr>
        <p:spPr>
          <a:xfrm rot="862585">
            <a:off x="7851520" y="4398273"/>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201" name="Rounded Rectangle 200"/>
          <p:cNvSpPr/>
          <p:nvPr/>
        </p:nvSpPr>
        <p:spPr>
          <a:xfrm rot="253512">
            <a:off x="7236879" y="3899865"/>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202" name="Rounded Rectangle 201"/>
          <p:cNvSpPr/>
          <p:nvPr/>
        </p:nvSpPr>
        <p:spPr>
          <a:xfrm rot="21038688">
            <a:off x="7762224" y="3409216"/>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203" name="Rounded Rectangle 202"/>
          <p:cNvSpPr/>
          <p:nvPr/>
        </p:nvSpPr>
        <p:spPr>
          <a:xfrm rot="955178">
            <a:off x="7257472" y="3041824"/>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204" name="Rounded Rectangle 203"/>
          <p:cNvSpPr/>
          <p:nvPr/>
        </p:nvSpPr>
        <p:spPr>
          <a:xfrm rot="419088">
            <a:off x="7889109" y="2853178"/>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205" name="Rounded Rectangle 204"/>
          <p:cNvSpPr/>
          <p:nvPr/>
        </p:nvSpPr>
        <p:spPr>
          <a:xfrm rot="20132465">
            <a:off x="7421216" y="2309564"/>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sockets</a:t>
            </a:r>
            <a:endParaRPr lang="en-US" dirty="0">
              <a:solidFill>
                <a:schemeClr val="tx1"/>
              </a:solidFill>
            </a:endParaRPr>
          </a:p>
        </p:txBody>
      </p:sp>
      <p:sp>
        <p:nvSpPr>
          <p:cNvPr id="217" name="Rounded Rectangle 216"/>
          <p:cNvSpPr/>
          <p:nvPr/>
        </p:nvSpPr>
        <p:spPr>
          <a:xfrm>
            <a:off x="893657"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pixie</a:t>
            </a:r>
            <a:endParaRPr lang="en-US" sz="2400" b="1" dirty="0">
              <a:solidFill>
                <a:schemeClr val="tx1"/>
              </a:solidFill>
            </a:endParaRPr>
          </a:p>
        </p:txBody>
      </p:sp>
      <p:sp>
        <p:nvSpPr>
          <p:cNvPr id="220" name="Cloud 219"/>
          <p:cNvSpPr/>
          <p:nvPr/>
        </p:nvSpPr>
        <p:spPr>
          <a:xfrm>
            <a:off x="4311675" y="3934939"/>
            <a:ext cx="2359501" cy="1432865"/>
          </a:xfrm>
          <a:prstGeom prst="cloud">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3" name="Straight Arrow Connector 222"/>
          <p:cNvCxnSpPr/>
          <p:nvPr/>
        </p:nvCxnSpPr>
        <p:spPr>
          <a:xfrm>
            <a:off x="6446646" y="4511541"/>
            <a:ext cx="876281" cy="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flipV="1">
            <a:off x="5550053" y="3635557"/>
            <a:ext cx="0" cy="60698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4861836" y="3631449"/>
            <a:ext cx="0" cy="60698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flipH="1">
            <a:off x="3972788" y="4607863"/>
            <a:ext cx="581584"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3764248" y="3859498"/>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H="1">
            <a:off x="3590165" y="3521212"/>
            <a:ext cx="884689"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flipH="1">
            <a:off x="3825917" y="3313810"/>
            <a:ext cx="648937"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p:cNvCxnSpPr/>
          <p:nvPr/>
        </p:nvCxnSpPr>
        <p:spPr>
          <a:xfrm flipH="1" flipV="1">
            <a:off x="3905436" y="3004585"/>
            <a:ext cx="569418" cy="692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94" name="Rounded Rectangle 193"/>
          <p:cNvSpPr/>
          <p:nvPr/>
        </p:nvSpPr>
        <p:spPr>
          <a:xfrm>
            <a:off x="5389247" y="2108477"/>
            <a:ext cx="1499775" cy="302304"/>
          </a:xfrm>
          <a:prstGeom prst="roundRect">
            <a:avLst/>
          </a:prstGeom>
          <a:noFill/>
          <a:ln w="25400">
            <a:no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dns</a:t>
            </a:r>
            <a:endParaRPr lang="en-US" dirty="0">
              <a:solidFill>
                <a:schemeClr val="tx1"/>
              </a:solidFill>
            </a:endParaRPr>
          </a:p>
        </p:txBody>
      </p:sp>
      <p:sp>
        <p:nvSpPr>
          <p:cNvPr id="244" name="Rounded Rectangle 243"/>
          <p:cNvSpPr/>
          <p:nvPr/>
        </p:nvSpPr>
        <p:spPr>
          <a:xfrm>
            <a:off x="2410884"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crypto</a:t>
            </a:r>
            <a:endParaRPr lang="en-US" sz="2400" b="1" dirty="0">
              <a:solidFill>
                <a:schemeClr val="tx1"/>
              </a:solidFill>
            </a:endParaRPr>
          </a:p>
        </p:txBody>
      </p:sp>
      <p:sp>
        <p:nvSpPr>
          <p:cNvPr id="245" name="Rounded Rectangle 244"/>
          <p:cNvSpPr/>
          <p:nvPr/>
        </p:nvSpPr>
        <p:spPr>
          <a:xfrm>
            <a:off x="3894695"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t</a:t>
            </a:r>
            <a:r>
              <a:rPr lang="en-US" sz="2400" b="1" dirty="0" smtClean="0">
                <a:solidFill>
                  <a:schemeClr val="tx1"/>
                </a:solidFill>
              </a:rPr>
              <a:t>hread</a:t>
            </a:r>
            <a:endParaRPr lang="en-US" sz="2400" b="1" dirty="0">
              <a:solidFill>
                <a:schemeClr val="tx1"/>
              </a:solidFill>
            </a:endParaRPr>
          </a:p>
        </p:txBody>
      </p:sp>
      <p:sp>
        <p:nvSpPr>
          <p:cNvPr id="246" name="Rounded Rectangle 245"/>
          <p:cNvSpPr/>
          <p:nvPr/>
        </p:nvSpPr>
        <p:spPr>
          <a:xfrm>
            <a:off x="5399677"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mem</a:t>
            </a:r>
            <a:endParaRPr lang="en-US" sz="2400" b="1" dirty="0">
              <a:solidFill>
                <a:schemeClr val="tx1"/>
              </a:solidFill>
            </a:endParaRPr>
          </a:p>
        </p:txBody>
      </p:sp>
      <p:sp>
        <p:nvSpPr>
          <p:cNvPr id="248" name="TextBox 247"/>
          <p:cNvSpPr txBox="1"/>
          <p:nvPr/>
        </p:nvSpPr>
        <p:spPr>
          <a:xfrm>
            <a:off x="375810" y="2113769"/>
            <a:ext cx="553998" cy="1110791"/>
          </a:xfrm>
          <a:prstGeom prst="rect">
            <a:avLst/>
          </a:prstGeom>
          <a:noFill/>
        </p:spPr>
        <p:txBody>
          <a:bodyPr vert="vert270" wrap="none" rtlCol="0">
            <a:spAutoFit/>
          </a:bodyPr>
          <a:lstStyle/>
          <a:p>
            <a:pPr algn="ctr"/>
            <a:r>
              <a:rPr lang="en-US" sz="2400" b="1" dirty="0" smtClean="0"/>
              <a:t>updater</a:t>
            </a:r>
            <a:endParaRPr lang="en-US" sz="2400" b="1" dirty="0"/>
          </a:p>
        </p:txBody>
      </p:sp>
      <p:cxnSp>
        <p:nvCxnSpPr>
          <p:cNvPr id="249" name="Straight Arrow Connector 248"/>
          <p:cNvCxnSpPr/>
          <p:nvPr/>
        </p:nvCxnSpPr>
        <p:spPr>
          <a:xfrm flipH="1" flipV="1">
            <a:off x="822160" y="3415211"/>
            <a:ext cx="569418" cy="692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52" name="Rounded Rectangle 251"/>
          <p:cNvSpPr/>
          <p:nvPr/>
        </p:nvSpPr>
        <p:spPr>
          <a:xfrm>
            <a:off x="903855" y="6196085"/>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log</a:t>
            </a:r>
            <a:endParaRPr lang="en-US" sz="2400" b="1" dirty="0">
              <a:solidFill>
                <a:schemeClr val="tx1"/>
              </a:solidFill>
            </a:endParaRPr>
          </a:p>
        </p:txBody>
      </p:sp>
      <p:sp>
        <p:nvSpPr>
          <p:cNvPr id="253" name="Rounded Rectangle 252"/>
          <p:cNvSpPr/>
          <p:nvPr/>
        </p:nvSpPr>
        <p:spPr>
          <a:xfrm>
            <a:off x="2400143" y="6196085"/>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conf</a:t>
            </a:r>
            <a:endParaRPr lang="en-US" sz="2400" b="1" dirty="0">
              <a:solidFill>
                <a:schemeClr val="tx1"/>
              </a:solidFill>
            </a:endParaRPr>
          </a:p>
        </p:txBody>
      </p:sp>
      <p:sp>
        <p:nvSpPr>
          <p:cNvPr id="254" name="Rounded Rectangle 253"/>
          <p:cNvSpPr/>
          <p:nvPr/>
        </p:nvSpPr>
        <p:spPr>
          <a:xfrm>
            <a:off x="3894694" y="6203018"/>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selftest</a:t>
            </a:r>
            <a:endParaRPr lang="en-US" sz="2400" b="1" dirty="0">
              <a:solidFill>
                <a:schemeClr val="tx1"/>
              </a:solidFill>
            </a:endParaRPr>
          </a:p>
        </p:txBody>
      </p:sp>
      <p:sp>
        <p:nvSpPr>
          <p:cNvPr id="255" name="Rounded Rectangle 254"/>
          <p:cNvSpPr/>
          <p:nvPr/>
        </p:nvSpPr>
        <p:spPr>
          <a:xfrm>
            <a:off x="6894229"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ratelimit</a:t>
            </a:r>
            <a:endParaRPr lang="en-US" sz="2400" b="1" dirty="0">
              <a:solidFill>
                <a:schemeClr val="tx1"/>
              </a:solidFill>
            </a:endParaRPr>
          </a:p>
        </p:txBody>
      </p:sp>
      <p:sp>
        <p:nvSpPr>
          <p:cNvPr id="256" name="Rounded Rectangle 255"/>
          <p:cNvSpPr/>
          <p:nvPr/>
        </p:nvSpPr>
        <p:spPr>
          <a:xfrm>
            <a:off x="5381825" y="6196085"/>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dyndns</a:t>
            </a:r>
            <a:endParaRPr lang="en-US" sz="2400" b="1" dirty="0">
              <a:solidFill>
                <a:schemeClr val="tx1"/>
              </a:solidFill>
            </a:endParaRPr>
          </a:p>
        </p:txBody>
      </p:sp>
    </p:spTree>
    <p:extLst>
      <p:ext uri="{BB962C8B-B14F-4D97-AF65-F5344CB8AC3E}">
        <p14:creationId xmlns:p14="http://schemas.microsoft.com/office/powerpoint/2010/main" val="62698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dapter: for </a:t>
            </a:r>
            <a:r>
              <a:rPr lang="en-US" dirty="0" smtClean="0"/>
              <a:t>responding to queries</a:t>
            </a:r>
            <a:endParaRPr lang="en-US" dirty="0"/>
          </a:p>
        </p:txBody>
      </p:sp>
      <p:sp>
        <p:nvSpPr>
          <p:cNvPr id="3" name="Content Placeholder 2"/>
          <p:cNvSpPr>
            <a:spLocks noGrp="1"/>
          </p:cNvSpPr>
          <p:nvPr>
            <p:ph idx="1"/>
          </p:nvPr>
        </p:nvSpPr>
        <p:spPr>
          <a:xfrm>
            <a:off x="457200" y="1600200"/>
            <a:ext cx="6459751" cy="4525963"/>
          </a:xfrm>
        </p:spPr>
        <p:txBody>
          <a:bodyPr>
            <a:normAutofit/>
          </a:bodyPr>
          <a:lstStyle/>
          <a:p>
            <a:r>
              <a:rPr lang="en-US" dirty="0" smtClean="0"/>
              <a:t>This is for the “</a:t>
            </a:r>
            <a:r>
              <a:rPr lang="en-US" dirty="0" smtClean="0"/>
              <a:t>data-plane”</a:t>
            </a:r>
          </a:p>
          <a:p>
            <a:pPr lvl="1"/>
            <a:r>
              <a:rPr lang="en-US" dirty="0" smtClean="0"/>
              <a:t>meaning </a:t>
            </a:r>
            <a:r>
              <a:rPr lang="en-US" dirty="0" smtClean="0"/>
              <a:t>answering queries from the Internet</a:t>
            </a:r>
          </a:p>
          <a:p>
            <a:r>
              <a:rPr lang="en-US" dirty="0" smtClean="0"/>
              <a:t>This is not for the “control-plane”</a:t>
            </a:r>
          </a:p>
          <a:p>
            <a:pPr lvl="1"/>
            <a:r>
              <a:rPr lang="en-US" dirty="0" smtClean="0"/>
              <a:t>Updates (from files, UPDATE, IXFR, AXFR, etc.) happens elsewhere</a:t>
            </a:r>
            <a:endParaRPr lang="en-US" dirty="0"/>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81928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dapter: “fast” speed</a:t>
            </a:r>
            <a:endParaRPr lang="en-US" dirty="0"/>
          </a:p>
        </p:txBody>
      </p:sp>
      <p:sp>
        <p:nvSpPr>
          <p:cNvPr id="3" name="Content Placeholder 2"/>
          <p:cNvSpPr>
            <a:spLocks noGrp="1"/>
          </p:cNvSpPr>
          <p:nvPr>
            <p:ph idx="1"/>
          </p:nvPr>
        </p:nvSpPr>
        <p:spPr>
          <a:xfrm>
            <a:off x="457200" y="1600200"/>
            <a:ext cx="6459751" cy="4525963"/>
          </a:xfrm>
        </p:spPr>
        <p:txBody>
          <a:bodyPr>
            <a:normAutofit lnSpcReduction="10000"/>
          </a:bodyPr>
          <a:lstStyle/>
          <a:p>
            <a:r>
              <a:rPr lang="en-US" dirty="0" smtClean="0"/>
              <a:t>Support “zero-overhead” network drivers</a:t>
            </a:r>
          </a:p>
          <a:p>
            <a:pPr lvl="1"/>
            <a:r>
              <a:rPr lang="en-US" dirty="0" smtClean="0"/>
              <a:t>Standard driver delivers a packet in 20,000 clock cycles</a:t>
            </a:r>
          </a:p>
          <a:p>
            <a:pPr lvl="1"/>
            <a:r>
              <a:rPr lang="en-US" dirty="0" smtClean="0"/>
              <a:t>Zero-overhead driver delivers a packet in 80 clock cycles</a:t>
            </a:r>
          </a:p>
          <a:p>
            <a:r>
              <a:rPr lang="en-US" dirty="0" smtClean="0"/>
              <a:t>Example: </a:t>
            </a:r>
            <a:r>
              <a:rPr lang="en-US" dirty="0" smtClean="0">
                <a:latin typeface="Courier"/>
                <a:cs typeface="Courier"/>
              </a:rPr>
              <a:t>PF_RING</a:t>
            </a:r>
            <a:r>
              <a:rPr lang="en-US" dirty="0" smtClean="0"/>
              <a:t>, </a:t>
            </a:r>
            <a:r>
              <a:rPr lang="en-US" dirty="0" smtClean="0">
                <a:latin typeface="Courier"/>
                <a:cs typeface="Courier"/>
              </a:rPr>
              <a:t>DPDK</a:t>
            </a:r>
            <a:r>
              <a:rPr lang="en-US" dirty="0" smtClean="0"/>
              <a:t>, </a:t>
            </a:r>
            <a:r>
              <a:rPr lang="en-US" dirty="0" err="1" smtClean="0">
                <a:latin typeface="Courier"/>
                <a:cs typeface="Courier"/>
              </a:rPr>
              <a:t>netmap</a:t>
            </a:r>
            <a:endParaRPr lang="en-US" dirty="0" smtClean="0">
              <a:latin typeface="Courier"/>
              <a:cs typeface="Courier"/>
            </a:endParaRPr>
          </a:p>
          <a:p>
            <a:pPr lvl="1"/>
            <a:r>
              <a:rPr lang="en-US" dirty="0" smtClean="0"/>
              <a:t>Also: memory, for benchmarking</a:t>
            </a:r>
            <a:endParaRPr lang="en-US" dirty="0"/>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175326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dapter: “medium” speed</a:t>
            </a:r>
            <a:endParaRPr lang="en-US" dirty="0"/>
          </a:p>
        </p:txBody>
      </p:sp>
      <p:sp>
        <p:nvSpPr>
          <p:cNvPr id="3" name="Content Placeholder 2"/>
          <p:cNvSpPr>
            <a:spLocks noGrp="1"/>
          </p:cNvSpPr>
          <p:nvPr>
            <p:ph idx="1"/>
          </p:nvPr>
        </p:nvSpPr>
        <p:spPr>
          <a:xfrm>
            <a:off x="457200" y="1600200"/>
            <a:ext cx="6459751" cy="4525963"/>
          </a:xfrm>
        </p:spPr>
        <p:txBody>
          <a:bodyPr>
            <a:normAutofit/>
          </a:bodyPr>
          <a:lstStyle/>
          <a:p>
            <a:r>
              <a:rPr lang="en-US" dirty="0" smtClean="0"/>
              <a:t>Network drivers</a:t>
            </a:r>
          </a:p>
          <a:p>
            <a:pPr lvl="1"/>
            <a:r>
              <a:rPr lang="en-US" dirty="0" smtClean="0"/>
              <a:t>BPF on BSD/</a:t>
            </a:r>
            <a:r>
              <a:rPr lang="en-US" dirty="0" err="1" smtClean="0"/>
              <a:t>MacOS</a:t>
            </a:r>
            <a:endParaRPr lang="en-US" dirty="0" smtClean="0"/>
          </a:p>
          <a:p>
            <a:pPr lvl="1"/>
            <a:r>
              <a:rPr lang="en-US" dirty="0" smtClean="0"/>
              <a:t>raw sockets on Linux</a:t>
            </a:r>
            <a:endParaRPr lang="en-US" dirty="0"/>
          </a:p>
          <a:p>
            <a:pPr lvl="1"/>
            <a:r>
              <a:rPr lang="en-US" dirty="0" smtClean="0"/>
              <a:t>“</a:t>
            </a:r>
            <a:r>
              <a:rPr lang="en-US" dirty="0" err="1" smtClean="0"/>
              <a:t>libpcap</a:t>
            </a:r>
            <a:r>
              <a:rPr lang="en-US" dirty="0" smtClean="0"/>
              <a:t>” on all platforms</a:t>
            </a:r>
          </a:p>
          <a:p>
            <a:pPr lvl="1"/>
            <a:r>
              <a:rPr lang="en-US" dirty="0" smtClean="0"/>
              <a:t>“</a:t>
            </a:r>
            <a:r>
              <a:rPr lang="en-US" dirty="0" err="1" smtClean="0"/>
              <a:t>winpcap</a:t>
            </a:r>
            <a:r>
              <a:rPr lang="en-US" dirty="0" smtClean="0"/>
              <a:t>” on Windows</a:t>
            </a:r>
            <a:endParaRPr lang="en-US" dirty="0" smtClean="0"/>
          </a:p>
          <a:p>
            <a:r>
              <a:rPr lang="en-US" dirty="0" smtClean="0"/>
              <a:t>Bypasses </a:t>
            </a:r>
            <a:r>
              <a:rPr lang="en-US" dirty="0" smtClean="0"/>
              <a:t>OS TCP/IP </a:t>
            </a:r>
            <a:r>
              <a:rPr lang="en-US" dirty="0" smtClean="0"/>
              <a:t>stack</a:t>
            </a:r>
          </a:p>
          <a:p>
            <a:pPr lvl="1"/>
            <a:r>
              <a:rPr lang="en-US" dirty="0" smtClean="0"/>
              <a:t>But still uses OS driver, so sub-optimal</a:t>
            </a:r>
            <a:endParaRPr lang="en-US" dirty="0" smtClean="0"/>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345814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a:t>
            </a:r>
            <a:br>
              <a:rPr lang="en-US" dirty="0" smtClean="0"/>
            </a:br>
            <a:r>
              <a:rPr lang="en-US" dirty="0" smtClean="0"/>
              <a:t>a “data-plane” DNS server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R1: fastest DNS authoritative server</a:t>
            </a:r>
          </a:p>
          <a:p>
            <a:pPr lvl="1"/>
            <a:r>
              <a:rPr lang="en-US" dirty="0" smtClean="0"/>
              <a:t>~10 million </a:t>
            </a:r>
            <a:r>
              <a:rPr lang="en-US" dirty="0" smtClean="0"/>
              <a:t>requests/second on desktop hardware</a:t>
            </a:r>
            <a:endParaRPr lang="en-US" dirty="0" smtClean="0"/>
          </a:p>
          <a:p>
            <a:pPr lvl="1"/>
            <a:r>
              <a:rPr lang="en-US" dirty="0" smtClean="0"/>
              <a:t>10x faster than existing “fast” servers, 100x faster than BIND9</a:t>
            </a:r>
          </a:p>
          <a:p>
            <a:r>
              <a:rPr lang="en-US" dirty="0" smtClean="0"/>
              <a:t>R2: security hardened</a:t>
            </a:r>
          </a:p>
          <a:p>
            <a:pPr lvl="1"/>
            <a:r>
              <a:rPr lang="en-US" dirty="0"/>
              <a:t>s</a:t>
            </a:r>
            <a:r>
              <a:rPr lang="en-US" dirty="0" smtClean="0"/>
              <a:t>ecurity development methods</a:t>
            </a:r>
            <a:endParaRPr lang="en-US" dirty="0" smtClean="0"/>
          </a:p>
          <a:p>
            <a:r>
              <a:rPr lang="en-US" dirty="0" smtClean="0"/>
              <a:t>R3: root and TLD capable</a:t>
            </a:r>
          </a:p>
          <a:p>
            <a:pPr lvl="1"/>
            <a:r>
              <a:rPr lang="en-US" dirty="0" smtClean="0"/>
              <a:t>.com zone file, root . zone</a:t>
            </a:r>
          </a:p>
          <a:p>
            <a:r>
              <a:rPr lang="en-US" dirty="0" smtClean="0"/>
              <a:t>R4: hosting capable</a:t>
            </a:r>
          </a:p>
          <a:p>
            <a:pPr lvl="1"/>
            <a:r>
              <a:rPr lang="en-US" dirty="0" smtClean="0"/>
              <a:t>Fast/frequent updates</a:t>
            </a:r>
          </a:p>
          <a:p>
            <a:pPr lvl="1"/>
            <a:r>
              <a:rPr lang="en-US" dirty="0" smtClean="0"/>
              <a:t>Million zones</a:t>
            </a:r>
          </a:p>
          <a:p>
            <a:r>
              <a:rPr lang="en-US" dirty="0" smtClean="0"/>
              <a:t>R5</a:t>
            </a:r>
            <a:r>
              <a:rPr lang="en-US" dirty="0" smtClean="0"/>
              <a:t>: software patches</a:t>
            </a:r>
          </a:p>
          <a:p>
            <a:pPr lvl="1"/>
            <a:r>
              <a:rPr lang="en-US" dirty="0" smtClean="0"/>
              <a:t>Running server can be patched</a:t>
            </a:r>
          </a:p>
        </p:txBody>
      </p:sp>
    </p:spTree>
    <p:extLst>
      <p:ext uri="{BB962C8B-B14F-4D97-AF65-F5344CB8AC3E}">
        <p14:creationId xmlns:p14="http://schemas.microsoft.com/office/powerpoint/2010/main" val="801676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dapter: “slow” speed</a:t>
            </a:r>
            <a:endParaRPr lang="en-US" dirty="0"/>
          </a:p>
        </p:txBody>
      </p:sp>
      <p:sp>
        <p:nvSpPr>
          <p:cNvPr id="3" name="Content Placeholder 2"/>
          <p:cNvSpPr>
            <a:spLocks noGrp="1"/>
          </p:cNvSpPr>
          <p:nvPr>
            <p:ph idx="1"/>
          </p:nvPr>
        </p:nvSpPr>
        <p:spPr>
          <a:xfrm>
            <a:off x="457200" y="1600200"/>
            <a:ext cx="6459751" cy="4525963"/>
          </a:xfrm>
        </p:spPr>
        <p:txBody>
          <a:bodyPr>
            <a:normAutofit/>
          </a:bodyPr>
          <a:lstStyle/>
          <a:p>
            <a:r>
              <a:rPr lang="en-US" dirty="0" smtClean="0"/>
              <a:t>Standard ‘sockets’ </a:t>
            </a:r>
            <a:r>
              <a:rPr lang="en-US" dirty="0" smtClean="0"/>
              <a:t>support</a:t>
            </a:r>
          </a:p>
          <a:p>
            <a:pPr lvl="1"/>
            <a:r>
              <a:rPr lang="en-US" dirty="0" smtClean="0"/>
              <a:t>Needs tweaks to get faster support</a:t>
            </a:r>
            <a:endParaRPr lang="en-US" dirty="0" smtClean="0"/>
          </a:p>
          <a:p>
            <a:r>
              <a:rPr lang="en-US" dirty="0" smtClean="0"/>
              <a:t>OS TCP/IP stack becomes an enormous bottleneck</a:t>
            </a:r>
          </a:p>
          <a:p>
            <a:pPr lvl="1"/>
            <a:r>
              <a:rPr lang="en-US" dirty="0" smtClean="0"/>
              <a:t>Primary bottleneck for “fast” DNS servers</a:t>
            </a:r>
            <a:endParaRPr lang="en-US" dirty="0" smtClean="0"/>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784985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a:t>
            </a:r>
            <a:endParaRPr lang="en-US" dirty="0"/>
          </a:p>
        </p:txBody>
      </p:sp>
      <p:sp>
        <p:nvSpPr>
          <p:cNvPr id="3" name="Content Placeholder 2"/>
          <p:cNvSpPr>
            <a:spLocks noGrp="1"/>
          </p:cNvSpPr>
          <p:nvPr>
            <p:ph idx="1"/>
          </p:nvPr>
        </p:nvSpPr>
        <p:spPr>
          <a:xfrm>
            <a:off x="457200" y="1600200"/>
            <a:ext cx="6447422" cy="4525963"/>
          </a:xfrm>
        </p:spPr>
        <p:txBody>
          <a:bodyPr>
            <a:normAutofit fontScale="62500" lnSpcReduction="20000"/>
          </a:bodyPr>
          <a:lstStyle/>
          <a:p>
            <a:r>
              <a:rPr lang="en-US" dirty="0" smtClean="0"/>
              <a:t>Lower layers</a:t>
            </a:r>
          </a:p>
          <a:p>
            <a:pPr lvl="1"/>
            <a:r>
              <a:rPr lang="en-US" dirty="0" smtClean="0"/>
              <a:t>Supports ARP</a:t>
            </a:r>
          </a:p>
          <a:p>
            <a:pPr lvl="1"/>
            <a:r>
              <a:rPr lang="en-US" dirty="0" smtClean="0"/>
              <a:t>May support link aggregation in the future</a:t>
            </a:r>
          </a:p>
          <a:p>
            <a:pPr lvl="1"/>
            <a:r>
              <a:rPr lang="en-US" dirty="0" smtClean="0"/>
              <a:t>May support ICMP pings in the future</a:t>
            </a:r>
          </a:p>
          <a:p>
            <a:pPr lvl="1"/>
            <a:r>
              <a:rPr lang="en-US" dirty="0" smtClean="0"/>
              <a:t>No IP fragmentation support</a:t>
            </a:r>
          </a:p>
          <a:p>
            <a:r>
              <a:rPr lang="en-US" dirty="0" smtClean="0"/>
              <a:t>DNS parser</a:t>
            </a:r>
          </a:p>
          <a:p>
            <a:pPr lvl="1"/>
            <a:r>
              <a:rPr lang="en-US" dirty="0" smtClean="0"/>
              <a:t>Fully validates input</a:t>
            </a:r>
          </a:p>
          <a:p>
            <a:pPr lvl="1"/>
            <a:r>
              <a:rPr lang="en-US" dirty="0" smtClean="0"/>
              <a:t>E.g. no DNS name will be more than 255 bytes</a:t>
            </a:r>
          </a:p>
          <a:p>
            <a:pPr lvl="1"/>
            <a:r>
              <a:rPr lang="en-US" dirty="0" smtClean="0"/>
              <a:t>Look here to find buffer overflows</a:t>
            </a:r>
          </a:p>
          <a:p>
            <a:pPr lvl="1"/>
            <a:r>
              <a:rPr lang="en-US" dirty="0" smtClean="0"/>
              <a:t>“</a:t>
            </a:r>
            <a:r>
              <a:rPr lang="en-US" dirty="0" err="1" smtClean="0"/>
              <a:t>Langsec</a:t>
            </a:r>
            <a:r>
              <a:rPr lang="en-US" dirty="0" smtClean="0"/>
              <a:t>” principles</a:t>
            </a:r>
          </a:p>
          <a:p>
            <a:r>
              <a:rPr lang="en-US" dirty="0" smtClean="0"/>
              <a:t>DNS formatter</a:t>
            </a:r>
          </a:p>
          <a:p>
            <a:pPr lvl="1"/>
            <a:r>
              <a:rPr lang="en-US" dirty="0" smtClean="0"/>
              <a:t>Opposite of parser</a:t>
            </a:r>
          </a:p>
          <a:p>
            <a:r>
              <a:rPr lang="en-US" dirty="0" smtClean="0"/>
              <a:t>DNS name compressor</a:t>
            </a:r>
          </a:p>
          <a:p>
            <a:pPr lvl="1"/>
            <a:r>
              <a:rPr lang="en-US" dirty="0" smtClean="0"/>
              <a:t>A surprisingly finicky step</a:t>
            </a:r>
          </a:p>
          <a:p>
            <a:pPr lvl="1"/>
            <a:r>
              <a:rPr lang="en-US" dirty="0" smtClean="0"/>
              <a:t>Currently the slowest part in the system</a:t>
            </a:r>
          </a:p>
          <a:p>
            <a:pPr lvl="1"/>
            <a:endParaRPr lang="en-US" dirty="0" smtClean="0"/>
          </a:p>
          <a:p>
            <a:pPr lvl="1"/>
            <a:endParaRPr lang="en-US" dirty="0" smtClean="0"/>
          </a:p>
          <a:p>
            <a:pPr lvl="1"/>
            <a:endParaRPr lang="en-US" dirty="0" smtClean="0"/>
          </a:p>
        </p:txBody>
      </p:sp>
      <p:sp>
        <p:nvSpPr>
          <p:cNvPr id="4" name="Rounded Rectangle 3"/>
          <p:cNvSpPr/>
          <p:nvPr/>
        </p:nvSpPr>
        <p:spPr>
          <a:xfrm>
            <a:off x="7087715" y="1390910"/>
            <a:ext cx="1680572" cy="3272709"/>
          </a:xfrm>
          <a:prstGeom prst="roundRect">
            <a:avLst/>
          </a:prstGeom>
          <a:solidFill>
            <a:schemeClr val="accent3"/>
          </a:solidFill>
          <a:ln>
            <a:solidFill>
              <a:schemeClr val="accent3"/>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7187025" y="1469066"/>
            <a:ext cx="1499775" cy="1778882"/>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7087715" y="4190658"/>
            <a:ext cx="1749210" cy="461665"/>
          </a:xfrm>
          <a:prstGeom prst="rect">
            <a:avLst/>
          </a:prstGeom>
          <a:noFill/>
        </p:spPr>
        <p:txBody>
          <a:bodyPr wrap="square" rtlCol="0">
            <a:spAutoFit/>
          </a:bodyPr>
          <a:lstStyle/>
          <a:p>
            <a:pPr algn="ctr"/>
            <a:r>
              <a:rPr lang="en-US" sz="2400" b="1" dirty="0" smtClean="0"/>
              <a:t>proto</a:t>
            </a:r>
            <a:endParaRPr lang="en-US" sz="2400" b="1" dirty="0"/>
          </a:p>
        </p:txBody>
      </p:sp>
      <p:sp>
        <p:nvSpPr>
          <p:cNvPr id="7" name="Rounded Rectangle 6"/>
          <p:cNvSpPr/>
          <p:nvPr/>
        </p:nvSpPr>
        <p:spPr>
          <a:xfrm>
            <a:off x="7181818" y="3874340"/>
            <a:ext cx="1499774"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ethernet</a:t>
            </a:r>
            <a:endParaRPr lang="en-US" dirty="0">
              <a:solidFill>
                <a:schemeClr val="tx1"/>
              </a:solidFill>
            </a:endParaRPr>
          </a:p>
        </p:txBody>
      </p:sp>
      <p:sp>
        <p:nvSpPr>
          <p:cNvPr id="8" name="Rounded Rectangle 7"/>
          <p:cNvSpPr/>
          <p:nvPr/>
        </p:nvSpPr>
        <p:spPr>
          <a:xfrm>
            <a:off x="7181817" y="3568898"/>
            <a:ext cx="149977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ip</a:t>
            </a:r>
            <a:endParaRPr lang="en-US" dirty="0">
              <a:solidFill>
                <a:schemeClr val="tx1"/>
              </a:solidFill>
            </a:endParaRPr>
          </a:p>
        </p:txBody>
      </p:sp>
      <p:sp>
        <p:nvSpPr>
          <p:cNvPr id="9" name="Rounded Rectangle 8"/>
          <p:cNvSpPr/>
          <p:nvPr/>
        </p:nvSpPr>
        <p:spPr>
          <a:xfrm>
            <a:off x="7181818" y="3266883"/>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udp</a:t>
            </a:r>
            <a:endParaRPr lang="en-US" dirty="0">
              <a:solidFill>
                <a:schemeClr val="tx1"/>
              </a:solidFill>
            </a:endParaRPr>
          </a:p>
        </p:txBody>
      </p:sp>
      <p:sp>
        <p:nvSpPr>
          <p:cNvPr id="10" name="Rounded Rectangle 9"/>
          <p:cNvSpPr/>
          <p:nvPr/>
        </p:nvSpPr>
        <p:spPr>
          <a:xfrm>
            <a:off x="7925383" y="3268131"/>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tcp</a:t>
            </a:r>
            <a:endParaRPr lang="en-US" dirty="0">
              <a:solidFill>
                <a:schemeClr val="tx1"/>
              </a:solidFill>
            </a:endParaRPr>
          </a:p>
        </p:txBody>
      </p:sp>
      <p:sp>
        <p:nvSpPr>
          <p:cNvPr id="11" name="Rounded Rectangle 10"/>
          <p:cNvSpPr/>
          <p:nvPr/>
        </p:nvSpPr>
        <p:spPr>
          <a:xfrm rot="16200000">
            <a:off x="6780724" y="2123304"/>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parser</a:t>
            </a:r>
            <a:endParaRPr lang="en-US" dirty="0">
              <a:solidFill>
                <a:schemeClr val="tx1"/>
              </a:solidFill>
            </a:endParaRPr>
          </a:p>
        </p:txBody>
      </p:sp>
      <p:sp>
        <p:nvSpPr>
          <p:cNvPr id="12" name="Rounded Rectangle 11"/>
          <p:cNvSpPr/>
          <p:nvPr/>
        </p:nvSpPr>
        <p:spPr>
          <a:xfrm rot="16200000">
            <a:off x="7377442" y="2123303"/>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formatter</a:t>
            </a:r>
            <a:endParaRPr lang="en-US" dirty="0">
              <a:solidFill>
                <a:schemeClr val="tx1"/>
              </a:solidFill>
            </a:endParaRPr>
          </a:p>
        </p:txBody>
      </p:sp>
      <p:sp>
        <p:nvSpPr>
          <p:cNvPr id="13" name="Rounded Rectangle 12"/>
          <p:cNvSpPr/>
          <p:nvPr/>
        </p:nvSpPr>
        <p:spPr>
          <a:xfrm rot="16200000">
            <a:off x="7680677" y="2122373"/>
            <a:ext cx="1419385"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compressor</a:t>
            </a:r>
            <a:endParaRPr lang="en-US" b="1" dirty="0">
              <a:solidFill>
                <a:schemeClr val="tx1"/>
              </a:solidFill>
            </a:endParaRPr>
          </a:p>
        </p:txBody>
      </p:sp>
      <p:sp>
        <p:nvSpPr>
          <p:cNvPr id="14" name="Rounded Rectangle 13"/>
          <p:cNvSpPr/>
          <p:nvPr/>
        </p:nvSpPr>
        <p:spPr>
          <a:xfrm>
            <a:off x="7181818" y="2971311"/>
            <a:ext cx="1499775" cy="302304"/>
          </a:xfrm>
          <a:prstGeom prst="roundRect">
            <a:avLst/>
          </a:prstGeom>
          <a:noFill/>
          <a:ln w="25400">
            <a:no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dns</a:t>
            </a:r>
            <a:endParaRPr lang="en-US" dirty="0">
              <a:solidFill>
                <a:schemeClr val="tx1"/>
              </a:solidFill>
            </a:endParaRPr>
          </a:p>
        </p:txBody>
      </p:sp>
    </p:spTree>
    <p:extLst>
      <p:ext uri="{BB962C8B-B14F-4D97-AF65-F5344CB8AC3E}">
        <p14:creationId xmlns:p14="http://schemas.microsoft.com/office/powerpoint/2010/main" val="4076889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resolver</a:t>
            </a:r>
            <a:endParaRPr lang="en-US" dirty="0"/>
          </a:p>
        </p:txBody>
      </p:sp>
      <p:sp>
        <p:nvSpPr>
          <p:cNvPr id="3" name="Content Placeholder 2"/>
          <p:cNvSpPr>
            <a:spLocks noGrp="1"/>
          </p:cNvSpPr>
          <p:nvPr>
            <p:ph idx="1"/>
          </p:nvPr>
        </p:nvSpPr>
        <p:spPr>
          <a:xfrm>
            <a:off x="457199" y="1600200"/>
            <a:ext cx="6484411" cy="4525963"/>
          </a:xfrm>
        </p:spPr>
        <p:txBody>
          <a:bodyPr/>
          <a:lstStyle/>
          <a:p>
            <a:r>
              <a:rPr lang="en-US" dirty="0" smtClean="0"/>
              <a:t>Handles the DNS operations like QUERY, NOTIFY, and UPDATE</a:t>
            </a:r>
          </a:p>
          <a:p>
            <a:pPr lvl="1"/>
            <a:r>
              <a:rPr lang="en-US" dirty="0" smtClean="0"/>
              <a:t>i.e. the DNS “proto” handles only parsing/formatting</a:t>
            </a:r>
          </a:p>
          <a:p>
            <a:r>
              <a:rPr lang="en-US" dirty="0" smtClean="0"/>
              <a:t>Look here to validate conformance with RFCs</a:t>
            </a:r>
            <a:endParaRPr lang="en-US" dirty="0"/>
          </a:p>
        </p:txBody>
      </p:sp>
      <p:sp>
        <p:nvSpPr>
          <p:cNvPr id="4" name="Rounded Rectangle 3"/>
          <p:cNvSpPr/>
          <p:nvPr/>
        </p:nvSpPr>
        <p:spPr>
          <a:xfrm>
            <a:off x="7768363" y="1141889"/>
            <a:ext cx="861755" cy="2064366"/>
          </a:xfrm>
          <a:prstGeom prst="roundRect">
            <a:avLst/>
          </a:prstGeom>
          <a:solidFill>
            <a:schemeClr val="accent4"/>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922241" y="1608833"/>
            <a:ext cx="553998" cy="1130478"/>
          </a:xfrm>
          <a:prstGeom prst="rect">
            <a:avLst/>
          </a:prstGeom>
          <a:noFill/>
        </p:spPr>
        <p:txBody>
          <a:bodyPr vert="vert270" wrap="none" rtlCol="0">
            <a:spAutoFit/>
          </a:bodyPr>
          <a:lstStyle/>
          <a:p>
            <a:pPr algn="ctr"/>
            <a:r>
              <a:rPr lang="en-US" sz="2400" b="1" dirty="0"/>
              <a:t>r</a:t>
            </a:r>
            <a:r>
              <a:rPr lang="en-US" sz="2400" b="1" dirty="0" smtClean="0"/>
              <a:t>esolver</a:t>
            </a:r>
            <a:endParaRPr lang="en-US" sz="2400" b="1" dirty="0"/>
          </a:p>
        </p:txBody>
      </p:sp>
    </p:spTree>
    <p:extLst>
      <p:ext uri="{BB962C8B-B14F-4D97-AF65-F5344CB8AC3E}">
        <p14:creationId xmlns:p14="http://schemas.microsoft.com/office/powerpoint/2010/main" val="373897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Resolver</a:t>
            </a:r>
            <a:endParaRPr lang="en-US" dirty="0"/>
          </a:p>
        </p:txBody>
      </p:sp>
      <p:sp>
        <p:nvSpPr>
          <p:cNvPr id="3" name="Content Placeholder 2"/>
          <p:cNvSpPr>
            <a:spLocks noGrp="1"/>
          </p:cNvSpPr>
          <p:nvPr>
            <p:ph idx="1"/>
          </p:nvPr>
        </p:nvSpPr>
        <p:spPr>
          <a:xfrm>
            <a:off x="457199" y="1600200"/>
            <a:ext cx="6484411" cy="4525963"/>
          </a:xfrm>
        </p:spPr>
        <p:txBody>
          <a:bodyPr/>
          <a:lstStyle/>
          <a:p>
            <a:r>
              <a:rPr lang="en-US" dirty="0" smtClean="0"/>
              <a:t>Designed for </a:t>
            </a:r>
            <a:r>
              <a:rPr lang="en-US" dirty="0" err="1" smtClean="0"/>
              <a:t>uncacheable</a:t>
            </a:r>
            <a:r>
              <a:rPr lang="en-US" dirty="0" smtClean="0"/>
              <a:t>, random lookups in memory</a:t>
            </a:r>
          </a:p>
          <a:p>
            <a:r>
              <a:rPr lang="en-US" dirty="0" smtClean="0"/>
              <a:t>A thread may be resolving multiple queries at the time same time</a:t>
            </a:r>
          </a:p>
          <a:p>
            <a:r>
              <a:rPr lang="en-US" dirty="0" err="1" smtClean="0"/>
              <a:t>Prefetches</a:t>
            </a:r>
            <a:r>
              <a:rPr lang="en-US" dirty="0" smtClean="0"/>
              <a:t> </a:t>
            </a:r>
            <a:r>
              <a:rPr lang="en-US" dirty="0" err="1" smtClean="0"/>
              <a:t>db</a:t>
            </a:r>
            <a:r>
              <a:rPr lang="en-US" dirty="0" smtClean="0"/>
              <a:t>/catalog lookups for next query while resolving previous query</a:t>
            </a:r>
          </a:p>
          <a:p>
            <a:endParaRPr lang="en-US" dirty="0"/>
          </a:p>
        </p:txBody>
      </p:sp>
      <p:sp>
        <p:nvSpPr>
          <p:cNvPr id="4" name="Rounded Rectangle 3"/>
          <p:cNvSpPr/>
          <p:nvPr/>
        </p:nvSpPr>
        <p:spPr>
          <a:xfrm>
            <a:off x="7768363" y="1141889"/>
            <a:ext cx="861755" cy="2064366"/>
          </a:xfrm>
          <a:prstGeom prst="roundRect">
            <a:avLst/>
          </a:prstGeom>
          <a:solidFill>
            <a:schemeClr val="accent4"/>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922241" y="1608833"/>
            <a:ext cx="553998" cy="1130478"/>
          </a:xfrm>
          <a:prstGeom prst="rect">
            <a:avLst/>
          </a:prstGeom>
          <a:noFill/>
        </p:spPr>
        <p:txBody>
          <a:bodyPr vert="vert270" wrap="none" rtlCol="0">
            <a:spAutoFit/>
          </a:bodyPr>
          <a:lstStyle/>
          <a:p>
            <a:pPr algn="ctr"/>
            <a:r>
              <a:rPr lang="en-US" sz="2400" b="1" dirty="0"/>
              <a:t>r</a:t>
            </a:r>
            <a:r>
              <a:rPr lang="en-US" sz="2400" b="1" dirty="0" smtClean="0"/>
              <a:t>esolver</a:t>
            </a:r>
            <a:endParaRPr lang="en-US" sz="2400" b="1" dirty="0"/>
          </a:p>
        </p:txBody>
      </p:sp>
    </p:spTree>
    <p:extLst>
      <p:ext uri="{BB962C8B-B14F-4D97-AF65-F5344CB8AC3E}">
        <p14:creationId xmlns:p14="http://schemas.microsoft.com/office/powerpoint/2010/main" val="1818823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layout</a:t>
            </a:r>
            <a:endParaRPr lang="en-US" dirty="0"/>
          </a:p>
        </p:txBody>
      </p:sp>
      <p:sp>
        <p:nvSpPr>
          <p:cNvPr id="3" name="Content Placeholder 2"/>
          <p:cNvSpPr>
            <a:spLocks noGrp="1"/>
          </p:cNvSpPr>
          <p:nvPr>
            <p:ph idx="1"/>
          </p:nvPr>
        </p:nvSpPr>
        <p:spPr>
          <a:xfrm>
            <a:off x="457200" y="1600200"/>
            <a:ext cx="5310450" cy="4525963"/>
          </a:xfrm>
        </p:spPr>
        <p:txBody>
          <a:bodyPr>
            <a:normAutofit fontScale="85000" lnSpcReduction="20000"/>
          </a:bodyPr>
          <a:lstStyle/>
          <a:p>
            <a:r>
              <a:rPr lang="en-US" dirty="0" smtClean="0"/>
              <a:t>This is the database</a:t>
            </a:r>
          </a:p>
          <a:p>
            <a:pPr lvl="1"/>
            <a:r>
              <a:rPr lang="en-US" dirty="0" smtClean="0"/>
              <a:t>Custom, in-memory, not SQL</a:t>
            </a:r>
          </a:p>
          <a:p>
            <a:r>
              <a:rPr lang="en-US" dirty="0" smtClean="0"/>
              <a:t>Keywords like “</a:t>
            </a:r>
            <a:r>
              <a:rPr lang="en-US" dirty="0" smtClean="0">
                <a:latin typeface="Courier"/>
                <a:cs typeface="Courier"/>
              </a:rPr>
              <a:t>catalog</a:t>
            </a:r>
            <a:r>
              <a:rPr lang="en-US" dirty="0" smtClean="0"/>
              <a:t>”, “</a:t>
            </a:r>
            <a:r>
              <a:rPr lang="en-US" dirty="0" smtClean="0">
                <a:latin typeface="Courier"/>
                <a:cs typeface="Courier"/>
              </a:rPr>
              <a:t>zone</a:t>
            </a:r>
            <a:r>
              <a:rPr lang="en-US" dirty="0" smtClean="0"/>
              <a:t>”, </a:t>
            </a:r>
            <a:r>
              <a:rPr lang="en-US" dirty="0" smtClean="0"/>
              <a:t>“</a:t>
            </a:r>
            <a:r>
              <a:rPr lang="en-US" dirty="0" err="1" smtClean="0">
                <a:latin typeface="Courier"/>
                <a:cs typeface="Courier"/>
              </a:rPr>
              <a:t>rrset</a:t>
            </a:r>
            <a:r>
              <a:rPr lang="en-US" dirty="0" smtClean="0"/>
              <a:t>”, and “</a:t>
            </a:r>
            <a:r>
              <a:rPr lang="en-US" dirty="0" smtClean="0">
                <a:latin typeface="Courier"/>
                <a:cs typeface="Courier"/>
              </a:rPr>
              <a:t>rr</a:t>
            </a:r>
            <a:r>
              <a:rPr lang="en-US" dirty="0" smtClean="0"/>
              <a:t>” are used according to their meanings in DNS RFCs</a:t>
            </a:r>
          </a:p>
          <a:p>
            <a:r>
              <a:rPr lang="en-US" dirty="0" smtClean="0"/>
              <a:t>The “rrset” is heavily compressed to support large zones</a:t>
            </a:r>
          </a:p>
          <a:p>
            <a:pPr lvl="1"/>
            <a:r>
              <a:rPr lang="en-US" dirty="0" smtClean="0"/>
              <a:t>Designed for </a:t>
            </a:r>
            <a:r>
              <a:rPr lang="en-US" i="1" dirty="0" smtClean="0"/>
              <a:t>.com</a:t>
            </a:r>
            <a:r>
              <a:rPr lang="en-US" dirty="0" smtClean="0"/>
              <a:t> zone with more than 100 million entries</a:t>
            </a:r>
          </a:p>
          <a:p>
            <a:pPr lvl="1"/>
            <a:r>
              <a:rPr lang="en-US" dirty="0" smtClean="0"/>
              <a:t>Designed for a million zones</a:t>
            </a:r>
          </a:p>
          <a:p>
            <a:pPr lvl="1"/>
            <a:r>
              <a:rPr lang="en-US" dirty="0" smtClean="0"/>
              <a:t>Design for megabyte entries</a:t>
            </a:r>
          </a:p>
        </p:txBody>
      </p:sp>
      <p:sp>
        <p:nvSpPr>
          <p:cNvPr id="4" name="Rounded Rectangle 3"/>
          <p:cNvSpPr/>
          <p:nvPr/>
        </p:nvSpPr>
        <p:spPr>
          <a:xfrm>
            <a:off x="5767650" y="1417638"/>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ame Side Corner Rectangle 4"/>
          <p:cNvSpPr/>
          <p:nvPr/>
        </p:nvSpPr>
        <p:spPr>
          <a:xfrm>
            <a:off x="5949259" y="1586110"/>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nip Same Side Corner Rectangle 5"/>
          <p:cNvSpPr/>
          <p:nvPr/>
        </p:nvSpPr>
        <p:spPr>
          <a:xfrm>
            <a:off x="7172638" y="1586111"/>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234358" y="1754224"/>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771674" y="1750193"/>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002281" y="1754224"/>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96005" y="1754224"/>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325187" y="182980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502469" y="2407029"/>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7767298" y="2025394"/>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7944580" y="1826629"/>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124050" y="2599436"/>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8301332" y="2214622"/>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031308" y="2410208"/>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208590" y="2025394"/>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385872" y="2599436"/>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742624" y="2214622"/>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235452" y="3279516"/>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22" name="TextBox 21"/>
          <p:cNvSpPr txBox="1"/>
          <p:nvPr/>
        </p:nvSpPr>
        <p:spPr>
          <a:xfrm>
            <a:off x="7767298"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3" name="TextBox 22"/>
          <p:cNvSpPr txBox="1"/>
          <p:nvPr/>
        </p:nvSpPr>
        <p:spPr>
          <a:xfrm>
            <a:off x="7767298"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4" name="TextBox 23"/>
          <p:cNvSpPr txBox="1"/>
          <p:nvPr/>
        </p:nvSpPr>
        <p:spPr>
          <a:xfrm>
            <a:off x="776729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5" name="TextBox 24"/>
          <p:cNvSpPr txBox="1"/>
          <p:nvPr/>
        </p:nvSpPr>
        <p:spPr>
          <a:xfrm>
            <a:off x="776729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6" name="TextBox 25"/>
          <p:cNvSpPr txBox="1"/>
          <p:nvPr/>
        </p:nvSpPr>
        <p:spPr>
          <a:xfrm>
            <a:off x="776729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27" name="TextBox 26"/>
          <p:cNvSpPr txBox="1"/>
          <p:nvPr/>
        </p:nvSpPr>
        <p:spPr>
          <a:xfrm>
            <a:off x="7944580"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8" name="TextBox 27"/>
          <p:cNvSpPr txBox="1"/>
          <p:nvPr/>
        </p:nvSpPr>
        <p:spPr>
          <a:xfrm>
            <a:off x="794458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9" name="TextBox 28"/>
          <p:cNvSpPr txBox="1"/>
          <p:nvPr/>
        </p:nvSpPr>
        <p:spPr>
          <a:xfrm>
            <a:off x="794458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0" name="TextBox 29"/>
          <p:cNvSpPr txBox="1"/>
          <p:nvPr/>
        </p:nvSpPr>
        <p:spPr>
          <a:xfrm>
            <a:off x="794458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1" name="TextBox 30"/>
          <p:cNvSpPr txBox="1"/>
          <p:nvPr/>
        </p:nvSpPr>
        <p:spPr>
          <a:xfrm>
            <a:off x="794458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2" name="TextBox 31"/>
          <p:cNvSpPr txBox="1"/>
          <p:nvPr/>
        </p:nvSpPr>
        <p:spPr>
          <a:xfrm>
            <a:off x="794458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33" name="TextBox 32"/>
          <p:cNvSpPr txBox="1"/>
          <p:nvPr/>
        </p:nvSpPr>
        <p:spPr>
          <a:xfrm>
            <a:off x="7767298" y="3279516"/>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34" name="TextBox 33"/>
          <p:cNvSpPr txBox="1"/>
          <p:nvPr/>
        </p:nvSpPr>
        <p:spPr>
          <a:xfrm>
            <a:off x="7237640" y="3541353"/>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35" name="TextBox 34"/>
          <p:cNvSpPr txBox="1"/>
          <p:nvPr/>
        </p:nvSpPr>
        <p:spPr>
          <a:xfrm>
            <a:off x="7322999"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6" name="TextBox 35"/>
          <p:cNvSpPr txBox="1"/>
          <p:nvPr/>
        </p:nvSpPr>
        <p:spPr>
          <a:xfrm>
            <a:off x="7322999"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7" name="TextBox 36"/>
          <p:cNvSpPr txBox="1"/>
          <p:nvPr/>
        </p:nvSpPr>
        <p:spPr>
          <a:xfrm>
            <a:off x="7322999"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8" name="TextBox 37"/>
          <p:cNvSpPr txBox="1"/>
          <p:nvPr/>
        </p:nvSpPr>
        <p:spPr>
          <a:xfrm>
            <a:off x="7322999"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9" name="TextBox 38"/>
          <p:cNvSpPr txBox="1"/>
          <p:nvPr/>
        </p:nvSpPr>
        <p:spPr>
          <a:xfrm>
            <a:off x="7322999"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0" name="TextBox 39"/>
          <p:cNvSpPr txBox="1"/>
          <p:nvPr/>
        </p:nvSpPr>
        <p:spPr>
          <a:xfrm>
            <a:off x="7322999"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1" name="TextBox 40"/>
          <p:cNvSpPr txBox="1"/>
          <p:nvPr/>
        </p:nvSpPr>
        <p:spPr>
          <a:xfrm>
            <a:off x="7502469" y="241020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2" name="TextBox 41"/>
          <p:cNvSpPr txBox="1"/>
          <p:nvPr/>
        </p:nvSpPr>
        <p:spPr>
          <a:xfrm>
            <a:off x="7502469" y="260261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3" name="TextBox 42"/>
          <p:cNvSpPr txBox="1"/>
          <p:nvPr/>
        </p:nvSpPr>
        <p:spPr>
          <a:xfrm>
            <a:off x="7502469" y="279502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4" name="TextBox 43"/>
          <p:cNvSpPr txBox="1"/>
          <p:nvPr/>
        </p:nvSpPr>
        <p:spPr>
          <a:xfrm>
            <a:off x="812186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5" name="TextBox 44"/>
          <p:cNvSpPr txBox="1"/>
          <p:nvPr/>
        </p:nvSpPr>
        <p:spPr>
          <a:xfrm>
            <a:off x="812186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6" name="TextBox 45"/>
          <p:cNvSpPr txBox="1"/>
          <p:nvPr/>
        </p:nvSpPr>
        <p:spPr>
          <a:xfrm>
            <a:off x="8301332" y="221462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7" name="TextBox 46"/>
          <p:cNvSpPr txBox="1"/>
          <p:nvPr/>
        </p:nvSpPr>
        <p:spPr>
          <a:xfrm>
            <a:off x="8301332" y="240702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8" name="TextBox 47"/>
          <p:cNvSpPr txBox="1"/>
          <p:nvPr/>
        </p:nvSpPr>
        <p:spPr>
          <a:xfrm>
            <a:off x="8301332" y="259943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9" name="TextBox 48"/>
          <p:cNvSpPr txBox="1"/>
          <p:nvPr/>
        </p:nvSpPr>
        <p:spPr>
          <a:xfrm>
            <a:off x="8301332" y="279184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603130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603130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603130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3" name="TextBox 52"/>
          <p:cNvSpPr txBox="1"/>
          <p:nvPr/>
        </p:nvSpPr>
        <p:spPr>
          <a:xfrm>
            <a:off x="620859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4" name="TextBox 53"/>
          <p:cNvSpPr txBox="1"/>
          <p:nvPr/>
        </p:nvSpPr>
        <p:spPr>
          <a:xfrm>
            <a:off x="620859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5" name="TextBox 54"/>
          <p:cNvSpPr txBox="1"/>
          <p:nvPr/>
        </p:nvSpPr>
        <p:spPr>
          <a:xfrm>
            <a:off x="620859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6" name="TextBox 55"/>
          <p:cNvSpPr txBox="1"/>
          <p:nvPr/>
        </p:nvSpPr>
        <p:spPr>
          <a:xfrm>
            <a:off x="620859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620859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8" name="TextBox 57"/>
          <p:cNvSpPr txBox="1"/>
          <p:nvPr/>
        </p:nvSpPr>
        <p:spPr>
          <a:xfrm>
            <a:off x="638587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638587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0" name="TextBox 59"/>
          <p:cNvSpPr txBox="1"/>
          <p:nvPr/>
        </p:nvSpPr>
        <p:spPr>
          <a:xfrm>
            <a:off x="6002281" y="3279516"/>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endParaRPr lang="en-US" sz="6000" dirty="0" smtClean="0"/>
          </a:p>
        </p:txBody>
      </p:sp>
      <p:sp>
        <p:nvSpPr>
          <p:cNvPr id="61" name="TextBox 60"/>
          <p:cNvSpPr txBox="1"/>
          <p:nvPr/>
        </p:nvSpPr>
        <p:spPr>
          <a:xfrm>
            <a:off x="6740436"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2" name="TextBox 61"/>
          <p:cNvSpPr txBox="1"/>
          <p:nvPr/>
        </p:nvSpPr>
        <p:spPr>
          <a:xfrm>
            <a:off x="6740436"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3" name="TextBox 62"/>
          <p:cNvSpPr txBox="1"/>
          <p:nvPr/>
        </p:nvSpPr>
        <p:spPr>
          <a:xfrm>
            <a:off x="6740436"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4" name="TextBox 63"/>
          <p:cNvSpPr txBox="1"/>
          <p:nvPr/>
        </p:nvSpPr>
        <p:spPr>
          <a:xfrm>
            <a:off x="6740436"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5" name="TextBox 64"/>
          <p:cNvSpPr txBox="1"/>
          <p:nvPr/>
        </p:nvSpPr>
        <p:spPr>
          <a:xfrm>
            <a:off x="6596004" y="3279516"/>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6" name="TextBox 65"/>
          <p:cNvSpPr txBox="1"/>
          <p:nvPr/>
        </p:nvSpPr>
        <p:spPr>
          <a:xfrm>
            <a:off x="6002282" y="3541353"/>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67" name="TextBox 66"/>
          <p:cNvSpPr txBox="1"/>
          <p:nvPr/>
        </p:nvSpPr>
        <p:spPr>
          <a:xfrm>
            <a:off x="5767651" y="3758237"/>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cxnSp>
        <p:nvCxnSpPr>
          <p:cNvPr id="68" name="Straight Arrow Connector 67"/>
          <p:cNvCxnSpPr/>
          <p:nvPr/>
        </p:nvCxnSpPr>
        <p:spPr>
          <a:xfrm flipV="1">
            <a:off x="8295945" y="3982179"/>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41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layout</a:t>
            </a:r>
            <a:endParaRPr lang="en-US" dirty="0"/>
          </a:p>
        </p:txBody>
      </p:sp>
      <p:sp>
        <p:nvSpPr>
          <p:cNvPr id="3" name="Content Placeholder 2"/>
          <p:cNvSpPr>
            <a:spLocks noGrp="1"/>
          </p:cNvSpPr>
          <p:nvPr>
            <p:ph idx="1"/>
          </p:nvPr>
        </p:nvSpPr>
        <p:spPr>
          <a:xfrm>
            <a:off x="457200" y="1600200"/>
            <a:ext cx="5310450" cy="4525963"/>
          </a:xfrm>
        </p:spPr>
        <p:txBody>
          <a:bodyPr>
            <a:normAutofit fontScale="85000" lnSpcReduction="20000"/>
          </a:bodyPr>
          <a:lstStyle/>
          <a:p>
            <a:r>
              <a:rPr lang="en-US" dirty="0" smtClean="0"/>
              <a:t>“catalog”</a:t>
            </a:r>
          </a:p>
          <a:p>
            <a:pPr lvl="1"/>
            <a:r>
              <a:rPr lang="en-US" dirty="0" smtClean="0"/>
              <a:t>Contains everything</a:t>
            </a:r>
          </a:p>
          <a:p>
            <a:r>
              <a:rPr lang="en-US" dirty="0" smtClean="0"/>
              <a:t>“zone”</a:t>
            </a:r>
          </a:p>
          <a:p>
            <a:pPr lvl="1"/>
            <a:r>
              <a:rPr lang="en-US" dirty="0" smtClean="0"/>
              <a:t>Something like “example.com”</a:t>
            </a:r>
          </a:p>
          <a:p>
            <a:r>
              <a:rPr lang="en-US" dirty="0" smtClean="0"/>
              <a:t>“owner”/”entry”</a:t>
            </a:r>
          </a:p>
          <a:p>
            <a:pPr lvl="1"/>
            <a:r>
              <a:rPr lang="en-US" dirty="0" smtClean="0"/>
              <a:t>Everything at “www.example.com”</a:t>
            </a:r>
          </a:p>
          <a:p>
            <a:r>
              <a:rPr lang="en-US" dirty="0" smtClean="0"/>
              <a:t>“</a:t>
            </a:r>
            <a:r>
              <a:rPr lang="en-US" dirty="0" err="1" smtClean="0"/>
              <a:t>RRset</a:t>
            </a:r>
            <a:r>
              <a:rPr lang="en-US" dirty="0" smtClean="0"/>
              <a:t>”</a:t>
            </a:r>
          </a:p>
          <a:p>
            <a:pPr lvl="1"/>
            <a:r>
              <a:rPr lang="en-US" dirty="0" smtClean="0"/>
              <a:t>All the IP addresses (‘A’ records) that “www.example.com” points to</a:t>
            </a:r>
          </a:p>
          <a:p>
            <a:r>
              <a:rPr lang="en-US" dirty="0" smtClean="0"/>
              <a:t>“RR” (resource record)</a:t>
            </a:r>
          </a:p>
          <a:p>
            <a:pPr lvl="1"/>
            <a:r>
              <a:rPr lang="en-US" dirty="0" smtClean="0"/>
              <a:t>Each individual IP address (‘A’ record)</a:t>
            </a:r>
            <a:endParaRPr lang="en-US" dirty="0" smtClean="0"/>
          </a:p>
        </p:txBody>
      </p:sp>
      <p:sp>
        <p:nvSpPr>
          <p:cNvPr id="4" name="Rounded Rectangle 3"/>
          <p:cNvSpPr/>
          <p:nvPr/>
        </p:nvSpPr>
        <p:spPr>
          <a:xfrm>
            <a:off x="5767650" y="1417638"/>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ame Side Corner Rectangle 4"/>
          <p:cNvSpPr/>
          <p:nvPr/>
        </p:nvSpPr>
        <p:spPr>
          <a:xfrm>
            <a:off x="5949259" y="1586110"/>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nip Same Side Corner Rectangle 5"/>
          <p:cNvSpPr/>
          <p:nvPr/>
        </p:nvSpPr>
        <p:spPr>
          <a:xfrm>
            <a:off x="7172638" y="1586111"/>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234358" y="1754224"/>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771674" y="1750193"/>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002281" y="1754224"/>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96005" y="1754224"/>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325187" y="182980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502469" y="2407029"/>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7767298" y="2025394"/>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7944580" y="1826629"/>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124050" y="2599436"/>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8301332" y="2214622"/>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031308" y="2410208"/>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208590" y="2025394"/>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385872" y="2599436"/>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742624" y="2214622"/>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235452" y="3279516"/>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22" name="TextBox 21"/>
          <p:cNvSpPr txBox="1"/>
          <p:nvPr/>
        </p:nvSpPr>
        <p:spPr>
          <a:xfrm>
            <a:off x="7767298"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3" name="TextBox 22"/>
          <p:cNvSpPr txBox="1"/>
          <p:nvPr/>
        </p:nvSpPr>
        <p:spPr>
          <a:xfrm>
            <a:off x="7767298"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4" name="TextBox 23"/>
          <p:cNvSpPr txBox="1"/>
          <p:nvPr/>
        </p:nvSpPr>
        <p:spPr>
          <a:xfrm>
            <a:off x="776729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5" name="TextBox 24"/>
          <p:cNvSpPr txBox="1"/>
          <p:nvPr/>
        </p:nvSpPr>
        <p:spPr>
          <a:xfrm>
            <a:off x="776729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6" name="TextBox 25"/>
          <p:cNvSpPr txBox="1"/>
          <p:nvPr/>
        </p:nvSpPr>
        <p:spPr>
          <a:xfrm>
            <a:off x="776729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27" name="TextBox 26"/>
          <p:cNvSpPr txBox="1"/>
          <p:nvPr/>
        </p:nvSpPr>
        <p:spPr>
          <a:xfrm>
            <a:off x="7944580"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8" name="TextBox 27"/>
          <p:cNvSpPr txBox="1"/>
          <p:nvPr/>
        </p:nvSpPr>
        <p:spPr>
          <a:xfrm>
            <a:off x="794458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9" name="TextBox 28"/>
          <p:cNvSpPr txBox="1"/>
          <p:nvPr/>
        </p:nvSpPr>
        <p:spPr>
          <a:xfrm>
            <a:off x="794458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0" name="TextBox 29"/>
          <p:cNvSpPr txBox="1"/>
          <p:nvPr/>
        </p:nvSpPr>
        <p:spPr>
          <a:xfrm>
            <a:off x="794458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1" name="TextBox 30"/>
          <p:cNvSpPr txBox="1"/>
          <p:nvPr/>
        </p:nvSpPr>
        <p:spPr>
          <a:xfrm>
            <a:off x="794458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2" name="TextBox 31"/>
          <p:cNvSpPr txBox="1"/>
          <p:nvPr/>
        </p:nvSpPr>
        <p:spPr>
          <a:xfrm>
            <a:off x="794458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33" name="TextBox 32"/>
          <p:cNvSpPr txBox="1"/>
          <p:nvPr/>
        </p:nvSpPr>
        <p:spPr>
          <a:xfrm>
            <a:off x="7767298" y="3279516"/>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34" name="TextBox 33"/>
          <p:cNvSpPr txBox="1"/>
          <p:nvPr/>
        </p:nvSpPr>
        <p:spPr>
          <a:xfrm>
            <a:off x="7237640" y="3541353"/>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35" name="TextBox 34"/>
          <p:cNvSpPr txBox="1"/>
          <p:nvPr/>
        </p:nvSpPr>
        <p:spPr>
          <a:xfrm>
            <a:off x="7322999"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6" name="TextBox 35"/>
          <p:cNvSpPr txBox="1"/>
          <p:nvPr/>
        </p:nvSpPr>
        <p:spPr>
          <a:xfrm>
            <a:off x="7322999"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7" name="TextBox 36"/>
          <p:cNvSpPr txBox="1"/>
          <p:nvPr/>
        </p:nvSpPr>
        <p:spPr>
          <a:xfrm>
            <a:off x="7322999"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8" name="TextBox 37"/>
          <p:cNvSpPr txBox="1"/>
          <p:nvPr/>
        </p:nvSpPr>
        <p:spPr>
          <a:xfrm>
            <a:off x="7322999"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9" name="TextBox 38"/>
          <p:cNvSpPr txBox="1"/>
          <p:nvPr/>
        </p:nvSpPr>
        <p:spPr>
          <a:xfrm>
            <a:off x="7322999"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0" name="TextBox 39"/>
          <p:cNvSpPr txBox="1"/>
          <p:nvPr/>
        </p:nvSpPr>
        <p:spPr>
          <a:xfrm>
            <a:off x="7322999"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1" name="TextBox 40"/>
          <p:cNvSpPr txBox="1"/>
          <p:nvPr/>
        </p:nvSpPr>
        <p:spPr>
          <a:xfrm>
            <a:off x="7502469" y="241020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2" name="TextBox 41"/>
          <p:cNvSpPr txBox="1"/>
          <p:nvPr/>
        </p:nvSpPr>
        <p:spPr>
          <a:xfrm>
            <a:off x="7502469" y="260261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3" name="TextBox 42"/>
          <p:cNvSpPr txBox="1"/>
          <p:nvPr/>
        </p:nvSpPr>
        <p:spPr>
          <a:xfrm>
            <a:off x="7502469" y="279502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4" name="TextBox 43"/>
          <p:cNvSpPr txBox="1"/>
          <p:nvPr/>
        </p:nvSpPr>
        <p:spPr>
          <a:xfrm>
            <a:off x="812186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5" name="TextBox 44"/>
          <p:cNvSpPr txBox="1"/>
          <p:nvPr/>
        </p:nvSpPr>
        <p:spPr>
          <a:xfrm>
            <a:off x="812186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6" name="TextBox 45"/>
          <p:cNvSpPr txBox="1"/>
          <p:nvPr/>
        </p:nvSpPr>
        <p:spPr>
          <a:xfrm>
            <a:off x="8301332" y="221462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7" name="TextBox 46"/>
          <p:cNvSpPr txBox="1"/>
          <p:nvPr/>
        </p:nvSpPr>
        <p:spPr>
          <a:xfrm>
            <a:off x="8301332" y="240702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8" name="TextBox 47"/>
          <p:cNvSpPr txBox="1"/>
          <p:nvPr/>
        </p:nvSpPr>
        <p:spPr>
          <a:xfrm>
            <a:off x="8301332" y="259943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9" name="TextBox 48"/>
          <p:cNvSpPr txBox="1"/>
          <p:nvPr/>
        </p:nvSpPr>
        <p:spPr>
          <a:xfrm>
            <a:off x="8301332" y="279184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603130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603130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603130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3" name="TextBox 52"/>
          <p:cNvSpPr txBox="1"/>
          <p:nvPr/>
        </p:nvSpPr>
        <p:spPr>
          <a:xfrm>
            <a:off x="620859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4" name="TextBox 53"/>
          <p:cNvSpPr txBox="1"/>
          <p:nvPr/>
        </p:nvSpPr>
        <p:spPr>
          <a:xfrm>
            <a:off x="620859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5" name="TextBox 54"/>
          <p:cNvSpPr txBox="1"/>
          <p:nvPr/>
        </p:nvSpPr>
        <p:spPr>
          <a:xfrm>
            <a:off x="620859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6" name="TextBox 55"/>
          <p:cNvSpPr txBox="1"/>
          <p:nvPr/>
        </p:nvSpPr>
        <p:spPr>
          <a:xfrm>
            <a:off x="620859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620859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8" name="TextBox 57"/>
          <p:cNvSpPr txBox="1"/>
          <p:nvPr/>
        </p:nvSpPr>
        <p:spPr>
          <a:xfrm>
            <a:off x="638587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638587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0" name="TextBox 59"/>
          <p:cNvSpPr txBox="1"/>
          <p:nvPr/>
        </p:nvSpPr>
        <p:spPr>
          <a:xfrm>
            <a:off x="6002281" y="3279516"/>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endParaRPr lang="en-US" sz="6000" dirty="0" smtClean="0"/>
          </a:p>
        </p:txBody>
      </p:sp>
      <p:sp>
        <p:nvSpPr>
          <p:cNvPr id="61" name="TextBox 60"/>
          <p:cNvSpPr txBox="1"/>
          <p:nvPr/>
        </p:nvSpPr>
        <p:spPr>
          <a:xfrm>
            <a:off x="6740436"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2" name="TextBox 61"/>
          <p:cNvSpPr txBox="1"/>
          <p:nvPr/>
        </p:nvSpPr>
        <p:spPr>
          <a:xfrm>
            <a:off x="6740436"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3" name="TextBox 62"/>
          <p:cNvSpPr txBox="1"/>
          <p:nvPr/>
        </p:nvSpPr>
        <p:spPr>
          <a:xfrm>
            <a:off x="6740436"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4" name="TextBox 63"/>
          <p:cNvSpPr txBox="1"/>
          <p:nvPr/>
        </p:nvSpPr>
        <p:spPr>
          <a:xfrm>
            <a:off x="6740436"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5" name="TextBox 64"/>
          <p:cNvSpPr txBox="1"/>
          <p:nvPr/>
        </p:nvSpPr>
        <p:spPr>
          <a:xfrm>
            <a:off x="6596004" y="3279516"/>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6" name="TextBox 65"/>
          <p:cNvSpPr txBox="1"/>
          <p:nvPr/>
        </p:nvSpPr>
        <p:spPr>
          <a:xfrm>
            <a:off x="6002282" y="3541353"/>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67" name="TextBox 66"/>
          <p:cNvSpPr txBox="1"/>
          <p:nvPr/>
        </p:nvSpPr>
        <p:spPr>
          <a:xfrm>
            <a:off x="5767651" y="3758237"/>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cxnSp>
        <p:nvCxnSpPr>
          <p:cNvPr id="68" name="Straight Arrow Connector 67"/>
          <p:cNvCxnSpPr/>
          <p:nvPr/>
        </p:nvCxnSpPr>
        <p:spPr>
          <a:xfrm flipV="1">
            <a:off x="8295945" y="3982179"/>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316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synchronization</a:t>
            </a:r>
            <a:endParaRPr lang="en-US" dirty="0"/>
          </a:p>
        </p:txBody>
      </p:sp>
      <p:sp>
        <p:nvSpPr>
          <p:cNvPr id="3" name="Content Placeholder 2"/>
          <p:cNvSpPr>
            <a:spLocks noGrp="1"/>
          </p:cNvSpPr>
          <p:nvPr>
            <p:ph idx="1"/>
          </p:nvPr>
        </p:nvSpPr>
        <p:spPr>
          <a:xfrm>
            <a:off x="457200" y="1600200"/>
            <a:ext cx="5310450" cy="4525963"/>
          </a:xfrm>
        </p:spPr>
        <p:txBody>
          <a:bodyPr>
            <a:normAutofit fontScale="92500" lnSpcReduction="10000"/>
          </a:bodyPr>
          <a:lstStyle/>
          <a:p>
            <a:r>
              <a:rPr lang="en-US" dirty="0" smtClean="0"/>
              <a:t>Synchronization is through RCU (read-copy-update)</a:t>
            </a:r>
          </a:p>
          <a:p>
            <a:r>
              <a:rPr lang="en-US" dirty="0" smtClean="0"/>
              <a:t>Updates to an entry cause a copy of entry to be made</a:t>
            </a:r>
          </a:p>
          <a:p>
            <a:r>
              <a:rPr lang="en-US" dirty="0" smtClean="0"/>
              <a:t>Updates to a zone cause a copy of the zone to be made</a:t>
            </a:r>
          </a:p>
          <a:p>
            <a:pPr lvl="1"/>
            <a:r>
              <a:rPr lang="en-US" dirty="0" smtClean="0"/>
              <a:t>Lightweight copy of just the hash table and changed entries</a:t>
            </a:r>
          </a:p>
          <a:p>
            <a:pPr lvl="1"/>
            <a:r>
              <a:rPr lang="en-US" dirty="0" smtClean="0"/>
              <a:t>Thus, frequent/fast updates to .com are supported</a:t>
            </a:r>
            <a:endParaRPr lang="en-US" dirty="0"/>
          </a:p>
        </p:txBody>
      </p:sp>
      <p:sp>
        <p:nvSpPr>
          <p:cNvPr id="4" name="Rounded Rectangle 3"/>
          <p:cNvSpPr/>
          <p:nvPr/>
        </p:nvSpPr>
        <p:spPr>
          <a:xfrm>
            <a:off x="5767650" y="1417638"/>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ame Side Corner Rectangle 4"/>
          <p:cNvSpPr/>
          <p:nvPr/>
        </p:nvSpPr>
        <p:spPr>
          <a:xfrm>
            <a:off x="5949259" y="1586110"/>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nip Same Side Corner Rectangle 5"/>
          <p:cNvSpPr/>
          <p:nvPr/>
        </p:nvSpPr>
        <p:spPr>
          <a:xfrm>
            <a:off x="7172638" y="1586111"/>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234358" y="1754224"/>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771674" y="1750193"/>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002281" y="1754224"/>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96005" y="1754224"/>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325187" y="182980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502469" y="2407029"/>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7767298" y="2025394"/>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7944580" y="1826629"/>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124050" y="2599436"/>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8301332" y="2214622"/>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031308" y="2410208"/>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208590" y="2025394"/>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385872" y="2599436"/>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742624" y="2214622"/>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235452" y="3279516"/>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22" name="TextBox 21"/>
          <p:cNvSpPr txBox="1"/>
          <p:nvPr/>
        </p:nvSpPr>
        <p:spPr>
          <a:xfrm>
            <a:off x="7767298"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3" name="TextBox 22"/>
          <p:cNvSpPr txBox="1"/>
          <p:nvPr/>
        </p:nvSpPr>
        <p:spPr>
          <a:xfrm>
            <a:off x="7767298"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4" name="TextBox 23"/>
          <p:cNvSpPr txBox="1"/>
          <p:nvPr/>
        </p:nvSpPr>
        <p:spPr>
          <a:xfrm>
            <a:off x="776729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5" name="TextBox 24"/>
          <p:cNvSpPr txBox="1"/>
          <p:nvPr/>
        </p:nvSpPr>
        <p:spPr>
          <a:xfrm>
            <a:off x="776729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6" name="TextBox 25"/>
          <p:cNvSpPr txBox="1"/>
          <p:nvPr/>
        </p:nvSpPr>
        <p:spPr>
          <a:xfrm>
            <a:off x="776729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27" name="TextBox 26"/>
          <p:cNvSpPr txBox="1"/>
          <p:nvPr/>
        </p:nvSpPr>
        <p:spPr>
          <a:xfrm>
            <a:off x="7944580"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8" name="TextBox 27"/>
          <p:cNvSpPr txBox="1"/>
          <p:nvPr/>
        </p:nvSpPr>
        <p:spPr>
          <a:xfrm>
            <a:off x="794458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9" name="TextBox 28"/>
          <p:cNvSpPr txBox="1"/>
          <p:nvPr/>
        </p:nvSpPr>
        <p:spPr>
          <a:xfrm>
            <a:off x="794458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0" name="TextBox 29"/>
          <p:cNvSpPr txBox="1"/>
          <p:nvPr/>
        </p:nvSpPr>
        <p:spPr>
          <a:xfrm>
            <a:off x="794458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1" name="TextBox 30"/>
          <p:cNvSpPr txBox="1"/>
          <p:nvPr/>
        </p:nvSpPr>
        <p:spPr>
          <a:xfrm>
            <a:off x="794458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2" name="TextBox 31"/>
          <p:cNvSpPr txBox="1"/>
          <p:nvPr/>
        </p:nvSpPr>
        <p:spPr>
          <a:xfrm>
            <a:off x="794458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33" name="TextBox 32"/>
          <p:cNvSpPr txBox="1"/>
          <p:nvPr/>
        </p:nvSpPr>
        <p:spPr>
          <a:xfrm>
            <a:off x="7767298" y="3279516"/>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34" name="TextBox 33"/>
          <p:cNvSpPr txBox="1"/>
          <p:nvPr/>
        </p:nvSpPr>
        <p:spPr>
          <a:xfrm>
            <a:off x="7237640" y="3541353"/>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35" name="TextBox 34"/>
          <p:cNvSpPr txBox="1"/>
          <p:nvPr/>
        </p:nvSpPr>
        <p:spPr>
          <a:xfrm>
            <a:off x="7322999"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6" name="TextBox 35"/>
          <p:cNvSpPr txBox="1"/>
          <p:nvPr/>
        </p:nvSpPr>
        <p:spPr>
          <a:xfrm>
            <a:off x="7322999"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7" name="TextBox 36"/>
          <p:cNvSpPr txBox="1"/>
          <p:nvPr/>
        </p:nvSpPr>
        <p:spPr>
          <a:xfrm>
            <a:off x="7322999"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8" name="TextBox 37"/>
          <p:cNvSpPr txBox="1"/>
          <p:nvPr/>
        </p:nvSpPr>
        <p:spPr>
          <a:xfrm>
            <a:off x="7322999"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9" name="TextBox 38"/>
          <p:cNvSpPr txBox="1"/>
          <p:nvPr/>
        </p:nvSpPr>
        <p:spPr>
          <a:xfrm>
            <a:off x="7322999"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0" name="TextBox 39"/>
          <p:cNvSpPr txBox="1"/>
          <p:nvPr/>
        </p:nvSpPr>
        <p:spPr>
          <a:xfrm>
            <a:off x="7322999"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1" name="TextBox 40"/>
          <p:cNvSpPr txBox="1"/>
          <p:nvPr/>
        </p:nvSpPr>
        <p:spPr>
          <a:xfrm>
            <a:off x="7502469" y="241020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2" name="TextBox 41"/>
          <p:cNvSpPr txBox="1"/>
          <p:nvPr/>
        </p:nvSpPr>
        <p:spPr>
          <a:xfrm>
            <a:off x="7502469" y="260261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3" name="TextBox 42"/>
          <p:cNvSpPr txBox="1"/>
          <p:nvPr/>
        </p:nvSpPr>
        <p:spPr>
          <a:xfrm>
            <a:off x="7502469" y="279502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4" name="TextBox 43"/>
          <p:cNvSpPr txBox="1"/>
          <p:nvPr/>
        </p:nvSpPr>
        <p:spPr>
          <a:xfrm>
            <a:off x="812186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5" name="TextBox 44"/>
          <p:cNvSpPr txBox="1"/>
          <p:nvPr/>
        </p:nvSpPr>
        <p:spPr>
          <a:xfrm>
            <a:off x="812186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6" name="TextBox 45"/>
          <p:cNvSpPr txBox="1"/>
          <p:nvPr/>
        </p:nvSpPr>
        <p:spPr>
          <a:xfrm>
            <a:off x="8301332" y="221462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7" name="TextBox 46"/>
          <p:cNvSpPr txBox="1"/>
          <p:nvPr/>
        </p:nvSpPr>
        <p:spPr>
          <a:xfrm>
            <a:off x="8301332" y="240702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8" name="TextBox 47"/>
          <p:cNvSpPr txBox="1"/>
          <p:nvPr/>
        </p:nvSpPr>
        <p:spPr>
          <a:xfrm>
            <a:off x="8301332" y="259943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9" name="TextBox 48"/>
          <p:cNvSpPr txBox="1"/>
          <p:nvPr/>
        </p:nvSpPr>
        <p:spPr>
          <a:xfrm>
            <a:off x="8301332" y="279184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603130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603130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603130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3" name="TextBox 52"/>
          <p:cNvSpPr txBox="1"/>
          <p:nvPr/>
        </p:nvSpPr>
        <p:spPr>
          <a:xfrm>
            <a:off x="620859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4" name="TextBox 53"/>
          <p:cNvSpPr txBox="1"/>
          <p:nvPr/>
        </p:nvSpPr>
        <p:spPr>
          <a:xfrm>
            <a:off x="620859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5" name="TextBox 54"/>
          <p:cNvSpPr txBox="1"/>
          <p:nvPr/>
        </p:nvSpPr>
        <p:spPr>
          <a:xfrm>
            <a:off x="620859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6" name="TextBox 55"/>
          <p:cNvSpPr txBox="1"/>
          <p:nvPr/>
        </p:nvSpPr>
        <p:spPr>
          <a:xfrm>
            <a:off x="620859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620859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8" name="TextBox 57"/>
          <p:cNvSpPr txBox="1"/>
          <p:nvPr/>
        </p:nvSpPr>
        <p:spPr>
          <a:xfrm>
            <a:off x="638587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638587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0" name="TextBox 59"/>
          <p:cNvSpPr txBox="1"/>
          <p:nvPr/>
        </p:nvSpPr>
        <p:spPr>
          <a:xfrm>
            <a:off x="6002281" y="3279516"/>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1" name="TextBox 60"/>
          <p:cNvSpPr txBox="1"/>
          <p:nvPr/>
        </p:nvSpPr>
        <p:spPr>
          <a:xfrm>
            <a:off x="6740436"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2" name="TextBox 61"/>
          <p:cNvSpPr txBox="1"/>
          <p:nvPr/>
        </p:nvSpPr>
        <p:spPr>
          <a:xfrm>
            <a:off x="6740436"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3" name="TextBox 62"/>
          <p:cNvSpPr txBox="1"/>
          <p:nvPr/>
        </p:nvSpPr>
        <p:spPr>
          <a:xfrm>
            <a:off x="6740436"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4" name="TextBox 63"/>
          <p:cNvSpPr txBox="1"/>
          <p:nvPr/>
        </p:nvSpPr>
        <p:spPr>
          <a:xfrm>
            <a:off x="6740436"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5" name="TextBox 64"/>
          <p:cNvSpPr txBox="1"/>
          <p:nvPr/>
        </p:nvSpPr>
        <p:spPr>
          <a:xfrm>
            <a:off x="6596004" y="3279516"/>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6" name="TextBox 65"/>
          <p:cNvSpPr txBox="1"/>
          <p:nvPr/>
        </p:nvSpPr>
        <p:spPr>
          <a:xfrm>
            <a:off x="6002282" y="3541353"/>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67" name="TextBox 66"/>
          <p:cNvSpPr txBox="1"/>
          <p:nvPr/>
        </p:nvSpPr>
        <p:spPr>
          <a:xfrm>
            <a:off x="5767651" y="3758237"/>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cxnSp>
        <p:nvCxnSpPr>
          <p:cNvPr id="68" name="Straight Arrow Connector 67"/>
          <p:cNvCxnSpPr/>
          <p:nvPr/>
        </p:nvCxnSpPr>
        <p:spPr>
          <a:xfrm flipV="1">
            <a:off x="8295945" y="3982179"/>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58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loading/updating</a:t>
            </a:r>
            <a:endParaRPr lang="en-US" dirty="0"/>
          </a:p>
        </p:txBody>
      </p:sp>
      <p:sp>
        <p:nvSpPr>
          <p:cNvPr id="3" name="Content Placeholder 2"/>
          <p:cNvSpPr>
            <a:spLocks noGrp="1"/>
          </p:cNvSpPr>
          <p:nvPr>
            <p:ph idx="1"/>
          </p:nvPr>
        </p:nvSpPr>
        <p:spPr>
          <a:xfrm>
            <a:off x="457200" y="1600200"/>
            <a:ext cx="5310450" cy="4525963"/>
          </a:xfrm>
        </p:spPr>
        <p:txBody>
          <a:bodyPr>
            <a:normAutofit fontScale="92500" lnSpcReduction="20000"/>
          </a:bodyPr>
          <a:lstStyle/>
          <a:p>
            <a:r>
              <a:rPr lang="en-US" dirty="0" smtClean="0"/>
              <a:t>Initial loading and later updating use two different methods</a:t>
            </a:r>
          </a:p>
          <a:p>
            <a:r>
              <a:rPr lang="en-US" dirty="0" smtClean="0"/>
              <a:t>The initial loading from files is fast without much synchronization</a:t>
            </a:r>
          </a:p>
          <a:p>
            <a:pPr lvl="1"/>
            <a:r>
              <a:rPr lang="en-US" dirty="0" smtClean="0"/>
              <a:t>New RRs are simply appended to entry without making a copy</a:t>
            </a:r>
          </a:p>
          <a:p>
            <a:r>
              <a:rPr lang="en-US" dirty="0" smtClean="0"/>
              <a:t>Later updating is slower due to synchronization</a:t>
            </a:r>
          </a:p>
          <a:p>
            <a:pPr lvl="1"/>
            <a:r>
              <a:rPr lang="en-US" dirty="0" smtClean="0"/>
              <a:t>Much copying for RCU</a:t>
            </a:r>
            <a:endParaRPr lang="en-US" dirty="0"/>
          </a:p>
        </p:txBody>
      </p:sp>
      <p:sp>
        <p:nvSpPr>
          <p:cNvPr id="4" name="Rounded Rectangle 3"/>
          <p:cNvSpPr/>
          <p:nvPr/>
        </p:nvSpPr>
        <p:spPr>
          <a:xfrm>
            <a:off x="5767650" y="1417638"/>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ame Side Corner Rectangle 4"/>
          <p:cNvSpPr/>
          <p:nvPr/>
        </p:nvSpPr>
        <p:spPr>
          <a:xfrm>
            <a:off x="5949259" y="1586110"/>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nip Same Side Corner Rectangle 5"/>
          <p:cNvSpPr/>
          <p:nvPr/>
        </p:nvSpPr>
        <p:spPr>
          <a:xfrm>
            <a:off x="7172638" y="1586111"/>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234358" y="1754224"/>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771674" y="1750193"/>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002281" y="1754224"/>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96005" y="1754224"/>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325187" y="182980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502469" y="2407029"/>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7767298" y="2025394"/>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7944580" y="1826629"/>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124050" y="2599436"/>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8301332" y="2214622"/>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031308" y="2410208"/>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208590" y="2025394"/>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385872" y="2599436"/>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742624" y="2214622"/>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235452" y="3279516"/>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22" name="TextBox 21"/>
          <p:cNvSpPr txBox="1"/>
          <p:nvPr/>
        </p:nvSpPr>
        <p:spPr>
          <a:xfrm>
            <a:off x="7767298"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3" name="TextBox 22"/>
          <p:cNvSpPr txBox="1"/>
          <p:nvPr/>
        </p:nvSpPr>
        <p:spPr>
          <a:xfrm>
            <a:off x="7767298"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4" name="TextBox 23"/>
          <p:cNvSpPr txBox="1"/>
          <p:nvPr/>
        </p:nvSpPr>
        <p:spPr>
          <a:xfrm>
            <a:off x="776729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5" name="TextBox 24"/>
          <p:cNvSpPr txBox="1"/>
          <p:nvPr/>
        </p:nvSpPr>
        <p:spPr>
          <a:xfrm>
            <a:off x="776729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6" name="TextBox 25"/>
          <p:cNvSpPr txBox="1"/>
          <p:nvPr/>
        </p:nvSpPr>
        <p:spPr>
          <a:xfrm>
            <a:off x="776729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27" name="TextBox 26"/>
          <p:cNvSpPr txBox="1"/>
          <p:nvPr/>
        </p:nvSpPr>
        <p:spPr>
          <a:xfrm>
            <a:off x="7944580"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8" name="TextBox 27"/>
          <p:cNvSpPr txBox="1"/>
          <p:nvPr/>
        </p:nvSpPr>
        <p:spPr>
          <a:xfrm>
            <a:off x="794458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9" name="TextBox 28"/>
          <p:cNvSpPr txBox="1"/>
          <p:nvPr/>
        </p:nvSpPr>
        <p:spPr>
          <a:xfrm>
            <a:off x="794458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0" name="TextBox 29"/>
          <p:cNvSpPr txBox="1"/>
          <p:nvPr/>
        </p:nvSpPr>
        <p:spPr>
          <a:xfrm>
            <a:off x="794458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1" name="TextBox 30"/>
          <p:cNvSpPr txBox="1"/>
          <p:nvPr/>
        </p:nvSpPr>
        <p:spPr>
          <a:xfrm>
            <a:off x="794458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2" name="TextBox 31"/>
          <p:cNvSpPr txBox="1"/>
          <p:nvPr/>
        </p:nvSpPr>
        <p:spPr>
          <a:xfrm>
            <a:off x="794458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33" name="TextBox 32"/>
          <p:cNvSpPr txBox="1"/>
          <p:nvPr/>
        </p:nvSpPr>
        <p:spPr>
          <a:xfrm>
            <a:off x="7767298" y="3279516"/>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34" name="TextBox 33"/>
          <p:cNvSpPr txBox="1"/>
          <p:nvPr/>
        </p:nvSpPr>
        <p:spPr>
          <a:xfrm>
            <a:off x="7237640" y="3541353"/>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35" name="TextBox 34"/>
          <p:cNvSpPr txBox="1"/>
          <p:nvPr/>
        </p:nvSpPr>
        <p:spPr>
          <a:xfrm>
            <a:off x="7322999"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6" name="TextBox 35"/>
          <p:cNvSpPr txBox="1"/>
          <p:nvPr/>
        </p:nvSpPr>
        <p:spPr>
          <a:xfrm>
            <a:off x="7322999"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7" name="TextBox 36"/>
          <p:cNvSpPr txBox="1"/>
          <p:nvPr/>
        </p:nvSpPr>
        <p:spPr>
          <a:xfrm>
            <a:off x="7322999"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8" name="TextBox 37"/>
          <p:cNvSpPr txBox="1"/>
          <p:nvPr/>
        </p:nvSpPr>
        <p:spPr>
          <a:xfrm>
            <a:off x="7322999"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9" name="TextBox 38"/>
          <p:cNvSpPr txBox="1"/>
          <p:nvPr/>
        </p:nvSpPr>
        <p:spPr>
          <a:xfrm>
            <a:off x="7322999"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0" name="TextBox 39"/>
          <p:cNvSpPr txBox="1"/>
          <p:nvPr/>
        </p:nvSpPr>
        <p:spPr>
          <a:xfrm>
            <a:off x="7322999"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1" name="TextBox 40"/>
          <p:cNvSpPr txBox="1"/>
          <p:nvPr/>
        </p:nvSpPr>
        <p:spPr>
          <a:xfrm>
            <a:off x="7502469" y="241020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2" name="TextBox 41"/>
          <p:cNvSpPr txBox="1"/>
          <p:nvPr/>
        </p:nvSpPr>
        <p:spPr>
          <a:xfrm>
            <a:off x="7502469" y="260261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3" name="TextBox 42"/>
          <p:cNvSpPr txBox="1"/>
          <p:nvPr/>
        </p:nvSpPr>
        <p:spPr>
          <a:xfrm>
            <a:off x="7502469" y="279502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4" name="TextBox 43"/>
          <p:cNvSpPr txBox="1"/>
          <p:nvPr/>
        </p:nvSpPr>
        <p:spPr>
          <a:xfrm>
            <a:off x="812186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5" name="TextBox 44"/>
          <p:cNvSpPr txBox="1"/>
          <p:nvPr/>
        </p:nvSpPr>
        <p:spPr>
          <a:xfrm>
            <a:off x="812186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6" name="TextBox 45"/>
          <p:cNvSpPr txBox="1"/>
          <p:nvPr/>
        </p:nvSpPr>
        <p:spPr>
          <a:xfrm>
            <a:off x="8301332" y="221462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7" name="TextBox 46"/>
          <p:cNvSpPr txBox="1"/>
          <p:nvPr/>
        </p:nvSpPr>
        <p:spPr>
          <a:xfrm>
            <a:off x="8301332" y="240702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8" name="TextBox 47"/>
          <p:cNvSpPr txBox="1"/>
          <p:nvPr/>
        </p:nvSpPr>
        <p:spPr>
          <a:xfrm>
            <a:off x="8301332" y="259943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9" name="TextBox 48"/>
          <p:cNvSpPr txBox="1"/>
          <p:nvPr/>
        </p:nvSpPr>
        <p:spPr>
          <a:xfrm>
            <a:off x="8301332" y="279184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603130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603130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603130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3" name="TextBox 52"/>
          <p:cNvSpPr txBox="1"/>
          <p:nvPr/>
        </p:nvSpPr>
        <p:spPr>
          <a:xfrm>
            <a:off x="620859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4" name="TextBox 53"/>
          <p:cNvSpPr txBox="1"/>
          <p:nvPr/>
        </p:nvSpPr>
        <p:spPr>
          <a:xfrm>
            <a:off x="620859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5" name="TextBox 54"/>
          <p:cNvSpPr txBox="1"/>
          <p:nvPr/>
        </p:nvSpPr>
        <p:spPr>
          <a:xfrm>
            <a:off x="620859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6" name="TextBox 55"/>
          <p:cNvSpPr txBox="1"/>
          <p:nvPr/>
        </p:nvSpPr>
        <p:spPr>
          <a:xfrm>
            <a:off x="620859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620859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8" name="TextBox 57"/>
          <p:cNvSpPr txBox="1"/>
          <p:nvPr/>
        </p:nvSpPr>
        <p:spPr>
          <a:xfrm>
            <a:off x="638587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638587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0" name="TextBox 59"/>
          <p:cNvSpPr txBox="1"/>
          <p:nvPr/>
        </p:nvSpPr>
        <p:spPr>
          <a:xfrm>
            <a:off x="6002281" y="3279516"/>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1" name="TextBox 60"/>
          <p:cNvSpPr txBox="1"/>
          <p:nvPr/>
        </p:nvSpPr>
        <p:spPr>
          <a:xfrm>
            <a:off x="6740436"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2" name="TextBox 61"/>
          <p:cNvSpPr txBox="1"/>
          <p:nvPr/>
        </p:nvSpPr>
        <p:spPr>
          <a:xfrm>
            <a:off x="6740436"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3" name="TextBox 62"/>
          <p:cNvSpPr txBox="1"/>
          <p:nvPr/>
        </p:nvSpPr>
        <p:spPr>
          <a:xfrm>
            <a:off x="6740436"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4" name="TextBox 63"/>
          <p:cNvSpPr txBox="1"/>
          <p:nvPr/>
        </p:nvSpPr>
        <p:spPr>
          <a:xfrm>
            <a:off x="6740436"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5" name="TextBox 64"/>
          <p:cNvSpPr txBox="1"/>
          <p:nvPr/>
        </p:nvSpPr>
        <p:spPr>
          <a:xfrm>
            <a:off x="6596004" y="3279516"/>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6" name="TextBox 65"/>
          <p:cNvSpPr txBox="1"/>
          <p:nvPr/>
        </p:nvSpPr>
        <p:spPr>
          <a:xfrm>
            <a:off x="6002282" y="3541353"/>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67" name="TextBox 66"/>
          <p:cNvSpPr txBox="1"/>
          <p:nvPr/>
        </p:nvSpPr>
        <p:spPr>
          <a:xfrm>
            <a:off x="5767651" y="3758237"/>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cxnSp>
        <p:nvCxnSpPr>
          <p:cNvPr id="68" name="Straight Arrow Connector 67"/>
          <p:cNvCxnSpPr/>
          <p:nvPr/>
        </p:nvCxnSpPr>
        <p:spPr>
          <a:xfrm flipV="1">
            <a:off x="8295945" y="3982179"/>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382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Entry/owner-name</a:t>
            </a:r>
            <a:endParaRPr lang="en-US" dirty="0"/>
          </a:p>
        </p:txBody>
      </p:sp>
      <p:sp>
        <p:nvSpPr>
          <p:cNvPr id="3" name="Content Placeholder 2"/>
          <p:cNvSpPr>
            <a:spLocks noGrp="1"/>
          </p:cNvSpPr>
          <p:nvPr>
            <p:ph idx="1"/>
          </p:nvPr>
        </p:nvSpPr>
        <p:spPr>
          <a:xfrm>
            <a:off x="457200" y="1600200"/>
            <a:ext cx="7433796" cy="4525963"/>
          </a:xfrm>
        </p:spPr>
        <p:txBody>
          <a:bodyPr>
            <a:normAutofit fontScale="77500" lnSpcReduction="20000"/>
          </a:bodyPr>
          <a:lstStyle/>
          <a:p>
            <a:r>
              <a:rPr lang="en-US" dirty="0" smtClean="0"/>
              <a:t>A zone is just a </a:t>
            </a:r>
            <a:r>
              <a:rPr lang="en-US" dirty="0" err="1" smtClean="0"/>
              <a:t>hashtable</a:t>
            </a:r>
            <a:r>
              <a:rPr lang="en-US" dirty="0" smtClean="0"/>
              <a:t> pointing to entries</a:t>
            </a:r>
          </a:p>
          <a:p>
            <a:pPr lvl="1"/>
            <a:r>
              <a:rPr lang="en-US" dirty="0" smtClean="0"/>
              <a:t>Array of pointers</a:t>
            </a:r>
          </a:p>
          <a:p>
            <a:r>
              <a:rPr lang="en-US" dirty="0" smtClean="0"/>
              <a:t>An entry is a single block of memory to make things cache efficient</a:t>
            </a:r>
          </a:p>
          <a:p>
            <a:pPr lvl="1"/>
            <a:r>
              <a:rPr lang="en-US" dirty="0"/>
              <a:t>H</a:t>
            </a:r>
            <a:r>
              <a:rPr lang="en-US" dirty="0" smtClean="0"/>
              <a:t>ave to </a:t>
            </a:r>
            <a:r>
              <a:rPr lang="en-US" dirty="0" err="1" smtClean="0">
                <a:latin typeface="Courier"/>
                <a:cs typeface="Courier"/>
              </a:rPr>
              <a:t>realloc</a:t>
            </a:r>
            <a:r>
              <a:rPr lang="en-US" dirty="0" smtClean="0"/>
              <a:t> it when it grows (see “</a:t>
            </a:r>
            <a:r>
              <a:rPr lang="en-US" dirty="0" err="1" smtClean="0"/>
              <a:t>mem</a:t>
            </a:r>
            <a:r>
              <a:rPr lang="en-US" dirty="0" smtClean="0"/>
              <a:t>” section)</a:t>
            </a:r>
          </a:p>
          <a:p>
            <a:r>
              <a:rPr lang="en-US" dirty="0" smtClean="0"/>
              <a:t>Since all fields are variable length, manual organization instead of </a:t>
            </a:r>
            <a:r>
              <a:rPr lang="en-US" dirty="0" err="1" smtClean="0">
                <a:latin typeface="Courier"/>
                <a:cs typeface="Courier"/>
              </a:rPr>
              <a:t>struct</a:t>
            </a:r>
            <a:endParaRPr lang="en-US" dirty="0" smtClean="0">
              <a:latin typeface="Courier"/>
              <a:cs typeface="Courier"/>
            </a:endParaRPr>
          </a:p>
          <a:p>
            <a:r>
              <a:rPr lang="en-US" dirty="0" smtClean="0"/>
              <a:t>Heavily compressed, designed for .com zone</a:t>
            </a:r>
          </a:p>
          <a:p>
            <a:r>
              <a:rPr lang="en-US" dirty="0" smtClean="0"/>
              <a:t>Weirdness for thread synchronization</a:t>
            </a:r>
          </a:p>
          <a:p>
            <a:pPr lvl="1"/>
            <a:r>
              <a:rPr lang="en-US" dirty="0" smtClean="0"/>
              <a:t>Some threads can be updating entry even as other threads are reading it</a:t>
            </a:r>
          </a:p>
          <a:p>
            <a:pPr lvl="1"/>
            <a:r>
              <a:rPr lang="en-US" dirty="0" smtClean="0"/>
              <a:t>…in a massively multicore scalable manner</a:t>
            </a:r>
          </a:p>
          <a:p>
            <a:pPr lvl="1"/>
            <a:r>
              <a:rPr lang="en-US" dirty="0" smtClean="0"/>
              <a:t>(it’s just RCU synchronization)</a:t>
            </a:r>
          </a:p>
          <a:p>
            <a:endParaRPr lang="en-US" dirty="0"/>
          </a:p>
        </p:txBody>
      </p:sp>
      <p:sp>
        <p:nvSpPr>
          <p:cNvPr id="4" name="Rounded Rectangle 3"/>
          <p:cNvSpPr/>
          <p:nvPr/>
        </p:nvSpPr>
        <p:spPr>
          <a:xfrm>
            <a:off x="8077806" y="1417638"/>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8106833" y="2073622"/>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8284115" y="1688808"/>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8461397" y="2262850"/>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106833" y="2070444"/>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 name="TextBox 8"/>
          <p:cNvSpPr txBox="1"/>
          <p:nvPr/>
        </p:nvSpPr>
        <p:spPr>
          <a:xfrm>
            <a:off x="8106833" y="226285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0" name="TextBox 9"/>
          <p:cNvSpPr txBox="1"/>
          <p:nvPr/>
        </p:nvSpPr>
        <p:spPr>
          <a:xfrm>
            <a:off x="8106833" y="2455257"/>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1" name="TextBox 10"/>
          <p:cNvSpPr txBox="1"/>
          <p:nvPr/>
        </p:nvSpPr>
        <p:spPr>
          <a:xfrm>
            <a:off x="8284115" y="16856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 name="TextBox 11"/>
          <p:cNvSpPr txBox="1"/>
          <p:nvPr/>
        </p:nvSpPr>
        <p:spPr>
          <a:xfrm>
            <a:off x="8284115" y="18780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3" name="TextBox 12"/>
          <p:cNvSpPr txBox="1"/>
          <p:nvPr/>
        </p:nvSpPr>
        <p:spPr>
          <a:xfrm>
            <a:off x="8284115" y="2070444"/>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4" name="TextBox 13"/>
          <p:cNvSpPr txBox="1"/>
          <p:nvPr/>
        </p:nvSpPr>
        <p:spPr>
          <a:xfrm>
            <a:off x="8284115" y="226285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5" name="TextBox 14"/>
          <p:cNvSpPr txBox="1"/>
          <p:nvPr/>
        </p:nvSpPr>
        <p:spPr>
          <a:xfrm>
            <a:off x="8284115" y="2455257"/>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6" name="TextBox 15"/>
          <p:cNvSpPr txBox="1"/>
          <p:nvPr/>
        </p:nvSpPr>
        <p:spPr>
          <a:xfrm>
            <a:off x="8461397" y="226285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7" name="TextBox 16"/>
          <p:cNvSpPr txBox="1"/>
          <p:nvPr/>
        </p:nvSpPr>
        <p:spPr>
          <a:xfrm>
            <a:off x="8461397" y="2455257"/>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8" name="TextBox 17"/>
          <p:cNvSpPr txBox="1"/>
          <p:nvPr/>
        </p:nvSpPr>
        <p:spPr>
          <a:xfrm>
            <a:off x="8077806" y="2942930"/>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Tree>
    <p:extLst>
      <p:ext uri="{BB962C8B-B14F-4D97-AF65-F5344CB8AC3E}">
        <p14:creationId xmlns:p14="http://schemas.microsoft.com/office/powerpoint/2010/main" val="3579043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updater</a:t>
            </a:r>
            <a:endParaRPr lang="en-US" dirty="0"/>
          </a:p>
        </p:txBody>
      </p:sp>
      <p:sp>
        <p:nvSpPr>
          <p:cNvPr id="3" name="Content Placeholder 2"/>
          <p:cNvSpPr>
            <a:spLocks noGrp="1"/>
          </p:cNvSpPr>
          <p:nvPr>
            <p:ph idx="1"/>
          </p:nvPr>
        </p:nvSpPr>
        <p:spPr>
          <a:xfrm>
            <a:off x="457199" y="1600200"/>
            <a:ext cx="7100895" cy="4525963"/>
          </a:xfrm>
        </p:spPr>
        <p:txBody>
          <a:bodyPr>
            <a:normAutofit fontScale="85000" lnSpcReduction="10000"/>
          </a:bodyPr>
          <a:lstStyle/>
          <a:p>
            <a:r>
              <a:rPr lang="en-US" dirty="0" smtClean="0"/>
              <a:t>AFXR/IFXR and NOTIFY</a:t>
            </a:r>
          </a:p>
          <a:p>
            <a:pPr lvl="1"/>
            <a:r>
              <a:rPr lang="en-US" dirty="0" smtClean="0"/>
              <a:t>Communicates with “</a:t>
            </a:r>
            <a:r>
              <a:rPr lang="en-US" dirty="0" smtClean="0">
                <a:latin typeface="Courier"/>
                <a:cs typeface="Courier"/>
              </a:rPr>
              <a:t>master</a:t>
            </a:r>
            <a:r>
              <a:rPr lang="en-US" dirty="0" smtClean="0"/>
              <a:t>” zone servers</a:t>
            </a:r>
            <a:endParaRPr lang="en-US" dirty="0"/>
          </a:p>
          <a:p>
            <a:r>
              <a:rPr lang="en-US" dirty="0" smtClean="0"/>
              <a:t>Journaling</a:t>
            </a:r>
          </a:p>
          <a:p>
            <a:pPr lvl="1"/>
            <a:r>
              <a:rPr lang="en-US" dirty="0" smtClean="0"/>
              <a:t>Updates saved to disk so that crash/restart won’t corrupt data</a:t>
            </a:r>
          </a:p>
          <a:p>
            <a:r>
              <a:rPr lang="en-US" dirty="0" smtClean="0"/>
              <a:t>UPDATE</a:t>
            </a:r>
          </a:p>
          <a:p>
            <a:pPr lvl="1"/>
            <a:r>
              <a:rPr lang="en-US" dirty="0" smtClean="0"/>
              <a:t>Also handles </a:t>
            </a:r>
            <a:r>
              <a:rPr lang="en-US" dirty="0" err="1" smtClean="0"/>
              <a:t>DynDNS</a:t>
            </a:r>
            <a:r>
              <a:rPr lang="en-US" dirty="0" smtClean="0"/>
              <a:t> updates</a:t>
            </a:r>
          </a:p>
          <a:p>
            <a:pPr lvl="1"/>
            <a:r>
              <a:rPr lang="en-US" dirty="0" smtClean="0"/>
              <a:t>Either pass through to master, or act upon update locally</a:t>
            </a:r>
          </a:p>
          <a:p>
            <a:r>
              <a:rPr lang="en-US" dirty="0" smtClean="0"/>
              <a:t>Goes through different adapter/IP</a:t>
            </a:r>
          </a:p>
          <a:p>
            <a:pPr lvl="1"/>
            <a:r>
              <a:rPr lang="en-US" dirty="0" smtClean="0"/>
              <a:t>Uses control-plane instead of data-plane adapter</a:t>
            </a:r>
          </a:p>
        </p:txBody>
      </p:sp>
      <p:sp>
        <p:nvSpPr>
          <p:cNvPr id="4" name="Rounded Rectangle 3"/>
          <p:cNvSpPr/>
          <p:nvPr/>
        </p:nvSpPr>
        <p:spPr>
          <a:xfrm>
            <a:off x="7915654" y="1417638"/>
            <a:ext cx="861755" cy="2064366"/>
          </a:xfrm>
          <a:prstGeom prst="roundRect">
            <a:avLst/>
          </a:prstGeom>
          <a:solidFill>
            <a:schemeClr val="accent2">
              <a:lumMod val="75000"/>
            </a:schemeClr>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69532" y="1894427"/>
            <a:ext cx="553998" cy="1110791"/>
          </a:xfrm>
          <a:prstGeom prst="rect">
            <a:avLst/>
          </a:prstGeom>
          <a:noFill/>
        </p:spPr>
        <p:txBody>
          <a:bodyPr vert="vert270" wrap="none" rtlCol="0">
            <a:spAutoFit/>
          </a:bodyPr>
          <a:lstStyle/>
          <a:p>
            <a:pPr algn="ctr"/>
            <a:r>
              <a:rPr lang="en-US" sz="2400" b="1" dirty="0" smtClean="0"/>
              <a:t>updater</a:t>
            </a:r>
            <a:endParaRPr lang="en-US" sz="2400" b="1" dirty="0"/>
          </a:p>
        </p:txBody>
      </p:sp>
    </p:spTree>
    <p:extLst>
      <p:ext uri="{BB962C8B-B14F-4D97-AF65-F5344CB8AC3E}">
        <p14:creationId xmlns:p14="http://schemas.microsoft.com/office/powerpoint/2010/main" val="273755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Data-plane </a:t>
            </a:r>
            <a:r>
              <a:rPr lang="en-US" dirty="0" smtClean="0"/>
              <a:t>vs. control-plane</a:t>
            </a:r>
            <a:endParaRPr lang="en-US" dirty="0"/>
          </a:p>
        </p:txBody>
      </p:sp>
      <p:sp>
        <p:nvSpPr>
          <p:cNvPr id="3" name="Content Placeholder 2"/>
          <p:cNvSpPr>
            <a:spLocks noGrp="1"/>
          </p:cNvSpPr>
          <p:nvPr>
            <p:ph idx="1"/>
          </p:nvPr>
        </p:nvSpPr>
        <p:spPr/>
        <p:txBody>
          <a:bodyPr>
            <a:normAutofit/>
          </a:bodyPr>
          <a:lstStyle/>
          <a:p>
            <a:r>
              <a:rPr lang="en-US" dirty="0" smtClean="0"/>
              <a:t>There are two adapters</a:t>
            </a:r>
          </a:p>
          <a:p>
            <a:r>
              <a:rPr lang="en-US" dirty="0" smtClean="0"/>
              <a:t>One is the “data-plane” adapter exposed to the Internet to answer DNS queries</a:t>
            </a:r>
          </a:p>
          <a:p>
            <a:pPr lvl="1"/>
            <a:r>
              <a:rPr lang="en-US" dirty="0" smtClean="0"/>
              <a:t>May use custom TCP/IP stack</a:t>
            </a:r>
          </a:p>
          <a:p>
            <a:r>
              <a:rPr lang="en-US" dirty="0" smtClean="0"/>
              <a:t>One is the “control-plane” adapter from which the server receives DNS updates (UPDATE, IXFR, AXFR, or even simple file transfers)</a:t>
            </a:r>
          </a:p>
          <a:p>
            <a:pPr lvl="1"/>
            <a:r>
              <a:rPr lang="en-US" dirty="0" smtClean="0"/>
              <a:t>Will use OS TCP/IP stack</a:t>
            </a:r>
          </a:p>
        </p:txBody>
      </p:sp>
    </p:spTree>
    <p:extLst>
      <p:ext uri="{BB962C8B-B14F-4D97-AF65-F5344CB8AC3E}">
        <p14:creationId xmlns:p14="http://schemas.microsoft.com/office/powerpoint/2010/main" val="1318642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zonefile</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Reads zone files</a:t>
            </a:r>
          </a:p>
          <a:p>
            <a:pPr lvl="1"/>
            <a:r>
              <a:rPr lang="en-US" dirty="0" smtClean="0"/>
              <a:t>Standard zone-file format</a:t>
            </a:r>
          </a:p>
          <a:p>
            <a:r>
              <a:rPr lang="en-US" dirty="0" smtClean="0"/>
              <a:t>State-machine for the </a:t>
            </a:r>
            <a:r>
              <a:rPr lang="en-US" dirty="0" err="1" smtClean="0"/>
              <a:t>lulz</a:t>
            </a:r>
            <a:endParaRPr lang="en-US" dirty="0" smtClean="0"/>
          </a:p>
          <a:p>
            <a:pPr lvl="1"/>
            <a:r>
              <a:rPr lang="en-US" dirty="0" smtClean="0"/>
              <a:t>Parser written as a “state-machine” for no other reason than because screw you I can</a:t>
            </a:r>
          </a:p>
          <a:p>
            <a:r>
              <a:rPr lang="en-US" dirty="0" smtClean="0"/>
              <a:t>Hyper-fast</a:t>
            </a:r>
          </a:p>
          <a:p>
            <a:pPr lvl="1"/>
            <a:r>
              <a:rPr lang="en-US" dirty="0" smtClean="0"/>
              <a:t>Can load the 8-gigabyte 100-million “.com” </a:t>
            </a:r>
            <a:r>
              <a:rPr lang="en-US" dirty="0" err="1" smtClean="0"/>
              <a:t>zonefile</a:t>
            </a:r>
            <a:r>
              <a:rPr lang="en-US" dirty="0" smtClean="0"/>
              <a:t> in 30 seconds</a:t>
            </a:r>
          </a:p>
          <a:p>
            <a:pPr lvl="1"/>
            <a:r>
              <a:rPr lang="en-US" dirty="0" smtClean="0"/>
              <a:t>This is faster than how other servers can load their </a:t>
            </a:r>
            <a:r>
              <a:rPr lang="en-US" i="1" dirty="0" smtClean="0"/>
              <a:t>compiled</a:t>
            </a:r>
            <a:r>
              <a:rPr lang="en-US" dirty="0" smtClean="0"/>
              <a:t> </a:t>
            </a:r>
            <a:r>
              <a:rPr lang="en-US" dirty="0" err="1" smtClean="0"/>
              <a:t>zonefiles</a:t>
            </a:r>
            <a:endParaRPr lang="en-US" dirty="0" smtClean="0"/>
          </a:p>
          <a:p>
            <a:pPr lvl="1"/>
            <a:r>
              <a:rPr lang="en-US" dirty="0" smtClean="0"/>
              <a:t>This is faster than ‘</a:t>
            </a:r>
            <a:r>
              <a:rPr lang="en-US" dirty="0" err="1" smtClean="0"/>
              <a:t>wc</a:t>
            </a:r>
            <a:r>
              <a:rPr lang="en-US" dirty="0" smtClean="0"/>
              <a:t>’ (</a:t>
            </a:r>
            <a:r>
              <a:rPr lang="en-US" dirty="0" err="1" smtClean="0"/>
              <a:t>wordcount</a:t>
            </a:r>
            <a:r>
              <a:rPr lang="en-US" dirty="0" smtClean="0"/>
              <a:t>) program can count words in the file</a:t>
            </a:r>
          </a:p>
        </p:txBody>
      </p:sp>
      <p:sp>
        <p:nvSpPr>
          <p:cNvPr id="4" name="Rounded Rectangle 3"/>
          <p:cNvSpPr/>
          <p:nvPr/>
        </p:nvSpPr>
        <p:spPr>
          <a:xfrm>
            <a:off x="5738691" y="1417638"/>
            <a:ext cx="2948109" cy="865272"/>
          </a:xfrm>
          <a:prstGeom prst="roundRect">
            <a:avLst/>
          </a:prstGeom>
          <a:solidFill>
            <a:schemeClr val="accent6"/>
          </a:solidFill>
          <a:ln>
            <a:solidFill>
              <a:schemeClr val="accent6"/>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609215" y="1604183"/>
            <a:ext cx="1193656" cy="461665"/>
          </a:xfrm>
          <a:prstGeom prst="rect">
            <a:avLst/>
          </a:prstGeom>
          <a:noFill/>
        </p:spPr>
        <p:txBody>
          <a:bodyPr wrap="none" rtlCol="0">
            <a:spAutoFit/>
          </a:bodyPr>
          <a:lstStyle/>
          <a:p>
            <a:pPr algn="ctr"/>
            <a:r>
              <a:rPr lang="en-US" sz="2400" b="1" dirty="0" err="1" smtClean="0"/>
              <a:t>zonefile</a:t>
            </a:r>
            <a:endParaRPr lang="en-US" sz="2400" b="1" dirty="0"/>
          </a:p>
        </p:txBody>
      </p:sp>
    </p:spTree>
    <p:extLst>
      <p:ext uri="{BB962C8B-B14F-4D97-AF65-F5344CB8AC3E}">
        <p14:creationId xmlns:p14="http://schemas.microsoft.com/office/powerpoint/2010/main" val="858538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zonefiles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Reads a million </a:t>
            </a:r>
            <a:r>
              <a:rPr lang="en-US" dirty="0" err="1" smtClean="0"/>
              <a:t>zonefiles</a:t>
            </a:r>
            <a:endParaRPr lang="en-US" dirty="0"/>
          </a:p>
          <a:p>
            <a:pPr lvl="1"/>
            <a:r>
              <a:rPr lang="en-US" dirty="0" smtClean="0"/>
              <a:t>For hosting environments</a:t>
            </a:r>
          </a:p>
          <a:p>
            <a:r>
              <a:rPr lang="en-US" dirty="0" smtClean="0"/>
              <a:t>Multi-threaded</a:t>
            </a:r>
          </a:p>
          <a:p>
            <a:pPr lvl="1"/>
            <a:r>
              <a:rPr lang="en-US" dirty="0" smtClean="0"/>
              <a:t>Multiple threads read different </a:t>
            </a:r>
            <a:r>
              <a:rPr lang="en-US" dirty="0" err="1" smtClean="0"/>
              <a:t>zonefiles</a:t>
            </a:r>
            <a:r>
              <a:rPr lang="en-US" dirty="0" smtClean="0"/>
              <a:t> at same time</a:t>
            </a:r>
          </a:p>
          <a:p>
            <a:pPr lvl="1"/>
            <a:r>
              <a:rPr lang="en-US" dirty="0" smtClean="0"/>
              <a:t>Assumes SSD – as this would be bad for mechanical hard drive</a:t>
            </a:r>
            <a:endParaRPr lang="en-US" dirty="0"/>
          </a:p>
          <a:p>
            <a:pPr lvl="1"/>
            <a:r>
              <a:rPr lang="en-US" dirty="0" smtClean="0"/>
              <a:t>Light synchronization</a:t>
            </a:r>
          </a:p>
          <a:p>
            <a:pPr lvl="2"/>
            <a:r>
              <a:rPr lang="en-US" dirty="0" smtClean="0"/>
              <a:t>Assumes two </a:t>
            </a:r>
            <a:r>
              <a:rPr lang="en-US" dirty="0" err="1" smtClean="0"/>
              <a:t>zonefiles</a:t>
            </a:r>
            <a:r>
              <a:rPr lang="en-US" dirty="0" smtClean="0"/>
              <a:t> don’t update the same zone</a:t>
            </a:r>
          </a:p>
        </p:txBody>
      </p:sp>
      <p:sp>
        <p:nvSpPr>
          <p:cNvPr id="4" name="Rounded Rectangle 3"/>
          <p:cNvSpPr/>
          <p:nvPr/>
        </p:nvSpPr>
        <p:spPr>
          <a:xfrm>
            <a:off x="5738691" y="1417638"/>
            <a:ext cx="2948109" cy="865272"/>
          </a:xfrm>
          <a:prstGeom prst="roundRect">
            <a:avLst/>
          </a:prstGeom>
          <a:solidFill>
            <a:schemeClr val="accent6"/>
          </a:solidFill>
          <a:ln>
            <a:solidFill>
              <a:schemeClr val="accent6"/>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609215" y="1604183"/>
            <a:ext cx="1193656" cy="461665"/>
          </a:xfrm>
          <a:prstGeom prst="rect">
            <a:avLst/>
          </a:prstGeom>
          <a:noFill/>
        </p:spPr>
        <p:txBody>
          <a:bodyPr wrap="none" rtlCol="0">
            <a:spAutoFit/>
          </a:bodyPr>
          <a:lstStyle/>
          <a:p>
            <a:pPr algn="ctr"/>
            <a:r>
              <a:rPr lang="en-US" sz="2400" b="1" dirty="0" err="1" smtClean="0"/>
              <a:t>zonefile</a:t>
            </a:r>
            <a:endParaRPr lang="en-US" sz="2400" b="1" dirty="0"/>
          </a:p>
        </p:txBody>
      </p:sp>
    </p:spTree>
    <p:extLst>
      <p:ext uri="{BB962C8B-B14F-4D97-AF65-F5344CB8AC3E}">
        <p14:creationId xmlns:p14="http://schemas.microsoft.com/office/powerpoint/2010/main" val="1252078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a:xfrm>
            <a:off x="457199" y="1600200"/>
            <a:ext cx="6086147" cy="4525963"/>
          </a:xfrm>
        </p:spPr>
        <p:txBody>
          <a:bodyPr>
            <a:normAutofit fontScale="92500" lnSpcReduction="20000"/>
          </a:bodyPr>
          <a:lstStyle/>
          <a:p>
            <a:r>
              <a:rPr lang="en-US" dirty="0" smtClean="0"/>
              <a:t>Each module is quasi-independent, with some glue in the middle to hook it all together</a:t>
            </a:r>
          </a:p>
          <a:p>
            <a:pPr lvl="1"/>
            <a:r>
              <a:rPr lang="en-US" dirty="0" smtClean="0"/>
              <a:t>Notice a lot of modules define structures in the .c file instead of .h; they aren’t visible externally</a:t>
            </a:r>
          </a:p>
          <a:p>
            <a:r>
              <a:rPr lang="en-US" dirty="0" smtClean="0"/>
              <a:t>It’s just ill-designed gunk</a:t>
            </a:r>
          </a:p>
          <a:p>
            <a:pPr lvl="1"/>
            <a:r>
              <a:rPr lang="en-US" dirty="0" smtClean="0"/>
              <a:t>It changes a lot from version to version as I move things around in the code</a:t>
            </a:r>
          </a:p>
          <a:p>
            <a:r>
              <a:rPr lang="en-US" dirty="0" smtClean="0"/>
              <a:t>This is where “</a:t>
            </a:r>
            <a:r>
              <a:rPr lang="en-US" dirty="0" smtClean="0">
                <a:latin typeface="Courier"/>
                <a:cs typeface="Courier"/>
              </a:rPr>
              <a:t>main()</a:t>
            </a:r>
            <a:r>
              <a:rPr lang="en-US" dirty="0" smtClean="0"/>
              <a:t>” is</a:t>
            </a:r>
            <a:endParaRPr lang="en-US" dirty="0"/>
          </a:p>
        </p:txBody>
      </p:sp>
      <p:sp>
        <p:nvSpPr>
          <p:cNvPr id="4" name="Cloud 3"/>
          <p:cNvSpPr/>
          <p:nvPr/>
        </p:nvSpPr>
        <p:spPr>
          <a:xfrm>
            <a:off x="6543347" y="1417638"/>
            <a:ext cx="2359501" cy="1432865"/>
          </a:xfrm>
          <a:prstGeom prst="cloud">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246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pixie</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99% of all the portability issues are in this module</a:t>
            </a:r>
          </a:p>
          <a:p>
            <a:r>
              <a:rPr lang="en-US" dirty="0" smtClean="0"/>
              <a:t>Supports Windows, Mac OS X, Linux, and FreeBSD.</a:t>
            </a:r>
          </a:p>
          <a:p>
            <a:pPr lvl="1"/>
            <a:r>
              <a:rPr lang="en-US" dirty="0" smtClean="0"/>
              <a:t>May not work on </a:t>
            </a:r>
            <a:r>
              <a:rPr lang="en-US" dirty="0" err="1" smtClean="0"/>
              <a:t>OpenBSD</a:t>
            </a:r>
            <a:r>
              <a:rPr lang="en-US" dirty="0" smtClean="0"/>
              <a:t> (no thread-local storage)</a:t>
            </a:r>
          </a:p>
          <a:p>
            <a:pPr lvl="1"/>
            <a:r>
              <a:rPr lang="en-US" dirty="0" smtClean="0"/>
              <a:t>Might work on other platforms like Solaris</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pixie</a:t>
            </a:r>
            <a:endParaRPr lang="en-US" sz="2400" b="1" dirty="0">
              <a:solidFill>
                <a:schemeClr val="tx1"/>
              </a:solidFill>
            </a:endParaRPr>
          </a:p>
        </p:txBody>
      </p:sp>
    </p:spTree>
    <p:extLst>
      <p:ext uri="{BB962C8B-B14F-4D97-AF65-F5344CB8AC3E}">
        <p14:creationId xmlns:p14="http://schemas.microsoft.com/office/powerpoint/2010/main" val="1188566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All crypto code is located here</a:t>
            </a:r>
          </a:p>
          <a:p>
            <a:r>
              <a:rPr lang="en-US" dirty="0" smtClean="0"/>
              <a:t>Crypto-like code also here</a:t>
            </a:r>
          </a:p>
          <a:p>
            <a:pPr lvl="1"/>
            <a:r>
              <a:rPr lang="en-US" dirty="0" smtClean="0"/>
              <a:t>E.g. </a:t>
            </a:r>
            <a:r>
              <a:rPr lang="en-US" dirty="0" err="1" smtClean="0"/>
              <a:t>siphash</a:t>
            </a:r>
            <a:r>
              <a:rPr lang="en-US" dirty="0" smtClean="0"/>
              <a:t> for hash tables</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crypto</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a:t>
            </a:r>
            <a:endParaRPr lang="en-US" dirty="0"/>
          </a:p>
        </p:txBody>
      </p:sp>
      <p:sp>
        <p:nvSpPr>
          <p:cNvPr id="3" name="Content Placeholder 2"/>
          <p:cNvSpPr>
            <a:spLocks noGrp="1"/>
          </p:cNvSpPr>
          <p:nvPr>
            <p:ph idx="1"/>
          </p:nvPr>
        </p:nvSpPr>
        <p:spPr>
          <a:xfrm>
            <a:off x="457201" y="1600200"/>
            <a:ext cx="6484410" cy="4525963"/>
          </a:xfrm>
        </p:spPr>
        <p:txBody>
          <a:bodyPr>
            <a:normAutofit fontScale="92500" lnSpcReduction="20000"/>
          </a:bodyPr>
          <a:lstStyle/>
          <a:p>
            <a:r>
              <a:rPr lang="en-US" dirty="0" smtClean="0"/>
              <a:t>Remember: the code scales to massive numbers of cores</a:t>
            </a:r>
          </a:p>
          <a:p>
            <a:r>
              <a:rPr lang="en-US" dirty="0" smtClean="0"/>
              <a:t>All multi-core stuff is prefixed with “</a:t>
            </a:r>
            <a:r>
              <a:rPr lang="en-US" dirty="0" smtClean="0">
                <a:latin typeface="Courier"/>
                <a:cs typeface="Courier"/>
              </a:rPr>
              <a:t>thread_</a:t>
            </a:r>
            <a:r>
              <a:rPr lang="en-US" dirty="0" smtClean="0"/>
              <a:t>” for easy validation/review of multi-threaded code</a:t>
            </a:r>
          </a:p>
          <a:p>
            <a:pPr lvl="1"/>
            <a:r>
              <a:rPr lang="en-US" dirty="0" smtClean="0"/>
              <a:t>E.g. </a:t>
            </a:r>
            <a:r>
              <a:rPr lang="en-US" dirty="0" err="1" smtClean="0">
                <a:latin typeface="Courier"/>
                <a:cs typeface="Courier"/>
              </a:rPr>
              <a:t>atomic_add</a:t>
            </a:r>
            <a:r>
              <a:rPr lang="en-US" dirty="0" smtClean="0">
                <a:latin typeface="Courier"/>
                <a:cs typeface="Courier"/>
              </a:rPr>
              <a:t>()</a:t>
            </a:r>
            <a:r>
              <a:rPr lang="en-US" dirty="0" smtClean="0"/>
              <a:t> becomes </a:t>
            </a:r>
            <a:r>
              <a:rPr lang="en-US" dirty="0" err="1" smtClean="0">
                <a:latin typeface="Courier"/>
                <a:cs typeface="Courier"/>
              </a:rPr>
              <a:t>thread_add</a:t>
            </a:r>
            <a:r>
              <a:rPr lang="en-US" dirty="0" smtClean="0">
                <a:latin typeface="Courier"/>
                <a:cs typeface="Courier"/>
              </a:rPr>
              <a:t>()</a:t>
            </a:r>
          </a:p>
          <a:p>
            <a:r>
              <a:rPr lang="en-US" dirty="0" smtClean="0">
                <a:cs typeface="Courier"/>
              </a:rPr>
              <a:t>Threads have thread-local-data</a:t>
            </a:r>
          </a:p>
          <a:p>
            <a:pPr lvl="1"/>
            <a:r>
              <a:rPr lang="en-US" dirty="0" smtClean="0">
                <a:cs typeface="Courier"/>
              </a:rPr>
              <a:t>E.g. </a:t>
            </a:r>
            <a:r>
              <a:rPr lang="en-US" dirty="0" err="1" smtClean="0">
                <a:cs typeface="Courier"/>
              </a:rPr>
              <a:t>mem</a:t>
            </a:r>
            <a:r>
              <a:rPr lang="en-US" dirty="0" smtClean="0">
                <a:cs typeface="Courier"/>
              </a:rPr>
              <a:t> pools to avoid memory contention</a:t>
            </a:r>
            <a:r>
              <a:rPr lang="en-US" dirty="0" smtClean="0"/>
              <a:t> </a:t>
            </a:r>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thread</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endParaRPr lang="en-US" dirty="0"/>
          </a:p>
        </p:txBody>
      </p:sp>
      <p:sp>
        <p:nvSpPr>
          <p:cNvPr id="3" name="Content Placeholder 2"/>
          <p:cNvSpPr>
            <a:spLocks noGrp="1"/>
          </p:cNvSpPr>
          <p:nvPr>
            <p:ph idx="1"/>
          </p:nvPr>
        </p:nvSpPr>
        <p:spPr>
          <a:xfrm>
            <a:off x="457201" y="1600200"/>
            <a:ext cx="6484410" cy="4525963"/>
          </a:xfrm>
        </p:spPr>
        <p:txBody>
          <a:bodyPr>
            <a:normAutofit/>
          </a:bodyPr>
          <a:lstStyle/>
          <a:p>
            <a:r>
              <a:rPr lang="en-US" dirty="0" smtClean="0"/>
              <a:t>Everything just uses the stack or </a:t>
            </a:r>
            <a:r>
              <a:rPr lang="en-US" dirty="0" err="1" smtClean="0">
                <a:latin typeface="Courier"/>
                <a:cs typeface="Courier"/>
              </a:rPr>
              <a:t>malloc</a:t>
            </a:r>
            <a:r>
              <a:rPr lang="en-US" dirty="0" smtClean="0">
                <a:latin typeface="Courier"/>
                <a:cs typeface="Courier"/>
              </a:rPr>
              <a:t>()</a:t>
            </a:r>
            <a:r>
              <a:rPr lang="en-US" dirty="0" smtClean="0"/>
              <a:t> except for catalog entries</a:t>
            </a:r>
          </a:p>
          <a:p>
            <a:pPr lvl="1"/>
            <a:r>
              <a:rPr lang="en-US" dirty="0" smtClean="0"/>
              <a:t>Memory allocation failures cause </a:t>
            </a:r>
            <a:r>
              <a:rPr lang="en-US" dirty="0" smtClean="0">
                <a:latin typeface="Courier"/>
              </a:rPr>
              <a:t>exit</a:t>
            </a:r>
            <a:r>
              <a:rPr lang="en-US" dirty="0" smtClean="0">
                <a:latin typeface="Courier"/>
                <a:cs typeface="Courier"/>
              </a:rPr>
              <a:t>(1)</a:t>
            </a:r>
            <a:r>
              <a:rPr lang="en-US" dirty="0" smtClean="0"/>
              <a:t> </a:t>
            </a:r>
          </a:p>
          <a:p>
            <a:pPr lvl="1"/>
            <a:r>
              <a:rPr lang="en-US" dirty="0" smtClean="0"/>
              <a:t>Software responsible for not exceeding physical memory</a:t>
            </a:r>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mem</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endParaRPr lang="en-US" dirty="0"/>
          </a:p>
        </p:txBody>
      </p:sp>
      <p:sp>
        <p:nvSpPr>
          <p:cNvPr id="3" name="Content Placeholder 2"/>
          <p:cNvSpPr>
            <a:spLocks noGrp="1"/>
          </p:cNvSpPr>
          <p:nvPr>
            <p:ph idx="1"/>
          </p:nvPr>
        </p:nvSpPr>
        <p:spPr>
          <a:xfrm>
            <a:off x="457201" y="1600200"/>
            <a:ext cx="6484410" cy="4525963"/>
          </a:xfrm>
        </p:spPr>
        <p:txBody>
          <a:bodyPr>
            <a:normAutofit/>
          </a:bodyPr>
          <a:lstStyle/>
          <a:p>
            <a:r>
              <a:rPr lang="en-US" dirty="0" smtClean="0"/>
              <a:t>Memory threat model</a:t>
            </a:r>
          </a:p>
          <a:p>
            <a:pPr lvl="1"/>
            <a:r>
              <a:rPr lang="en-US" dirty="0" smtClean="0"/>
              <a:t>Hostile customer may ask slave server to mirror a zone that has gigabytes of data that will cause a failure on AXFR</a:t>
            </a:r>
          </a:p>
          <a:p>
            <a:pPr lvl="1"/>
            <a:r>
              <a:rPr lang="en-US" dirty="0" smtClean="0"/>
              <a:t>Therefore, need to be able to set limits on memory allocated per zone/customer</a:t>
            </a:r>
            <a:endParaRPr lang="en-US" dirty="0" smtClean="0"/>
          </a:p>
          <a:p>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mem</a:t>
            </a:r>
            <a:endParaRPr lang="en-US" sz="2400" b="1" dirty="0">
              <a:solidFill>
                <a:schemeClr val="tx1"/>
              </a:solidFill>
            </a:endParaRPr>
          </a:p>
        </p:txBody>
      </p:sp>
    </p:spTree>
    <p:extLst>
      <p:ext uri="{BB962C8B-B14F-4D97-AF65-F5344CB8AC3E}">
        <p14:creationId xmlns:p14="http://schemas.microsoft.com/office/powerpoint/2010/main" val="3086470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endParaRPr lang="en-US" dirty="0"/>
          </a:p>
        </p:txBody>
      </p:sp>
      <p:sp>
        <p:nvSpPr>
          <p:cNvPr id="3" name="Content Placeholder 2"/>
          <p:cNvSpPr>
            <a:spLocks noGrp="1"/>
          </p:cNvSpPr>
          <p:nvPr>
            <p:ph idx="1"/>
          </p:nvPr>
        </p:nvSpPr>
        <p:spPr>
          <a:xfrm>
            <a:off x="457201" y="1600200"/>
            <a:ext cx="6484410" cy="4525963"/>
          </a:xfrm>
        </p:spPr>
        <p:txBody>
          <a:bodyPr>
            <a:normAutofit/>
          </a:bodyPr>
          <a:lstStyle/>
          <a:p>
            <a:r>
              <a:rPr lang="en-US" dirty="0" smtClean="0"/>
              <a:t>Zones use “</a:t>
            </a:r>
            <a:r>
              <a:rPr lang="en-US" dirty="0" err="1" smtClean="0"/>
              <a:t>hugepages</a:t>
            </a:r>
            <a:r>
              <a:rPr lang="en-US" dirty="0" smtClean="0"/>
              <a:t>”</a:t>
            </a:r>
            <a:endParaRPr lang="en-US" dirty="0" smtClean="0"/>
          </a:p>
          <a:p>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mem</a:t>
            </a:r>
            <a:endParaRPr lang="en-US" sz="2400" b="1" dirty="0">
              <a:solidFill>
                <a:schemeClr val="tx1"/>
              </a:solidFill>
            </a:endParaRPr>
          </a:p>
        </p:txBody>
      </p:sp>
    </p:spTree>
    <p:extLst>
      <p:ext uri="{BB962C8B-B14F-4D97-AF65-F5344CB8AC3E}">
        <p14:creationId xmlns:p14="http://schemas.microsoft.com/office/powerpoint/2010/main" val="1695542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ratelimit</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Supports rate-limiting to discourage use as an amplifier</a:t>
            </a:r>
          </a:p>
          <a:p>
            <a:endParaRPr lang="en-US" dirty="0" smtClean="0"/>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ratelimit</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TCP/IP stack</a:t>
            </a:r>
            <a:endParaRPr lang="en-US" dirty="0"/>
          </a:p>
        </p:txBody>
      </p:sp>
      <p:sp>
        <p:nvSpPr>
          <p:cNvPr id="3" name="Content Placeholder 2"/>
          <p:cNvSpPr>
            <a:spLocks noGrp="1"/>
          </p:cNvSpPr>
          <p:nvPr>
            <p:ph idx="1"/>
          </p:nvPr>
        </p:nvSpPr>
        <p:spPr/>
        <p:txBody>
          <a:bodyPr/>
          <a:lstStyle/>
          <a:p>
            <a:r>
              <a:rPr lang="en-US" dirty="0" smtClean="0"/>
              <a:t>Contains a custom TCP/IP stack that uses custom network drivers</a:t>
            </a:r>
          </a:p>
          <a:p>
            <a:r>
              <a:rPr lang="en-US" dirty="0" smtClean="0"/>
              <a:t>Thus, it’s much faster than “echo”.</a:t>
            </a:r>
          </a:p>
          <a:p>
            <a:pPr lvl="1"/>
            <a:r>
              <a:rPr lang="en-US" dirty="0" smtClean="0"/>
              <a:t>On a typical server, “echo” runs at 2-million packets/second</a:t>
            </a:r>
          </a:p>
          <a:p>
            <a:pPr lvl="1"/>
            <a:r>
              <a:rPr lang="en-US" dirty="0" smtClean="0"/>
              <a:t>On the same server, we need to run at 10-million queries/second</a:t>
            </a:r>
            <a:endParaRPr lang="en-US" dirty="0"/>
          </a:p>
        </p:txBody>
      </p:sp>
    </p:spTree>
    <p:extLst>
      <p:ext uri="{BB962C8B-B14F-4D97-AF65-F5344CB8AC3E}">
        <p14:creationId xmlns:p14="http://schemas.microsoft.com/office/powerpoint/2010/main" val="3595155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a:t>
            </a:r>
            <a:endParaRPr lang="en-US" dirty="0"/>
          </a:p>
        </p:txBody>
      </p:sp>
      <p:sp>
        <p:nvSpPr>
          <p:cNvPr id="3" name="Content Placeholder 2"/>
          <p:cNvSpPr>
            <a:spLocks noGrp="1"/>
          </p:cNvSpPr>
          <p:nvPr>
            <p:ph idx="1"/>
          </p:nvPr>
        </p:nvSpPr>
        <p:spPr>
          <a:xfrm>
            <a:off x="457200" y="1600200"/>
            <a:ext cx="6903620" cy="4525963"/>
          </a:xfrm>
        </p:spPr>
        <p:txBody>
          <a:bodyPr/>
          <a:lstStyle/>
          <a:p>
            <a:r>
              <a:rPr lang="en-US" dirty="0" smtClean="0"/>
              <a:t>Emulates BIND9 logging “channels”</a:t>
            </a:r>
          </a:p>
          <a:p>
            <a:pPr lvl="1"/>
            <a:r>
              <a:rPr lang="en-US" dirty="0" smtClean="0"/>
              <a:t>Trying for maximum compatibility with BIND9</a:t>
            </a:r>
          </a:p>
          <a:p>
            <a:r>
              <a:rPr lang="en-US" dirty="0" smtClean="0"/>
              <a:t>Event coalescing</a:t>
            </a:r>
          </a:p>
          <a:p>
            <a:pPr lvl="1"/>
            <a:r>
              <a:rPr lang="en-US" dirty="0" smtClean="0"/>
              <a:t>Once exception to BIND9 compatibility</a:t>
            </a:r>
          </a:p>
          <a:p>
            <a:pPr lvl="1"/>
            <a:r>
              <a:rPr lang="en-US" dirty="0" smtClean="0"/>
              <a:t>Anticipate attacks against the logging feature</a:t>
            </a:r>
          </a:p>
          <a:p>
            <a:pPr lvl="1"/>
            <a:r>
              <a:rPr lang="en-US" dirty="0" smtClean="0"/>
              <a:t>Throttle/rate-limit log messages</a:t>
            </a:r>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log</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a:t>
            </a:r>
            <a:endParaRPr lang="en-US" dirty="0"/>
          </a:p>
        </p:txBody>
      </p:sp>
      <p:sp>
        <p:nvSpPr>
          <p:cNvPr id="3" name="Content Placeholder 2"/>
          <p:cNvSpPr>
            <a:spLocks noGrp="1"/>
          </p:cNvSpPr>
          <p:nvPr>
            <p:ph idx="1"/>
          </p:nvPr>
        </p:nvSpPr>
        <p:spPr>
          <a:xfrm>
            <a:off x="457200" y="1600200"/>
            <a:ext cx="7125553" cy="4525963"/>
          </a:xfrm>
        </p:spPr>
        <p:txBody>
          <a:bodyPr/>
          <a:lstStyle/>
          <a:p>
            <a:r>
              <a:rPr lang="en-US" dirty="0" smtClean="0"/>
              <a:t>Compatible with BIND9 configuration files</a:t>
            </a:r>
          </a:p>
          <a:p>
            <a:pPr lvl="1"/>
            <a:r>
              <a:rPr lang="en-US" dirty="0" smtClean="0"/>
              <a:t>Trying for maximum compatibility with BIND9</a:t>
            </a:r>
          </a:p>
          <a:p>
            <a:r>
              <a:rPr lang="en-US" dirty="0" smtClean="0"/>
              <a:t>Many exceptions</a:t>
            </a:r>
          </a:p>
          <a:p>
            <a:pPr lvl="1"/>
            <a:r>
              <a:rPr lang="en-US" dirty="0" smtClean="0"/>
              <a:t>We are only a “authoritative slave” server</a:t>
            </a:r>
          </a:p>
          <a:p>
            <a:pPr lvl="2"/>
            <a:r>
              <a:rPr lang="en-US" dirty="0" smtClean="0"/>
              <a:t>So a lot of functionality isn’t supported</a:t>
            </a:r>
          </a:p>
          <a:p>
            <a:pPr lvl="1"/>
            <a:r>
              <a:rPr lang="en-US" dirty="0" smtClean="0"/>
              <a:t>BIND9 has many bad ideas</a:t>
            </a:r>
          </a:p>
          <a:p>
            <a:pPr lvl="2"/>
            <a:r>
              <a:rPr lang="en-US" dirty="0" smtClean="0"/>
              <a:t>Features that would be bad to support</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conf</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a:t>
            </a:r>
            <a:endParaRPr lang="en-US" dirty="0"/>
          </a:p>
        </p:txBody>
      </p:sp>
      <p:sp>
        <p:nvSpPr>
          <p:cNvPr id="3" name="Content Placeholder 2"/>
          <p:cNvSpPr>
            <a:spLocks noGrp="1"/>
          </p:cNvSpPr>
          <p:nvPr>
            <p:ph idx="1"/>
          </p:nvPr>
        </p:nvSpPr>
        <p:spPr>
          <a:xfrm>
            <a:off x="457200" y="1600200"/>
            <a:ext cx="7125553" cy="4525963"/>
          </a:xfrm>
        </p:spPr>
        <p:txBody>
          <a:bodyPr/>
          <a:lstStyle/>
          <a:p>
            <a:r>
              <a:rPr lang="en-US" dirty="0" smtClean="0"/>
              <a:t>BIND9 uses complex grammar</a:t>
            </a:r>
          </a:p>
          <a:p>
            <a:r>
              <a:rPr lang="en-US" dirty="0" err="1" smtClean="0"/>
              <a:t>Robdns</a:t>
            </a:r>
            <a:r>
              <a:rPr lang="en-US" dirty="0" smtClean="0"/>
              <a:t> uses simple grammar</a:t>
            </a:r>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conf</a:t>
            </a:r>
            <a:endParaRPr lang="en-US" sz="2400" b="1" dirty="0">
              <a:solidFill>
                <a:schemeClr val="tx1"/>
              </a:solidFill>
            </a:endParaRPr>
          </a:p>
        </p:txBody>
      </p:sp>
      <p:pic>
        <p:nvPicPr>
          <p:cNvPr id="4" name="Picture 3"/>
          <p:cNvPicPr>
            <a:picLocks noChangeAspect="1"/>
          </p:cNvPicPr>
          <p:nvPr/>
        </p:nvPicPr>
        <p:blipFill>
          <a:blip r:embed="rId2"/>
          <a:stretch>
            <a:fillRect/>
          </a:stretch>
        </p:blipFill>
        <p:spPr>
          <a:xfrm>
            <a:off x="713467" y="2984726"/>
            <a:ext cx="7081819" cy="3488645"/>
          </a:xfrm>
          <a:prstGeom prst="rect">
            <a:avLst/>
          </a:prstGeom>
        </p:spPr>
      </p:pic>
    </p:spTree>
    <p:extLst>
      <p:ext uri="{BB962C8B-B14F-4D97-AF65-F5344CB8AC3E}">
        <p14:creationId xmlns:p14="http://schemas.microsoft.com/office/powerpoint/2010/main" val="697247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a:t>
            </a:r>
            <a:endParaRPr lang="en-US" dirty="0"/>
          </a:p>
        </p:txBody>
      </p:sp>
      <p:sp>
        <p:nvSpPr>
          <p:cNvPr id="3" name="Content Placeholder 2"/>
          <p:cNvSpPr>
            <a:spLocks noGrp="1"/>
          </p:cNvSpPr>
          <p:nvPr>
            <p:ph idx="1"/>
          </p:nvPr>
        </p:nvSpPr>
        <p:spPr>
          <a:xfrm>
            <a:off x="457200" y="1600200"/>
            <a:ext cx="7125553" cy="4525963"/>
          </a:xfrm>
        </p:spPr>
        <p:txBody>
          <a:bodyPr>
            <a:normAutofit fontScale="92500" lnSpcReduction="10000"/>
          </a:bodyPr>
          <a:lstStyle/>
          <a:p>
            <a:r>
              <a:rPr lang="en-US" dirty="0" smtClean="0"/>
              <a:t>Simple BNF:</a:t>
            </a:r>
          </a:p>
          <a:p>
            <a:r>
              <a:rPr lang="en-US" dirty="0"/>
              <a:t>s</a:t>
            </a:r>
            <a:r>
              <a:rPr lang="en-US" dirty="0" smtClean="0"/>
              <a:t>tatement = token [token…] [ { statement… }] ;</a:t>
            </a:r>
            <a:endParaRPr lang="en-US" dirty="0" smtClean="0"/>
          </a:p>
          <a:p>
            <a:r>
              <a:rPr lang="en-US" dirty="0" smtClean="0"/>
              <a:t>Internal representation:</a:t>
            </a:r>
          </a:p>
          <a:p>
            <a:r>
              <a:rPr lang="en-US" dirty="0" err="1"/>
              <a:t>s</a:t>
            </a:r>
            <a:r>
              <a:rPr lang="en-US" dirty="0" err="1" smtClean="0"/>
              <a:t>truct</a:t>
            </a:r>
            <a:r>
              <a:rPr lang="en-US" dirty="0" smtClean="0"/>
              <a:t> Statement {</a:t>
            </a:r>
            <a:br>
              <a:rPr lang="en-US" dirty="0" smtClean="0"/>
            </a:br>
            <a:r>
              <a:rPr lang="en-US" dirty="0" smtClean="0"/>
              <a:t>    </a:t>
            </a:r>
            <a:r>
              <a:rPr lang="en-US" dirty="0" err="1" smtClean="0"/>
              <a:t>struct</a:t>
            </a:r>
            <a:r>
              <a:rPr lang="en-US" dirty="0" smtClean="0"/>
              <a:t> Token *tokens;</a:t>
            </a:r>
            <a:br>
              <a:rPr lang="en-US" dirty="0" smtClean="0"/>
            </a:br>
            <a:r>
              <a:rPr lang="en-US" dirty="0" smtClean="0"/>
              <a:t>    </a:t>
            </a:r>
            <a:r>
              <a:rPr lang="en-US" dirty="0" err="1" smtClean="0"/>
              <a:t>size_t</a:t>
            </a:r>
            <a:r>
              <a:rPr lang="en-US" dirty="0" smtClean="0"/>
              <a:t> </a:t>
            </a:r>
            <a:r>
              <a:rPr lang="en-US" dirty="0" err="1" smtClean="0"/>
              <a:t>token_count</a:t>
            </a:r>
            <a:r>
              <a:rPr lang="en-US" dirty="0" smtClean="0"/>
              <a:t>;</a:t>
            </a:r>
            <a:r>
              <a:rPr lang="en-US" dirty="0"/>
              <a:t/>
            </a:r>
            <a:br>
              <a:rPr lang="en-US" dirty="0"/>
            </a:br>
            <a:r>
              <a:rPr lang="en-US" dirty="0" smtClean="0"/>
              <a:t>    </a:t>
            </a:r>
            <a:r>
              <a:rPr lang="en-US" dirty="0" err="1" smtClean="0"/>
              <a:t>struct</a:t>
            </a:r>
            <a:r>
              <a:rPr lang="en-US" dirty="0" smtClean="0"/>
              <a:t> Statement *statements;</a:t>
            </a:r>
            <a:br>
              <a:rPr lang="en-US" dirty="0" smtClean="0"/>
            </a:br>
            <a:r>
              <a:rPr lang="en-US" dirty="0" smtClean="0"/>
              <a:t>    </a:t>
            </a:r>
            <a:r>
              <a:rPr lang="en-US" dirty="0" err="1" smtClean="0"/>
              <a:t>size_t</a:t>
            </a:r>
            <a:r>
              <a:rPr lang="en-US" dirty="0" smtClean="0"/>
              <a:t> </a:t>
            </a:r>
            <a:r>
              <a:rPr lang="en-US" dirty="0" err="1" smtClean="0"/>
              <a:t>statement_count</a:t>
            </a:r>
            <a:r>
              <a:rPr lang="en-US" dirty="0" smtClean="0"/>
              <a:t>;</a:t>
            </a:r>
            <a:r>
              <a:rPr lang="en-US" dirty="0"/>
              <a:t/>
            </a:r>
            <a:br>
              <a:rPr lang="en-US" dirty="0"/>
            </a:br>
            <a:r>
              <a:rPr lang="en-US" dirty="0" smtClean="0"/>
              <a:t>};</a:t>
            </a:r>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conf</a:t>
            </a:r>
            <a:endParaRPr lang="en-US" sz="2400" b="1" dirty="0">
              <a:solidFill>
                <a:schemeClr val="tx1"/>
              </a:solidFill>
            </a:endParaRPr>
          </a:p>
        </p:txBody>
      </p:sp>
    </p:spTree>
    <p:extLst>
      <p:ext uri="{BB962C8B-B14F-4D97-AF65-F5344CB8AC3E}">
        <p14:creationId xmlns:p14="http://schemas.microsoft.com/office/powerpoint/2010/main" val="4272742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a:t>
            </a:r>
            <a:endParaRPr lang="en-US" dirty="0"/>
          </a:p>
        </p:txBody>
      </p:sp>
      <p:sp>
        <p:nvSpPr>
          <p:cNvPr id="3" name="Content Placeholder 2"/>
          <p:cNvSpPr>
            <a:spLocks noGrp="1"/>
          </p:cNvSpPr>
          <p:nvPr>
            <p:ph idx="1"/>
          </p:nvPr>
        </p:nvSpPr>
        <p:spPr>
          <a:xfrm>
            <a:off x="457200" y="1600200"/>
            <a:ext cx="7125553" cy="4525963"/>
          </a:xfrm>
        </p:spPr>
        <p:txBody>
          <a:bodyPr/>
          <a:lstStyle/>
          <a:p>
            <a:r>
              <a:rPr lang="en-US" dirty="0" smtClean="0"/>
              <a:t>BIND9 parses full grammar</a:t>
            </a:r>
          </a:p>
          <a:p>
            <a:r>
              <a:rPr lang="en-US" dirty="0" err="1" smtClean="0"/>
              <a:t>Robdns</a:t>
            </a:r>
            <a:r>
              <a:rPr lang="en-US" dirty="0" smtClean="0"/>
              <a:t> parses context-free tree of tokens/statements</a:t>
            </a:r>
          </a:p>
          <a:p>
            <a:pPr lvl="1"/>
            <a:r>
              <a:rPr lang="en-US" dirty="0" smtClean="0"/>
              <a:t>Only handling “include” statement when encountered</a:t>
            </a:r>
          </a:p>
          <a:p>
            <a:r>
              <a:rPr lang="en-US" dirty="0" smtClean="0"/>
              <a:t>Once full </a:t>
            </a:r>
            <a:r>
              <a:rPr lang="en-US" dirty="0" err="1" smtClean="0"/>
              <a:t>conf</a:t>
            </a:r>
            <a:r>
              <a:rPr lang="en-US" dirty="0" smtClean="0"/>
              <a:t> tree has been read in, then recursively processes the tree interpreting the meaning</a:t>
            </a:r>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conf</a:t>
            </a:r>
            <a:endParaRPr lang="en-US" sz="2400" b="1" dirty="0">
              <a:solidFill>
                <a:schemeClr val="tx1"/>
              </a:solidFill>
            </a:endParaRPr>
          </a:p>
        </p:txBody>
      </p:sp>
    </p:spTree>
    <p:extLst>
      <p:ext uri="{BB962C8B-B14F-4D97-AF65-F5344CB8AC3E}">
        <p14:creationId xmlns:p14="http://schemas.microsoft.com/office/powerpoint/2010/main" val="3856878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selftest</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Run with “</a:t>
            </a:r>
            <a:r>
              <a:rPr lang="en-US" dirty="0" err="1" smtClean="0"/>
              <a:t>selftest</a:t>
            </a:r>
            <a:r>
              <a:rPr lang="en-US" dirty="0" smtClean="0"/>
              <a:t>” command-line option</a:t>
            </a:r>
          </a:p>
          <a:p>
            <a:r>
              <a:rPr lang="en-US" dirty="0" smtClean="0"/>
              <a:t>Exercises 99% code-coverage</a:t>
            </a:r>
          </a:p>
          <a:p>
            <a:r>
              <a:rPr lang="en-US" dirty="0" smtClean="0"/>
              <a:t>Automated regression test</a:t>
            </a:r>
          </a:p>
          <a:p>
            <a:r>
              <a:rPr lang="en-US" dirty="0" smtClean="0"/>
              <a:t>Bulky</a:t>
            </a:r>
          </a:p>
          <a:p>
            <a:pPr lvl="1"/>
            <a:r>
              <a:rPr lang="en-US" dirty="0" smtClean="0"/>
              <a:t>The results from running “strings” against the binary will mostly find regression test strings</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selftest</a:t>
            </a:r>
            <a:endParaRPr lang="en-US" sz="2400" b="1" dirty="0">
              <a:solidFill>
                <a:schemeClr val="tx1"/>
              </a:solidFill>
            </a:endParaRPr>
          </a:p>
        </p:txBody>
      </p:sp>
    </p:spTree>
    <p:extLst>
      <p:ext uri="{BB962C8B-B14F-4D97-AF65-F5344CB8AC3E}">
        <p14:creationId xmlns:p14="http://schemas.microsoft.com/office/powerpoint/2010/main" val="2455379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dyndns</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Not really a module, but pervasive</a:t>
            </a:r>
          </a:p>
          <a:p>
            <a:r>
              <a:rPr lang="en-US" dirty="0" smtClean="0"/>
              <a:t>Protect system against insider attack</a:t>
            </a:r>
          </a:p>
          <a:p>
            <a:pPr lvl="1"/>
            <a:r>
              <a:rPr lang="en-US" dirty="0" smtClean="0"/>
              <a:t>trusted insider who tries to fill up database</a:t>
            </a:r>
          </a:p>
          <a:p>
            <a:pPr lvl="1"/>
            <a:r>
              <a:rPr lang="en-US" dirty="0" smtClean="0"/>
              <a:t>trusted insider who tries to fill up a single entry</a:t>
            </a:r>
          </a:p>
          <a:p>
            <a:pPr lvl="2"/>
            <a:r>
              <a:rPr lang="en-US" dirty="0"/>
              <a:t>b</a:t>
            </a:r>
            <a:r>
              <a:rPr lang="en-US" dirty="0" smtClean="0"/>
              <a:t>uilding entries is O(n^2) operation</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dyndns</a:t>
            </a:r>
            <a:endParaRPr lang="en-US" sz="2400" b="1" dirty="0">
              <a:solidFill>
                <a:schemeClr val="tx1"/>
              </a:solidFill>
            </a:endParaRPr>
          </a:p>
        </p:txBody>
      </p:sp>
    </p:spTree>
    <p:extLst>
      <p:ext uri="{BB962C8B-B14F-4D97-AF65-F5344CB8AC3E}">
        <p14:creationId xmlns:p14="http://schemas.microsoft.com/office/powerpoint/2010/main" val="4200531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important dependencies</a:t>
            </a:r>
          </a:p>
          <a:p>
            <a:pPr lvl="1"/>
            <a:r>
              <a:rPr lang="en-US" dirty="0"/>
              <a:t>a</a:t>
            </a:r>
            <a:r>
              <a:rPr lang="en-US" dirty="0" smtClean="0"/>
              <a:t>pt-get install </a:t>
            </a:r>
            <a:r>
              <a:rPr lang="en-US" dirty="0" err="1" smtClean="0"/>
              <a:t>gcc</a:t>
            </a:r>
            <a:r>
              <a:rPr lang="en-US" dirty="0" smtClean="0"/>
              <a:t> g++ make</a:t>
            </a:r>
          </a:p>
          <a:p>
            <a:r>
              <a:rPr lang="en-US" dirty="0" smtClean="0"/>
              <a:t>Just “make”, there is no “./configure”</a:t>
            </a:r>
          </a:p>
          <a:p>
            <a:pPr lvl="1"/>
            <a:r>
              <a:rPr lang="en-US" dirty="0" smtClean="0"/>
              <a:t>Or load the </a:t>
            </a:r>
            <a:r>
              <a:rPr lang="en-US" dirty="0" err="1" smtClean="0"/>
              <a:t>VisualStudio</a:t>
            </a:r>
            <a:r>
              <a:rPr lang="en-US" dirty="0" smtClean="0"/>
              <a:t> 2010 project</a:t>
            </a:r>
          </a:p>
          <a:p>
            <a:pPr lvl="1"/>
            <a:r>
              <a:rPr lang="en-US" dirty="0" smtClean="0"/>
              <a:t>Or “</a:t>
            </a:r>
            <a:r>
              <a:rPr lang="en-US" dirty="0" err="1" smtClean="0"/>
              <a:t>gcc</a:t>
            </a:r>
            <a:r>
              <a:rPr lang="en-US" dirty="0" smtClean="0"/>
              <a:t> *.c *.</a:t>
            </a:r>
            <a:r>
              <a:rPr lang="en-US" dirty="0" err="1" smtClean="0"/>
              <a:t>cpp</a:t>
            </a:r>
            <a:r>
              <a:rPr lang="en-US" dirty="0" smtClean="0"/>
              <a:t>”</a:t>
            </a:r>
          </a:p>
          <a:p>
            <a:r>
              <a:rPr lang="en-US" dirty="0" smtClean="0"/>
              <a:t>Run “</a:t>
            </a:r>
            <a:r>
              <a:rPr lang="en-US" dirty="0" err="1" smtClean="0">
                <a:latin typeface="Courier"/>
                <a:cs typeface="Courier"/>
              </a:rPr>
              <a:t>robdns</a:t>
            </a:r>
            <a:r>
              <a:rPr lang="en-US" dirty="0" smtClean="0">
                <a:latin typeface="Courier"/>
                <a:cs typeface="Courier"/>
              </a:rPr>
              <a:t> </a:t>
            </a:r>
            <a:r>
              <a:rPr lang="en-US" dirty="0" err="1" smtClean="0">
                <a:latin typeface="Courier"/>
                <a:cs typeface="Courier"/>
              </a:rPr>
              <a:t>selftest</a:t>
            </a:r>
            <a:r>
              <a:rPr lang="en-US" dirty="0" smtClean="0"/>
              <a:t>” after building</a:t>
            </a:r>
          </a:p>
          <a:p>
            <a:pPr lvl="1"/>
            <a:r>
              <a:rPr lang="en-US" dirty="0" smtClean="0"/>
              <a:t>Regression test with 99% code coverage</a:t>
            </a:r>
          </a:p>
          <a:p>
            <a:r>
              <a:rPr lang="en-US" dirty="0" smtClean="0"/>
              <a:t>Platforms</a:t>
            </a:r>
          </a:p>
          <a:p>
            <a:pPr lvl="1"/>
            <a:r>
              <a:rPr lang="en-US" dirty="0" smtClean="0"/>
              <a:t>Windows, Mac OS X, Linux, FreeBSD</a:t>
            </a:r>
          </a:p>
          <a:p>
            <a:pPr lvl="1"/>
            <a:endParaRPr lang="en-US" dirty="0" smtClean="0"/>
          </a:p>
        </p:txBody>
      </p:sp>
    </p:spTree>
    <p:extLst>
      <p:ext uri="{BB962C8B-B14F-4D97-AF65-F5344CB8AC3E}">
        <p14:creationId xmlns:p14="http://schemas.microsoft.com/office/powerpoint/2010/main" val="1151342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(for testing)</a:t>
            </a:r>
            <a:endParaRPr lang="en-US" dirty="0"/>
          </a:p>
        </p:txBody>
      </p:sp>
      <p:sp>
        <p:nvSpPr>
          <p:cNvPr id="3" name="Content Placeholder 2"/>
          <p:cNvSpPr>
            <a:spLocks noGrp="1"/>
          </p:cNvSpPr>
          <p:nvPr>
            <p:ph idx="1"/>
          </p:nvPr>
        </p:nvSpPr>
        <p:spPr/>
        <p:txBody>
          <a:bodyPr>
            <a:normAutofit fontScale="92500"/>
          </a:bodyPr>
          <a:lstStyle/>
          <a:p>
            <a:r>
              <a:rPr lang="en-US" dirty="0" err="1"/>
              <a:t>r</a:t>
            </a:r>
            <a:r>
              <a:rPr lang="en-US" dirty="0" err="1" smtClean="0"/>
              <a:t>obdns</a:t>
            </a:r>
            <a:r>
              <a:rPr lang="en-US" dirty="0" smtClean="0"/>
              <a:t> foreground 10.2.3.4 dna0 </a:t>
            </a:r>
            <a:r>
              <a:rPr lang="en-US" dirty="0" err="1" smtClean="0"/>
              <a:t>example.zone</a:t>
            </a:r>
            <a:endParaRPr lang="en-US" dirty="0" smtClean="0"/>
          </a:p>
          <a:p>
            <a:pPr lvl="1"/>
            <a:r>
              <a:rPr lang="en-US" dirty="0" smtClean="0"/>
              <a:t>Runs in “foreground” with logging sent to command-line</a:t>
            </a:r>
          </a:p>
          <a:p>
            <a:pPr lvl="1"/>
            <a:r>
              <a:rPr lang="en-US" dirty="0" smtClean="0"/>
              <a:t>Needs:</a:t>
            </a:r>
          </a:p>
          <a:p>
            <a:pPr lvl="2"/>
            <a:r>
              <a:rPr lang="en-US" dirty="0" smtClean="0"/>
              <a:t>IPv4/IPv6 addresses that it will “listen” on</a:t>
            </a:r>
          </a:p>
          <a:p>
            <a:pPr lvl="3"/>
            <a:r>
              <a:rPr lang="en-US" dirty="0" smtClean="0"/>
              <a:t>NOT ONES ALREADY USED BY THE SYSTEM</a:t>
            </a:r>
          </a:p>
          <a:p>
            <a:pPr lvl="3"/>
            <a:r>
              <a:rPr lang="en-US" dirty="0" smtClean="0"/>
              <a:t>THIS IS BUILT IN STACK</a:t>
            </a:r>
          </a:p>
          <a:p>
            <a:pPr lvl="2"/>
            <a:r>
              <a:rPr lang="en-US" dirty="0" smtClean="0"/>
              <a:t>Adapters to listen on which support raw sniffing packet drivers</a:t>
            </a:r>
          </a:p>
          <a:p>
            <a:pPr lvl="2"/>
            <a:r>
              <a:rPr lang="en-US" dirty="0" smtClean="0"/>
              <a:t>Zone-files in standard zone format to build the database of records</a:t>
            </a:r>
          </a:p>
          <a:p>
            <a:pPr lvl="2"/>
            <a:endParaRPr lang="en-US" dirty="0" smtClean="0"/>
          </a:p>
          <a:p>
            <a:pPr lvl="2"/>
            <a:endParaRPr lang="en-US" dirty="0"/>
          </a:p>
        </p:txBody>
      </p:sp>
    </p:spTree>
    <p:extLst>
      <p:ext uri="{BB962C8B-B14F-4D97-AF65-F5344CB8AC3E}">
        <p14:creationId xmlns:p14="http://schemas.microsoft.com/office/powerpoint/2010/main" val="309755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(for operations)</a:t>
            </a:r>
            <a:endParaRPr lang="en-US" dirty="0"/>
          </a:p>
        </p:txBody>
      </p:sp>
      <p:sp>
        <p:nvSpPr>
          <p:cNvPr id="3" name="Content Placeholder 2"/>
          <p:cNvSpPr>
            <a:spLocks noGrp="1"/>
          </p:cNvSpPr>
          <p:nvPr>
            <p:ph idx="1"/>
          </p:nvPr>
        </p:nvSpPr>
        <p:spPr/>
        <p:txBody>
          <a:bodyPr/>
          <a:lstStyle/>
          <a:p>
            <a:r>
              <a:rPr lang="en-US" dirty="0" err="1" smtClean="0"/>
              <a:t>Robdns</a:t>
            </a:r>
            <a:r>
              <a:rPr lang="en-US" dirty="0" smtClean="0"/>
              <a:t> daemon /</a:t>
            </a:r>
            <a:r>
              <a:rPr lang="en-US" dirty="0" err="1" smtClean="0"/>
              <a:t>etc</a:t>
            </a:r>
            <a:r>
              <a:rPr lang="en-US" dirty="0" smtClean="0"/>
              <a:t>/</a:t>
            </a:r>
            <a:r>
              <a:rPr lang="en-US" dirty="0" err="1" smtClean="0"/>
              <a:t>robdns.conf</a:t>
            </a:r>
            <a:endParaRPr lang="en-US" dirty="0"/>
          </a:p>
        </p:txBody>
      </p:sp>
    </p:spTree>
    <p:extLst>
      <p:ext uri="{BB962C8B-B14F-4D97-AF65-F5344CB8AC3E}">
        <p14:creationId xmlns:p14="http://schemas.microsoft.com/office/powerpoint/2010/main" val="52649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server operation</a:t>
            </a:r>
            <a:endParaRPr lang="en-US" dirty="0"/>
          </a:p>
        </p:txBody>
      </p:sp>
      <p:sp>
        <p:nvSpPr>
          <p:cNvPr id="3" name="Content Placeholder 2"/>
          <p:cNvSpPr>
            <a:spLocks noGrp="1"/>
          </p:cNvSpPr>
          <p:nvPr>
            <p:ph idx="1"/>
          </p:nvPr>
        </p:nvSpPr>
        <p:spPr/>
        <p:txBody>
          <a:bodyPr/>
          <a:lstStyle/>
          <a:p>
            <a:r>
              <a:rPr lang="en-US" dirty="0" smtClean="0"/>
              <a:t>The IP address of the </a:t>
            </a:r>
            <a:r>
              <a:rPr lang="en-US" i="1" dirty="0" smtClean="0"/>
              <a:t>machine</a:t>
            </a:r>
            <a:r>
              <a:rPr lang="en-US" dirty="0" smtClean="0"/>
              <a:t> is not the same as the </a:t>
            </a:r>
            <a:r>
              <a:rPr lang="en-US" i="1" dirty="0" smtClean="0"/>
              <a:t>DNS server</a:t>
            </a:r>
            <a:r>
              <a:rPr lang="en-US" dirty="0" smtClean="0"/>
              <a:t>.</a:t>
            </a:r>
          </a:p>
          <a:p>
            <a:r>
              <a:rPr lang="en-US" dirty="0" smtClean="0"/>
              <a:t>Thus, if deploying as the A root-server at 198.41.0.4, the machine will have one IP address, and 198.41.0.4 will only answer DNS queries.</a:t>
            </a:r>
          </a:p>
          <a:p>
            <a:r>
              <a:rPr lang="en-US" dirty="0" smtClean="0"/>
              <a:t>No other ports than 53 exists. Stack features like fragmented packets won’t work.</a:t>
            </a:r>
          </a:p>
        </p:txBody>
      </p:sp>
    </p:spTree>
    <p:extLst>
      <p:ext uri="{BB962C8B-B14F-4D97-AF65-F5344CB8AC3E}">
        <p14:creationId xmlns:p14="http://schemas.microsoft.com/office/powerpoint/2010/main" val="2554373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idx="1"/>
          </p:nvPr>
        </p:nvSpPr>
        <p:spPr/>
        <p:txBody>
          <a:bodyPr/>
          <a:lstStyle/>
          <a:p>
            <a:r>
              <a:rPr lang="en-US" dirty="0" smtClean="0"/>
              <a:t>“</a:t>
            </a:r>
            <a:r>
              <a:rPr lang="en-US" dirty="0" err="1" smtClean="0"/>
              <a:t>robdns</a:t>
            </a:r>
            <a:r>
              <a:rPr lang="en-US" dirty="0" smtClean="0"/>
              <a:t> </a:t>
            </a:r>
            <a:r>
              <a:rPr lang="en-US" dirty="0" err="1" smtClean="0"/>
              <a:t>selftest</a:t>
            </a:r>
            <a:r>
              <a:rPr lang="en-US" dirty="0" smtClean="0"/>
              <a:t>”</a:t>
            </a:r>
          </a:p>
          <a:p>
            <a:endParaRPr lang="en-US" dirty="0"/>
          </a:p>
        </p:txBody>
      </p:sp>
    </p:spTree>
    <p:extLst>
      <p:ext uri="{BB962C8B-B14F-4D97-AF65-F5344CB8AC3E}">
        <p14:creationId xmlns:p14="http://schemas.microsoft.com/office/powerpoint/2010/main" val="339092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reading </a:t>
            </a:r>
            <a:r>
              <a:rPr lang="en-US" dirty="0" err="1" smtClean="0"/>
              <a:t>zonefiles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robdns</a:t>
            </a:r>
            <a:r>
              <a:rPr lang="en-US" dirty="0" smtClean="0"/>
              <a:t> </a:t>
            </a:r>
            <a:r>
              <a:rPr lang="en-US" dirty="0" err="1" smtClean="0"/>
              <a:t>zonecheck</a:t>
            </a:r>
            <a:r>
              <a:rPr lang="en-US" dirty="0" smtClean="0"/>
              <a:t> *.zone”</a:t>
            </a:r>
          </a:p>
          <a:p>
            <a:pPr lvl="1"/>
            <a:r>
              <a:rPr lang="en-US" dirty="0" smtClean="0"/>
              <a:t>Reads in all the </a:t>
            </a:r>
            <a:r>
              <a:rPr lang="en-US" dirty="0" err="1" smtClean="0"/>
              <a:t>zonefiles</a:t>
            </a:r>
            <a:r>
              <a:rPr lang="en-US" dirty="0" smtClean="0"/>
              <a:t> specified on the command line</a:t>
            </a:r>
          </a:p>
          <a:p>
            <a:pPr lvl="1"/>
            <a:r>
              <a:rPr lang="en-US" dirty="0" smtClean="0"/>
              <a:t>Checks to see if they have any errors</a:t>
            </a:r>
          </a:p>
          <a:p>
            <a:pPr lvl="1"/>
            <a:r>
              <a:rPr lang="en-US" dirty="0" smtClean="0"/>
              <a:t>Prints benchmark statistics on how fast its running</a:t>
            </a:r>
          </a:p>
          <a:p>
            <a:pPr lvl="1"/>
            <a:r>
              <a:rPr lang="en-US" dirty="0" smtClean="0"/>
              <a:t>Full of </a:t>
            </a:r>
            <a:r>
              <a:rPr lang="en-US" dirty="0" err="1" smtClean="0"/>
              <a:t>lulz</a:t>
            </a:r>
            <a:r>
              <a:rPr lang="en-US" dirty="0" smtClean="0"/>
              <a:t> when using “</a:t>
            </a:r>
            <a:r>
              <a:rPr lang="en-US" dirty="0" err="1" smtClean="0"/>
              <a:t>com.zone</a:t>
            </a:r>
            <a:r>
              <a:rPr lang="en-US" dirty="0" smtClean="0"/>
              <a:t>” 8-gigabyte file containing the .com zone</a:t>
            </a:r>
            <a:endParaRPr lang="en-US" dirty="0"/>
          </a:p>
        </p:txBody>
      </p:sp>
    </p:spTree>
    <p:extLst>
      <p:ext uri="{BB962C8B-B14F-4D97-AF65-F5344CB8AC3E}">
        <p14:creationId xmlns:p14="http://schemas.microsoft.com/office/powerpoint/2010/main" val="9252093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 requests</a:t>
            </a:r>
            <a:endParaRPr lang="en-US" dirty="0"/>
          </a:p>
        </p:txBody>
      </p:sp>
      <p:sp>
        <p:nvSpPr>
          <p:cNvPr id="3" name="Content Placeholder 2"/>
          <p:cNvSpPr>
            <a:spLocks noGrp="1"/>
          </p:cNvSpPr>
          <p:nvPr>
            <p:ph idx="1"/>
          </p:nvPr>
        </p:nvSpPr>
        <p:spPr/>
        <p:txBody>
          <a:bodyPr>
            <a:normAutofit lnSpcReduction="10000"/>
          </a:bodyPr>
          <a:lstStyle/>
          <a:p>
            <a:r>
              <a:rPr lang="en-US" dirty="0" err="1" smtClean="0"/>
              <a:t>robdns</a:t>
            </a:r>
            <a:r>
              <a:rPr lang="en-US" dirty="0" smtClean="0"/>
              <a:t> benchmark</a:t>
            </a:r>
          </a:p>
          <a:p>
            <a:pPr lvl="1"/>
            <a:r>
              <a:rPr lang="en-US" dirty="0" smtClean="0"/>
              <a:t>Randomly generates “</a:t>
            </a:r>
            <a:r>
              <a:rPr lang="en-US" dirty="0" err="1" smtClean="0"/>
              <a:t>example.com</a:t>
            </a:r>
            <a:r>
              <a:rPr lang="en-US" dirty="0" smtClean="0"/>
              <a:t>” zone with 10-million entries</a:t>
            </a:r>
          </a:p>
          <a:p>
            <a:pPr lvl="2"/>
            <a:r>
              <a:rPr lang="en-US" dirty="0" smtClean="0"/>
              <a:t>Enough to be un-cacheable in CPU L3 cache</a:t>
            </a:r>
          </a:p>
          <a:p>
            <a:pPr lvl="1"/>
            <a:r>
              <a:rPr lang="en-US" dirty="0" smtClean="0"/>
              <a:t>Randomly generates a chunk of memory with request packets</a:t>
            </a:r>
          </a:p>
          <a:p>
            <a:pPr lvl="2"/>
            <a:r>
              <a:rPr lang="en-US" dirty="0" smtClean="0"/>
              <a:t>In random order to prevent cache prefetching</a:t>
            </a:r>
          </a:p>
          <a:p>
            <a:pPr lvl="1"/>
            <a:r>
              <a:rPr lang="en-US" dirty="0" smtClean="0"/>
              <a:t>Loops sending query packets into system generating response packets</a:t>
            </a:r>
          </a:p>
          <a:p>
            <a:pPr lvl="1"/>
            <a:r>
              <a:rPr lang="en-US" dirty="0" smtClean="0"/>
              <a:t>Reports requests/second benchmark</a:t>
            </a:r>
            <a:endParaRPr lang="en-US" dirty="0"/>
          </a:p>
        </p:txBody>
      </p:sp>
    </p:spTree>
    <p:extLst>
      <p:ext uri="{BB962C8B-B14F-4D97-AF65-F5344CB8AC3E}">
        <p14:creationId xmlns:p14="http://schemas.microsoft.com/office/powerpoint/2010/main" val="100895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Loads the entire .com </a:t>
            </a:r>
            <a:r>
              <a:rPr lang="en-US" dirty="0" err="1" smtClean="0"/>
              <a:t>zonefile</a:t>
            </a:r>
            <a:endParaRPr lang="en-US" dirty="0" smtClean="0"/>
          </a:p>
          <a:p>
            <a:pPr lvl="1"/>
            <a:r>
              <a:rPr lang="en-US" dirty="0" smtClean="0"/>
              <a:t>1 billion entries in a single zone</a:t>
            </a:r>
          </a:p>
          <a:p>
            <a:r>
              <a:rPr lang="en-US" dirty="0" smtClean="0"/>
              <a:t>Optimized for fast parsing</a:t>
            </a:r>
          </a:p>
          <a:p>
            <a:pPr lvl="1"/>
            <a:r>
              <a:rPr lang="en-US" dirty="0" smtClean="0"/>
              <a:t>Loads the .com </a:t>
            </a:r>
            <a:r>
              <a:rPr lang="en-US" dirty="0" err="1" smtClean="0"/>
              <a:t>zonefile</a:t>
            </a:r>
            <a:r>
              <a:rPr lang="en-US" dirty="0" smtClean="0"/>
              <a:t> in 20 seconds</a:t>
            </a:r>
          </a:p>
          <a:p>
            <a:pPr lvl="1"/>
            <a:r>
              <a:rPr lang="en-US" dirty="0" smtClean="0"/>
              <a:t>This is faster than other servers load their pre-processed binary databases</a:t>
            </a:r>
          </a:p>
          <a:p>
            <a:r>
              <a:rPr lang="en-US" dirty="0" smtClean="0"/>
              <a:t>Optimized for memory</a:t>
            </a:r>
          </a:p>
          <a:p>
            <a:pPr lvl="1"/>
            <a:r>
              <a:rPr lang="en-US" dirty="0" smtClean="0"/>
              <a:t>Loads the .com </a:t>
            </a:r>
            <a:r>
              <a:rPr lang="en-US" dirty="0" err="1" smtClean="0"/>
              <a:t>zonefile</a:t>
            </a:r>
            <a:r>
              <a:rPr lang="en-US" dirty="0" smtClean="0"/>
              <a:t> in 15-gigabytes</a:t>
            </a:r>
            <a:endParaRPr lang="en-US" dirty="0"/>
          </a:p>
          <a:p>
            <a:pPr lvl="1"/>
            <a:r>
              <a:rPr lang="en-US" dirty="0" smtClean="0"/>
              <a:t>This many times smaller than BIND9 and at least half that of anything else</a:t>
            </a:r>
          </a:p>
        </p:txBody>
      </p:sp>
    </p:spTree>
    <p:extLst>
      <p:ext uri="{BB962C8B-B14F-4D97-AF65-F5344CB8AC3E}">
        <p14:creationId xmlns:p14="http://schemas.microsoft.com/office/powerpoint/2010/main" val="13476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Optimized for fast updates</a:t>
            </a:r>
          </a:p>
          <a:p>
            <a:pPr lvl="1"/>
            <a:r>
              <a:rPr lang="en-US" dirty="0" smtClean="0"/>
              <a:t>When users on website hit “submit” on the DNS update webpage, all slaves should be updated within a second.</a:t>
            </a:r>
          </a:p>
          <a:p>
            <a:r>
              <a:rPr lang="en-US" dirty="0" smtClean="0"/>
              <a:t>Optimized for frequent updates</a:t>
            </a:r>
          </a:p>
          <a:p>
            <a:pPr lvl="1"/>
            <a:r>
              <a:rPr lang="en-US" dirty="0" smtClean="0"/>
              <a:t>Thousands of updates per second</a:t>
            </a:r>
          </a:p>
          <a:p>
            <a:pPr lvl="1"/>
            <a:r>
              <a:rPr lang="en-US" dirty="0" smtClean="0"/>
              <a:t>…without interfering with response performance</a:t>
            </a:r>
          </a:p>
          <a:p>
            <a:r>
              <a:rPr lang="en-US" dirty="0" smtClean="0"/>
              <a:t>Optimized for lots of zones</a:t>
            </a:r>
          </a:p>
          <a:p>
            <a:pPr lvl="1"/>
            <a:r>
              <a:rPr lang="en-US" dirty="0" smtClean="0"/>
              <a:t>One million zones load in 25 seconds</a:t>
            </a:r>
          </a:p>
          <a:p>
            <a:pPr lvl="1"/>
            <a:r>
              <a:rPr lang="en-US" dirty="0" smtClean="0"/>
              <a:t>One million zones take up 900 megabytes of memory</a:t>
            </a:r>
          </a:p>
          <a:p>
            <a:pPr lvl="1"/>
            <a:endParaRPr lang="en-US" dirty="0"/>
          </a:p>
        </p:txBody>
      </p:sp>
    </p:spTree>
    <p:extLst>
      <p:ext uri="{BB962C8B-B14F-4D97-AF65-F5344CB8AC3E}">
        <p14:creationId xmlns:p14="http://schemas.microsoft.com/office/powerpoint/2010/main" val="122527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a:t>
            </a:r>
            <a:r>
              <a:rPr lang="en-US" dirty="0" err="1" smtClean="0"/>
              <a:t>superslave</a:t>
            </a:r>
            <a:r>
              <a:rPr lang="en-US" dirty="0" smtClean="0"/>
              <a:t> operation</a:t>
            </a:r>
            <a:endParaRPr lang="en-US" dirty="0"/>
          </a:p>
        </p:txBody>
      </p:sp>
      <p:sp>
        <p:nvSpPr>
          <p:cNvPr id="3" name="Content Placeholder 2"/>
          <p:cNvSpPr>
            <a:spLocks noGrp="1"/>
          </p:cNvSpPr>
          <p:nvPr>
            <p:ph idx="1"/>
          </p:nvPr>
        </p:nvSpPr>
        <p:spPr/>
        <p:txBody>
          <a:bodyPr/>
          <a:lstStyle/>
          <a:p>
            <a:r>
              <a:rPr lang="en-US" dirty="0" smtClean="0"/>
              <a:t>Supports </a:t>
            </a:r>
            <a:r>
              <a:rPr lang="en-US" dirty="0" err="1" smtClean="0"/>
              <a:t>PowerDNS</a:t>
            </a:r>
            <a:r>
              <a:rPr lang="en-US" dirty="0" smtClean="0"/>
              <a:t> </a:t>
            </a:r>
            <a:r>
              <a:rPr lang="en-US" dirty="0" err="1" smtClean="0"/>
              <a:t>supermaster</a:t>
            </a:r>
            <a:r>
              <a:rPr lang="en-US" dirty="0" smtClean="0"/>
              <a:t>/</a:t>
            </a:r>
            <a:r>
              <a:rPr lang="en-US" dirty="0" err="1" smtClean="0"/>
              <a:t>superslave</a:t>
            </a:r>
            <a:r>
              <a:rPr lang="en-US" dirty="0" smtClean="0"/>
              <a:t> operation</a:t>
            </a:r>
          </a:p>
          <a:p>
            <a:pPr lvl="1"/>
            <a:r>
              <a:rPr lang="en-US" dirty="0" smtClean="0"/>
              <a:t>UPDATES can create new zones from trusted </a:t>
            </a:r>
            <a:r>
              <a:rPr lang="en-US" dirty="0" err="1" smtClean="0"/>
              <a:t>supermasters</a:t>
            </a:r>
            <a:endParaRPr lang="en-US" dirty="0"/>
          </a:p>
        </p:txBody>
      </p:sp>
    </p:spTree>
    <p:extLst>
      <p:ext uri="{BB962C8B-B14F-4D97-AF65-F5344CB8AC3E}">
        <p14:creationId xmlns:p14="http://schemas.microsoft.com/office/powerpoint/2010/main" val="115791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updates/patching</a:t>
            </a:r>
            <a:endParaRPr lang="en-US" dirty="0"/>
          </a:p>
        </p:txBody>
      </p:sp>
      <p:sp>
        <p:nvSpPr>
          <p:cNvPr id="3" name="Content Placeholder 2"/>
          <p:cNvSpPr>
            <a:spLocks noGrp="1"/>
          </p:cNvSpPr>
          <p:nvPr>
            <p:ph idx="1"/>
          </p:nvPr>
        </p:nvSpPr>
        <p:spPr/>
        <p:txBody>
          <a:bodyPr/>
          <a:lstStyle/>
          <a:p>
            <a:r>
              <a:rPr lang="en-US" dirty="0" smtClean="0"/>
              <a:t>New version of the software can replace existing service</a:t>
            </a:r>
          </a:p>
          <a:p>
            <a:r>
              <a:rPr lang="en-US" dirty="0" smtClean="0"/>
              <a:t>Requires double the memory</a:t>
            </a:r>
          </a:p>
          <a:p>
            <a:r>
              <a:rPr lang="en-US" dirty="0" smtClean="0"/>
              <a:t>Sockets/adapters are shared between old/new processes</a:t>
            </a:r>
          </a:p>
          <a:p>
            <a:r>
              <a:rPr lang="en-US" dirty="0" smtClean="0"/>
              <a:t>Incoming queries should be buffered in microseconds it takes to transfer file handles between processes</a:t>
            </a:r>
            <a:endParaRPr lang="en-US" dirty="0"/>
          </a:p>
        </p:txBody>
      </p:sp>
    </p:spTree>
    <p:extLst>
      <p:ext uri="{BB962C8B-B14F-4D97-AF65-F5344CB8AC3E}">
        <p14:creationId xmlns:p14="http://schemas.microsoft.com/office/powerpoint/2010/main" val="78295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30679</TotalTime>
  <Words>4148</Words>
  <Application>Microsoft Office PowerPoint</Application>
  <PresentationFormat>On-screen Show (4:3)</PresentationFormat>
  <Paragraphs>720</Paragraphs>
  <Slides>52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Courier</vt:lpstr>
      <vt:lpstr>Office Theme</vt:lpstr>
      <vt:lpstr>robdns </vt:lpstr>
      <vt:lpstr>Requirements:  a “data-plane” DNS server</vt:lpstr>
      <vt:lpstr>Data-plane vs. control-plane</vt:lpstr>
      <vt:lpstr>Custom TCP/IP stack</vt:lpstr>
      <vt:lpstr>Root server operation</vt:lpstr>
      <vt:lpstr>TLD operation</vt:lpstr>
      <vt:lpstr>Hosting operation</vt:lpstr>
      <vt:lpstr>Hosting: superslave operation</vt:lpstr>
      <vt:lpstr>Software updates/patching</vt:lpstr>
      <vt:lpstr>Massively multicore</vt:lpstr>
      <vt:lpstr>Threat model: data-plane input</vt:lpstr>
      <vt:lpstr>Threat model: control-plane</vt:lpstr>
      <vt:lpstr>Threat model: zonefiles</vt:lpstr>
      <vt:lpstr>Threat model: conf files</vt:lpstr>
      <vt:lpstr>Persistent cache</vt:lpstr>
      <vt:lpstr>PowerPoint Presentation</vt:lpstr>
      <vt:lpstr>adapter: for responding to queries</vt:lpstr>
      <vt:lpstr>adapter: “fast” speed</vt:lpstr>
      <vt:lpstr>adapter: “medium” speed</vt:lpstr>
      <vt:lpstr>adapter: “slow” speed</vt:lpstr>
      <vt:lpstr>proto</vt:lpstr>
      <vt:lpstr>resolver</vt:lpstr>
      <vt:lpstr>Resolver</vt:lpstr>
      <vt:lpstr>catalog layout</vt:lpstr>
      <vt:lpstr>catalog layout</vt:lpstr>
      <vt:lpstr>Catalog synchronization</vt:lpstr>
      <vt:lpstr>Catalog loading/updating</vt:lpstr>
      <vt:lpstr>Entry/owner-name</vt:lpstr>
      <vt:lpstr>updater</vt:lpstr>
      <vt:lpstr>zonefile</vt:lpstr>
      <vt:lpstr>zonefiles</vt:lpstr>
      <vt:lpstr>…</vt:lpstr>
      <vt:lpstr>pixie</vt:lpstr>
      <vt:lpstr>crypto</vt:lpstr>
      <vt:lpstr>thread</vt:lpstr>
      <vt:lpstr>mem</vt:lpstr>
      <vt:lpstr>mem</vt:lpstr>
      <vt:lpstr>mem</vt:lpstr>
      <vt:lpstr>ratelimit</vt:lpstr>
      <vt:lpstr>log</vt:lpstr>
      <vt:lpstr>conf</vt:lpstr>
      <vt:lpstr>conf</vt:lpstr>
      <vt:lpstr>conf</vt:lpstr>
      <vt:lpstr>conf</vt:lpstr>
      <vt:lpstr>selftest</vt:lpstr>
      <vt:lpstr>dyndns</vt:lpstr>
      <vt:lpstr>Building</vt:lpstr>
      <vt:lpstr>Foreground (for testing)</vt:lpstr>
      <vt:lpstr>Background (for operations)</vt:lpstr>
      <vt:lpstr>Regression test</vt:lpstr>
      <vt:lpstr>Benchmark reading zonefiles</vt:lpstr>
      <vt:lpstr>Benchmarking requests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robdns </dc:title>
  <dc:creator>John</dc:creator>
  <cp:lastModifiedBy>Robert Graham</cp:lastModifiedBy>
  <cp:revision>71</cp:revision>
  <dcterms:created xsi:type="dcterms:W3CDTF">2013-03-27T16:29:59Z</dcterms:created>
  <dcterms:modified xsi:type="dcterms:W3CDTF">2015-11-18T20:29:14Z</dcterms:modified>
</cp:coreProperties>
</file>