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50"/>
  </p:notesMasterIdLst>
  <p:sldIdLst>
    <p:sldId id="365" r:id="rId2"/>
    <p:sldId id="308" r:id="rId3"/>
    <p:sldId id="327" r:id="rId4"/>
    <p:sldId id="285" r:id="rId5"/>
    <p:sldId id="329" r:id="rId6"/>
    <p:sldId id="330" r:id="rId7"/>
    <p:sldId id="331" r:id="rId8"/>
    <p:sldId id="332" r:id="rId9"/>
    <p:sldId id="338" r:id="rId10"/>
    <p:sldId id="333" r:id="rId11"/>
    <p:sldId id="303" r:id="rId12"/>
    <p:sldId id="334" r:id="rId13"/>
    <p:sldId id="335" r:id="rId14"/>
    <p:sldId id="340" r:id="rId15"/>
    <p:sldId id="341" r:id="rId16"/>
    <p:sldId id="337" r:id="rId17"/>
    <p:sldId id="342" r:id="rId18"/>
    <p:sldId id="343" r:id="rId19"/>
    <p:sldId id="344" r:id="rId20"/>
    <p:sldId id="345" r:id="rId21"/>
    <p:sldId id="346" r:id="rId22"/>
    <p:sldId id="362" r:id="rId23"/>
    <p:sldId id="339" r:id="rId24"/>
    <p:sldId id="347" r:id="rId25"/>
    <p:sldId id="356" r:id="rId26"/>
    <p:sldId id="348" r:id="rId27"/>
    <p:sldId id="349" r:id="rId28"/>
    <p:sldId id="350" r:id="rId29"/>
    <p:sldId id="351" r:id="rId30"/>
    <p:sldId id="357" r:id="rId31"/>
    <p:sldId id="355" r:id="rId32"/>
    <p:sldId id="353" r:id="rId33"/>
    <p:sldId id="363" r:id="rId34"/>
    <p:sldId id="366" r:id="rId35"/>
    <p:sldId id="354" r:id="rId36"/>
    <p:sldId id="364" r:id="rId37"/>
    <p:sldId id="352" r:id="rId38"/>
    <p:sldId id="328" r:id="rId39"/>
    <p:sldId id="371" r:id="rId40"/>
    <p:sldId id="372" r:id="rId41"/>
    <p:sldId id="373" r:id="rId42"/>
    <p:sldId id="374" r:id="rId43"/>
    <p:sldId id="375" r:id="rId44"/>
    <p:sldId id="368" r:id="rId45"/>
    <p:sldId id="359" r:id="rId46"/>
    <p:sldId id="360" r:id="rId47"/>
    <p:sldId id="361" r:id="rId48"/>
    <p:sldId id="376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FF0C00"/>
    <a:srgbClr val="4C00FF"/>
    <a:srgbClr val="37FF00"/>
    <a:srgbClr val="FF0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72" autoAdjust="0"/>
  </p:normalViewPr>
  <p:slideViewPr>
    <p:cSldViewPr snapToGrid="0">
      <p:cViewPr>
        <p:scale>
          <a:sx n="75" d="100"/>
          <a:sy n="75" d="100"/>
        </p:scale>
        <p:origin x="-128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Bare minimal data store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use the SHA-1 hash function, which, given a bucket/key, gives us a number between 0 and 2^160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 each one of these partitions a range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we’re able to evenly distribute data and evenly utilize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we need to add a physical node?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We’d have to change the ranges, and find all the objects that need to move, so we can re -shuffle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what do we need?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want an object to always live in the same partition, so we don’t have to rehash the object or sift through all the objects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also want physical nodes to be able to change what portion of the ring it’s responsible for?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do we do?</a:t>
            </a:r>
          </a:p>
        </p:txBody>
      </p:sp>
    </p:spTree>
    <p:extLst>
      <p:ext uri="{BB962C8B-B14F-4D97-AF65-F5344CB8AC3E}">
        <p14:creationId xmlns:p14="http://schemas.microsoft.com/office/powerpoint/2010/main" val="375201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divide up the 160bit number into a large number of partitions, and then put multiple partitions on physical nodes, depending on how many physical nodes are in the cluster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 much smaller number than normal in order to make the boxes visible</a:t>
            </a:r>
          </a:p>
          <a:p>
            <a:r>
              <a:rPr lang="en-US" baseline="0" dirty="0" smtClean="0"/>
              <a:t>  - you’ll see upwards of 512 in the wild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Multiple partitions can live on a physical node</a:t>
            </a:r>
          </a:p>
          <a:p>
            <a:r>
              <a:rPr lang="en-US" baseline="0" dirty="0" smtClean="0"/>
              <a:t>When nodes join or leave a cluster, these partitions can be passed around</a:t>
            </a:r>
          </a:p>
          <a:p>
            <a:r>
              <a:rPr lang="en-US" baseline="0" dirty="0" smtClean="0"/>
              <a:t>   - instead of sifting through objects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on top of the consistent hashing function, we also now need a mapping of which partitions live on which physical node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what we call “The Ring”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see this</a:t>
            </a:r>
          </a:p>
          <a:p>
            <a:r>
              <a:rPr lang="en-US" baseline="0" dirty="0" smtClean="0"/>
              <a:t>     -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ring_creating_size</a:t>
            </a:r>
            <a:endParaRPr lang="en-US" baseline="0" dirty="0" smtClean="0"/>
          </a:p>
          <a:p>
            <a:r>
              <a:rPr lang="en-US" baseline="0" dirty="0" smtClean="0"/>
              <a:t>     - docs – some properties/state are passed in the 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the main purpose of the ring is defining the partitions of the 160bit number (next slide)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 mapping of those partitions to the physical nodes, as depicted by this map guy (next slide)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we have every other partition handled by the next physical node, the reasoning for this will be more clear when we talk about redundancy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we have the partitions on the nodes who owns them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here we have the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, which each manage one partition.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here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and partitions used interchangeably, but for the most part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Vnodes</a:t>
            </a:r>
            <a:r>
              <a:rPr lang="en-US" baseline="0" dirty="0" smtClean="0"/>
              <a:t> are the process or service which manages a partitions, so there’s a 1:1 mapping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when a new object gets put into the cluster, it can hit any of these nodes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it hits one of the other nodes,</a:t>
            </a:r>
          </a:p>
          <a:p>
            <a:r>
              <a:rPr lang="en-US" baseline="0" dirty="0" smtClean="0"/>
              <a:t>     it’ll </a:t>
            </a:r>
            <a:r>
              <a:rPr lang="en-US" b="1" baseline="0" dirty="0" smtClean="0">
                <a:solidFill>
                  <a:srgbClr val="FF0000"/>
                </a:solidFill>
              </a:rPr>
              <a:t>hash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the key,</a:t>
            </a:r>
          </a:p>
          <a:p>
            <a:r>
              <a:rPr lang="en-US" baseline="0" dirty="0" smtClean="0"/>
              <a:t>     which will tell them which </a:t>
            </a:r>
            <a:r>
              <a:rPr lang="en-US" b="1" baseline="0" dirty="0" smtClean="0"/>
              <a:t>partition</a:t>
            </a:r>
            <a:r>
              <a:rPr lang="en-US" baseline="0" dirty="0" smtClean="0"/>
              <a:t> to put Santa, </a:t>
            </a:r>
          </a:p>
          <a:p>
            <a:r>
              <a:rPr lang="en-US" baseline="0" dirty="0" smtClean="0"/>
              <a:t>     and then they’ll look at their </a:t>
            </a:r>
            <a:r>
              <a:rPr lang="en-US" b="1" baseline="0" dirty="0" smtClean="0"/>
              <a:t>map</a:t>
            </a:r>
            <a:r>
              <a:rPr lang="en-US" baseline="0" dirty="0" smtClean="0"/>
              <a:t> to figure out </a:t>
            </a:r>
          </a:p>
          <a:p>
            <a:r>
              <a:rPr lang="en-US" baseline="0" dirty="0" smtClean="0"/>
              <a:t>     which </a:t>
            </a:r>
            <a:r>
              <a:rPr lang="en-US" b="1" baseline="0" dirty="0" smtClean="0"/>
              <a:t>physical node </a:t>
            </a:r>
            <a:r>
              <a:rPr lang="en-US" baseline="0" dirty="0" smtClean="0"/>
              <a:t>owns that partition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Used to contain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Designed, contains 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Samurai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Santa Clauses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happens when we need to add a node to the cluster?</a:t>
            </a:r>
          </a:p>
          <a:p>
            <a:endParaRPr lang="en-US" dirty="0" smtClean="0"/>
          </a:p>
          <a:p>
            <a:r>
              <a:rPr lang="en-US" dirty="0" smtClean="0"/>
              <a:t>Obviously</a:t>
            </a:r>
            <a:r>
              <a:rPr lang="en-US" baseline="0" dirty="0" smtClean="0"/>
              <a:t> certain partitions need to be owned by the new physical node, but the whole 160bit space has been claimed already, it’ll have to take partitions from the other nodes.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call this (next slide)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47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Handoff is what we call moving partitions around, which can happen when we change the cluster size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here we have 4 nodes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they can’t handle the load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someone read the docs and realized you shouldn’t run a smaller cluster than 5 in production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a new one joins the scene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gets joined to the cluster, and a new map is passed around which includes the 5</a:t>
            </a:r>
            <a:r>
              <a:rPr lang="en-US" baseline="30000" dirty="0" smtClean="0"/>
              <a:t>th</a:t>
            </a:r>
            <a:r>
              <a:rPr lang="en-US" baseline="0" dirty="0" smtClean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the nodes realize they have a partition that’s owned by the 5</a:t>
            </a:r>
            <a:r>
              <a:rPr lang="en-US" baseline="30000" dirty="0" smtClean="0"/>
              <a:t>th</a:t>
            </a:r>
            <a:r>
              <a:rPr lang="en-US" baseline="0" dirty="0" smtClean="0"/>
              <a:t> node, they begin handing off their partitions to him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Because this was an intentional cluster change, the ownership of these partitions change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this isn’t the only reason</a:t>
            </a:r>
            <a:r>
              <a:rPr lang="en-US" baseline="0" dirty="0" smtClean="0"/>
              <a:t> that handoff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if a node is down</a:t>
            </a:r>
          </a:p>
          <a:p>
            <a:r>
              <a:rPr lang="en-US" baseline="0" dirty="0" smtClean="0"/>
              <a:t>    - crash, network issues,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some point you have too much data to fit on one server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objects, different objects?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Too many objects for one box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do you do?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60 sec counter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add more machines to store things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creates a problem, where do things go, and how do you get them?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Removes the guess work from </a:t>
            </a:r>
            <a:r>
              <a:rPr lang="en-US" sz="1200" b="1" dirty="0" err="1" smtClean="0">
                <a:latin typeface="Franklin Gothic Medium"/>
                <a:cs typeface="Franklin Gothic Medium"/>
              </a:rPr>
              <a:t>sharding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Evenly distributes data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Partitions from 0 to 2</a:t>
            </a:r>
            <a:r>
              <a:rPr lang="en-US" sz="1200" b="1" baseline="30000" dirty="0" smtClean="0">
                <a:latin typeface="Franklin Gothic Medium"/>
                <a:cs typeface="Franklin Gothic Medium"/>
              </a:rPr>
              <a:t>160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1 to 1, </a:t>
            </a:r>
            <a:r>
              <a:rPr lang="en-US" sz="1200" b="1" dirty="0" err="1" smtClean="0">
                <a:latin typeface="Franklin Gothic Medium"/>
                <a:cs typeface="Franklin Gothic Medium"/>
              </a:rPr>
              <a:t>vnodes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to partitions 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Divided as evenly as possible amongst the nodes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Ownership – happens as intentional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administration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Hinted – happens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in failure modes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typical scheme looks like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things of this type go here</a:t>
            </a:r>
          </a:p>
          <a:p>
            <a:r>
              <a:rPr lang="en-US" baseline="0" dirty="0" smtClean="0"/>
              <a:t>   - map, based on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are the problems?</a:t>
            </a:r>
          </a:p>
          <a:p>
            <a:r>
              <a:rPr lang="en-US" baseline="0" dirty="0" smtClean="0"/>
              <a:t> - only 1 Dr. Who</a:t>
            </a:r>
          </a:p>
          <a:p>
            <a:r>
              <a:rPr lang="en-US" baseline="0" dirty="0" smtClean="0"/>
              <a:t> - No body wants to be a hall monitor</a:t>
            </a:r>
          </a:p>
          <a:p>
            <a:r>
              <a:rPr lang="en-US" baseline="0" dirty="0" smtClean="0"/>
              <a:t> - everyone wants to be a cowboy</a:t>
            </a:r>
          </a:p>
          <a:p>
            <a:r>
              <a:rPr lang="en-US" baseline="0" dirty="0" smtClean="0"/>
              <a:t> - No Samurai’s left, Tom </a:t>
            </a:r>
            <a:r>
              <a:rPr lang="en-US" baseline="0" dirty="0" err="1" smtClean="0"/>
              <a:t>Cruize</a:t>
            </a:r>
            <a:r>
              <a:rPr lang="en-US" baseline="0" dirty="0" smtClean="0"/>
              <a:t> was the last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Imbalance</a:t>
            </a:r>
          </a:p>
          <a:p>
            <a:r>
              <a:rPr lang="en-US" baseline="0" dirty="0" smtClean="0"/>
              <a:t>Where do you put new things?</a:t>
            </a:r>
          </a:p>
          <a:p>
            <a:r>
              <a:rPr lang="en-US" baseline="0" dirty="0" smtClean="0"/>
              <a:t>Resource misallocation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Eventually you’ll have to rebalance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there was</a:t>
            </a:r>
            <a:r>
              <a:rPr lang="en-US" baseline="0" dirty="0" smtClean="0"/>
              <a:t> some other way of dividing the data evenly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different attribute maybe, instead of weather they’re a cowboy or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332914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what do we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using some classification to determine where to put the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take the key, and perform a hash function on that key, to get a 180 bit integer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 consistent hash function on the key.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Always converts the key to the same number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 up the possible number ranges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call this consistent hashing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version of </a:t>
            </a:r>
            <a:r>
              <a:rPr lang="en-US" baseline="0" dirty="0" err="1" smtClean="0"/>
              <a:t>sharding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this gives us is this: (next slide)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is now evenly distributed</a:t>
            </a:r>
          </a:p>
          <a:p>
            <a:r>
              <a:rPr lang="en-US" baseline="0" dirty="0" smtClean="0"/>
              <a:t>resources are evenly utilized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guy with the map knows where every object should go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how clever that is</a:t>
            </a:r>
          </a:p>
          <a:p>
            <a:r>
              <a:rPr lang="en-US" baseline="0" dirty="0" smtClean="0"/>
              <a:t>   - all you need is the function, which doesn’t change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9.wdp"/><Relationship Id="rId15" Type="http://schemas.openxmlformats.org/officeDocument/2006/relationships/image" Target="../media/image25.png"/><Relationship Id="rId16" Type="http://schemas.microsoft.com/office/2007/relationships/hdphoto" Target="../media/hdphoto8.wdp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microsoft.com/office/2007/relationships/hdphoto" Target="../media/hdphoto10.wdp"/><Relationship Id="rId7" Type="http://schemas.microsoft.com/office/2007/relationships/hdphoto" Target="../media/hdphoto8.wdp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microsoft.com/office/2007/relationships/hdphoto" Target="../media/hdphoto3.wdp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4.wdp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microsoft.com/office/2007/relationships/hdphoto" Target="../media/hdphoto5.wdp"/><Relationship Id="rId9" Type="http://schemas.openxmlformats.org/officeDocument/2006/relationships/image" Target="../media/image10.png"/><Relationship Id="rId10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8.wdp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7.wdp"/><Relationship Id="rId6" Type="http://schemas.openxmlformats.org/officeDocument/2006/relationships/image" Target="../media/image13.png"/><Relationship Id="rId7" Type="http://schemas.microsoft.com/office/2007/relationships/hdphoto" Target="../media/hdphoto6.wdp"/><Relationship Id="rId8" Type="http://schemas.openxmlformats.org/officeDocument/2006/relationships/image" Target="../media/image14.png"/><Relationship Id="rId9" Type="http://schemas.microsoft.com/office/2007/relationships/hdphoto" Target="../media/hdphoto5.wdp"/><Relationship Id="rId10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2921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46" name="Picture 45" descr="santa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825717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Consistent Hashing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 descr="santa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1" y="2918539"/>
            <a:ext cx="1022428" cy="1768917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03" y="3017214"/>
            <a:ext cx="951882" cy="1903763"/>
          </a:xfrm>
          <a:prstGeom prst="rect">
            <a:avLst/>
          </a:prstGeom>
        </p:spPr>
      </p:pic>
      <p:pic>
        <p:nvPicPr>
          <p:cNvPr id="26" name="Picture 25" descr="drwho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727" y="2732423"/>
            <a:ext cx="1316182" cy="2175205"/>
          </a:xfrm>
          <a:prstGeom prst="rect">
            <a:avLst/>
          </a:prstGeom>
        </p:spPr>
      </p:pic>
      <p:pic>
        <p:nvPicPr>
          <p:cNvPr id="27" name="Picture 26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211" y="3297727"/>
            <a:ext cx="941800" cy="1883599"/>
          </a:xfrm>
          <a:prstGeom prst="rect">
            <a:avLst/>
          </a:prstGeom>
        </p:spPr>
      </p:pic>
      <p:pic>
        <p:nvPicPr>
          <p:cNvPr id="19" name="Picture 18" descr="kimon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03" y="3220552"/>
            <a:ext cx="945189" cy="1890377"/>
          </a:xfrm>
          <a:prstGeom prst="rect">
            <a:avLst/>
          </a:prstGeom>
        </p:spPr>
      </p:pic>
      <p:pic>
        <p:nvPicPr>
          <p:cNvPr id="2" name="Picture 1" descr="hug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0567" y="2947939"/>
            <a:ext cx="1221251" cy="1831877"/>
          </a:xfrm>
          <a:prstGeom prst="rect">
            <a:avLst/>
          </a:prstGeom>
        </p:spPr>
      </p:pic>
      <p:pic>
        <p:nvPicPr>
          <p:cNvPr id="3" name="Picture 2" descr="golf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296" y="3154637"/>
            <a:ext cx="1211735" cy="18176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8" name="Picture 27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292" y="3338947"/>
            <a:ext cx="951882" cy="19037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30" name="Picture 29" descr="golfer.pn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5576" y="3153098"/>
            <a:ext cx="899006" cy="1817603"/>
          </a:xfrm>
          <a:prstGeom prst="rect">
            <a:avLst/>
          </a:prstGeom>
        </p:spPr>
      </p:pic>
      <p:pic>
        <p:nvPicPr>
          <p:cNvPr id="29" name="Picture 28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0338" y="3257703"/>
            <a:ext cx="941800" cy="1883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32" name="Picture 31" descr="santa.png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9280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82369" y="5202281"/>
            <a:ext cx="114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1149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3980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467" y="5209978"/>
            <a:ext cx="155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</a:t>
            </a:r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8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34" y="1657157"/>
            <a:ext cx="1464246" cy="20510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231" y="1657157"/>
            <a:ext cx="1464246" cy="2051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528" y="1657157"/>
            <a:ext cx="1464246" cy="20510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825" y="1657157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92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" name="Curved Left Arrow 1"/>
          <p:cNvSpPr/>
          <p:nvPr/>
        </p:nvSpPr>
        <p:spPr bwMode="auto">
          <a:xfrm>
            <a:off x="5422328" y="654052"/>
            <a:ext cx="1954472" cy="5163939"/>
          </a:xfrm>
          <a:prstGeom prst="curvedLeftArrow">
            <a:avLst>
              <a:gd name="adj1" fmla="val 8862"/>
              <a:gd name="adj2" fmla="val 26074"/>
              <a:gd name="adj3" fmla="val 1449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76539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The Ring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3923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2160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8480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84270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Coming Together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05272" y="681082"/>
            <a:ext cx="116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node</a:t>
            </a: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5814" y="2270394"/>
            <a:ext cx="1324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vnode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vee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-node)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78742" y="1081315"/>
            <a:ext cx="428173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2779485" y="2540000"/>
            <a:ext cx="428172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4059266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664700" y="1646912"/>
            <a:ext cx="1161143" cy="835032"/>
          </a:xfrm>
          <a:prstGeom prst="wedgeEllipseCallout">
            <a:avLst>
              <a:gd name="adj1" fmla="val -25105"/>
              <a:gd name="adj2" fmla="val 8388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6573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>
              <a:gd name="adj1" fmla="val -27818"/>
              <a:gd name="adj2" fmla="val 6250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7" name="Oval Callout 66"/>
          <p:cNvSpPr/>
          <p:nvPr/>
        </p:nvSpPr>
        <p:spPr bwMode="auto">
          <a:xfrm>
            <a:off x="2046514" y="35414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73" y="36285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7569199" y="35922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68958" y="36793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1" name="Oval Callout 70"/>
          <p:cNvSpPr/>
          <p:nvPr/>
        </p:nvSpPr>
        <p:spPr bwMode="auto">
          <a:xfrm>
            <a:off x="7474857" y="1886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4616" y="2757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865179"/>
            <a:ext cx="1429833" cy="580482"/>
          </a:xfrm>
          <a:prstGeom prst="wedgeEllipseCallout">
            <a:avLst>
              <a:gd name="adj1" fmla="val -39379"/>
              <a:gd name="adj2" fmla="val 6934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83553" y="1914417"/>
            <a:ext cx="16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t</a:t>
            </a:r>
            <a:r>
              <a:rPr lang="en-US" sz="1200" dirty="0" smtClean="0">
                <a:latin typeface="Franklin Gothic Medium"/>
                <a:cs typeface="Franklin Gothic Medium"/>
              </a:rPr>
              <a:t>his way to your partition, sir.</a:t>
            </a:r>
          </a:p>
        </p:txBody>
      </p:sp>
    </p:spTree>
    <p:extLst>
      <p:ext uri="{BB962C8B-B14F-4D97-AF65-F5344CB8AC3E}">
        <p14:creationId xmlns:p14="http://schemas.microsoft.com/office/powerpoint/2010/main" val="2318258437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smtClean="0"/>
              <a:t>Handoff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4818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0107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4463143" y="1407887"/>
            <a:ext cx="1415143" cy="943428"/>
          </a:xfrm>
          <a:prstGeom prst="wedgeEllipseCallout">
            <a:avLst>
              <a:gd name="adj1" fmla="val -29551"/>
              <a:gd name="adj2" fmla="val 64808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Franklin Gothic Medium"/>
                <a:cs typeface="Franklin Gothic Medium"/>
              </a:rPr>
              <a:t>i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’m</a:t>
            </a:r>
            <a:r>
              <a:rPr lang="en-US" sz="1800" dirty="0" smtClean="0">
                <a:latin typeface="Franklin Gothic Medium"/>
                <a:cs typeface="Franklin Gothic Medium"/>
              </a:rPr>
              <a:t> here to help!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840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69475" y="364725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41401" y="219289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240733" y="308979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170" y="2920665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670208" y="415984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055" y="4011719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254" y="2110347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569" y="3561775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2721429" y="4876800"/>
            <a:ext cx="428171" cy="2685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973943" y="2902857"/>
            <a:ext cx="660400" cy="2394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849257" y="4572000"/>
            <a:ext cx="508000" cy="6168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965371" y="1988457"/>
            <a:ext cx="413658" cy="224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6781850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915688" y="367335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930163" y="375019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656" y="3581066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105634" y="430498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934" y="4265718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414" y="3569031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23590" y="43149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898" y="4229432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3593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Ownership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302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372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1190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535714" y="1538516"/>
            <a:ext cx="1161143" cy="9434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3714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174169" y="3468918"/>
            <a:ext cx="1270000" cy="616857"/>
          </a:xfrm>
          <a:prstGeom prst="wedgeEllipseCallout">
            <a:avLst>
              <a:gd name="adj1" fmla="val 35739"/>
              <a:gd name="adj2" fmla="val 719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083" y="3548744"/>
            <a:ext cx="111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</a:t>
            </a:r>
            <a:r>
              <a:rPr lang="en-US" sz="2000" dirty="0" err="1" smtClean="0">
                <a:latin typeface="Franklin Gothic Medium"/>
                <a:cs typeface="Franklin Gothic Medium"/>
              </a:rPr>
              <a:t>th</a:t>
            </a:r>
            <a:r>
              <a:rPr lang="en-US" sz="2000" dirty="0" smtClean="0">
                <a:latin typeface="Franklin Gothic Medium"/>
                <a:cs typeface="Franklin Gothic Medium"/>
              </a:rPr>
              <a:t>…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2133600" y="3265714"/>
            <a:ext cx="1378857" cy="856343"/>
          </a:xfrm>
          <a:prstGeom prst="cloudCallout">
            <a:avLst>
              <a:gd name="adj1" fmla="val -51360"/>
              <a:gd name="adj2" fmla="val 35382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58265" y="3374574"/>
            <a:ext cx="8819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where’d </a:t>
            </a:r>
          </a:p>
          <a:p>
            <a:r>
              <a:rPr lang="en-US" sz="1600" dirty="0" smtClean="0">
                <a:latin typeface="Franklin Gothic Medium"/>
                <a:cs typeface="Franklin Gothic Medium"/>
              </a:rPr>
              <a:t>he go?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95565885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03635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3" y="246745"/>
            <a:ext cx="1289353" cy="701522"/>
          </a:xfrm>
          <a:prstGeom prst="wedgeEllipseCallout">
            <a:avLst>
              <a:gd name="adj1" fmla="val -31339"/>
              <a:gd name="adj2" fmla="val 6974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571" y="358019"/>
            <a:ext cx="120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Franklin Gothic Medium"/>
                <a:cs typeface="Franklin Gothic Medium"/>
              </a:rPr>
              <a:t>i’m</a:t>
            </a:r>
            <a:r>
              <a:rPr lang="en-US" sz="2000" dirty="0" smtClean="0">
                <a:latin typeface="Franklin Gothic Medium"/>
                <a:cs typeface="Franklin Gothic Medium"/>
              </a:rPr>
              <a:t> back!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195944" y="3309257"/>
            <a:ext cx="1378857" cy="856343"/>
          </a:xfrm>
          <a:prstGeom prst="cloudCallout">
            <a:avLst>
              <a:gd name="adj1" fmla="val 27061"/>
              <a:gd name="adj2" fmla="val 7097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0273" y="3519716"/>
            <a:ext cx="119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Franklin Gothic Medium"/>
                <a:cs typeface="Franklin Gothic Medium"/>
              </a:rPr>
              <a:t>gah</a:t>
            </a:r>
            <a:r>
              <a:rPr lang="en-US" sz="1600" dirty="0" smtClean="0">
                <a:latin typeface="Franklin Gothic Medium"/>
                <a:cs typeface="Franklin Gothic Medium"/>
              </a:rPr>
              <a:t>, finally!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pic>
        <p:nvPicPr>
          <p:cNvPr id="5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Picture 5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6060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646" y="341086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sonny!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82025" y="325874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083" y="3220688"/>
            <a:ext cx="555436" cy="986891"/>
          </a:xfrm>
          <a:prstGeom prst="rect">
            <a:avLst/>
          </a:prstGeom>
        </p:spPr>
      </p:pic>
      <p:sp>
        <p:nvSpPr>
          <p:cNvPr id="65" name="Oval Callout 64"/>
          <p:cNvSpPr/>
          <p:nvPr/>
        </p:nvSpPr>
        <p:spPr bwMode="auto">
          <a:xfrm>
            <a:off x="3171373" y="2641602"/>
            <a:ext cx="776514" cy="522512"/>
          </a:xfrm>
          <a:prstGeom prst="wedgeEllipseCallout">
            <a:avLst>
              <a:gd name="adj1" fmla="val -11487"/>
              <a:gd name="adj2" fmla="val 736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223" y="2721428"/>
            <a:ext cx="82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mama!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1821" y="4155923"/>
            <a:ext cx="36285" cy="1023257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3386719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Hinted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0988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383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566" y="1769519"/>
            <a:ext cx="1130836" cy="2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8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2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446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32536"/>
            <a:ext cx="7773987" cy="2041525"/>
          </a:xfrm>
        </p:spPr>
        <p:txBody>
          <a:bodyPr/>
          <a:lstStyle/>
          <a:p>
            <a:r>
              <a:rPr lang="en-US" sz="8800" dirty="0" smtClean="0"/>
              <a:t>N - Value</a:t>
            </a:r>
            <a:br>
              <a:rPr lang="en-US" sz="88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n_val</a:t>
            </a:r>
            <a:r>
              <a:rPr lang="en-US" sz="3600" dirty="0" smtClean="0"/>
              <a:t> = 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9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8400"/>
      </p:ext>
    </p:extLst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134544" y="231135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Consistent Hashing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6910"/>
      </p:ext>
    </p:extLst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94289" y="2175932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b="1" dirty="0" smtClean="0"/>
              <a:t>The Ring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7440"/>
      </p:ext>
    </p:extLst>
  </p:cSld>
  <p:clrMapOvr>
    <a:masterClrMapping/>
  </p:clrMapOvr>
  <p:transition xmlns:p14="http://schemas.microsoft.com/office/powerpoint/2010/main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43483" y="2158996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b="1" dirty="0" smtClean="0"/>
              <a:t>Handoff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77"/>
      </p:ext>
    </p:extLst>
  </p:cSld>
  <p:clrMapOvr>
    <a:masterClrMapping/>
  </p:clrMapOvr>
  <p:transition xmlns:p14="http://schemas.microsoft.com/office/powerpoint/2010/main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1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338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  <p:pic>
        <p:nvPicPr>
          <p:cNvPr id="2" name="Picture 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719" y="2033837"/>
            <a:ext cx="1405084" cy="2810168"/>
          </a:xfrm>
          <a:prstGeom prst="rect">
            <a:avLst/>
          </a:prstGeom>
        </p:spPr>
      </p:pic>
      <p:pic>
        <p:nvPicPr>
          <p:cNvPr id="5" name="Picture 4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0182" y="1686597"/>
            <a:ext cx="2181739" cy="3097880"/>
          </a:xfrm>
          <a:prstGeom prst="rect">
            <a:avLst/>
          </a:prstGeom>
        </p:spPr>
      </p:pic>
      <p:pic>
        <p:nvPicPr>
          <p:cNvPr id="6" name="Picture 5" descr="monito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264" y="2400921"/>
            <a:ext cx="1390202" cy="2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325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2618900" y="188781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372" y="2326641"/>
            <a:ext cx="2749420" cy="2105025"/>
          </a:xfrm>
          <a:prstGeom prst="rect">
            <a:avLst/>
          </a:prstGeo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994086" y="1929410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 descr="monitor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304" y="1283321"/>
            <a:ext cx="1390202" cy="2780404"/>
          </a:xfrm>
          <a:prstGeom prst="rect">
            <a:avLst/>
          </a:prstGeom>
        </p:spPr>
      </p:pic>
      <p:pic>
        <p:nvPicPr>
          <p:cNvPr id="18" name="Picture 17" descr="cowbo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079" y="1403917"/>
            <a:ext cx="1405084" cy="281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386" y="2368237"/>
            <a:ext cx="2749420" cy="2105025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4335940" y="372677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422" y="2641637"/>
            <a:ext cx="2181739" cy="309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412" y="4165601"/>
            <a:ext cx="2749420" cy="2105025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25940" y="363533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 descr="kimono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300" y="3230880"/>
            <a:ext cx="1193800" cy="2387600"/>
          </a:xfrm>
          <a:prstGeom prst="rect">
            <a:avLst/>
          </a:prstGeom>
        </p:spPr>
      </p:pic>
      <p:pic>
        <p:nvPicPr>
          <p:cNvPr id="14" name="Picture 13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479" y="3088640"/>
            <a:ext cx="1509219" cy="2611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412" y="407416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6186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15138" y="3198129"/>
            <a:ext cx="1463090" cy="1743782"/>
            <a:chOff x="861657" y="1324548"/>
            <a:chExt cx="3101678" cy="3696733"/>
          </a:xfrm>
        </p:grpSpPr>
        <p:pic>
          <p:nvPicPr>
            <p:cNvPr id="25" name="Picture 2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6276" y="1324548"/>
              <a:ext cx="1405084" cy="2810168"/>
            </a:xfrm>
            <a:prstGeom prst="rect">
              <a:avLst/>
            </a:prstGeom>
          </p:spPr>
        </p:pic>
        <p:pic>
          <p:nvPicPr>
            <p:cNvPr id="26" name="Picture 25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130" y="1407499"/>
              <a:ext cx="1405084" cy="2810168"/>
            </a:xfrm>
            <a:prstGeom prst="rect">
              <a:avLst/>
            </a:prstGeom>
          </p:spPr>
        </p:pic>
        <p:pic>
          <p:nvPicPr>
            <p:cNvPr id="27" name="Picture 26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4364" y="1427341"/>
              <a:ext cx="1405084" cy="2810168"/>
            </a:xfrm>
            <a:prstGeom prst="rect">
              <a:avLst/>
            </a:prstGeom>
          </p:spPr>
        </p:pic>
        <p:pic>
          <p:nvPicPr>
            <p:cNvPr id="28" name="Picture 27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657" y="1844031"/>
              <a:ext cx="1405084" cy="2810168"/>
            </a:xfrm>
            <a:prstGeom prst="rect">
              <a:avLst/>
            </a:prstGeom>
          </p:spPr>
        </p:pic>
        <p:pic>
          <p:nvPicPr>
            <p:cNvPr id="29" name="Picture 28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8251" y="2002769"/>
              <a:ext cx="1405084" cy="2810168"/>
            </a:xfrm>
            <a:prstGeom prst="rect">
              <a:avLst/>
            </a:prstGeom>
          </p:spPr>
        </p:pic>
        <p:pic>
          <p:nvPicPr>
            <p:cNvPr id="30" name="Picture 29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5540" y="2211113"/>
              <a:ext cx="1405084" cy="2810168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32" name="Picture 31" descr="drwh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318" y="3016034"/>
            <a:ext cx="1336293" cy="18974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807814" y="3004261"/>
            <a:ext cx="1387084" cy="2117539"/>
            <a:chOff x="2874151" y="1150855"/>
            <a:chExt cx="1886280" cy="2879618"/>
          </a:xfrm>
        </p:grpSpPr>
        <p:pic>
          <p:nvPicPr>
            <p:cNvPr id="33" name="Picture 32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4151" y="1150855"/>
              <a:ext cx="1390202" cy="2780404"/>
            </a:xfrm>
            <a:prstGeom prst="rect">
              <a:avLst/>
            </a:prstGeom>
          </p:spPr>
        </p:pic>
        <p:pic>
          <p:nvPicPr>
            <p:cNvPr id="34" name="Picture 33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0229" y="1250069"/>
              <a:ext cx="1390202" cy="278040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36" name="Picture 35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117" y="827615"/>
            <a:ext cx="1274236" cy="22045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4803" y="5202281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cowboys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3638" y="5202281"/>
            <a:ext cx="1630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hall monitors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7916" y="5202281"/>
            <a:ext cx="10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samurai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60486" y="5202281"/>
            <a:ext cx="115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dr. who’s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8133" y="532998"/>
            <a:ext cx="72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???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96031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7868</TotalTime>
  <Pages>0</Pages>
  <Words>1169</Words>
  <Characters>0</Characters>
  <Application>Microsoft Macintosh PowerPoint</Application>
  <PresentationFormat>On-screen Show (4:3)</PresentationFormat>
  <Lines>0</Lines>
  <Paragraphs>225</Paragraphs>
  <Slides>48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Consistent Hashing</vt:lpstr>
      <vt:lpstr>PowerPoint Presentation</vt:lpstr>
      <vt:lpstr>PowerPoint Presentation</vt:lpstr>
      <vt:lpstr>PowerPoint Presentation</vt:lpstr>
      <vt:lpstr>PowerPoint Presentation</vt:lpstr>
      <vt:lpstr>The 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Handoff</vt:lpstr>
      <vt:lpstr>PowerPoint Presentation</vt:lpstr>
      <vt:lpstr>PowerPoint Presentation</vt:lpstr>
      <vt:lpstr>PowerPoint Presentation</vt:lpstr>
      <vt:lpstr>PowerPoint Presentation</vt:lpstr>
      <vt:lpstr>Ownership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Hinted</vt:lpstr>
      <vt:lpstr>PowerPoint Presentation</vt:lpstr>
      <vt:lpstr>PowerPoint Presentation</vt:lpstr>
      <vt:lpstr>PowerPoint Presentation</vt:lpstr>
      <vt:lpstr>Replication</vt:lpstr>
      <vt:lpstr>PowerPoint Presentation</vt:lpstr>
      <vt:lpstr>N - Value (n_val = 3)</vt:lpstr>
      <vt:lpstr>PowerPoint Presentation</vt:lpstr>
      <vt:lpstr>PowerPoint Presentation</vt:lpstr>
      <vt:lpstr>PowerPoint Presentation</vt:lpstr>
      <vt:lpstr>PowerPoint Presentation</vt:lpstr>
      <vt:lpstr>Replication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Jon Glick</cp:lastModifiedBy>
  <cp:revision>114</cp:revision>
  <dcterms:modified xsi:type="dcterms:W3CDTF">2013-11-11T19:36:02Z</dcterms:modified>
</cp:coreProperties>
</file>