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sldIdLst>
    <p:sldId id="339" r:id="rId2"/>
    <p:sldId id="352" r:id="rId3"/>
    <p:sldId id="326" r:id="rId4"/>
    <p:sldId id="343" r:id="rId5"/>
    <p:sldId id="344" r:id="rId6"/>
    <p:sldId id="345" r:id="rId7"/>
    <p:sldId id="346" r:id="rId8"/>
    <p:sldId id="327" r:id="rId9"/>
    <p:sldId id="347" r:id="rId10"/>
    <p:sldId id="350" r:id="rId11"/>
    <p:sldId id="349" r:id="rId12"/>
    <p:sldId id="351" r:id="rId13"/>
    <p:sldId id="328" r:id="rId14"/>
    <p:sldId id="332" r:id="rId15"/>
    <p:sldId id="353" r:id="rId16"/>
    <p:sldId id="329" r:id="rId17"/>
    <p:sldId id="354" r:id="rId18"/>
    <p:sldId id="330" r:id="rId19"/>
    <p:sldId id="355" r:id="rId20"/>
    <p:sldId id="331" r:id="rId21"/>
    <p:sldId id="356" r:id="rId22"/>
    <p:sldId id="333" r:id="rId23"/>
    <p:sldId id="357" r:id="rId24"/>
    <p:sldId id="340" r:id="rId25"/>
    <p:sldId id="358" r:id="rId26"/>
    <p:sldId id="359" r:id="rId27"/>
    <p:sldId id="342" r:id="rId28"/>
    <p:sldId id="341" r:id="rId29"/>
    <p:sldId id="360" r:id="rId30"/>
    <p:sldId id="361" r:id="rId31"/>
    <p:sldId id="362" r:id="rId32"/>
    <p:sldId id="364" r:id="rId33"/>
    <p:sldId id="363" r:id="rId34"/>
    <p:sldId id="365" r:id="rId35"/>
    <p:sldId id="366" r:id="rId36"/>
    <p:sldId id="368" r:id="rId37"/>
    <p:sldId id="367" r:id="rId38"/>
    <p:sldId id="369" r:id="rId39"/>
    <p:sldId id="370" r:id="rId40"/>
    <p:sldId id="338" r:id="rId4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22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One axis: Scheduled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Spontaneous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Scheduled + Static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Eg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 - every 10 minutes, write the log to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Riak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 - every night at 10pm, compile these reports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Predictable =&gt; easy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We can test and compute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We know what keys we want to read/write</a:t>
            </a:r>
          </a:p>
          <a:p>
            <a:pPr marL="0" indent="0">
              <a:buFontTx/>
              <a:buNone/>
            </a:pPr>
            <a:r>
              <a:rPr lang="en-US" dirty="0" smtClean="0"/>
              <a:t>OR</a:t>
            </a:r>
          </a:p>
          <a:p>
            <a:pPr marL="0" indent="0">
              <a:buFontTx/>
              <a:buNone/>
            </a:pPr>
            <a:r>
              <a:rPr lang="en-US" dirty="0" smtClean="0"/>
              <a:t>We know what data we want to extract (report)</a:t>
            </a:r>
          </a:p>
          <a:p>
            <a:pPr marL="0" indent="0">
              <a:buFontTx/>
              <a:buNone/>
            </a:pPr>
            <a:r>
              <a:rPr lang="en-US" dirty="0" smtClean="0"/>
              <a:t>OR</a:t>
            </a:r>
          </a:p>
          <a:p>
            <a:pPr marL="0" indent="0">
              <a:buFontTx/>
              <a:buNone/>
            </a:pPr>
            <a:r>
              <a:rPr lang="en-US" dirty="0" smtClean="0"/>
              <a:t>We know when to</a:t>
            </a:r>
            <a:r>
              <a:rPr lang="en-US" baseline="0" dirty="0" smtClean="0"/>
              <a:t> migrate 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Eg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 - web pages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 - cache data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No time to think, just fetch or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High availability and fault tolerance: easy to scale out for traffic burst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query is different depending on runtime input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Eg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 - special reports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 - some triggered analysis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 - working on unknown set of records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 - any text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These have unbounded APIs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Map/red has unlimited resource contention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In practice, 2i and search also have unpredictable resource contention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We don’t know</a:t>
            </a:r>
            <a:r>
              <a:rPr lang="en-US" baseline="0" dirty="0" smtClean="0"/>
              <a:t> exactly what request the user or client is going to generate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Dynamic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 smtClean="0"/>
              <a:t>Realtime</a:t>
            </a:r>
            <a:r>
              <a:rPr lang="en-US" baseline="0" dirty="0" smtClean="0"/>
              <a:t> analysis of data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Anything that internally has a query planner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SQL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Gremlin – graph interface</a:t>
            </a:r>
          </a:p>
          <a:p>
            <a:pPr marL="0" indent="0">
              <a:buFontTx/>
              <a:buNone/>
            </a:pPr>
            <a:r>
              <a:rPr lang="en-US" dirty="0" smtClean="0"/>
              <a:t>SAS?</a:t>
            </a:r>
          </a:p>
          <a:p>
            <a:pPr marL="0" indent="0">
              <a:buFontTx/>
              <a:buNone/>
            </a:pPr>
            <a:r>
              <a:rPr lang="en-US" dirty="0" smtClean="0"/>
              <a:t>Typically assisted by giving structure to the data – indices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What</a:t>
            </a:r>
            <a:r>
              <a:rPr lang="en-US" baseline="0" dirty="0" smtClean="0"/>
              <a:t> do we do when we have a 4</a:t>
            </a:r>
            <a:r>
              <a:rPr lang="en-US" baseline="30000" dirty="0" smtClean="0"/>
              <a:t>th</a:t>
            </a:r>
            <a:r>
              <a:rPr lang="en-US" baseline="0" dirty="0" smtClean="0"/>
              <a:t> quadrant use case?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First thing we look for is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precalc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Industry isn’t use to this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Contrary to RDBMS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Scheduled: we know when the traffic is going to hit</a:t>
            </a:r>
          </a:p>
          <a:p>
            <a:r>
              <a:rPr lang="en-US" dirty="0" smtClean="0"/>
              <a:t>Set timers</a:t>
            </a:r>
          </a:p>
          <a:p>
            <a:r>
              <a:rPr lang="en-US" dirty="0" smtClean="0"/>
              <a:t>  - </a:t>
            </a:r>
            <a:r>
              <a:rPr lang="en-US" dirty="0" err="1" smtClean="0"/>
              <a:t>cronjobs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Predictable clients</a:t>
            </a:r>
          </a:p>
          <a:p>
            <a:r>
              <a:rPr lang="en-US" dirty="0" smtClean="0"/>
              <a:t> </a:t>
            </a:r>
            <a:r>
              <a:rPr lang="en-US" baseline="0" dirty="0" smtClean="0"/>
              <a:t> - traffic starts at opening bell Monday morning, 100 requests per minute for 15 minutes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Can</a:t>
            </a:r>
            <a:r>
              <a:rPr lang="en-US" baseline="0" dirty="0" smtClean="0"/>
              <a:t> negotiate with the stakeholders</a:t>
            </a:r>
          </a:p>
          <a:p>
            <a:r>
              <a:rPr lang="en-US" baseline="0" dirty="0" smtClean="0"/>
              <a:t>  - let’s run this at 2am on a weekend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What if that doesn’t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 smtClean="0"/>
              <a:t>Yokozuna</a:t>
            </a:r>
            <a:r>
              <a:rPr lang="en-US" baseline="0" dirty="0" smtClean="0"/>
              <a:t> could potentially reframe how we see applications interacting with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, but we don’t have data here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Records – store one, get one</a:t>
            </a:r>
          </a:p>
          <a:p>
            <a:r>
              <a:rPr lang="en-US" dirty="0" smtClean="0"/>
              <a:t>Static</a:t>
            </a:r>
            <a:r>
              <a:rPr lang="en-US" baseline="0" dirty="0" smtClean="0"/>
              <a:t> / spontaneous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8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look further down the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66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look further down the site</a:t>
            </a:r>
          </a:p>
          <a:p>
            <a:r>
              <a:rPr lang="en-US" dirty="0" smtClean="0"/>
              <a:t>Data</a:t>
            </a:r>
            <a:r>
              <a:rPr lang="en-US" baseline="0" dirty="0" smtClean="0"/>
              <a:t> discovery – essentially self-guided analytics</a:t>
            </a:r>
          </a:p>
          <a:p>
            <a:r>
              <a:rPr lang="en-US" baseline="0" dirty="0" smtClean="0"/>
              <a:t>+ ancestry graph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66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Records – store one, get one</a:t>
            </a:r>
          </a:p>
          <a:p>
            <a:r>
              <a:rPr lang="en-US" dirty="0" smtClean="0"/>
              <a:t>Static</a:t>
            </a:r>
            <a:r>
              <a:rPr lang="en-US" baseline="0" dirty="0" smtClean="0"/>
              <a:t> / spontaneous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8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Records – store one, get one</a:t>
            </a:r>
          </a:p>
          <a:p>
            <a:r>
              <a:rPr lang="en-US" dirty="0" smtClean="0"/>
              <a:t>Static</a:t>
            </a:r>
            <a:r>
              <a:rPr lang="en-US" baseline="0" dirty="0" smtClean="0"/>
              <a:t> / spontaneous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8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Records – store one, get one</a:t>
            </a:r>
          </a:p>
          <a:p>
            <a:r>
              <a:rPr lang="en-US" dirty="0" smtClean="0"/>
              <a:t>Static</a:t>
            </a:r>
            <a:r>
              <a:rPr lang="en-US" baseline="0" dirty="0" smtClean="0"/>
              <a:t> / spontaneous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* Apache 2 Licensed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* Community contributions are not just accepted, they are highly valued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* Over 200 some contributors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* Grouped under the ‘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NoSQL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’ umbrella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8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sort of geo</a:t>
            </a:r>
            <a:r>
              <a:rPr lang="en-US" baseline="0" dirty="0" smtClean="0"/>
              <a:t> search</a:t>
            </a:r>
          </a:p>
          <a:p>
            <a:r>
              <a:rPr lang="en-US" baseline="0" dirty="0" smtClean="0"/>
              <a:t>Centroid analysis</a:t>
            </a:r>
          </a:p>
          <a:p>
            <a:r>
              <a:rPr lang="en-US" baseline="0" dirty="0" smtClean="0"/>
              <a:t>Create contract between cars and people</a:t>
            </a:r>
          </a:p>
          <a:p>
            <a:r>
              <a:rPr lang="en-US" baseline="0" dirty="0" smtClean="0"/>
              <a:t>Route analysis</a:t>
            </a:r>
          </a:p>
          <a:p>
            <a:r>
              <a:rPr lang="en-US" baseline="0" dirty="0" smtClean="0"/>
              <a:t>Time series data?</a:t>
            </a:r>
          </a:p>
        </p:txBody>
      </p:sp>
    </p:spTree>
    <p:extLst>
      <p:ext uri="{BB962C8B-B14F-4D97-AF65-F5344CB8AC3E}">
        <p14:creationId xmlns:p14="http://schemas.microsoft.com/office/powerpoint/2010/main" val="107268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One axis: Scheduled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Spontaneous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Axis 2: static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* Apache 2 Licensed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* Community contributions are not just accepted, they are highly valued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* Over 200 some contributors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* Grouped under the ‘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NoSQL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’ umbrella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* Apache 2 Licensed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* Community contributions are not just accepted, they are highly valued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* Over 200 some contributors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* Grouped under the ‘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NoSQL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’ umbrella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* Apache 2 Licensed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* Community contributions are not just accepted, they are highly valued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* Over 200 some contributors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* Grouped under the ‘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NoSQL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’ umbrella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Combined the axis, we have this nice table with four quadrants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/>
              <a:t>Access Patterns</a:t>
            </a:r>
            <a:endParaRPr lang="en-US" sz="2800" dirty="0"/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54549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690336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Static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2690336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133600" y="3124200"/>
            <a:ext cx="4191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D9D9D9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94813308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690336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2690336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133600" y="3124200"/>
            <a:ext cx="4191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42934183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12289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720106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657478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172277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004330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093496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k/v</a:t>
                      </a:r>
                    </a:p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map/red</a:t>
                      </a:r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463152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364894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414059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470404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k/v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882721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696588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264935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442502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map/red</a:t>
                      </a:r>
                    </a:p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2i</a:t>
                      </a:r>
                    </a:p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229179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08452"/>
      </p:ext>
    </p:extLst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615144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588414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864259"/>
              </p:ext>
            </p:extLst>
          </p:nvPr>
        </p:nvGraphicFramePr>
        <p:xfrm>
          <a:off x="685800" y="685800"/>
          <a:ext cx="7772400" cy="4744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</a:rPr>
                        <a:t>relational</a:t>
                      </a:r>
                    </a:p>
                    <a:p>
                      <a:r>
                        <a:rPr lang="en-US" sz="2700" dirty="0" err="1" smtClean="0">
                          <a:solidFill>
                            <a:schemeClr val="tx1"/>
                          </a:solidFill>
                        </a:rPr>
                        <a:t>fulltext</a:t>
                      </a:r>
                      <a:r>
                        <a:rPr lang="en-US" sz="2700" dirty="0" smtClean="0">
                          <a:solidFill>
                            <a:schemeClr val="tx1"/>
                          </a:solidFill>
                        </a:rPr>
                        <a:t> search</a:t>
                      </a:r>
                    </a:p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</a:rPr>
                        <a:t>graph</a:t>
                      </a:r>
                    </a:p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</a:rPr>
                        <a:t>time series</a:t>
                      </a:r>
                    </a:p>
                    <a:p>
                      <a:r>
                        <a:rPr lang="en-US" sz="2700" dirty="0" err="1" smtClean="0">
                          <a:solidFill>
                            <a:schemeClr val="tx1"/>
                          </a:solidFill>
                        </a:rPr>
                        <a:t>realtime</a:t>
                      </a:r>
                      <a:r>
                        <a:rPr lang="en-US" sz="2700" dirty="0" smtClean="0">
                          <a:solidFill>
                            <a:schemeClr val="tx1"/>
                          </a:solidFill>
                        </a:rPr>
                        <a:t> m/r</a:t>
                      </a: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707278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342046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0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sym typeface="Wingdings"/>
                        </a:rPr>
                        <a:t></a:t>
                      </a:r>
                      <a:endParaRPr lang="en-US" sz="12000" dirty="0">
                        <a:solidFill>
                          <a:schemeClr val="accent3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 bwMode="auto">
          <a:xfrm>
            <a:off x="2514600" y="1524000"/>
            <a:ext cx="1219200" cy="1143000"/>
          </a:xfrm>
          <a:prstGeom prst="star5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5-Point Star 4"/>
          <p:cNvSpPr/>
          <p:nvPr/>
        </p:nvSpPr>
        <p:spPr bwMode="auto">
          <a:xfrm>
            <a:off x="6096000" y="1524000"/>
            <a:ext cx="1219200" cy="1143000"/>
          </a:xfrm>
          <a:prstGeom prst="star5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5-Point Star 5"/>
          <p:cNvSpPr/>
          <p:nvPr/>
        </p:nvSpPr>
        <p:spPr bwMode="auto">
          <a:xfrm>
            <a:off x="2514600" y="3657600"/>
            <a:ext cx="1219200" cy="1143000"/>
          </a:xfrm>
          <a:prstGeom prst="star5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67300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ffee te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733"/>
            <a:ext cx="9176137" cy="61284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ProServ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Solutioning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715000" y="1447800"/>
            <a:ext cx="3429000" cy="24384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4800" dirty="0" smtClean="0">
                <a:solidFill>
                  <a:schemeClr val="bg1"/>
                </a:solidFill>
                <a:latin typeface="+mn-lt"/>
                <a:cs typeface="Chalkduster"/>
              </a:rPr>
              <a:t> Change</a:t>
            </a:r>
            <a:br>
              <a:rPr lang="en-US" sz="4800" dirty="0" smtClean="0">
                <a:solidFill>
                  <a:schemeClr val="bg1"/>
                </a:solidFill>
                <a:latin typeface="+mn-lt"/>
                <a:cs typeface="Chalkduster"/>
              </a:rPr>
            </a:br>
            <a:r>
              <a:rPr lang="en-US" sz="4800" dirty="0" smtClean="0">
                <a:solidFill>
                  <a:schemeClr val="bg1"/>
                </a:solidFill>
                <a:latin typeface="+mn-lt"/>
                <a:cs typeface="Chalkduster"/>
              </a:rPr>
              <a:t> the</a:t>
            </a:r>
            <a:br>
              <a:rPr lang="en-US" sz="4800" dirty="0" smtClean="0">
                <a:solidFill>
                  <a:schemeClr val="bg1"/>
                </a:solidFill>
                <a:latin typeface="+mn-lt"/>
                <a:cs typeface="Chalkduster"/>
              </a:rPr>
            </a:br>
            <a:r>
              <a:rPr lang="en-US" sz="4800" dirty="0" smtClean="0">
                <a:solidFill>
                  <a:schemeClr val="bg1"/>
                </a:solidFill>
                <a:latin typeface="+mn-lt"/>
                <a:cs typeface="Chalkduster"/>
              </a:rPr>
              <a:t> Formula.</a:t>
            </a:r>
            <a:endParaRPr lang="en-US" sz="4800" dirty="0">
              <a:solidFill>
                <a:schemeClr val="bg1"/>
              </a:solidFill>
              <a:latin typeface="+mn-lt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4206274964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406146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k/v</a:t>
                      </a:r>
                    </a:p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map/red</a:t>
                      </a: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map/red</a:t>
                      </a:r>
                    </a:p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2i</a:t>
                      </a:r>
                    </a:p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k/v</a:t>
                      </a: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Left Arrow 4"/>
          <p:cNvSpPr/>
          <p:nvPr/>
        </p:nvSpPr>
        <p:spPr bwMode="auto">
          <a:xfrm>
            <a:off x="2590800" y="3048000"/>
            <a:ext cx="3429000" cy="2590800"/>
          </a:xfrm>
          <a:prstGeom prst="lef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59503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361508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0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sym typeface="Wingdings"/>
                        </a:rPr>
                        <a:t></a:t>
                      </a:r>
                      <a:endParaRPr lang="en-US" sz="12000" dirty="0">
                        <a:solidFill>
                          <a:schemeClr val="accent3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 bwMode="auto">
          <a:xfrm>
            <a:off x="2514600" y="1524000"/>
            <a:ext cx="1219200" cy="1143000"/>
          </a:xfrm>
          <a:prstGeom prst="star5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5-Point Star 4"/>
          <p:cNvSpPr/>
          <p:nvPr/>
        </p:nvSpPr>
        <p:spPr bwMode="auto">
          <a:xfrm>
            <a:off x="6096000" y="1524000"/>
            <a:ext cx="1219200" cy="1143000"/>
          </a:xfrm>
          <a:prstGeom prst="star5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5-Point Star 5"/>
          <p:cNvSpPr/>
          <p:nvPr/>
        </p:nvSpPr>
        <p:spPr bwMode="auto">
          <a:xfrm>
            <a:off x="2514600" y="3657600"/>
            <a:ext cx="1219200" cy="1143000"/>
          </a:xfrm>
          <a:prstGeom prst="star5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65718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ybrid animal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9144000" cy="82359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ProServ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Solutioning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1447800"/>
            <a:ext cx="3429000" cy="17526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4800" dirty="0" smtClean="0">
                <a:solidFill>
                  <a:schemeClr val="bg1"/>
                </a:solidFill>
                <a:latin typeface="+mn-lt"/>
                <a:cs typeface="Chalkduster"/>
              </a:rPr>
              <a:t> Hybrid</a:t>
            </a:r>
          </a:p>
          <a:p>
            <a:pPr algn="l"/>
            <a:r>
              <a:rPr lang="en-US" sz="4800" dirty="0">
                <a:solidFill>
                  <a:schemeClr val="bg1"/>
                </a:solidFill>
                <a:latin typeface="+mn-lt"/>
                <a:cs typeface="Chalkduster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+mn-lt"/>
                <a:cs typeface="Chalkduster"/>
              </a:rPr>
              <a:t>Solutions.</a:t>
            </a:r>
            <a:endParaRPr lang="en-US" sz="4800" dirty="0">
              <a:solidFill>
                <a:schemeClr val="bg1"/>
              </a:solidFill>
              <a:latin typeface="+mn-lt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580991106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71388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k/v</a:t>
                      </a:r>
                    </a:p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map/red</a:t>
                      </a: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map/red</a:t>
                      </a:r>
                    </a:p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2i</a:t>
                      </a:r>
                    </a:p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k/v</a:t>
                      </a: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yokozuna</a:t>
                      </a:r>
                      <a:r>
                        <a:rPr lang="en-US" sz="36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?</a:t>
                      </a:r>
                      <a:endParaRPr lang="en-US" sz="36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943284"/>
      </p:ext>
    </p:extLst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813951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35694"/>
      </p:ext>
    </p:extLst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Ancestry.com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457200"/>
            <a:ext cx="10184550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50259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690336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690336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Spontaneous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048000" y="3147536"/>
            <a:ext cx="2514600" cy="1166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87545073"/>
      </p:ext>
    </p:extLst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Ancestry.com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457200"/>
            <a:ext cx="10210800" cy="75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47697"/>
      </p:ext>
    </p:extLst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Ancestry.com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457200"/>
            <a:ext cx="10210800" cy="75632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209800" y="4191000"/>
            <a:ext cx="6934200" cy="9144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4800" dirty="0" smtClean="0">
                <a:solidFill>
                  <a:schemeClr val="bg1"/>
                </a:solidFill>
                <a:latin typeface="+mn-lt"/>
                <a:cs typeface="Chalkduster"/>
              </a:rPr>
              <a:t> other ways to search</a:t>
            </a:r>
            <a:endParaRPr lang="en-US" sz="4800" dirty="0">
              <a:solidFill>
                <a:schemeClr val="bg1"/>
              </a:solidFill>
              <a:latin typeface="+mn-lt"/>
              <a:cs typeface="Chalkduster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5715000" y="3276597"/>
            <a:ext cx="990600" cy="914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4648200" y="3276597"/>
            <a:ext cx="1066800" cy="914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2743200" y="3276597"/>
            <a:ext cx="2971800" cy="914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762000" y="3276597"/>
            <a:ext cx="4953000" cy="914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872547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928276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674116"/>
      </p:ext>
    </p:extLst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539120"/>
            <a:ext cx="10213263" cy="71570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Thinkgeek.com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36806073"/>
      </p:ext>
    </p:extLst>
  </p:cSld>
  <p:clrMapOvr>
    <a:masterClrMapping/>
  </p:clrMapOvr>
  <p:transition xmlns:p14="http://schemas.microsoft.com/office/powerpoint/2010/main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561922"/>
            <a:ext cx="10180724" cy="71342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Thinkgeek.com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002821151"/>
      </p:ext>
    </p:extLst>
  </p:cSld>
  <p:clrMapOvr>
    <a:masterClrMapping/>
  </p:clrMapOvr>
  <p:transition xmlns:p14="http://schemas.microsoft.com/office/powerpoint/2010/main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533400"/>
            <a:ext cx="10213263" cy="71570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Thinkgeek.com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607468011"/>
      </p:ext>
    </p:extLst>
  </p:cSld>
  <p:clrMapOvr>
    <a:masterClrMapping/>
  </p:clrMapOvr>
  <p:transition xmlns:p14="http://schemas.microsoft.com/office/powerpoint/2010/main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533400"/>
            <a:ext cx="10213263" cy="71570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Thinkgeek.com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Donut 2"/>
          <p:cNvSpPr/>
          <p:nvPr/>
        </p:nvSpPr>
        <p:spPr bwMode="auto">
          <a:xfrm>
            <a:off x="0" y="1143000"/>
            <a:ext cx="2667000" cy="1066800"/>
          </a:xfrm>
          <a:prstGeom prst="donut">
            <a:avLst>
              <a:gd name="adj" fmla="val 17826"/>
            </a:avLst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50182"/>
      </p:ext>
    </p:extLst>
  </p:cSld>
  <p:clrMapOvr>
    <a:masterClrMapping/>
  </p:clrMapOvr>
  <p:transition xmlns:p14="http://schemas.microsoft.com/office/powerpoint/2010/main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80389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125097"/>
      </p:ext>
    </p:extLst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533400"/>
            <a:ext cx="10213263" cy="71570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Thinkgeek.com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847642090"/>
      </p:ext>
    </p:extLst>
  </p:cSld>
  <p:clrMapOvr>
    <a:masterClrMapping/>
  </p:clrMapOvr>
  <p:transition xmlns:p14="http://schemas.microsoft.com/office/powerpoint/2010/main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930194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84048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690336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Scheduled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2690336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Spontaneous</a:t>
            </a:r>
            <a:endParaRPr lang="en-US" dirty="0">
              <a:solidFill>
                <a:schemeClr val="accent3">
                  <a:lumMod val="8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048000" y="3147536"/>
            <a:ext cx="2514600" cy="1166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0283352"/>
      </p:ext>
    </p:extLst>
  </p:cSld>
  <p:clrMapOvr>
    <a:masterClrMapping/>
  </p:clrMapOvr>
  <p:transition xmlns:p14="http://schemas.microsoft.com/office/powerpoint/2010/main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Access Patterns</a:t>
            </a:r>
            <a:endParaRPr lang="en-US" sz="7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37332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690336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Scheduled</a:t>
            </a:r>
            <a:endParaRPr lang="en-US" dirty="0">
              <a:solidFill>
                <a:schemeClr val="accent3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2690336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Spontaneous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048000" y="3147536"/>
            <a:ext cx="2514600" cy="1166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71236352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690336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690336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Spontaneous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048000" y="3147536"/>
            <a:ext cx="2514600" cy="1166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67823901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57773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690336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2690336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133600" y="3124200"/>
            <a:ext cx="4191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1009791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690336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2690336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Dynamic</a:t>
            </a:r>
            <a:endParaRPr lang="en-US" dirty="0">
              <a:solidFill>
                <a:srgbClr val="D9D9D9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133600" y="3124200"/>
            <a:ext cx="4191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32583838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17791</TotalTime>
  <Pages>0</Pages>
  <Words>736</Words>
  <Characters>0</Characters>
  <Application>Microsoft Macintosh PowerPoint</Application>
  <PresentationFormat>On-screen Show (4:3)</PresentationFormat>
  <Lines>0</Lines>
  <Paragraphs>227</Paragraphs>
  <Slides>40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Default - Title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Patterns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Nathan Aschbacher</cp:lastModifiedBy>
  <cp:revision>60</cp:revision>
  <dcterms:modified xsi:type="dcterms:W3CDTF">2013-08-14T20:16:41Z</dcterms:modified>
</cp:coreProperties>
</file>