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48" r:id="rId1"/>
  </p:sldMasterIdLst>
  <p:notesMasterIdLst>
    <p:notesMasterId r:id="rId28"/>
  </p:notesMasterIdLst>
  <p:sldIdLst>
    <p:sldId id="299" r:id="rId2"/>
    <p:sldId id="287" r:id="rId3"/>
    <p:sldId id="260" r:id="rId4"/>
    <p:sldId id="261" r:id="rId5"/>
    <p:sldId id="262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95" r:id="rId17"/>
    <p:sldId id="294" r:id="rId18"/>
    <p:sldId id="297" r:id="rId19"/>
    <p:sldId id="296" r:id="rId20"/>
    <p:sldId id="279" r:id="rId21"/>
    <p:sldId id="288" r:id="rId22"/>
    <p:sldId id="293" r:id="rId23"/>
    <p:sldId id="283" r:id="rId24"/>
    <p:sldId id="298" r:id="rId25"/>
    <p:sldId id="301" r:id="rId26"/>
    <p:sldId id="300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6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Apache 2 Licensed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Community contributions are not just accepted, they are highly valued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Over 176 contributors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Give it a key and value, it saves the value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Give it a key, it returns the value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Does not care what the </a:t>
            </a:r>
            <a:r>
              <a:rPr lang="en-US" sz="1200" u="none" kern="1200" baseline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value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No SPOF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No node is special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One 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binary, </a:t>
            </a:r>
            <a:r>
              <a:rPr lang="en-US" sz="1200" u="none" kern="1200" baseline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single application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All nodes accept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8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through distribution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through replication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enabled by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Erlang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/OTP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masterless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Survives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Node failure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Network partition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Software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3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Any node can serve client requests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fallbacks are used when nodes are down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Always accepts reads and writes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Even in failure states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Low latency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Per-request quorums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Add more nodes to get ...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throughput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disk space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processing power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6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HTTP REST API done right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Webmachine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Plays well with HTTP infrastructure (load balancers, caches, proxies, web servers)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65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Binary communication protocol and serialization format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Designed by Google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Support in dozens of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7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Apache 2 Licensed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Community contributions are not just accepted, they are highly valued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Over 176 contributors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Subtitle 1"/>
          <p:cNvSpPr txBox="1">
            <a:spLocks/>
          </p:cNvSpPr>
          <p:nvPr userDrawn="1"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9" name="Subtitle 1"/>
          <p:cNvSpPr txBox="1">
            <a:spLocks/>
          </p:cNvSpPr>
          <p:nvPr userDrawn="1"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Franklin Gothic Medium"/>
          <a:ea typeface="+mj-ea"/>
          <a:cs typeface="Franklin Gothic Medium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70556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Franklin Gothic Medium"/>
                <a:cs typeface="Franklin Gothic Medium"/>
              </a:rPr>
              <a:t>Native APIs</a:t>
            </a:r>
            <a:endParaRPr lang="en-US" sz="7200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498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Franklin Gothic Medium"/>
                <a:cs typeface="Franklin Gothic Medium"/>
              </a:rPr>
              <a:t>HTTP(S)</a:t>
            </a:r>
            <a:endParaRPr lang="en-US" sz="7200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450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Franklin Gothic Medium"/>
                <a:cs typeface="Franklin Gothic Medium"/>
              </a:rPr>
              <a:t>Protocol Buffer</a:t>
            </a:r>
            <a:endParaRPr lang="en-US" sz="7200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61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79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Franklin Gothic Medium"/>
                <a:cs typeface="Franklin Gothic Medium"/>
              </a:rPr>
              <a:t>Client Libraries</a:t>
            </a:r>
            <a:endParaRPr lang="en-US" sz="7200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604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4" t="-541" r="-1716" b="541"/>
          <a:stretch/>
        </p:blipFill>
        <p:spPr>
          <a:xfrm>
            <a:off x="1219200" y="1676400"/>
            <a:ext cx="6865034" cy="2971800"/>
          </a:xfrm>
        </p:spPr>
      </p:pic>
    </p:spTree>
    <p:extLst>
      <p:ext uri="{BB962C8B-B14F-4D97-AF65-F5344CB8AC3E}">
        <p14:creationId xmlns:p14="http://schemas.microsoft.com/office/powerpoint/2010/main" val="10280899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77" r="-21777"/>
          <a:stretch>
            <a:fillRect/>
          </a:stretch>
        </p:blipFill>
        <p:spPr>
          <a:xfrm>
            <a:off x="-76200" y="1066800"/>
            <a:ext cx="9372600" cy="4352644"/>
          </a:xfrm>
        </p:spPr>
      </p:pic>
    </p:spTree>
    <p:extLst>
      <p:ext uri="{BB962C8B-B14F-4D97-AF65-F5344CB8AC3E}">
        <p14:creationId xmlns:p14="http://schemas.microsoft.com/office/powerpoint/2010/main" val="554573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43" t="-1858" r="-2644" b="-1775"/>
          <a:stretch/>
        </p:blipFill>
        <p:spPr>
          <a:xfrm>
            <a:off x="3165398" y="2390850"/>
            <a:ext cx="2549602" cy="2485950"/>
          </a:xfrm>
        </p:spPr>
      </p:pic>
      <p:sp>
        <p:nvSpPr>
          <p:cNvPr id="5" name="TextBox 4"/>
          <p:cNvSpPr txBox="1"/>
          <p:nvPr/>
        </p:nvSpPr>
        <p:spPr>
          <a:xfrm>
            <a:off x="3585547" y="1371600"/>
            <a:ext cx="1672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Franklin Gothic Medium"/>
                <a:cs typeface="Franklin Gothic Medium"/>
              </a:rPr>
              <a:t>Ruby</a:t>
            </a:r>
            <a:endParaRPr lang="en-US" sz="5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891835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745" b="-18745"/>
          <a:stretch>
            <a:fillRect/>
          </a:stretch>
        </p:blipFill>
        <p:spPr>
          <a:xfrm>
            <a:off x="933775" y="1828800"/>
            <a:ext cx="7219625" cy="3352800"/>
          </a:xfrm>
        </p:spPr>
      </p:pic>
    </p:spTree>
    <p:extLst>
      <p:ext uri="{BB962C8B-B14F-4D97-AF65-F5344CB8AC3E}">
        <p14:creationId xmlns:p14="http://schemas.microsoft.com/office/powerpoint/2010/main" val="29821370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27" r="-25627"/>
          <a:stretch>
            <a:fillRect/>
          </a:stretch>
        </p:blipFill>
        <p:spPr>
          <a:xfrm>
            <a:off x="1371600" y="1833488"/>
            <a:ext cx="6553200" cy="3043312"/>
          </a:xfrm>
        </p:spPr>
      </p:pic>
    </p:spTree>
    <p:extLst>
      <p:ext uri="{BB962C8B-B14F-4D97-AF65-F5344CB8AC3E}">
        <p14:creationId xmlns:p14="http://schemas.microsoft.com/office/powerpoint/2010/main" val="1560041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Intro to </a:t>
            </a:r>
            <a:r>
              <a:rPr lang="en-US" sz="2800" dirty="0" err="1" smtClean="0">
                <a:latin typeface="Franklin Gothic Medium"/>
                <a:cs typeface="Franklin Gothic Medium"/>
              </a:rPr>
              <a:t>Riak</a:t>
            </a:r>
            <a:endParaRPr lang="en-US" sz="2800" dirty="0" smtClean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1245831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149475"/>
            <a:ext cx="7773987" cy="2041525"/>
          </a:xfrm>
        </p:spPr>
        <p:txBody>
          <a:bodyPr/>
          <a:lstStyle/>
          <a:p>
            <a:r>
              <a:rPr lang="en-US" sz="6600" dirty="0" smtClean="0">
                <a:latin typeface="Franklin Gothic Medium"/>
                <a:cs typeface="Franklin Gothic Medium"/>
              </a:rPr>
              <a:t>Go, </a:t>
            </a:r>
            <a:r>
              <a:rPr lang="en-US" sz="6600" dirty="0" err="1" smtClean="0">
                <a:latin typeface="Franklin Gothic Medium"/>
                <a:cs typeface="Franklin Gothic Medium"/>
              </a:rPr>
              <a:t>Node.js</a:t>
            </a:r>
            <a:r>
              <a:rPr lang="en-US" sz="6600" dirty="0" smtClean="0">
                <a:latin typeface="Franklin Gothic Medium"/>
                <a:cs typeface="Franklin Gothic Medium"/>
              </a:rPr>
              <a:t>, Haskell, C, C++, </a:t>
            </a:r>
            <a:r>
              <a:rPr lang="en-US" sz="6600" dirty="0" err="1" smtClean="0">
                <a:latin typeface="Franklin Gothic Medium"/>
                <a:cs typeface="Franklin Gothic Medium"/>
              </a:rPr>
              <a:t>Clojure</a:t>
            </a:r>
            <a:r>
              <a:rPr lang="en-US" sz="6600" dirty="0" smtClean="0">
                <a:latin typeface="Franklin Gothic Medium"/>
                <a:cs typeface="Franklin Gothic Medium"/>
              </a:rPr>
              <a:t>, </a:t>
            </a:r>
            <a:r>
              <a:rPr lang="en-US" sz="6600" dirty="0" err="1" smtClean="0">
                <a:latin typeface="Franklin Gothic Medium"/>
                <a:cs typeface="Franklin Gothic Medium"/>
              </a:rPr>
              <a:t>.Net</a:t>
            </a:r>
            <a:r>
              <a:rPr lang="en-US" sz="6600" dirty="0" smtClean="0">
                <a:latin typeface="Franklin Gothic Medium"/>
                <a:cs typeface="Franklin Gothic Medium"/>
              </a:rPr>
              <a:t>, </a:t>
            </a:r>
            <a:r>
              <a:rPr lang="en-US" sz="6600" dirty="0" err="1" smtClean="0">
                <a:latin typeface="Franklin Gothic Medium"/>
                <a:cs typeface="Franklin Gothic Medium"/>
              </a:rPr>
              <a:t>Scala</a:t>
            </a:r>
            <a:r>
              <a:rPr lang="en-US" sz="6600" dirty="0" smtClean="0">
                <a:latin typeface="Franklin Gothic Medium"/>
                <a:cs typeface="Franklin Gothic Medium"/>
              </a:rPr>
              <a:t>, </a:t>
            </a:r>
            <a:br>
              <a:rPr lang="en-US" sz="6600" dirty="0" smtClean="0">
                <a:latin typeface="Franklin Gothic Medium"/>
                <a:cs typeface="Franklin Gothic Medium"/>
              </a:rPr>
            </a:br>
            <a:r>
              <a:rPr lang="en-US" sz="6600" dirty="0" smtClean="0">
                <a:latin typeface="Franklin Gothic Medium"/>
                <a:cs typeface="Franklin Gothic Medium"/>
              </a:rPr>
              <a:t>&lt;insert your favorite&gt;</a:t>
            </a:r>
            <a:endParaRPr lang="en-US" sz="6600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65204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802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3987" cy="2041525"/>
          </a:xfrm>
        </p:spPr>
        <p:txBody>
          <a:bodyPr/>
          <a:lstStyle/>
          <a:p>
            <a:r>
              <a:rPr lang="en-US" sz="6600" b="1" dirty="0" err="1" smtClean="0">
                <a:latin typeface="Franklin Gothic Medium"/>
                <a:cs typeface="Franklin Gothic Medium"/>
              </a:rPr>
              <a:t>Riak</a:t>
            </a:r>
            <a:r>
              <a:rPr lang="en-US" sz="6600" b="1" dirty="0" smtClean="0">
                <a:latin typeface="Franklin Gothic Medium"/>
                <a:cs typeface="Franklin Gothic Medium"/>
              </a:rPr>
              <a:t> Database</a:t>
            </a:r>
            <a:endParaRPr lang="en-US" sz="6600" b="1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187" y="22860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Key =&gt; Value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err="1" smtClean="0">
                <a:latin typeface="Franklin Gothic Medium"/>
                <a:cs typeface="Franklin Gothic Medium"/>
              </a:rPr>
              <a:t>Masterless</a:t>
            </a:r>
            <a:endParaRPr lang="en-US" sz="3600" b="1" dirty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Fault Tolerant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Highly Available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2552041178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73275"/>
            <a:ext cx="7773987" cy="2041525"/>
          </a:xfrm>
        </p:spPr>
        <p:txBody>
          <a:bodyPr/>
          <a:lstStyle/>
          <a:p>
            <a:pPr algn="l"/>
            <a:r>
              <a:rPr lang="en-US" sz="6600" dirty="0" smtClean="0">
                <a:latin typeface="Franklin Gothic Medium"/>
                <a:cs typeface="Franklin Gothic Medium"/>
              </a:rPr>
              <a:t>Native APIs:</a:t>
            </a:r>
            <a:br>
              <a:rPr lang="en-US" sz="6600" dirty="0" smtClean="0">
                <a:latin typeface="Franklin Gothic Medium"/>
                <a:cs typeface="Franklin Gothic Medium"/>
              </a:rPr>
            </a:br>
            <a:r>
              <a:rPr lang="en-US" sz="4000" dirty="0">
                <a:latin typeface="Franklin Gothic Medium"/>
                <a:cs typeface="Franklin Gothic Medium"/>
              </a:rPr>
              <a:t>•</a:t>
            </a:r>
            <a:r>
              <a:rPr lang="en-US" sz="4000" dirty="0" smtClean="0">
                <a:latin typeface="Franklin Gothic Medium"/>
                <a:cs typeface="Franklin Gothic Medium"/>
              </a:rPr>
              <a:t> HTTP(S)</a:t>
            </a:r>
            <a:br>
              <a:rPr lang="en-US" sz="4000" dirty="0" smtClean="0">
                <a:latin typeface="Franklin Gothic Medium"/>
                <a:cs typeface="Franklin Gothic Medium"/>
              </a:rPr>
            </a:br>
            <a:r>
              <a:rPr lang="en-US" sz="4000" dirty="0">
                <a:latin typeface="Franklin Gothic Medium"/>
                <a:cs typeface="Franklin Gothic Medium"/>
              </a:rPr>
              <a:t>•</a:t>
            </a:r>
            <a:r>
              <a:rPr lang="en-US" sz="4000" dirty="0" smtClean="0">
                <a:latin typeface="Franklin Gothic Medium"/>
                <a:cs typeface="Franklin Gothic Medium"/>
              </a:rPr>
              <a:t> Protocol Buffers</a:t>
            </a:r>
            <a:br>
              <a:rPr lang="en-US" sz="4000" dirty="0" smtClean="0">
                <a:latin typeface="Franklin Gothic Medium"/>
                <a:cs typeface="Franklin Gothic Medium"/>
              </a:rPr>
            </a:br>
            <a:r>
              <a:rPr lang="en-US" sz="4000" dirty="0" smtClean="0">
                <a:latin typeface="Franklin Gothic Medium"/>
                <a:cs typeface="Franklin Gothic Medium"/>
              </a:rPr>
              <a:t/>
            </a:r>
            <a:br>
              <a:rPr lang="en-US" sz="4000" dirty="0" smtClean="0">
                <a:latin typeface="Franklin Gothic Medium"/>
                <a:cs typeface="Franklin Gothic Medium"/>
              </a:rPr>
            </a:br>
            <a:r>
              <a:rPr lang="en-US" sz="6600" dirty="0" smtClean="0">
                <a:latin typeface="Franklin Gothic Medium"/>
                <a:cs typeface="Franklin Gothic Medium"/>
              </a:rPr>
              <a:t>Client Libraries:</a:t>
            </a:r>
            <a:br>
              <a:rPr lang="en-US" sz="6600" dirty="0" smtClean="0">
                <a:latin typeface="Franklin Gothic Medium"/>
                <a:cs typeface="Franklin Gothic Medium"/>
              </a:rPr>
            </a:br>
            <a:r>
              <a:rPr lang="en-US" sz="4000" dirty="0">
                <a:latin typeface="Franklin Gothic Medium"/>
                <a:cs typeface="Franklin Gothic Medium"/>
              </a:rPr>
              <a:t>•</a:t>
            </a:r>
            <a:r>
              <a:rPr lang="en-US" sz="4000" dirty="0" smtClean="0">
                <a:latin typeface="Franklin Gothic Medium"/>
                <a:cs typeface="Franklin Gothic Medium"/>
              </a:rPr>
              <a:t> Your Favorite Language</a:t>
            </a:r>
            <a:endParaRPr lang="en-US" sz="4000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3886200"/>
            <a:ext cx="6399213" cy="2971800"/>
          </a:xfrm>
        </p:spPr>
        <p:txBody>
          <a:bodyPr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32318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06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3" y="2057400"/>
            <a:ext cx="7773987" cy="2041525"/>
          </a:xfrm>
        </p:spPr>
        <p:txBody>
          <a:bodyPr/>
          <a:lstStyle/>
          <a:p>
            <a:pPr algn="l"/>
            <a:r>
              <a:rPr lang="en-US" sz="6600" dirty="0" err="1" smtClean="0"/>
              <a:t>Riak</a:t>
            </a:r>
            <a:r>
              <a:rPr lang="en-US" sz="6600" dirty="0" smtClean="0"/>
              <a:t> is </a:t>
            </a:r>
            <a:r>
              <a:rPr lang="en-US" sz="6600" i="1" dirty="0" smtClean="0"/>
              <a:t>the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Ops-Friendly Database</a:t>
            </a:r>
            <a:endParaRPr lang="en-US" sz="6600" dirty="0"/>
          </a:p>
        </p:txBody>
      </p:sp>
      <p:pic>
        <p:nvPicPr>
          <p:cNvPr id="5" name="Picture 4" descr="bashoman-diagno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736600"/>
            <a:ext cx="30226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74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4800" smtClean="0"/>
              <a:t>Intro </a:t>
            </a:r>
            <a:r>
              <a:rPr lang="en-US" sz="4800" dirty="0" smtClean="0"/>
              <a:t>to </a:t>
            </a:r>
            <a:r>
              <a:rPr lang="en-US" sz="4800" dirty="0" err="1" smtClean="0"/>
              <a:t>Riak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14970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3" y="2057400"/>
            <a:ext cx="7773987" cy="2041525"/>
          </a:xfrm>
        </p:spPr>
        <p:txBody>
          <a:bodyPr/>
          <a:lstStyle/>
          <a:p>
            <a:pPr algn="l"/>
            <a:r>
              <a:rPr lang="en-US" sz="6600" dirty="0" err="1" smtClean="0"/>
              <a:t>Riak</a:t>
            </a:r>
            <a:r>
              <a:rPr lang="en-US" sz="6600" dirty="0" smtClean="0"/>
              <a:t> is </a:t>
            </a:r>
            <a:r>
              <a:rPr lang="en-US" sz="6600" i="1" dirty="0" smtClean="0"/>
              <a:t>the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Ops-Friendly Database</a:t>
            </a:r>
            <a:endParaRPr lang="en-US" sz="6600" dirty="0"/>
          </a:p>
        </p:txBody>
      </p:sp>
      <p:pic>
        <p:nvPicPr>
          <p:cNvPr id="5" name="Picture 4" descr="bashoman-diagno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736600"/>
            <a:ext cx="30226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06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Key =&gt; Value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04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err="1" smtClean="0"/>
              <a:t>Masterless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23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Fault Tolerant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956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Highly Available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61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52600" y="533400"/>
            <a:ext cx="12877800" cy="5105399"/>
          </a:xfrm>
        </p:spPr>
        <p:txBody>
          <a:bodyPr/>
          <a:lstStyle/>
          <a:p>
            <a:r>
              <a:rPr lang="en-US" sz="24200" dirty="0" smtClean="0"/>
              <a:t>SCALES</a:t>
            </a:r>
            <a:endParaRPr lang="en-US" sz="2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470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741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8149</TotalTime>
  <Pages>0</Pages>
  <Words>224</Words>
  <Characters>0</Characters>
  <Application>Microsoft Macintosh PowerPoint</Application>
  <PresentationFormat>On-screen Show (4:3)</PresentationFormat>
  <Lines>0</Lines>
  <Paragraphs>61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BashoTraining</vt:lpstr>
      <vt:lpstr>PowerPoint Presentation</vt:lpstr>
      <vt:lpstr>PowerPoint Presentation</vt:lpstr>
      <vt:lpstr>Riak is the Ops-Friendly Database</vt:lpstr>
      <vt:lpstr>Key =&gt; Value</vt:lpstr>
      <vt:lpstr>Masterless</vt:lpstr>
      <vt:lpstr>Fault Tolerant</vt:lpstr>
      <vt:lpstr>Highly Available</vt:lpstr>
      <vt:lpstr>SCALES</vt:lpstr>
      <vt:lpstr>PowerPoint Presentation</vt:lpstr>
      <vt:lpstr>Native APIs</vt:lpstr>
      <vt:lpstr>HTTP(S)</vt:lpstr>
      <vt:lpstr>Protocol Buffer</vt:lpstr>
      <vt:lpstr>PowerPoint Presentation</vt:lpstr>
      <vt:lpstr>Client Libraries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Go, Node.js, Haskell, C, C++, Clojure, .Net, Scala,  &lt;insert your favorite&gt;</vt:lpstr>
      <vt:lpstr>PowerPoint Presentation</vt:lpstr>
      <vt:lpstr>Riak Database</vt:lpstr>
      <vt:lpstr>Native APIs: • HTTP(S) • Protocol Buffers  Client Libraries: • Your Favorite Language</vt:lpstr>
      <vt:lpstr>PowerPoint Presentation</vt:lpstr>
      <vt:lpstr>Riak is the Ops-Friendly Database</vt:lpstr>
      <vt:lpstr>Intro to Riak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Nathan Aschbacher</cp:lastModifiedBy>
  <cp:revision>72</cp:revision>
  <dcterms:modified xsi:type="dcterms:W3CDTF">2013-10-25T19:44:13Z</dcterms:modified>
</cp:coreProperties>
</file>