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800" lang="en-US" i="0"/>
              <a:t>(riakCS enterprise logo not yet available)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800" lang="en-US" i="0"/>
              <a:t>When using the RiakCS ‘Enterprise edition’,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800" lang="en-US" i="0"/>
              <a:t>  a user can upload to a file to a datacenter in NY and another user across the globe in Japan, can download the file from a datacenter in Tokyo  almost instantly after it was saved.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800" lang="en-US" i="0"/>
              <a:t>It will replicate your data automatically, bringing the data closer to your users.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800" lang="en-US" i="0"/>
              <a:t>Making it extremely easy to perform site-wide backups or to set up an alternate datacenter for disaster recovery.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800" lang="en-US" i="0"/>
              <a:t>RiakCS Enterprise is an essential tool for any company with a global user base.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800" lang="en-US" i="0"/>
              <a:t>	</a:t>
            </a:r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Using ‘Riak Cloud Storage’, you can bring the S3 service in-house.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#Why?/Value proposition: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Use your own datacenters, leveraging existing infrastructure deployments, repurpose hardware you already own.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Fine grain control on all aspects of your app stack, deploy and configure a ‘storage solution’ based specifically on your application needs, rather than relying on a generic third party hosted data service.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Lower latency from your application, data lives closer to the app. Can be used in cases where S3 isn’t a good fit due to low latency storage needs.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Regulatory Security requirements. </a:t>
            </a:r>
          </a:p>
          <a:p>
            <a:pPr rtl="0" lvl="0"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Many companies use very sensitive information in their day to day operation and are not able to benefit from the flexibility cloud based storage offers.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Companies are starting to bring the ‘computing cloud’ in-house using tools like openstack and cloudstack</a:t>
            </a:r>
            <a:r>
              <a:rPr sz="1800" lang="en-US"/>
              <a:t>, leveraging the flexibility and cost savings it brings.</a:t>
            </a:r>
            <a:r>
              <a:rPr strike="noStrike" u="none" b="0" cap="none" baseline="0" sz="1800" lang="en-US" i="0"/>
              <a:t> 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..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Now you</a:t>
            </a:r>
            <a:r>
              <a:rPr sz="1800" lang="en-US"/>
              <a:t> </a:t>
            </a:r>
            <a:r>
              <a:rPr strike="noStrike" u="none" b="0" cap="none" baseline="0" sz="1800" lang="en-US" i="0"/>
              <a:t>can bring the ‘storage cloud’ in-house too. 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..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A law firm storing petabytes of e-discovery data, a pharmaceutical company storing critically secure intellectual property.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These companies can now leverage the ecosystem of tools built around the S3 protocol,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   while keeping their data safe and secure.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Built to be stable regardless of how much requests it receives.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It will not fall over or crash under high load, giving you time to add capacity.</a:t>
            </a:r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-US" i="0"/>
              <a:t>Developed in a programming language called Erlang, designed for extreme concurrency and stability.</a:t>
            </a:r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It uses the Riak database to store data, so data is duplicated for redundancy. 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Nodes can fail and no data is lost.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Fortune 500 companies and Government organizations already rely heavily on Riak to store their highly sensitive data.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#Example: Danish health records.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Riak is currently used to store the electronic health records of 5.5 million Danish citizens.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As we all know, change is a constant, so Riak cloud storage is designed to be a flexible solution to adapt with you as </a:t>
            </a:r>
            <a:r>
              <a:rPr sz="1800" lang="en-US"/>
              <a:t>the</a:t>
            </a:r>
            <a:r>
              <a:rPr strike="noStrike" u="none" b="0" cap="none" baseline="0" sz="1800" lang="en-US" i="0"/>
              <a:t> needs of your business change.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Adding ‘request </a:t>
            </a:r>
            <a:r>
              <a:rPr strike="noStrike" u="none" b="1" cap="none" baseline="0" sz="1800" lang="en-US" i="0"/>
              <a:t>load’</a:t>
            </a:r>
            <a:r>
              <a:rPr strike="noStrike" u="none" b="0" cap="none" baseline="0" sz="1800" lang="en-US" i="0"/>
              <a:t> or ‘</a:t>
            </a:r>
            <a:r>
              <a:rPr strike="noStrike" u="none" b="1" cap="none" baseline="0" sz="1800" lang="en-US" i="0"/>
              <a:t>storage</a:t>
            </a:r>
            <a:r>
              <a:rPr strike="noStrike" u="none" b="0" cap="none" baseline="0" sz="1800" lang="en-US" i="0"/>
              <a:t> capacity’ is as easy as adding more nodes.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Is your request rate going up 10x? just add more nodes.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Have petabytes of data to add?  just add more nodes.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Plan on phas</a:t>
            </a:r>
            <a:r>
              <a:rPr sz="1800" lang="en-US"/>
              <a:t>ing</a:t>
            </a:r>
            <a:r>
              <a:rPr strike="noStrike" u="none" b="0" cap="none" baseline="0" sz="1800" lang="en-US" i="0"/>
              <a:t> out a project and use less space? just remove some nodes. (carefully) </a:t>
            </a: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☺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Whether it’s 1 Gigabyte of mission critical data or several Petabytes, Riak CS stores it safely.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Using the supported ‘multipart’ headers, you can conveniently parallelize your very large file uploads.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_This solution was built for ‘big data scale’_.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Riak Cloud Storage is released as Open Source software. 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So</a:t>
            </a:r>
            <a:r>
              <a:rPr sz="1800" lang="en-US"/>
              <a:t>,</a:t>
            </a:r>
            <a:r>
              <a:rPr strike="noStrike" u="none" b="0" cap="none" baseline="0" sz="1800" lang="en-US" i="0"/>
              <a:t> it’s free for anyone to download and use.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In addition to Basho, there’s a whole community of users and developers working to improve it over time.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With a reporting API that provides per-user usage-statistics, it provides all the information you need to create your own S3 compatible storage service business.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Whether it’s sharing costs across internal departments or offering a public subscription based service.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-US" i="0"/>
              <a:t>With a rich statistics API you’ll be able to easily integrate operational metrics into your own monitoring and alerting system.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y="5867400" x="0"/>
            <a:ext cy="9905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y="988129" x="381000"/>
            <a:ext cy="764469" cx="7086600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 algn="l" rtl="0" lvl="0" marR="0" indent="-342900" marL="342900"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8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&lt;SUBTITLE TEXT GOES HERE&gt;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54729" x="381000"/>
            <a:ext cy="764469" cx="7086600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 algn="l" rtl="0" lvl="0" marR="0" indent="-342900" marL="342900"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600" lang="en-US" i="0">
                <a:solidFill>
                  <a:srgbClr val="FC864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Basho Technologies</a:t>
            </a:r>
          </a:p>
        </p:txBody>
      </p:sp>
      <p:grpSp>
        <p:nvGrpSpPr>
          <p:cNvPr id="26" name="Shape 26"/>
          <p:cNvGrpSpPr/>
          <p:nvPr/>
        </p:nvGrpSpPr>
        <p:grpSpPr>
          <a:xfrm>
            <a:off y="1985448" x="3041650"/>
            <a:ext cy="3609534" cx="3535486"/>
            <a:chOff y="900" x="0"/>
            <a:chExt cy="3026250" cx="3020450"/>
          </a:xfrm>
        </p:grpSpPr>
        <p:sp>
          <p:nvSpPr>
            <p:cNvPr id="27" name="Shape 27"/>
            <p:cNvSpPr/>
            <p:nvPr/>
          </p:nvSpPr>
          <p:spPr>
            <a:xfrm>
              <a:off y="289975" x="564600"/>
              <a:ext cy="1758325" cx="1790400"/>
            </a:xfrm>
            <a:custGeom>
              <a:pathLst>
                <a:path w="71616" extrusionOk="0" h="70333">
                  <a:moveTo>
                    <a:pt y="0" x="35780"/>
                  </a:moveTo>
                  <a:cubicBezTo>
                    <a:pt y="0" x="16018"/>
                    <a:pt y="15730" x="1"/>
                    <a:pt y="35195" x="1"/>
                  </a:cubicBezTo>
                  <a:cubicBezTo>
                    <a:pt y="54602" x="1"/>
                    <a:pt y="70332" x="16018"/>
                    <a:pt y="70332" x="35780"/>
                  </a:cubicBezTo>
                  <a:cubicBezTo>
                    <a:pt y="70332" x="55541"/>
                    <a:pt y="54602" x="71616"/>
                    <a:pt y="35195" x="71616"/>
                  </a:cubicBezTo>
                  <a:cubicBezTo>
                    <a:pt y="15730" x="71616"/>
                    <a:pt y="0" x="55541"/>
                    <a:pt y="0" x="357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2234975" x="0"/>
              <a:ext cy="792175" cx="590575"/>
            </a:xfrm>
            <a:custGeom>
              <a:pathLst>
                <a:path w="23623" extrusionOk="0" h="31687">
                  <a:moveTo>
                    <a:pt y="13298" x="11696"/>
                  </a:moveTo>
                  <a:cubicBezTo>
                    <a:pt y="13298" x="13482"/>
                    <a:pt y="13864" x="14980"/>
                    <a:pt y="15108" x="16132"/>
                  </a:cubicBezTo>
                  <a:cubicBezTo>
                    <a:pt y="16353" x="17284"/>
                    <a:pt y="17937" x="17918"/>
                    <a:pt y="19861" x="17918"/>
                  </a:cubicBezTo>
                  <a:cubicBezTo>
                    <a:pt y="21785" x="17918"/>
                    <a:pt y="23369" x="17284"/>
                    <a:pt y="24614" x="16074"/>
                  </a:cubicBezTo>
                  <a:cubicBezTo>
                    <a:pt y="25859" x="14922"/>
                    <a:pt y="26481" x="13424"/>
                    <a:pt y="26481" x="11696"/>
                  </a:cubicBezTo>
                  <a:cubicBezTo>
                    <a:pt y="26481" x="9852"/>
                    <a:pt y="25916" x="8354"/>
                    <a:pt y="24671" x="7202"/>
                  </a:cubicBezTo>
                  <a:cubicBezTo>
                    <a:pt y="23426" x="5992"/>
                    <a:pt y="21842" x="5416"/>
                    <a:pt y="19805" x="5416"/>
                  </a:cubicBezTo>
                  <a:cubicBezTo>
                    <a:pt y="17881" x="5416"/>
                    <a:pt y="16297" x="5992"/>
                    <a:pt y="15108" x="7202"/>
                  </a:cubicBezTo>
                  <a:cubicBezTo>
                    <a:pt y="13864" x="8354"/>
                    <a:pt y="13298" x="9852"/>
                    <a:pt y="13298" x="11696"/>
                  </a:cubicBezTo>
                  <a:close/>
                  <a:moveTo>
                    <a:pt y="1" x="0"/>
                  </a:moveTo>
                  <a:lnTo>
                    <a:pt y="31065" x="0"/>
                  </a:lnTo>
                  <a:lnTo>
                    <a:pt y="31065" x="5646"/>
                  </a:lnTo>
                  <a:lnTo>
                    <a:pt y="28688" x="5646"/>
                  </a:lnTo>
                  <a:cubicBezTo>
                    <a:pt y="29763" x="6799"/>
                    <a:pt y="30499" x="7893"/>
                    <a:pt y="30951" x="9046"/>
                  </a:cubicBezTo>
                  <a:cubicBezTo>
                    <a:pt y="31404" x="10198"/>
                    <a:pt y="31687" x="11408"/>
                    <a:pt y="31687" x="12733"/>
                  </a:cubicBezTo>
                  <a:cubicBezTo>
                    <a:pt y="31687" x="15671"/>
                    <a:pt y="30555" x="18206"/>
                    <a:pt y="28292" x="20396"/>
                  </a:cubicBezTo>
                  <a:cubicBezTo>
                    <a:pt y="26029" x="22527"/>
                    <a:pt y="23256" x="23622"/>
                    <a:pt y="19918" x="23622"/>
                  </a:cubicBezTo>
                  <a:cubicBezTo>
                    <a:pt y="16466" x="23622"/>
                    <a:pt y="13637" x="22585"/>
                    <a:pt y="11374" x="20453"/>
                  </a:cubicBezTo>
                  <a:cubicBezTo>
                    <a:pt y="9167" x="18379"/>
                    <a:pt y="8092" x="15844"/>
                    <a:pt y="8092" x="12906"/>
                  </a:cubicBezTo>
                  <a:cubicBezTo>
                    <a:pt y="8092" x="11523"/>
                    <a:pt y="8319" x="10198"/>
                    <a:pt y="8828" x="8988"/>
                  </a:cubicBezTo>
                  <a:cubicBezTo>
                    <a:pt y="9337" x="7836"/>
                    <a:pt y="10129" x="6683"/>
                    <a:pt y="11148" x="5646"/>
                  </a:cubicBezTo>
                  <a:lnTo>
                    <a:pt y="1" x="5646"/>
                  </a:ln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2437275" x="661125"/>
              <a:ext cy="589875" cx="590575"/>
            </a:xfrm>
            <a:custGeom>
              <a:pathLst>
                <a:path w="23623" extrusionOk="0" h="23595">
                  <a:moveTo>
                    <a:pt y="5206" x="11869"/>
                  </a:moveTo>
                  <a:cubicBezTo>
                    <a:pt y="5206" x="13655"/>
                    <a:pt y="5772" x="15153"/>
                    <a:pt y="7016" x="16363"/>
                  </a:cubicBezTo>
                  <a:cubicBezTo>
                    <a:pt y="8205" x="17573"/>
                    <a:pt y="9789" x="18149"/>
                    <a:pt y="11713" x="18149"/>
                  </a:cubicBezTo>
                  <a:cubicBezTo>
                    <a:pt y="13750" x="18149"/>
                    <a:pt y="15334" x="17573"/>
                    <a:pt y="16579" x="16363"/>
                  </a:cubicBezTo>
                  <a:cubicBezTo>
                    <a:pt y="17824" x="15153"/>
                    <a:pt y="18389" x="13712"/>
                    <a:pt y="18389" x="11869"/>
                  </a:cubicBezTo>
                  <a:cubicBezTo>
                    <a:pt y="18389" x="10140"/>
                    <a:pt y="17767" x="8700"/>
                    <a:pt y="16522" x="7490"/>
                  </a:cubicBezTo>
                  <a:cubicBezTo>
                    <a:pt y="15277" x="6280"/>
                    <a:pt y="13693" x="5704"/>
                    <a:pt y="11769" x="5704"/>
                  </a:cubicBezTo>
                  <a:cubicBezTo>
                    <a:pt y="9845" x="5704"/>
                    <a:pt y="8261" x="6280"/>
                    <a:pt y="7016" x="7432"/>
                  </a:cubicBezTo>
                  <a:cubicBezTo>
                    <a:pt y="5772" x="8642"/>
                    <a:pt y="5206" x="10083"/>
                    <a:pt y="5206" x="11869"/>
                  </a:cubicBezTo>
                  <a:close/>
                  <a:moveTo>
                    <a:pt y="0" x="10716"/>
                  </a:moveTo>
                  <a:cubicBezTo>
                    <a:pt y="0" x="7720"/>
                    <a:pt y="1075" x="5185"/>
                    <a:pt y="3282" x="3111"/>
                  </a:cubicBezTo>
                  <a:cubicBezTo>
                    <a:pt y="5545" x="1037"/>
                    <a:pt y="8374" x="0"/>
                    <a:pt y="11826" x="0"/>
                  </a:cubicBezTo>
                  <a:cubicBezTo>
                    <a:pt y="15164" x="0"/>
                    <a:pt y="17937" x="1095"/>
                    <a:pt y="20200" x="3227"/>
                  </a:cubicBezTo>
                  <a:cubicBezTo>
                    <a:pt y="22463" x="5358"/>
                    <a:pt y="23595" x="7893"/>
                    <a:pt y="23595" x="10889"/>
                  </a:cubicBezTo>
                  <a:cubicBezTo>
                    <a:pt y="23595" x="12157"/>
                    <a:pt y="23312" x="13424"/>
                    <a:pt y="22859" x="14519"/>
                  </a:cubicBezTo>
                  <a:cubicBezTo>
                    <a:pt y="22407" x="15671"/>
                    <a:pt y="21671" x="16766"/>
                    <a:pt y="20596" x="17918"/>
                  </a:cubicBezTo>
                  <a:lnTo>
                    <a:pt y="22973" x="17918"/>
                  </a:lnTo>
                  <a:lnTo>
                    <a:pt y="22973" x="23622"/>
                  </a:lnTo>
                  <a:lnTo>
                    <a:pt y="566" x="23622"/>
                  </a:lnTo>
                  <a:lnTo>
                    <a:pt y="566" x="17918"/>
                  </a:lnTo>
                  <a:lnTo>
                    <a:pt y="3056" x="17918"/>
                  </a:lnTo>
                  <a:cubicBezTo>
                    <a:pt y="2037" x="16881"/>
                    <a:pt y="1245" x="15787"/>
                    <a:pt y="736" x="14577"/>
                  </a:cubicBezTo>
                  <a:cubicBezTo>
                    <a:pt y="227" x="13367"/>
                    <a:pt y="0" x="12099"/>
                    <a:pt y="0" x="10716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2437275" x="1351050"/>
              <a:ext cy="589875" cx="404775"/>
            </a:xfrm>
            <a:custGeom>
              <a:pathLst>
                <a:path w="16191" extrusionOk="0" h="23595">
                  <a:moveTo>
                    <a:pt y="0" x="8297"/>
                  </a:moveTo>
                  <a:cubicBezTo>
                    <a:pt y="0" x="6108"/>
                    <a:pt y="623" x="4322"/>
                    <a:pt y="1867" x="2939"/>
                  </a:cubicBezTo>
                  <a:cubicBezTo>
                    <a:pt y="3112" x="1556"/>
                    <a:pt y="4640" x="865"/>
                    <a:pt y="6394" x="865"/>
                  </a:cubicBezTo>
                  <a:cubicBezTo>
                    <a:pt y="9167" x="865"/>
                    <a:pt y="11430" x="2708"/>
                    <a:pt y="13297" x="6396"/>
                  </a:cubicBezTo>
                  <a:lnTo>
                    <a:pt y="14202" x="8297"/>
                  </a:lnTo>
                  <a:cubicBezTo>
                    <a:pt y="15051" x="9968"/>
                    <a:pt y="15900" x="10832"/>
                    <a:pt y="16749" x="10832"/>
                  </a:cubicBezTo>
                  <a:cubicBezTo>
                    <a:pt y="17258" x="10832"/>
                    <a:pt y="17654" x="10602"/>
                    <a:pt y="17993" x="10141"/>
                  </a:cubicBezTo>
                  <a:cubicBezTo>
                    <a:pt y="18333" x="9680"/>
                    <a:pt y="18559" x="9046"/>
                    <a:pt y="18559" x="8297"/>
                  </a:cubicBezTo>
                  <a:cubicBezTo>
                    <a:pt y="18559" x="7606"/>
                    <a:pt y="18276" x="6799"/>
                    <a:pt y="17824" x="5877"/>
                  </a:cubicBezTo>
                  <a:cubicBezTo>
                    <a:pt y="17371" x="5013"/>
                    <a:pt y="16749" x="4206"/>
                    <a:pt y="15956" x="3515"/>
                  </a:cubicBezTo>
                  <a:lnTo>
                    <a:pt y="19747" x="1"/>
                  </a:lnTo>
                  <a:cubicBezTo>
                    <a:pt y="22294" x="2017"/>
                    <a:pt y="23595" x="4667"/>
                    <a:pt y="23595" x="8009"/>
                  </a:cubicBezTo>
                  <a:cubicBezTo>
                    <a:pt y="23595" x="10486"/>
                    <a:pt y="22916" x="12503"/>
                    <a:pt y="21558" x="14001"/>
                  </a:cubicBezTo>
                  <a:cubicBezTo>
                    <a:pt y="20257" x="15441"/>
                    <a:pt y="18559" x="16190"/>
                    <a:pt y="16579" x="16190"/>
                  </a:cubicBezTo>
                  <a:cubicBezTo>
                    <a:pt y="15108" x="16190"/>
                    <a:pt y="13750" x="15787"/>
                    <a:pt y="12675" x="14980"/>
                  </a:cubicBezTo>
                  <a:cubicBezTo>
                    <a:pt y="11543" x="14174"/>
                    <a:pt y="10468" x="12618"/>
                    <a:pt y="9393" x="10429"/>
                  </a:cubicBezTo>
                  <a:lnTo>
                    <a:pt y="8374" x="8297"/>
                  </a:lnTo>
                  <a:cubicBezTo>
                    <a:pt y="7922" x="7433"/>
                    <a:pt y="7582" x="6857"/>
                    <a:pt y="7299" x="6626"/>
                  </a:cubicBezTo>
                  <a:cubicBezTo>
                    <a:pt y="7073" x="6396"/>
                    <a:pt y="6790" x="6281"/>
                    <a:pt y="6507" x="6281"/>
                  </a:cubicBezTo>
                  <a:cubicBezTo>
                    <a:pt y="6054" x="6281"/>
                    <a:pt y="5772" x="6453"/>
                    <a:pt y="5489" x="6799"/>
                  </a:cubicBezTo>
                  <a:cubicBezTo>
                    <a:pt y="5206" x="7202"/>
                    <a:pt y="5093" x="7663"/>
                    <a:pt y="5093" x="8297"/>
                  </a:cubicBezTo>
                  <a:cubicBezTo>
                    <a:pt y="5093" x="9507"/>
                    <a:pt y="5772" x="10832"/>
                    <a:pt y="7186" x="12272"/>
                  </a:cubicBezTo>
                  <a:lnTo>
                    <a:pt y="3678" x="15787"/>
                  </a:lnTo>
                  <a:cubicBezTo>
                    <a:pt y="2490" x="14865"/>
                    <a:pt y="1584" x="13770"/>
                    <a:pt y="962" x="12445"/>
                  </a:cubicBezTo>
                  <a:cubicBezTo>
                    <a:pt y="283" x="11178"/>
                    <a:pt y="0" x="9737"/>
                    <a:pt y="0" x="8297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2234975" x="1847975"/>
              <a:ext cy="776625" cx="505600"/>
            </a:xfrm>
            <a:custGeom>
              <a:pathLst>
                <a:path w="20224" extrusionOk="0" h="31065">
                  <a:moveTo>
                    <a:pt y="1" x="1"/>
                  </a:moveTo>
                  <a:lnTo>
                    <a:pt y="31065" x="1"/>
                  </a:lnTo>
                  <a:lnTo>
                    <a:pt y="31065" x="5704"/>
                  </a:lnTo>
                  <a:lnTo>
                    <a:pt y="22068" x="5704"/>
                  </a:lnTo>
                  <a:cubicBezTo>
                    <a:pt y="19692" x="5704"/>
                    <a:pt y="18107" x="5762"/>
                    <a:pt y="17485" x="5935"/>
                  </a:cubicBezTo>
                  <a:cubicBezTo>
                    <a:pt y="16127" x="6281"/>
                    <a:pt y="15108" x="6857"/>
                    <a:pt y="14373" x="7663"/>
                  </a:cubicBezTo>
                  <a:cubicBezTo>
                    <a:pt y="13637" x="8528"/>
                    <a:pt y="13241" x="9507"/>
                    <a:pt y="13241" x="10659"/>
                  </a:cubicBezTo>
                  <a:cubicBezTo>
                    <a:pt y="13241" x="11581"/>
                    <a:pt y="13467" x="12330"/>
                    <a:pt y="13920" x="12906"/>
                  </a:cubicBezTo>
                  <a:cubicBezTo>
                    <a:pt y="14373" x="13540"/>
                    <a:pt y="15052" x="13943"/>
                    <a:pt y="15957" x="14231"/>
                  </a:cubicBezTo>
                  <a:cubicBezTo>
                    <a:pt y="16919" x="14462"/>
                    <a:pt y="18673" x="14577"/>
                    <a:pt y="21276" x="14577"/>
                  </a:cubicBezTo>
                  <a:lnTo>
                    <a:pt y="31065" x="14577"/>
                  </a:lnTo>
                  <a:lnTo>
                    <a:pt y="31065" x="20223"/>
                  </a:lnTo>
                  <a:lnTo>
                    <a:pt y="16240" x="20223"/>
                  </a:lnTo>
                  <a:cubicBezTo>
                    <a:pt y="13694" x="20223"/>
                    <a:pt y="11713" x="19590"/>
                    <a:pt y="10412" x="18264"/>
                  </a:cubicBezTo>
                  <a:cubicBezTo>
                    <a:pt y="8828" x="16709"/>
                    <a:pt y="8092" x="14808"/>
                    <a:pt y="8092" x="12503"/>
                  </a:cubicBezTo>
                  <a:cubicBezTo>
                    <a:pt y="8092" x="11351"/>
                    <a:pt y="8319" x="10198"/>
                    <a:pt y="8771" x="9046"/>
                  </a:cubicBezTo>
                  <a:cubicBezTo>
                    <a:pt y="9280" x="7951"/>
                    <a:pt y="9959" x="6799"/>
                    <a:pt y="10921" x="5704"/>
                  </a:cubicBezTo>
                  <a:lnTo>
                    <a:pt y="1" x="5704"/>
                  </a:ln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2437275" x="2421250"/>
              <a:ext cy="589875" cx="599200"/>
            </a:xfrm>
            <a:custGeom>
              <a:pathLst>
                <a:path w="23968" extrusionOk="0" h="23595">
                  <a:moveTo>
                    <a:pt y="5262" x="11926"/>
                  </a:moveTo>
                  <a:cubicBezTo>
                    <a:pt y="5262" x="13770"/>
                    <a:pt y="5885" x="15268"/>
                    <a:pt y="7073" x="16420"/>
                  </a:cubicBezTo>
                  <a:cubicBezTo>
                    <a:pt y="8318" x="17630"/>
                    <a:pt y="9845" x="18206"/>
                    <a:pt y="11769" x="18206"/>
                  </a:cubicBezTo>
                  <a:cubicBezTo>
                    <a:pt y="13693" x="18206"/>
                    <a:pt y="15277" x="17573"/>
                    <a:pt y="16522" x="16420"/>
                  </a:cubicBezTo>
                  <a:cubicBezTo>
                    <a:pt y="17710" x="15210"/>
                    <a:pt y="18333" x="13713"/>
                    <a:pt y="18333" x="11926"/>
                  </a:cubicBezTo>
                  <a:cubicBezTo>
                    <a:pt y="18333" x="10140"/>
                    <a:pt y="17710" x="8642"/>
                    <a:pt y="16522" x="7490"/>
                  </a:cubicBezTo>
                  <a:cubicBezTo>
                    <a:pt y="15334" x="6280"/>
                    <a:pt y="13750" x="5704"/>
                    <a:pt y="11769" x="5704"/>
                  </a:cubicBezTo>
                  <a:cubicBezTo>
                    <a:pt y="9902" x="5704"/>
                    <a:pt y="8318" x="6338"/>
                    <a:pt y="7130" x="7490"/>
                  </a:cubicBezTo>
                  <a:cubicBezTo>
                    <a:pt y="5885" x="8700"/>
                    <a:pt y="5262" x="10140"/>
                    <a:pt y="5262" x="11926"/>
                  </a:cubicBezTo>
                  <a:close/>
                  <a:moveTo>
                    <a:pt y="0" x="11869"/>
                  </a:moveTo>
                  <a:cubicBezTo>
                    <a:pt y="0" x="8873"/>
                    <a:pt y="1019" x="6223"/>
                    <a:pt y="3056" x="3918"/>
                  </a:cubicBezTo>
                  <a:cubicBezTo>
                    <a:pt y="5375" x="1325"/>
                    <a:pt y="8318" x="0"/>
                    <a:pt y="11826" x="0"/>
                  </a:cubicBezTo>
                  <a:cubicBezTo>
                    <a:pt y="15051" x="0"/>
                    <a:pt y="17824" x="1153"/>
                    <a:pt y="20143" x="3515"/>
                  </a:cubicBezTo>
                  <a:cubicBezTo>
                    <a:pt y="22407" x="5819"/>
                    <a:pt y="23595" x="8585"/>
                    <a:pt y="23595" x="11869"/>
                  </a:cubicBezTo>
                  <a:cubicBezTo>
                    <a:pt y="23595" x="14116"/>
                    <a:pt y="23029" x="16132"/>
                    <a:pt y="22011" x="17976"/>
                  </a:cubicBezTo>
                  <a:cubicBezTo>
                    <a:pt y="20992" x="19820"/>
                    <a:pt y="19521" x="21260"/>
                    <a:pt y="17710" x="22355"/>
                  </a:cubicBezTo>
                  <a:cubicBezTo>
                    <a:pt y="15843" x="23449"/>
                    <a:pt y="13863" x="23968"/>
                    <a:pt y="11769" x="23968"/>
                  </a:cubicBezTo>
                  <a:cubicBezTo>
                    <a:pt y="9676" x="23968"/>
                    <a:pt y="7695" x="23449"/>
                    <a:pt y="5885" x="22355"/>
                  </a:cubicBezTo>
                  <a:cubicBezTo>
                    <a:pt y="4074" x="21318"/>
                    <a:pt y="2660" x="19820"/>
                    <a:pt y="1584" x="17918"/>
                  </a:cubicBezTo>
                  <a:cubicBezTo>
                    <a:pt y="509" x="16017"/>
                    <a:pt y="0" x="14001"/>
                    <a:pt y="0" x="11869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900" x="290950"/>
              <a:ext cy="615850" cx="639550"/>
            </a:xfrm>
            <a:custGeom>
              <a:pathLst>
                <a:path w="25582" extrusionOk="0" h="24634">
                  <a:moveTo>
                    <a:pt y="1" x="15547"/>
                  </a:moveTo>
                  <a:cubicBezTo>
                    <a:pt y="1" x="10920"/>
                    <a:pt y="530" x="6395"/>
                    <a:pt y="530" x="6395"/>
                  </a:cubicBezTo>
                  <a:cubicBezTo>
                    <a:pt y="530" x="6395"/>
                    <a:pt y="756" x="4033"/>
                    <a:pt y="2171" x="2593"/>
                  </a:cubicBezTo>
                  <a:cubicBezTo>
                    <a:pt y="3585" x="1152"/>
                    <a:pt y="5905" x="922"/>
                    <a:pt y="5905" x="922"/>
                  </a:cubicBezTo>
                  <a:cubicBezTo>
                    <a:pt y="5905" x="922"/>
                    <a:pt y="13034" x="0"/>
                    <a:pt y="18466" x="519"/>
                  </a:cubicBezTo>
                  <a:cubicBezTo>
                    <a:pt y="23842" x="980"/>
                    <a:pt y="23898" x="6626"/>
                    <a:pt y="23898" x="6626"/>
                  </a:cubicBezTo>
                  <a:lnTo>
                    <a:pt y="24634" x="13194"/>
                  </a:lnTo>
                  <a:cubicBezTo>
                    <a:pt y="20051" x="16363"/>
                    <a:pt y="16090" x="20511"/>
                    <a:pt y="13091" x="25581"/>
                  </a:cubicBezTo>
                  <a:lnTo>
                    <a:pt y="6131" x="24717"/>
                  </a:lnTo>
                  <a:cubicBezTo>
                    <a:pt y="6131" x="24717"/>
                    <a:pt y="586" x="24659"/>
                    <a:pt y="134" x="19186"/>
                  </a:cubicBezTo>
                  <a:cubicBezTo>
                    <a:pt y="38" x="18021"/>
                    <a:pt y="1" x="16780"/>
                    <a:pt y="1" x="15547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236225" x="501225"/>
              <a:ext cy="1864400" cx="1898450"/>
            </a:xfrm>
            <a:custGeom>
              <a:pathLst>
                <a:path w="75938" extrusionOk="0" h="74576">
                  <a:moveTo>
                    <a:pt y="11304" x="53580"/>
                  </a:moveTo>
                  <a:cubicBezTo>
                    <a:pt y="11304" x="55356"/>
                    <a:pt y="12863" x="58230"/>
                    <a:pt y="17541" x="62858"/>
                  </a:cubicBezTo>
                  <a:cubicBezTo>
                    <a:pt y="19974" x="64875"/>
                    <a:pt y="22803" x="66603"/>
                    <a:pt y="25971" x="67813"/>
                  </a:cubicBezTo>
                  <a:cubicBezTo>
                    <a:pt y="29706" x="69254"/>
                    <a:pt y="33497" x="70003"/>
                    <a:pt y="37288" x="70003"/>
                  </a:cubicBezTo>
                  <a:cubicBezTo>
                    <a:pt y="49906" x="70003"/>
                    <a:pt y="61788" x="62225"/>
                    <a:pt y="66598" x="49549"/>
                  </a:cubicBezTo>
                  <a:cubicBezTo>
                    <a:pt y="68069" x="45689"/>
                    <a:pt y="68748" x="41829"/>
                    <a:pt y="68748" x="37969"/>
                  </a:cubicBezTo>
                  <a:cubicBezTo>
                    <a:pt y="68748" x="25179"/>
                    <a:pt y="61109" x="13022"/>
                    <a:pt y="48661" x="8125"/>
                  </a:cubicBezTo>
                  <a:cubicBezTo>
                    <a:pt y="47360" x="7606"/>
                    <a:pt y="46115" x="7260"/>
                    <a:pt y="44870" x="6915"/>
                  </a:cubicBezTo>
                  <a:cubicBezTo>
                    <a:pt y="42884" x="7319"/>
                    <a:pt y="39755" x="8177"/>
                    <a:pt y="39755" x="9685"/>
                  </a:cubicBezTo>
                  <a:cubicBezTo>
                    <a:pt y="39755" x="10754"/>
                    <a:pt y="41329" x="12151"/>
                    <a:pt y="46002" x="13944"/>
                  </a:cubicBezTo>
                  <a:cubicBezTo>
                    <a:pt y="46002" x="13944"/>
                    <a:pt y="52395" x="16248"/>
                    <a:pt y="54885" x="20224"/>
                  </a:cubicBezTo>
                  <a:cubicBezTo>
                    <a:pt y="54885" x="20224"/>
                    <a:pt y="19681" x="16989"/>
                    <a:pt y="19681" x="31620"/>
                  </a:cubicBezTo>
                  <a:cubicBezTo>
                    <a:pt y="19681" x="33672"/>
                    <a:pt y="20374" x="36077"/>
                    <a:pt y="21954" x="38891"/>
                  </a:cubicBezTo>
                  <a:cubicBezTo>
                    <a:pt y="21954" x="38891"/>
                    <a:pt y="25314" x="43692"/>
                    <a:pt y="25314" x="47277"/>
                  </a:cubicBezTo>
                  <a:cubicBezTo>
                    <a:pt y="25314" x="49863"/>
                    <a:pt y="23565" x="51816"/>
                    <a:pt y="17541" x="50875"/>
                  </a:cubicBezTo>
                  <a:cubicBezTo>
                    <a:pt y="17541" x="50875"/>
                    <a:pt y="11304" x="50030"/>
                    <a:pt y="11304" x="53580"/>
                  </a:cubicBezTo>
                  <a:close/>
                  <a:moveTo>
                    <a:pt y="0" x="37969"/>
                  </a:moveTo>
                  <a:cubicBezTo>
                    <a:pt y="0" x="33417"/>
                    <a:pt y="849" x="28751"/>
                    <a:pt y="2546" x="24257"/>
                  </a:cubicBezTo>
                  <a:cubicBezTo>
                    <a:pt y="8261" x="9219"/>
                    <a:pt y="22350" x="1"/>
                    <a:pt y="37288" x="1"/>
                  </a:cubicBezTo>
                  <a:cubicBezTo>
                    <a:pt y="41758" x="1"/>
                    <a:pt y="46341" x="865"/>
                    <a:pt y="50754" x="2594"/>
                  </a:cubicBezTo>
                  <a:cubicBezTo>
                    <a:pt y="65522" x="8413"/>
                    <a:pt y="74576" x="22759"/>
                    <a:pt y="74576" x="37969"/>
                  </a:cubicBezTo>
                  <a:cubicBezTo>
                    <a:pt y="74576" x="42521"/>
                    <a:pt y="73727" x="47187"/>
                    <a:pt y="72029" x="51681"/>
                  </a:cubicBezTo>
                  <a:cubicBezTo>
                    <a:pt y="66315" x="66719"/>
                    <a:pt y="52226" x="75937"/>
                    <a:pt y="37288" x="75937"/>
                  </a:cubicBezTo>
                  <a:cubicBezTo>
                    <a:pt y="32818" x="75937"/>
                    <a:pt y="28235" x="75073"/>
                    <a:pt y="23821" x="73344"/>
                  </a:cubicBezTo>
                  <a:cubicBezTo>
                    <a:pt y="9053" x="67525"/>
                    <a:pt y="0" x="53179"/>
                    <a:pt y="0" x="37969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1383425" x="1292000"/>
              <a:ext cy="287075" cx="537275"/>
            </a:xfrm>
            <a:custGeom>
              <a:pathLst>
                <a:path w="21491" extrusionOk="0" h="11483">
                  <a:moveTo>
                    <a:pt y="0" x="21491"/>
                  </a:moveTo>
                  <a:lnTo>
                    <a:pt y="0" x="21491"/>
                  </a:lnTo>
                  <a:cubicBezTo>
                    <a:pt y="2886" x="17803"/>
                    <a:pt y="4357" x="0"/>
                    <a:pt y="4357" x="0"/>
                  </a:cubicBezTo>
                  <a:cubicBezTo>
                    <a:pt y="8884" x="0"/>
                    <a:pt y="7639" x="4091"/>
                    <a:pt y="8714" x="5819"/>
                  </a:cubicBezTo>
                  <a:cubicBezTo>
                    <a:pt y="10697" x="9069"/>
                    <a:pt y="11483" x="11645"/>
                    <a:pt y="11483" x="13686"/>
                  </a:cubicBezTo>
                  <a:cubicBezTo>
                    <a:pt y="11483" x="21491"/>
                    <a:pt y="1" x="21491"/>
                    <a:pt y="0" x="21491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1106175" x="1981925"/>
              <a:ext cy="375775" cx="233375"/>
            </a:xfrm>
            <a:custGeom>
              <a:pathLst>
                <a:path w="9335" extrusionOk="0" h="15031">
                  <a:moveTo>
                    <a:pt y="0" x="8412"/>
                  </a:moveTo>
                  <a:lnTo>
                    <a:pt y="0" x="8412"/>
                  </a:lnTo>
                  <a:cubicBezTo>
                    <a:pt y="6168" x="6799"/>
                    <a:pt y="8771" x="1"/>
                    <a:pt y="8771" x="1"/>
                  </a:cubicBezTo>
                  <a:cubicBezTo>
                    <a:pt y="13326" x="1116"/>
                    <a:pt y="15030" x="2306"/>
                    <a:pt y="15030" x="3430"/>
                  </a:cubicBezTo>
                  <a:cubicBezTo>
                    <a:pt y="15030" x="5558"/>
                    <a:pt y="8914" x="7446"/>
                    <a:pt y="4470" x="8124"/>
                  </a:cubicBezTo>
                  <a:cubicBezTo>
                    <a:pt y="4301" x="8124"/>
                    <a:pt y="4131" x="8124"/>
                    <a:pt y="4018" x="8182"/>
                  </a:cubicBezTo>
                  <a:cubicBezTo>
                    <a:pt y="2094" x="9334"/>
                    <a:pt y="0" x="8413"/>
                    <a:pt y="0" x="8412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272050" x="571825"/>
              <a:ext cy="292375" cx="303925"/>
            </a:xfrm>
            <a:custGeom>
              <a:pathLst>
                <a:path w="12157" extrusionOk="0" h="11695">
                  <a:moveTo>
                    <a:pt y="0" x="8119"/>
                  </a:moveTo>
                  <a:cubicBezTo>
                    <a:pt y="0" x="5702"/>
                    <a:pt y="321" x="3169"/>
                    <a:pt y="321" x="3169"/>
                  </a:cubicBezTo>
                  <a:cubicBezTo>
                    <a:pt y="321" x="3169"/>
                    <a:pt y="434" x="2074"/>
                    <a:pt y="1113" x="1325"/>
                  </a:cubicBezTo>
                  <a:cubicBezTo>
                    <a:pt y="1849" x="634"/>
                    <a:pt y="2924" x="519"/>
                    <a:pt y="2924" x="519"/>
                  </a:cubicBezTo>
                  <a:cubicBezTo>
                    <a:pt y="2924" x="519"/>
                    <a:pt y="6432" x="0"/>
                    <a:pt y="9092" x="230"/>
                  </a:cubicBezTo>
                  <a:cubicBezTo>
                    <a:pt y="11694" x="461"/>
                    <a:pt y="11694" x="3169"/>
                    <a:pt y="11694" x="3169"/>
                  </a:cubicBezTo>
                  <a:lnTo>
                    <a:pt y="11694" x="3515"/>
                  </a:lnTo>
                  <a:cubicBezTo>
                    <a:pt y="10167" x="4724"/>
                    <a:pt y="8639" x="6107"/>
                    <a:pt y="7281" x="7605"/>
                  </a:cubicBezTo>
                  <a:cubicBezTo>
                    <a:pt y="5980" x="8988"/>
                    <a:pt y="4735" x="10543"/>
                    <a:pt y="3603" x="12157"/>
                  </a:cubicBezTo>
                  <a:lnTo>
                    <a:pt y="2924" x="12099"/>
                  </a:lnTo>
                  <a:cubicBezTo>
                    <a:pt y="2924" x="12099"/>
                    <a:pt y="265" x="12099"/>
                    <a:pt y="38" x="9449"/>
                  </a:cubicBezTo>
                  <a:cubicBezTo>
                    <a:pt y="12" x="9021"/>
                    <a:pt y="0" x="8572"/>
                    <a:pt y="0" x="8119"/>
                  </a:cubicBezTo>
                  <a:close/>
                </a:path>
              </a:pathLst>
            </a:custGeom>
            <a:solidFill>
              <a:srgbClr val="F6912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y="5867400" x="0"/>
            <a:ext cy="9905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y="988129" x="381000"/>
            <a:ext cy="764469" cx="7086600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 algn="l" rtl="0" lvl="0" marR="0" indent="-342900" marL="342900"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8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&lt;SUBTITLE TEXT GOES HERE&gt;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454729" x="381000"/>
            <a:ext cy="764469" cx="7086600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 algn="l" rtl="0" lvl="0" marR="0" indent="-342900" marL="342900"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3600" lang="en-US" i="0">
                <a:solidFill>
                  <a:srgbClr val="FC864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Basho Technologies</a:t>
            </a:r>
          </a:p>
        </p:txBody>
      </p:sp>
      <p:grpSp>
        <p:nvGrpSpPr>
          <p:cNvPr id="44" name="Shape 44"/>
          <p:cNvGrpSpPr/>
          <p:nvPr/>
        </p:nvGrpSpPr>
        <p:grpSpPr>
          <a:xfrm>
            <a:off y="1985448" x="3041650"/>
            <a:ext cy="3609534" cx="3535486"/>
            <a:chOff y="900" x="0"/>
            <a:chExt cy="3026250" cx="3020450"/>
          </a:xfrm>
        </p:grpSpPr>
        <p:sp>
          <p:nvSpPr>
            <p:cNvPr id="45" name="Shape 45"/>
            <p:cNvSpPr/>
            <p:nvPr/>
          </p:nvSpPr>
          <p:spPr>
            <a:xfrm>
              <a:off y="289975" x="564600"/>
              <a:ext cy="1758325" cx="1790400"/>
            </a:xfrm>
            <a:custGeom>
              <a:pathLst>
                <a:path w="71616" extrusionOk="0" h="70333">
                  <a:moveTo>
                    <a:pt y="0" x="35780"/>
                  </a:moveTo>
                  <a:cubicBezTo>
                    <a:pt y="0" x="16018"/>
                    <a:pt y="15730" x="1"/>
                    <a:pt y="35195" x="1"/>
                  </a:cubicBezTo>
                  <a:cubicBezTo>
                    <a:pt y="54602" x="1"/>
                    <a:pt y="70332" x="16018"/>
                    <a:pt y="70332" x="35780"/>
                  </a:cubicBezTo>
                  <a:cubicBezTo>
                    <a:pt y="70332" x="55541"/>
                    <a:pt y="54602" x="71616"/>
                    <a:pt y="35195" x="71616"/>
                  </a:cubicBezTo>
                  <a:cubicBezTo>
                    <a:pt y="15730" x="71616"/>
                    <a:pt y="0" x="55541"/>
                    <a:pt y="0" x="357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2234975" x="0"/>
              <a:ext cy="792175" cx="590575"/>
            </a:xfrm>
            <a:custGeom>
              <a:pathLst>
                <a:path w="23623" extrusionOk="0" h="31687">
                  <a:moveTo>
                    <a:pt y="13298" x="11696"/>
                  </a:moveTo>
                  <a:cubicBezTo>
                    <a:pt y="13298" x="13482"/>
                    <a:pt y="13864" x="14980"/>
                    <a:pt y="15108" x="16132"/>
                  </a:cubicBezTo>
                  <a:cubicBezTo>
                    <a:pt y="16353" x="17284"/>
                    <a:pt y="17937" x="17918"/>
                    <a:pt y="19861" x="17918"/>
                  </a:cubicBezTo>
                  <a:cubicBezTo>
                    <a:pt y="21785" x="17918"/>
                    <a:pt y="23369" x="17284"/>
                    <a:pt y="24614" x="16074"/>
                  </a:cubicBezTo>
                  <a:cubicBezTo>
                    <a:pt y="25859" x="14922"/>
                    <a:pt y="26481" x="13424"/>
                    <a:pt y="26481" x="11696"/>
                  </a:cubicBezTo>
                  <a:cubicBezTo>
                    <a:pt y="26481" x="9852"/>
                    <a:pt y="25916" x="8354"/>
                    <a:pt y="24671" x="7202"/>
                  </a:cubicBezTo>
                  <a:cubicBezTo>
                    <a:pt y="23426" x="5992"/>
                    <a:pt y="21842" x="5416"/>
                    <a:pt y="19805" x="5416"/>
                  </a:cubicBezTo>
                  <a:cubicBezTo>
                    <a:pt y="17881" x="5416"/>
                    <a:pt y="16297" x="5992"/>
                    <a:pt y="15108" x="7202"/>
                  </a:cubicBezTo>
                  <a:cubicBezTo>
                    <a:pt y="13864" x="8354"/>
                    <a:pt y="13298" x="9852"/>
                    <a:pt y="13298" x="11696"/>
                  </a:cubicBezTo>
                  <a:close/>
                  <a:moveTo>
                    <a:pt y="1" x="0"/>
                  </a:moveTo>
                  <a:lnTo>
                    <a:pt y="31065" x="0"/>
                  </a:lnTo>
                  <a:lnTo>
                    <a:pt y="31065" x="5646"/>
                  </a:lnTo>
                  <a:lnTo>
                    <a:pt y="28688" x="5646"/>
                  </a:lnTo>
                  <a:cubicBezTo>
                    <a:pt y="29763" x="6799"/>
                    <a:pt y="30499" x="7893"/>
                    <a:pt y="30951" x="9046"/>
                  </a:cubicBezTo>
                  <a:cubicBezTo>
                    <a:pt y="31404" x="10198"/>
                    <a:pt y="31687" x="11408"/>
                    <a:pt y="31687" x="12733"/>
                  </a:cubicBezTo>
                  <a:cubicBezTo>
                    <a:pt y="31687" x="15671"/>
                    <a:pt y="30555" x="18206"/>
                    <a:pt y="28292" x="20396"/>
                  </a:cubicBezTo>
                  <a:cubicBezTo>
                    <a:pt y="26029" x="22527"/>
                    <a:pt y="23256" x="23622"/>
                    <a:pt y="19918" x="23622"/>
                  </a:cubicBezTo>
                  <a:cubicBezTo>
                    <a:pt y="16466" x="23622"/>
                    <a:pt y="13637" x="22585"/>
                    <a:pt y="11374" x="20453"/>
                  </a:cubicBezTo>
                  <a:cubicBezTo>
                    <a:pt y="9167" x="18379"/>
                    <a:pt y="8092" x="15844"/>
                    <a:pt y="8092" x="12906"/>
                  </a:cubicBezTo>
                  <a:cubicBezTo>
                    <a:pt y="8092" x="11523"/>
                    <a:pt y="8319" x="10198"/>
                    <a:pt y="8828" x="8988"/>
                  </a:cubicBezTo>
                  <a:cubicBezTo>
                    <a:pt y="9337" x="7836"/>
                    <a:pt y="10129" x="6683"/>
                    <a:pt y="11148" x="5646"/>
                  </a:cubicBezTo>
                  <a:lnTo>
                    <a:pt y="1" x="5646"/>
                  </a:ln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2437275" x="661125"/>
              <a:ext cy="589875" cx="590575"/>
            </a:xfrm>
            <a:custGeom>
              <a:pathLst>
                <a:path w="23623" extrusionOk="0" h="23595">
                  <a:moveTo>
                    <a:pt y="5206" x="11869"/>
                  </a:moveTo>
                  <a:cubicBezTo>
                    <a:pt y="5206" x="13655"/>
                    <a:pt y="5772" x="15153"/>
                    <a:pt y="7016" x="16363"/>
                  </a:cubicBezTo>
                  <a:cubicBezTo>
                    <a:pt y="8205" x="17573"/>
                    <a:pt y="9789" x="18149"/>
                    <a:pt y="11713" x="18149"/>
                  </a:cubicBezTo>
                  <a:cubicBezTo>
                    <a:pt y="13750" x="18149"/>
                    <a:pt y="15334" x="17573"/>
                    <a:pt y="16579" x="16363"/>
                  </a:cubicBezTo>
                  <a:cubicBezTo>
                    <a:pt y="17824" x="15153"/>
                    <a:pt y="18389" x="13712"/>
                    <a:pt y="18389" x="11869"/>
                  </a:cubicBezTo>
                  <a:cubicBezTo>
                    <a:pt y="18389" x="10140"/>
                    <a:pt y="17767" x="8700"/>
                    <a:pt y="16522" x="7490"/>
                  </a:cubicBezTo>
                  <a:cubicBezTo>
                    <a:pt y="15277" x="6280"/>
                    <a:pt y="13693" x="5704"/>
                    <a:pt y="11769" x="5704"/>
                  </a:cubicBezTo>
                  <a:cubicBezTo>
                    <a:pt y="9845" x="5704"/>
                    <a:pt y="8261" x="6280"/>
                    <a:pt y="7016" x="7432"/>
                  </a:cubicBezTo>
                  <a:cubicBezTo>
                    <a:pt y="5772" x="8642"/>
                    <a:pt y="5206" x="10083"/>
                    <a:pt y="5206" x="11869"/>
                  </a:cubicBezTo>
                  <a:close/>
                  <a:moveTo>
                    <a:pt y="0" x="10716"/>
                  </a:moveTo>
                  <a:cubicBezTo>
                    <a:pt y="0" x="7720"/>
                    <a:pt y="1075" x="5185"/>
                    <a:pt y="3282" x="3111"/>
                  </a:cubicBezTo>
                  <a:cubicBezTo>
                    <a:pt y="5545" x="1037"/>
                    <a:pt y="8374" x="0"/>
                    <a:pt y="11826" x="0"/>
                  </a:cubicBezTo>
                  <a:cubicBezTo>
                    <a:pt y="15164" x="0"/>
                    <a:pt y="17937" x="1095"/>
                    <a:pt y="20200" x="3227"/>
                  </a:cubicBezTo>
                  <a:cubicBezTo>
                    <a:pt y="22463" x="5358"/>
                    <a:pt y="23595" x="7893"/>
                    <a:pt y="23595" x="10889"/>
                  </a:cubicBezTo>
                  <a:cubicBezTo>
                    <a:pt y="23595" x="12157"/>
                    <a:pt y="23312" x="13424"/>
                    <a:pt y="22859" x="14519"/>
                  </a:cubicBezTo>
                  <a:cubicBezTo>
                    <a:pt y="22407" x="15671"/>
                    <a:pt y="21671" x="16766"/>
                    <a:pt y="20596" x="17918"/>
                  </a:cubicBezTo>
                  <a:lnTo>
                    <a:pt y="22973" x="17918"/>
                  </a:lnTo>
                  <a:lnTo>
                    <a:pt y="22973" x="23622"/>
                  </a:lnTo>
                  <a:lnTo>
                    <a:pt y="566" x="23622"/>
                  </a:lnTo>
                  <a:lnTo>
                    <a:pt y="566" x="17918"/>
                  </a:lnTo>
                  <a:lnTo>
                    <a:pt y="3056" x="17918"/>
                  </a:lnTo>
                  <a:cubicBezTo>
                    <a:pt y="2037" x="16881"/>
                    <a:pt y="1245" x="15787"/>
                    <a:pt y="736" x="14577"/>
                  </a:cubicBezTo>
                  <a:cubicBezTo>
                    <a:pt y="227" x="13367"/>
                    <a:pt y="0" x="12099"/>
                    <a:pt y="0" x="10716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2437275" x="1351050"/>
              <a:ext cy="589875" cx="404775"/>
            </a:xfrm>
            <a:custGeom>
              <a:pathLst>
                <a:path w="16191" extrusionOk="0" h="23595">
                  <a:moveTo>
                    <a:pt y="0" x="8297"/>
                  </a:moveTo>
                  <a:cubicBezTo>
                    <a:pt y="0" x="6108"/>
                    <a:pt y="623" x="4322"/>
                    <a:pt y="1867" x="2939"/>
                  </a:cubicBezTo>
                  <a:cubicBezTo>
                    <a:pt y="3112" x="1556"/>
                    <a:pt y="4640" x="865"/>
                    <a:pt y="6394" x="865"/>
                  </a:cubicBezTo>
                  <a:cubicBezTo>
                    <a:pt y="9167" x="865"/>
                    <a:pt y="11430" x="2708"/>
                    <a:pt y="13297" x="6396"/>
                  </a:cubicBezTo>
                  <a:lnTo>
                    <a:pt y="14202" x="8297"/>
                  </a:lnTo>
                  <a:cubicBezTo>
                    <a:pt y="15051" x="9968"/>
                    <a:pt y="15900" x="10832"/>
                    <a:pt y="16749" x="10832"/>
                  </a:cubicBezTo>
                  <a:cubicBezTo>
                    <a:pt y="17258" x="10832"/>
                    <a:pt y="17654" x="10602"/>
                    <a:pt y="17993" x="10141"/>
                  </a:cubicBezTo>
                  <a:cubicBezTo>
                    <a:pt y="18333" x="9680"/>
                    <a:pt y="18559" x="9046"/>
                    <a:pt y="18559" x="8297"/>
                  </a:cubicBezTo>
                  <a:cubicBezTo>
                    <a:pt y="18559" x="7606"/>
                    <a:pt y="18276" x="6799"/>
                    <a:pt y="17824" x="5877"/>
                  </a:cubicBezTo>
                  <a:cubicBezTo>
                    <a:pt y="17371" x="5013"/>
                    <a:pt y="16749" x="4206"/>
                    <a:pt y="15956" x="3515"/>
                  </a:cubicBezTo>
                  <a:lnTo>
                    <a:pt y="19747" x="1"/>
                  </a:lnTo>
                  <a:cubicBezTo>
                    <a:pt y="22294" x="2017"/>
                    <a:pt y="23595" x="4667"/>
                    <a:pt y="23595" x="8009"/>
                  </a:cubicBezTo>
                  <a:cubicBezTo>
                    <a:pt y="23595" x="10486"/>
                    <a:pt y="22916" x="12503"/>
                    <a:pt y="21558" x="14001"/>
                  </a:cubicBezTo>
                  <a:cubicBezTo>
                    <a:pt y="20257" x="15441"/>
                    <a:pt y="18559" x="16190"/>
                    <a:pt y="16579" x="16190"/>
                  </a:cubicBezTo>
                  <a:cubicBezTo>
                    <a:pt y="15108" x="16190"/>
                    <a:pt y="13750" x="15787"/>
                    <a:pt y="12675" x="14980"/>
                  </a:cubicBezTo>
                  <a:cubicBezTo>
                    <a:pt y="11543" x="14174"/>
                    <a:pt y="10468" x="12618"/>
                    <a:pt y="9393" x="10429"/>
                  </a:cubicBezTo>
                  <a:lnTo>
                    <a:pt y="8374" x="8297"/>
                  </a:lnTo>
                  <a:cubicBezTo>
                    <a:pt y="7922" x="7433"/>
                    <a:pt y="7582" x="6857"/>
                    <a:pt y="7299" x="6626"/>
                  </a:cubicBezTo>
                  <a:cubicBezTo>
                    <a:pt y="7073" x="6396"/>
                    <a:pt y="6790" x="6281"/>
                    <a:pt y="6507" x="6281"/>
                  </a:cubicBezTo>
                  <a:cubicBezTo>
                    <a:pt y="6054" x="6281"/>
                    <a:pt y="5772" x="6453"/>
                    <a:pt y="5489" x="6799"/>
                  </a:cubicBezTo>
                  <a:cubicBezTo>
                    <a:pt y="5206" x="7202"/>
                    <a:pt y="5093" x="7663"/>
                    <a:pt y="5093" x="8297"/>
                  </a:cubicBezTo>
                  <a:cubicBezTo>
                    <a:pt y="5093" x="9507"/>
                    <a:pt y="5772" x="10832"/>
                    <a:pt y="7186" x="12272"/>
                  </a:cubicBezTo>
                  <a:lnTo>
                    <a:pt y="3678" x="15787"/>
                  </a:lnTo>
                  <a:cubicBezTo>
                    <a:pt y="2490" x="14865"/>
                    <a:pt y="1584" x="13770"/>
                    <a:pt y="962" x="12445"/>
                  </a:cubicBezTo>
                  <a:cubicBezTo>
                    <a:pt y="283" x="11178"/>
                    <a:pt y="0" x="9737"/>
                    <a:pt y="0" x="8297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2234975" x="1847975"/>
              <a:ext cy="776625" cx="505600"/>
            </a:xfrm>
            <a:custGeom>
              <a:pathLst>
                <a:path w="20224" extrusionOk="0" h="31065">
                  <a:moveTo>
                    <a:pt y="1" x="1"/>
                  </a:moveTo>
                  <a:lnTo>
                    <a:pt y="31065" x="1"/>
                  </a:lnTo>
                  <a:lnTo>
                    <a:pt y="31065" x="5704"/>
                  </a:lnTo>
                  <a:lnTo>
                    <a:pt y="22068" x="5704"/>
                  </a:lnTo>
                  <a:cubicBezTo>
                    <a:pt y="19692" x="5704"/>
                    <a:pt y="18107" x="5762"/>
                    <a:pt y="17485" x="5935"/>
                  </a:cubicBezTo>
                  <a:cubicBezTo>
                    <a:pt y="16127" x="6281"/>
                    <a:pt y="15108" x="6857"/>
                    <a:pt y="14373" x="7663"/>
                  </a:cubicBezTo>
                  <a:cubicBezTo>
                    <a:pt y="13637" x="8528"/>
                    <a:pt y="13241" x="9507"/>
                    <a:pt y="13241" x="10659"/>
                  </a:cubicBezTo>
                  <a:cubicBezTo>
                    <a:pt y="13241" x="11581"/>
                    <a:pt y="13467" x="12330"/>
                    <a:pt y="13920" x="12906"/>
                  </a:cubicBezTo>
                  <a:cubicBezTo>
                    <a:pt y="14373" x="13540"/>
                    <a:pt y="15052" x="13943"/>
                    <a:pt y="15957" x="14231"/>
                  </a:cubicBezTo>
                  <a:cubicBezTo>
                    <a:pt y="16919" x="14462"/>
                    <a:pt y="18673" x="14577"/>
                    <a:pt y="21276" x="14577"/>
                  </a:cubicBezTo>
                  <a:lnTo>
                    <a:pt y="31065" x="14577"/>
                  </a:lnTo>
                  <a:lnTo>
                    <a:pt y="31065" x="20223"/>
                  </a:lnTo>
                  <a:lnTo>
                    <a:pt y="16240" x="20223"/>
                  </a:lnTo>
                  <a:cubicBezTo>
                    <a:pt y="13694" x="20223"/>
                    <a:pt y="11713" x="19590"/>
                    <a:pt y="10412" x="18264"/>
                  </a:cubicBezTo>
                  <a:cubicBezTo>
                    <a:pt y="8828" x="16709"/>
                    <a:pt y="8092" x="14808"/>
                    <a:pt y="8092" x="12503"/>
                  </a:cubicBezTo>
                  <a:cubicBezTo>
                    <a:pt y="8092" x="11351"/>
                    <a:pt y="8319" x="10198"/>
                    <a:pt y="8771" x="9046"/>
                  </a:cubicBezTo>
                  <a:cubicBezTo>
                    <a:pt y="9280" x="7951"/>
                    <a:pt y="9959" x="6799"/>
                    <a:pt y="10921" x="5704"/>
                  </a:cubicBezTo>
                  <a:lnTo>
                    <a:pt y="1" x="5704"/>
                  </a:ln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2437275" x="2421250"/>
              <a:ext cy="589875" cx="599200"/>
            </a:xfrm>
            <a:custGeom>
              <a:pathLst>
                <a:path w="23968" extrusionOk="0" h="23595">
                  <a:moveTo>
                    <a:pt y="5262" x="11926"/>
                  </a:moveTo>
                  <a:cubicBezTo>
                    <a:pt y="5262" x="13770"/>
                    <a:pt y="5885" x="15268"/>
                    <a:pt y="7073" x="16420"/>
                  </a:cubicBezTo>
                  <a:cubicBezTo>
                    <a:pt y="8318" x="17630"/>
                    <a:pt y="9845" x="18206"/>
                    <a:pt y="11769" x="18206"/>
                  </a:cubicBezTo>
                  <a:cubicBezTo>
                    <a:pt y="13693" x="18206"/>
                    <a:pt y="15277" x="17573"/>
                    <a:pt y="16522" x="16420"/>
                  </a:cubicBezTo>
                  <a:cubicBezTo>
                    <a:pt y="17710" x="15210"/>
                    <a:pt y="18333" x="13713"/>
                    <a:pt y="18333" x="11926"/>
                  </a:cubicBezTo>
                  <a:cubicBezTo>
                    <a:pt y="18333" x="10140"/>
                    <a:pt y="17710" x="8642"/>
                    <a:pt y="16522" x="7490"/>
                  </a:cubicBezTo>
                  <a:cubicBezTo>
                    <a:pt y="15334" x="6280"/>
                    <a:pt y="13750" x="5704"/>
                    <a:pt y="11769" x="5704"/>
                  </a:cubicBezTo>
                  <a:cubicBezTo>
                    <a:pt y="9902" x="5704"/>
                    <a:pt y="8318" x="6338"/>
                    <a:pt y="7130" x="7490"/>
                  </a:cubicBezTo>
                  <a:cubicBezTo>
                    <a:pt y="5885" x="8700"/>
                    <a:pt y="5262" x="10140"/>
                    <a:pt y="5262" x="11926"/>
                  </a:cubicBezTo>
                  <a:close/>
                  <a:moveTo>
                    <a:pt y="0" x="11869"/>
                  </a:moveTo>
                  <a:cubicBezTo>
                    <a:pt y="0" x="8873"/>
                    <a:pt y="1019" x="6223"/>
                    <a:pt y="3056" x="3918"/>
                  </a:cubicBezTo>
                  <a:cubicBezTo>
                    <a:pt y="5375" x="1325"/>
                    <a:pt y="8318" x="0"/>
                    <a:pt y="11826" x="0"/>
                  </a:cubicBezTo>
                  <a:cubicBezTo>
                    <a:pt y="15051" x="0"/>
                    <a:pt y="17824" x="1153"/>
                    <a:pt y="20143" x="3515"/>
                  </a:cubicBezTo>
                  <a:cubicBezTo>
                    <a:pt y="22407" x="5819"/>
                    <a:pt y="23595" x="8585"/>
                    <a:pt y="23595" x="11869"/>
                  </a:cubicBezTo>
                  <a:cubicBezTo>
                    <a:pt y="23595" x="14116"/>
                    <a:pt y="23029" x="16132"/>
                    <a:pt y="22011" x="17976"/>
                  </a:cubicBezTo>
                  <a:cubicBezTo>
                    <a:pt y="20992" x="19820"/>
                    <a:pt y="19521" x="21260"/>
                    <a:pt y="17710" x="22355"/>
                  </a:cubicBezTo>
                  <a:cubicBezTo>
                    <a:pt y="15843" x="23449"/>
                    <a:pt y="13863" x="23968"/>
                    <a:pt y="11769" x="23968"/>
                  </a:cubicBezTo>
                  <a:cubicBezTo>
                    <a:pt y="9676" x="23968"/>
                    <a:pt y="7695" x="23449"/>
                    <a:pt y="5885" x="22355"/>
                  </a:cubicBezTo>
                  <a:cubicBezTo>
                    <a:pt y="4074" x="21318"/>
                    <a:pt y="2660" x="19820"/>
                    <a:pt y="1584" x="17918"/>
                  </a:cubicBezTo>
                  <a:cubicBezTo>
                    <a:pt y="509" x="16017"/>
                    <a:pt y="0" x="14001"/>
                    <a:pt y="0" x="11869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900" x="290950"/>
              <a:ext cy="615850" cx="639550"/>
            </a:xfrm>
            <a:custGeom>
              <a:pathLst>
                <a:path w="25582" extrusionOk="0" h="24634">
                  <a:moveTo>
                    <a:pt y="1" x="15547"/>
                  </a:moveTo>
                  <a:cubicBezTo>
                    <a:pt y="1" x="10920"/>
                    <a:pt y="530" x="6395"/>
                    <a:pt y="530" x="6395"/>
                  </a:cubicBezTo>
                  <a:cubicBezTo>
                    <a:pt y="530" x="6395"/>
                    <a:pt y="756" x="4033"/>
                    <a:pt y="2171" x="2593"/>
                  </a:cubicBezTo>
                  <a:cubicBezTo>
                    <a:pt y="3585" x="1152"/>
                    <a:pt y="5905" x="922"/>
                    <a:pt y="5905" x="922"/>
                  </a:cubicBezTo>
                  <a:cubicBezTo>
                    <a:pt y="5905" x="922"/>
                    <a:pt y="13034" x="0"/>
                    <a:pt y="18466" x="519"/>
                  </a:cubicBezTo>
                  <a:cubicBezTo>
                    <a:pt y="23842" x="980"/>
                    <a:pt y="23898" x="6626"/>
                    <a:pt y="23898" x="6626"/>
                  </a:cubicBezTo>
                  <a:lnTo>
                    <a:pt y="24634" x="13194"/>
                  </a:lnTo>
                  <a:cubicBezTo>
                    <a:pt y="20051" x="16363"/>
                    <a:pt y="16090" x="20511"/>
                    <a:pt y="13091" x="25581"/>
                  </a:cubicBezTo>
                  <a:lnTo>
                    <a:pt y="6131" x="24717"/>
                  </a:lnTo>
                  <a:cubicBezTo>
                    <a:pt y="6131" x="24717"/>
                    <a:pt y="586" x="24659"/>
                    <a:pt y="134" x="19186"/>
                  </a:cubicBezTo>
                  <a:cubicBezTo>
                    <a:pt y="38" x="18021"/>
                    <a:pt y="1" x="16780"/>
                    <a:pt y="1" x="15547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236225" x="501225"/>
              <a:ext cy="1864400" cx="1898450"/>
            </a:xfrm>
            <a:custGeom>
              <a:pathLst>
                <a:path w="75938" extrusionOk="0" h="74576">
                  <a:moveTo>
                    <a:pt y="11304" x="53580"/>
                  </a:moveTo>
                  <a:cubicBezTo>
                    <a:pt y="11304" x="55356"/>
                    <a:pt y="12863" x="58230"/>
                    <a:pt y="17541" x="62858"/>
                  </a:cubicBezTo>
                  <a:cubicBezTo>
                    <a:pt y="19974" x="64875"/>
                    <a:pt y="22803" x="66603"/>
                    <a:pt y="25971" x="67813"/>
                  </a:cubicBezTo>
                  <a:cubicBezTo>
                    <a:pt y="29706" x="69254"/>
                    <a:pt y="33497" x="70003"/>
                    <a:pt y="37288" x="70003"/>
                  </a:cubicBezTo>
                  <a:cubicBezTo>
                    <a:pt y="49906" x="70003"/>
                    <a:pt y="61788" x="62225"/>
                    <a:pt y="66598" x="49549"/>
                  </a:cubicBezTo>
                  <a:cubicBezTo>
                    <a:pt y="68069" x="45689"/>
                    <a:pt y="68748" x="41829"/>
                    <a:pt y="68748" x="37969"/>
                  </a:cubicBezTo>
                  <a:cubicBezTo>
                    <a:pt y="68748" x="25179"/>
                    <a:pt y="61109" x="13022"/>
                    <a:pt y="48661" x="8125"/>
                  </a:cubicBezTo>
                  <a:cubicBezTo>
                    <a:pt y="47360" x="7606"/>
                    <a:pt y="46115" x="7260"/>
                    <a:pt y="44870" x="6915"/>
                  </a:cubicBezTo>
                  <a:cubicBezTo>
                    <a:pt y="42884" x="7319"/>
                    <a:pt y="39755" x="8177"/>
                    <a:pt y="39755" x="9685"/>
                  </a:cubicBezTo>
                  <a:cubicBezTo>
                    <a:pt y="39755" x="10754"/>
                    <a:pt y="41329" x="12151"/>
                    <a:pt y="46002" x="13944"/>
                  </a:cubicBezTo>
                  <a:cubicBezTo>
                    <a:pt y="46002" x="13944"/>
                    <a:pt y="52395" x="16248"/>
                    <a:pt y="54885" x="20224"/>
                  </a:cubicBezTo>
                  <a:cubicBezTo>
                    <a:pt y="54885" x="20224"/>
                    <a:pt y="19681" x="16989"/>
                    <a:pt y="19681" x="31620"/>
                  </a:cubicBezTo>
                  <a:cubicBezTo>
                    <a:pt y="19681" x="33672"/>
                    <a:pt y="20374" x="36077"/>
                    <a:pt y="21954" x="38891"/>
                  </a:cubicBezTo>
                  <a:cubicBezTo>
                    <a:pt y="21954" x="38891"/>
                    <a:pt y="25314" x="43692"/>
                    <a:pt y="25314" x="47277"/>
                  </a:cubicBezTo>
                  <a:cubicBezTo>
                    <a:pt y="25314" x="49863"/>
                    <a:pt y="23565" x="51816"/>
                    <a:pt y="17541" x="50875"/>
                  </a:cubicBezTo>
                  <a:cubicBezTo>
                    <a:pt y="17541" x="50875"/>
                    <a:pt y="11304" x="50030"/>
                    <a:pt y="11304" x="53580"/>
                  </a:cubicBezTo>
                  <a:close/>
                  <a:moveTo>
                    <a:pt y="0" x="37969"/>
                  </a:moveTo>
                  <a:cubicBezTo>
                    <a:pt y="0" x="33417"/>
                    <a:pt y="849" x="28751"/>
                    <a:pt y="2546" x="24257"/>
                  </a:cubicBezTo>
                  <a:cubicBezTo>
                    <a:pt y="8261" x="9219"/>
                    <a:pt y="22350" x="1"/>
                    <a:pt y="37288" x="1"/>
                  </a:cubicBezTo>
                  <a:cubicBezTo>
                    <a:pt y="41758" x="1"/>
                    <a:pt y="46341" x="865"/>
                    <a:pt y="50754" x="2594"/>
                  </a:cubicBezTo>
                  <a:cubicBezTo>
                    <a:pt y="65522" x="8413"/>
                    <a:pt y="74576" x="22759"/>
                    <a:pt y="74576" x="37969"/>
                  </a:cubicBezTo>
                  <a:cubicBezTo>
                    <a:pt y="74576" x="42521"/>
                    <a:pt y="73727" x="47187"/>
                    <a:pt y="72029" x="51681"/>
                  </a:cubicBezTo>
                  <a:cubicBezTo>
                    <a:pt y="66315" x="66719"/>
                    <a:pt y="52226" x="75937"/>
                    <a:pt y="37288" x="75937"/>
                  </a:cubicBezTo>
                  <a:cubicBezTo>
                    <a:pt y="32818" x="75937"/>
                    <a:pt y="28235" x="75073"/>
                    <a:pt y="23821" x="73344"/>
                  </a:cubicBezTo>
                  <a:cubicBezTo>
                    <a:pt y="9053" x="67525"/>
                    <a:pt y="0" x="53179"/>
                    <a:pt y="0" x="37969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1383425" x="1292000"/>
              <a:ext cy="287075" cx="537275"/>
            </a:xfrm>
            <a:custGeom>
              <a:pathLst>
                <a:path w="21491" extrusionOk="0" h="11483">
                  <a:moveTo>
                    <a:pt y="0" x="21491"/>
                  </a:moveTo>
                  <a:lnTo>
                    <a:pt y="0" x="21491"/>
                  </a:lnTo>
                  <a:cubicBezTo>
                    <a:pt y="2886" x="17803"/>
                    <a:pt y="4357" x="0"/>
                    <a:pt y="4357" x="0"/>
                  </a:cubicBezTo>
                  <a:cubicBezTo>
                    <a:pt y="8884" x="0"/>
                    <a:pt y="7639" x="4091"/>
                    <a:pt y="8714" x="5819"/>
                  </a:cubicBezTo>
                  <a:cubicBezTo>
                    <a:pt y="10697" x="9069"/>
                    <a:pt y="11483" x="11645"/>
                    <a:pt y="11483" x="13686"/>
                  </a:cubicBezTo>
                  <a:cubicBezTo>
                    <a:pt y="11483" x="21491"/>
                    <a:pt y="1" x="21491"/>
                    <a:pt y="0" x="21491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1106175" x="1981925"/>
              <a:ext cy="375775" cx="233375"/>
            </a:xfrm>
            <a:custGeom>
              <a:pathLst>
                <a:path w="9335" extrusionOk="0" h="15031">
                  <a:moveTo>
                    <a:pt y="0" x="8412"/>
                  </a:moveTo>
                  <a:lnTo>
                    <a:pt y="0" x="8412"/>
                  </a:lnTo>
                  <a:cubicBezTo>
                    <a:pt y="6168" x="6799"/>
                    <a:pt y="8771" x="1"/>
                    <a:pt y="8771" x="1"/>
                  </a:cubicBezTo>
                  <a:cubicBezTo>
                    <a:pt y="13326" x="1116"/>
                    <a:pt y="15030" x="2306"/>
                    <a:pt y="15030" x="3430"/>
                  </a:cubicBezTo>
                  <a:cubicBezTo>
                    <a:pt y="15030" x="5558"/>
                    <a:pt y="8914" x="7446"/>
                    <a:pt y="4470" x="8124"/>
                  </a:cubicBezTo>
                  <a:cubicBezTo>
                    <a:pt y="4301" x="8124"/>
                    <a:pt y="4131" x="8124"/>
                    <a:pt y="4018" x="8182"/>
                  </a:cubicBezTo>
                  <a:cubicBezTo>
                    <a:pt y="2094" x="9334"/>
                    <a:pt y="0" x="8413"/>
                    <a:pt y="0" x="8412"/>
                  </a:cubicBezTo>
                  <a:close/>
                </a:path>
              </a:pathLst>
            </a:custGeom>
            <a:solidFill>
              <a:srgbClr val="595C6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272050" x="571825"/>
              <a:ext cy="292375" cx="303925"/>
            </a:xfrm>
            <a:custGeom>
              <a:pathLst>
                <a:path w="12157" extrusionOk="0" h="11695">
                  <a:moveTo>
                    <a:pt y="0" x="8119"/>
                  </a:moveTo>
                  <a:cubicBezTo>
                    <a:pt y="0" x="5702"/>
                    <a:pt y="321" x="3169"/>
                    <a:pt y="321" x="3169"/>
                  </a:cubicBezTo>
                  <a:cubicBezTo>
                    <a:pt y="321" x="3169"/>
                    <a:pt y="434" x="2074"/>
                    <a:pt y="1113" x="1325"/>
                  </a:cubicBezTo>
                  <a:cubicBezTo>
                    <a:pt y="1849" x="634"/>
                    <a:pt y="2924" x="519"/>
                    <a:pt y="2924" x="519"/>
                  </a:cubicBezTo>
                  <a:cubicBezTo>
                    <a:pt y="2924" x="519"/>
                    <a:pt y="6432" x="0"/>
                    <a:pt y="9092" x="230"/>
                  </a:cubicBezTo>
                  <a:cubicBezTo>
                    <a:pt y="11694" x="461"/>
                    <a:pt y="11694" x="3169"/>
                    <a:pt y="11694" x="3169"/>
                  </a:cubicBezTo>
                  <a:lnTo>
                    <a:pt y="11694" x="3515"/>
                  </a:lnTo>
                  <a:cubicBezTo>
                    <a:pt y="10167" x="4724"/>
                    <a:pt y="8639" x="6107"/>
                    <a:pt y="7281" x="7605"/>
                  </a:cubicBezTo>
                  <a:cubicBezTo>
                    <a:pt y="5980" x="8988"/>
                    <a:pt y="4735" x="10543"/>
                    <a:pt y="3603" x="12157"/>
                  </a:cubicBezTo>
                  <a:lnTo>
                    <a:pt y="2924" x="12099"/>
                  </a:lnTo>
                  <a:cubicBezTo>
                    <a:pt y="2924" x="12099"/>
                    <a:pt y="265" x="12099"/>
                    <a:pt y="38" x="9449"/>
                  </a:cubicBezTo>
                  <a:cubicBezTo>
                    <a:pt y="12" x="9021"/>
                    <a:pt y="0" x="8572"/>
                    <a:pt y="0" x="8119"/>
                  </a:cubicBezTo>
                  <a:close/>
                </a:path>
              </a:pathLst>
            </a:custGeom>
            <a:solidFill>
              <a:srgbClr val="F69124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y="2172493" x="3085306"/>
            <a:ext cy="6399212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3379787" x="4979987"/>
            <a:ext cy="1943100" cx="50133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1512094" x="1016794"/>
            <a:ext cy="5678486" cx="50133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 sz="66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2600"/>
              </a:spcBef>
              <a:spcAft>
                <a:spcPts val="0"/>
              </a:spcAft>
              <a:defRPr sz="220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algn="ctr" rtl="0" indent="161925" marL="295275">
              <a:spcBef>
                <a:spcPts val="2600"/>
              </a:spcBef>
              <a:spcAft>
                <a:spcPts val="0"/>
              </a:spcAft>
              <a:defRPr sz="220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algn="ctr" rtl="0" indent="298450" marL="615950">
              <a:spcBef>
                <a:spcPts val="2600"/>
              </a:spcBef>
              <a:spcAft>
                <a:spcPts val="0"/>
              </a:spcAft>
              <a:defRPr sz="220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algn="ctr" rtl="0" indent="433387" marL="938213">
              <a:spcBef>
                <a:spcPts val="2600"/>
              </a:spcBef>
              <a:spcAft>
                <a:spcPts val="0"/>
              </a:spcAft>
              <a:defRPr sz="220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algn="ctr" rtl="0" indent="569912" marL="1258888">
              <a:spcBef>
                <a:spcPts val="2600"/>
              </a:spcBef>
              <a:spcAft>
                <a:spcPts val="0"/>
              </a:spcAft>
              <a:defRPr sz="220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algn="ctr" rtl="0" marL="1716088">
              <a:spcBef>
                <a:spcPts val="2600"/>
              </a:spcBef>
              <a:spcAft>
                <a:spcPts val="0"/>
              </a:spcAft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L="2173288">
              <a:spcBef>
                <a:spcPts val="2600"/>
              </a:spcBef>
              <a:spcAft>
                <a:spcPts val="0"/>
              </a:spcAft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L="2630488">
              <a:spcBef>
                <a:spcPts val="2600"/>
              </a:spcBef>
              <a:spcAft>
                <a:spcPts val="0"/>
              </a:spcAft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L="3087688">
              <a:spcBef>
                <a:spcPts val="2600"/>
              </a:spcBef>
              <a:spcAft>
                <a:spcPts val="0"/>
              </a:spcAft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_HEADER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Souce Sans Pro"/>
              <a:buNone/>
              <a:defRPr sz="20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 indent="0" marL="457200">
              <a:spcBef>
                <a:spcPts val="0"/>
              </a:spcBef>
              <a:buFont typeface="Souce Sans Pro"/>
              <a:buNone/>
              <a:defRPr sz="1800"/>
            </a:lvl2pPr>
            <a:lvl3pPr rtl="0" indent="0" marL="914400">
              <a:spcBef>
                <a:spcPts val="0"/>
              </a:spcBef>
              <a:buFont typeface="Souce Sans Pro"/>
              <a:buNone/>
              <a:defRPr sz="1600"/>
            </a:lvl3pPr>
            <a:lvl4pPr rtl="0" indent="0" marL="1371600">
              <a:spcBef>
                <a:spcPts val="0"/>
              </a:spcBef>
              <a:buFont typeface="Souce Sans Pro"/>
              <a:buNone/>
              <a:defRPr sz="1400"/>
            </a:lvl4pPr>
            <a:lvl5pPr rtl="0" indent="0" marL="1828800">
              <a:spcBef>
                <a:spcPts val="0"/>
              </a:spcBef>
              <a:buFont typeface="Souce Sans Pro"/>
              <a:buNone/>
              <a:defRPr sz="1400"/>
            </a:lvl5pPr>
            <a:lvl6pPr rtl="0" indent="0" marL="2286000">
              <a:spcBef>
                <a:spcPts val="0"/>
              </a:spcBef>
              <a:buFont typeface="Calibri"/>
              <a:buNone/>
              <a:defRPr sz="1400"/>
            </a:lvl6pPr>
            <a:lvl7pPr rtl="0" indent="0" marL="2743200">
              <a:spcBef>
                <a:spcPts val="0"/>
              </a:spcBef>
              <a:buFont typeface="Calibri"/>
              <a:buNone/>
              <a:defRPr sz="1400"/>
            </a:lvl7pPr>
            <a:lvl8pPr rtl="0" indent="0" marL="3200400">
              <a:spcBef>
                <a:spcPts val="0"/>
              </a:spcBef>
              <a:buFont typeface="Calibri"/>
              <a:buNone/>
              <a:defRPr sz="1400"/>
            </a:lvl8pPr>
            <a:lvl9pPr rtl="0" indent="0" marL="3657600">
              <a:spcBef>
                <a:spcPts val="0"/>
              </a:spcBef>
              <a:buFont typeface="Calibri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3886200" x="1371600"/>
            <a:ext cy="2971799" cx="31226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 sz="2400"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rtl="0">
              <a:spcBef>
                <a:spcPts val="0"/>
              </a:spcBef>
              <a:defRPr sz="2000"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rtl="0">
              <a:spcBef>
                <a:spcPts val="0"/>
              </a:spcBef>
              <a:defRPr sz="1800"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rtl="0">
              <a:spcBef>
                <a:spcPts val="0"/>
              </a:spcBef>
              <a:defRPr sz="1800"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3886200" x="4646612"/>
            <a:ext cy="2971799" cx="3124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 sz="2400"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rtl="0">
              <a:spcBef>
                <a:spcPts val="0"/>
              </a:spcBef>
              <a:defRPr sz="2000"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rtl="0">
              <a:spcBef>
                <a:spcPts val="0"/>
              </a:spcBef>
              <a:defRPr sz="1800"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rtl="0">
              <a:spcBef>
                <a:spcPts val="0"/>
              </a:spcBef>
              <a:defRPr sz="1800"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Souce Sans Pro"/>
              <a:buNone/>
              <a:defRPr b="1" sz="24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 indent="0" marL="457200">
              <a:spcBef>
                <a:spcPts val="0"/>
              </a:spcBef>
              <a:buFont typeface="Souce Sans Pro"/>
              <a:buNone/>
              <a:defRPr b="1" sz="2000"/>
            </a:lvl2pPr>
            <a:lvl3pPr rtl="0" indent="0" marL="914400">
              <a:spcBef>
                <a:spcPts val="0"/>
              </a:spcBef>
              <a:buFont typeface="Souce Sans Pro"/>
              <a:buNone/>
              <a:defRPr b="1" sz="1800"/>
            </a:lvl3pPr>
            <a:lvl4pPr rtl="0" indent="0" marL="1371600">
              <a:spcBef>
                <a:spcPts val="0"/>
              </a:spcBef>
              <a:buFont typeface="Souce Sans Pro"/>
              <a:buNone/>
              <a:defRPr b="1" sz="1600"/>
            </a:lvl4pPr>
            <a:lvl5pPr rtl="0" indent="0" marL="1828800">
              <a:spcBef>
                <a:spcPts val="0"/>
              </a:spcBef>
              <a:buFont typeface="Souce Sans Pro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 sz="2000"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rtl="0">
              <a:spcBef>
                <a:spcPts val="0"/>
              </a:spcBef>
              <a:defRPr sz="1800"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rtl="0">
              <a:spcBef>
                <a:spcPts val="0"/>
              </a:spcBef>
              <a:defRPr sz="1600"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rtl="0">
              <a:spcBef>
                <a:spcPts val="0"/>
              </a:spcBef>
              <a:defRPr sz="1600"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Souce Sans Pro"/>
              <a:buNone/>
              <a:defRPr b="1" sz="24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 indent="0" marL="457200">
              <a:spcBef>
                <a:spcPts val="0"/>
              </a:spcBef>
              <a:buFont typeface="Souce Sans Pro"/>
              <a:buNone/>
              <a:defRPr b="1" sz="2000"/>
            </a:lvl2pPr>
            <a:lvl3pPr rtl="0" indent="0" marL="914400">
              <a:spcBef>
                <a:spcPts val="0"/>
              </a:spcBef>
              <a:buFont typeface="Souce Sans Pro"/>
              <a:buNone/>
              <a:defRPr b="1" sz="1800"/>
            </a:lvl3pPr>
            <a:lvl4pPr rtl="0" indent="0" marL="1371600">
              <a:spcBef>
                <a:spcPts val="0"/>
              </a:spcBef>
              <a:buFont typeface="Souce Sans Pro"/>
              <a:buNone/>
              <a:defRPr b="1" sz="1600"/>
            </a:lvl4pPr>
            <a:lvl5pPr rtl="0" indent="0" marL="1828800">
              <a:spcBef>
                <a:spcPts val="0"/>
              </a:spcBef>
              <a:buFont typeface="Souce Sans Pro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 sz="2000"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rtl="0">
              <a:spcBef>
                <a:spcPts val="0"/>
              </a:spcBef>
              <a:defRPr sz="1800"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rtl="0">
              <a:spcBef>
                <a:spcPts val="0"/>
              </a:spcBef>
              <a:defRPr sz="1600"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rtl="0">
              <a:spcBef>
                <a:spcPts val="0"/>
              </a:spcBef>
              <a:defRPr sz="1600"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 sz="2800"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rtl="0">
              <a:spcBef>
                <a:spcPts val="0"/>
              </a:spcBef>
              <a:defRPr sz="2400"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rtl="0">
              <a:spcBef>
                <a:spcPts val="0"/>
              </a:spcBef>
              <a:defRPr sz="2000"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rtl="0">
              <a:spcBef>
                <a:spcPts val="0"/>
              </a:spcBef>
              <a:defRPr sz="2000"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Souce Sans Pro"/>
              <a:buNone/>
              <a:defRPr sz="14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 indent="0" marL="457200">
              <a:spcBef>
                <a:spcPts val="0"/>
              </a:spcBef>
              <a:buFont typeface="Souce Sans Pro"/>
              <a:buNone/>
              <a:defRPr sz="1200"/>
            </a:lvl2pPr>
            <a:lvl3pPr rtl="0" indent="0" marL="914400">
              <a:spcBef>
                <a:spcPts val="0"/>
              </a:spcBef>
              <a:buFont typeface="Souce Sans Pro"/>
              <a:buNone/>
              <a:defRPr sz="1000"/>
            </a:lvl3pPr>
            <a:lvl4pPr rtl="0" indent="0" marL="1371600">
              <a:spcBef>
                <a:spcPts val="0"/>
              </a:spcBef>
              <a:buFont typeface="Souce Sans Pro"/>
              <a:buNone/>
              <a:defRPr sz="900"/>
            </a:lvl4pPr>
            <a:lvl5pPr rtl="0" indent="0" marL="1828800">
              <a:spcBef>
                <a:spcPts val="0"/>
              </a:spcBef>
              <a:buFont typeface="Souce Sans Pro"/>
              <a:buNone/>
              <a:defRPr sz="900"/>
            </a:lvl5pPr>
            <a:lvl6pPr rtl="0" indent="0" marL="2286000">
              <a:spcBef>
                <a:spcPts val="0"/>
              </a:spcBef>
              <a:buFont typeface="Calibri"/>
              <a:buNone/>
              <a:defRPr sz="900"/>
            </a:lvl6pPr>
            <a:lvl7pPr rtl="0" indent="0" marL="2743200">
              <a:spcBef>
                <a:spcPts val="0"/>
              </a:spcBef>
              <a:buFont typeface="Calibri"/>
              <a:buNone/>
              <a:defRPr sz="900"/>
            </a:lvl7pPr>
            <a:lvl8pPr rtl="0" indent="0" marL="3200400">
              <a:spcBef>
                <a:spcPts val="0"/>
              </a:spcBef>
              <a:buFont typeface="Calibri"/>
              <a:buNone/>
              <a:defRPr sz="900"/>
            </a:lvl8pPr>
            <a:lvl9pPr rtl="0" indent="0" marL="365760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Souce Sans Pro"/>
              <a:buNone/>
              <a:defRPr sz="1400"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rtl="0" indent="0" marL="457200">
              <a:spcBef>
                <a:spcPts val="0"/>
              </a:spcBef>
              <a:buFont typeface="Souce Sans Pro"/>
              <a:buNone/>
              <a:defRPr sz="1200"/>
            </a:lvl2pPr>
            <a:lvl3pPr rtl="0" indent="0" marL="914400">
              <a:spcBef>
                <a:spcPts val="0"/>
              </a:spcBef>
              <a:buFont typeface="Souce Sans Pro"/>
              <a:buNone/>
              <a:defRPr sz="1000"/>
            </a:lvl3pPr>
            <a:lvl4pPr rtl="0" indent="0" marL="1371600">
              <a:spcBef>
                <a:spcPts val="0"/>
              </a:spcBef>
              <a:buFont typeface="Souce Sans Pro"/>
              <a:buNone/>
              <a:defRPr sz="900"/>
            </a:lvl4pPr>
            <a:lvl5pPr rtl="0" indent="0" marL="1828800">
              <a:spcBef>
                <a:spcPts val="0"/>
              </a:spcBef>
              <a:buFont typeface="Souce Sans Pro"/>
              <a:buNone/>
              <a:defRPr sz="900"/>
            </a:lvl5pPr>
            <a:lvl6pPr rtl="0" indent="0" marL="2286000">
              <a:spcBef>
                <a:spcPts val="0"/>
              </a:spcBef>
              <a:buFont typeface="Calibri"/>
              <a:buNone/>
              <a:defRPr sz="900"/>
            </a:lvl6pPr>
            <a:lvl7pPr rtl="0" indent="0" marL="2743200">
              <a:spcBef>
                <a:spcPts val="0"/>
              </a:spcBef>
              <a:buFont typeface="Calibri"/>
              <a:buNone/>
              <a:defRPr sz="900"/>
            </a:lvl7pPr>
            <a:lvl8pPr rtl="0" indent="0" marL="3200400">
              <a:spcBef>
                <a:spcPts val="0"/>
              </a:spcBef>
              <a:buFont typeface="Calibri"/>
              <a:buNone/>
              <a:defRPr sz="900"/>
            </a:lvl8pPr>
            <a:lvl9pPr rtl="0" indent="0" marL="365760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5"/><Relationship Target="../slideLayouts/slideLayout13.xml" Type="http://schemas.openxmlformats.org/officeDocument/2006/relationships/slideLayout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slideLayouts/slideLayout12.xml" Type="http://schemas.openxmlformats.org/officeDocument/2006/relationships/slideLayout" Id="rId13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algn="ctr" rtl="0" marR="0" indent="161925" marL="295275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algn="ctr" rtl="0" marR="0" indent="298450" marL="615950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algn="ctr" rtl="0" marR="0" indent="433387" marL="938213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algn="ctr" rtl="0" marR="0" indent="569912" marL="1258888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algn="ctr" rtl="0" marR="0" indent="-1588" marL="1716088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-1588" marL="2173288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-1588" marL="2630488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-1588" marL="3087688">
              <a:spcBef>
                <a:spcPts val="2600"/>
              </a:spcBef>
              <a:spcAft>
                <a:spcPts val="0"/>
              </a:spcAft>
              <a:defRPr strike="noStrike" u="none" b="0" cap="none" baseline="0" sz="2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" name="Shape 1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y="6321425" x="0"/>
            <a:ext cy="155574" cx="9156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y="6438900" x="0"/>
            <a:ext cy="419099" cx="91566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6107112" x="231775"/>
            <a:ext cy="688974" cx="642938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basho.com/riakcs/latest/" Type="http://schemas.openxmlformats.org/officeDocument/2006/relationships/hyperlink" TargetMode="External" Id="rId4"/><Relationship Target="../media/image02.jpg" Type="http://schemas.openxmlformats.org/officeDocument/2006/relationships/image" Id="rId3"/><Relationship Target="http://docs.basho.com/riakcs/latest/" Type="http://schemas.openxmlformats.org/officeDocument/2006/relationships/hyperlink" TargetMode="External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28800" x="1371600"/>
            <a:ext cy="2120900" cx="64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Multi Datacenter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4267200"/>
            <a:ext cy="838199" cx="3543900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 algn="ctr" rtl="0" lvl="0" marR="0" indent="-342900" marL="342900">
              <a:spcBef>
                <a:spcPts val="260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4400" lang="en-US" i="0">
                <a:solidFill>
                  <a:srgbClr val="FFC27A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Enterprise</a:t>
            </a:r>
          </a:p>
          <a:p>
            <a:pPr algn="ctr" rtl="0" lvl="0" marR="0" indent="-342900" marL="342900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200" i="0">
              <a:solidFill>
                <a:srgbClr val="595959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43400" x="1524000"/>
            <a:ext cy="821796" cx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971800" x="685800"/>
            <a:ext cy="1219199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More information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5638800" x="1371600"/>
            <a:ext cy="12191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2829826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y="4343400" x="1757825"/>
            <a:ext cy="1200299" cx="5657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sng" b="0" cap="none" baseline="0" sz="2400" lang="en-US" i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docs.basho.com/riakcs/latest</a:t>
            </a:r>
          </a:p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4200" i="0">
              <a:solidFill>
                <a:srgbClr val="000000"/>
              </a:solidFill>
              <a:latin typeface="Lato"/>
              <a:ea typeface="Lato"/>
              <a:cs typeface="Lato"/>
              <a:sym typeface="Lato"/>
              <a:hlinkClick r:id="rId5"/>
            </a:endParaRPr>
          </a:p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4200" i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Bring S3 In-house.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Highly available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Fault tolerant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Scaling is easy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BIG</a:t>
            </a: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Data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 Source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Be your own Amazon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1844675" x="684212"/>
            <a:ext cy="2041524" cx="7773987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6600" lang="en-US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Monitoring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3886200" x="1371600"/>
            <a:ext cy="2971799" cx="6399212"/>
          </a:xfrm>
          <a:prstGeom prst="rect">
            <a:avLst/>
          </a:prstGeom>
          <a:noFill/>
          <a:ln>
            <a:noFill/>
          </a:ln>
        </p:spPr>
        <p:txBody>
          <a:bodyPr bIns="25400" rIns="25400" lIns="25400" tIns="25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