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1.xml" ContentType="application/vnd.openxmlformats-officedocument.theme+xml"/>
  <Override PartName="/ppt/theme/theme15.xml" ContentType="application/vnd.openxmlformats-officedocument.theme+xml"/>
  <Override PartName="/ppt/theme/theme3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  <p:sldMasterId id="2147483663" r:id="rId15"/>
    <p:sldMasterId id="2147483664" r:id="rId16"/>
    <p:sldMasterId id="2147483665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y="9753600" cx="130048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.xml" Type="http://schemas.openxmlformats.org/officeDocument/2006/relationships/slide" Id="rId19"/><Relationship Target="notesMasters/notesMaster1.xml" Type="http://schemas.openxmlformats.org/officeDocument/2006/relationships/notesMaster" Id="rId18"/><Relationship Target="slideMasters/slideMaster14.xml" Type="http://schemas.openxmlformats.org/officeDocument/2006/relationships/slideMaster" Id="rId17"/><Relationship Target="slideMasters/slideMaster13.xml" Type="http://schemas.openxmlformats.org/officeDocument/2006/relationships/slideMaster" Id="rId16"/><Relationship Target="slideMasters/slideMaster12.xml" Type="http://schemas.openxmlformats.org/officeDocument/2006/relationships/slideMaster" Id="rId15"/><Relationship Target="slideMasters/slideMaster11.xml" Type="http://schemas.openxmlformats.org/officeDocument/2006/relationships/slideMaster" Id="rId14"/><Relationship Target="slides/slide12.xml" Type="http://schemas.openxmlformats.org/officeDocument/2006/relationships/slide" Id="rId30"/><Relationship Target="slideMasters/slideMaster9.xml" Type="http://schemas.openxmlformats.org/officeDocument/2006/relationships/slideMaster" Id="rId12"/><Relationship Target="slideMasters/slideMaster10.xml" Type="http://schemas.openxmlformats.org/officeDocument/2006/relationships/slideMaster" Id="rId13"/><Relationship Target="slideMasters/slideMaster7.xml" Type="http://schemas.openxmlformats.org/officeDocument/2006/relationships/slideMaster" Id="rId10"/><Relationship Target="slideMasters/slideMaster8.xml" Type="http://schemas.openxmlformats.org/officeDocument/2006/relationships/slideMaster" Id="rId11"/><Relationship Target="slides/slide11.xml" Type="http://schemas.openxmlformats.org/officeDocument/2006/relationships/slide" Id="rId29"/><Relationship Target="slides/slide8.xml" Type="http://schemas.openxmlformats.org/officeDocument/2006/relationships/slide" Id="rId26"/><Relationship Target="slides/slide7.xml" Type="http://schemas.openxmlformats.org/officeDocument/2006/relationships/slide" Id="rId25"/><Relationship Target="slides/slide10.xml" Type="http://schemas.openxmlformats.org/officeDocument/2006/relationships/slide" Id="rId28"/><Relationship Target="slides/slide9.xml" Type="http://schemas.openxmlformats.org/officeDocument/2006/relationships/slide" Id="rId27"/><Relationship Target="presProps.xml" Type="http://schemas.openxmlformats.org/officeDocument/2006/relationships/presProps" Id="rId2"/><Relationship Target="slides/slide3.xml" Type="http://schemas.openxmlformats.org/officeDocument/2006/relationships/slide" Id="rId21"/><Relationship Target="theme/theme6.xml" Type="http://schemas.openxmlformats.org/officeDocument/2006/relationships/theme" Id="rId1"/><Relationship Target="slides/slide4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23"/><Relationship Target="tableStyles.xml" Type="http://schemas.openxmlformats.org/officeDocument/2006/relationships/tableStyles" Id="rId3"/><Relationship Target="slides/slide6.xml" Type="http://schemas.openxmlformats.org/officeDocument/2006/relationships/slide" Id="rId24"/><Relationship Target="slides/slide2.xml" Type="http://schemas.openxmlformats.org/officeDocument/2006/relationships/slide" Id="rId20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9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Nodes in a Riak cluster expect low latency connections between each other.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200" i="0">
              <a:latin typeface="Open Sans"/>
              <a:ea typeface="Open Sans"/>
              <a:cs typeface="Open Sans"/>
              <a:sym typeface="Open Sans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How do I make data available across a WAN?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-Replication from the source doesn’t hit the same vnode in the sink cluster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-Can hit any node similar to running one cluster behind a load balancer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-Number of workers per node and per cluster can be bounded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-Full Sync coordinator exchanges metadata to identify objects that are out of sync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-vnodes sync to a corresponding vnode in the other cluster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Multiple clusters in each datacenter, not one cluster that spans multiple.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-Encrypt connections between datacenters with SSL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-Hook into events in the replication process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-Define replication at the bucket level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200" i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Primary producer of replication data. Pushes data to sink cluster.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Primary consumer of replication data. Receive data from source cluster.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200" i="0">
              <a:latin typeface="Open Sans"/>
              <a:ea typeface="Open Sans"/>
              <a:cs typeface="Open Sans"/>
              <a:sym typeface="Open Sans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*Bi-directional*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The cluster manager is a service that facilitates communication between sink and source clusters.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200" i="0">
              <a:latin typeface="Open Sans"/>
              <a:ea typeface="Open Sans"/>
              <a:cs typeface="Open Sans"/>
              <a:sym typeface="Open Sans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-Every node runs one Cluster Manager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Font typeface="Open Sans"/>
              <a:buNone/>
            </a:pPr>
            <a:r>
              <a:rPr strike="noStrike" u="none" b="0" cap="none" baseline="0" sz="2200" lang="en-US" i="0">
                <a:latin typeface="Open Sans"/>
                <a:ea typeface="Open Sans"/>
                <a:cs typeface="Open Sans"/>
                <a:sym typeface="Open Sans"/>
              </a:rPr>
              <a:t>-Cluster Manager binds to a single port for all communication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1pPr>
            <a:lvl2pPr algn="l" rtl="0" indent="-298450" marL="1282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2pPr>
            <a:lvl3pPr algn="l" rtl="0" indent="-298450" marL="172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3pPr>
            <a:lvl4pPr algn="l" rtl="0" indent="-298450" marL="2171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4pPr>
            <a:lvl5pPr algn="l" rtl="0" indent="-298450" marL="2616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5pPr>
            <a:lvl6pPr algn="l" rtl="0" indent="-298450" marL="3060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6pPr>
            <a:lvl7pPr algn="l" rtl="0" indent="-298450" marL="3505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7pPr>
            <a:lvl8pPr algn="l" rtl="0" indent="-298450" marL="3949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8pPr>
            <a:lvl9pPr algn="l" rtl="0" indent="-298450" marL="4394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z="4200">
                <a:solidFill>
                  <a:srgbClr val="585858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rgbClr val="5858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7366000" x="1270000"/>
            <a:ext cy="17017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rgbClr val="5858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6.png" Type="http://schemas.openxmlformats.org/officeDocument/2006/relationships/image" Id="rId1"/><Relationship Target="../theme/theme8.xml" Type="http://schemas.openxmlformats.org/officeDocument/2006/relationships/theme" Id="rId3"/></Relationships>
</file>

<file path=ppt/slideMasters/_rels/slideMaster10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slideMasters/_rels/slideMaster1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slideMasters/_rels/slideMaster1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slideMasters/_rels/slideMaster13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slideMasters/_rels/slideMaster14.xml.rels><?xml version="1.0" encoding="UTF-8" standalone="yes"?><Relationships xmlns="http://schemas.openxmlformats.org/package/2006/relationships"><Relationship Target="../theme/theme14.xml" Type="http://schemas.openxmlformats.org/officeDocument/2006/relationships/theme" Id="rId1"/></Relationships>
</file>

<file path=ppt/slideMasters/_rels/slideMaster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media/image06.png" Type="http://schemas.openxmlformats.org/officeDocument/2006/relationships/image" Id="rId1"/><Relationship Target="../theme/theme10.xml" Type="http://schemas.openxmlformats.org/officeDocument/2006/relationships/theme" Id="rId3"/></Relationships>
</file>

<file path=ppt/slideMasters/_rels/slideMaster3.xml.rels><?xml version="1.0" encoding="UTF-8" standalone="yes"?><Relationships xmlns="http://schemas.openxmlformats.org/package/2006/relationships"><Relationship Target="../slideLayouts/slideLayout3.xml" Type="http://schemas.openxmlformats.org/officeDocument/2006/relationships/slideLayout" Id="rId2"/><Relationship Target="../media/image06.png" Type="http://schemas.openxmlformats.org/officeDocument/2006/relationships/image" Id="rId1"/><Relationship Target="../theme/theme2.xml" Type="http://schemas.openxmlformats.org/officeDocument/2006/relationships/theme" Id="rId3"/></Relationships>
</file>

<file path=ppt/slideMasters/_rels/slideMaster4.xml.rels><?xml version="1.0" encoding="UTF-8" standalone="yes"?><Relationships xmlns="http://schemas.openxmlformats.org/package/2006/relationships"><Relationship Target="../slideLayouts/slideLayout4.xml" Type="http://schemas.openxmlformats.org/officeDocument/2006/relationships/slideLayout" Id="rId2"/><Relationship Target="../media/image06.png" Type="http://schemas.openxmlformats.org/officeDocument/2006/relationships/image" Id="rId1"/><Relationship Target="../theme/theme12.xml" Type="http://schemas.openxmlformats.org/officeDocument/2006/relationships/theme" Id="rId3"/></Relationships>
</file>

<file path=ppt/slideMasters/_rels/slideMaster5.xml.rels><?xml version="1.0" encoding="UTF-8" standalone="yes"?><Relationships xmlns="http://schemas.openxmlformats.org/package/2006/relationships"><Relationship Target="../theme/theme15.xml" Type="http://schemas.openxmlformats.org/officeDocument/2006/relationships/theme" Id="rId1"/></Relationships>
</file>

<file path=ppt/slideMasters/_rels/slideMaster6.xml.rels><?xml version="1.0" encoding="UTF-8" standalone="yes"?><Relationships xmlns="http://schemas.openxmlformats.org/package/2006/relationships"><Relationship Target="../theme/theme13.xml" Type="http://schemas.openxmlformats.org/officeDocument/2006/relationships/theme" Id="rId1"/></Relationships>
</file>

<file path=ppt/slideMasters/_rels/slideMaster7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"/></Relationships>
</file>

<file path=ppt/slideMasters/_rels/slideMaster8.xml.rels><?xml version="1.0" encoding="UTF-8" standalone="yes"?><Relationships xmlns="http://schemas.openxmlformats.org/package/2006/relationships"><Relationship Target="../theme/theme11.xml" Type="http://schemas.openxmlformats.org/officeDocument/2006/relationships/theme" Id="rId1"/></Relationships>
</file>

<file path=ppt/slideMasters/_rels/slideMaster9.xml.rels><?xml version="1.0" encoding="UTF-8" standalone="yes"?><Relationships xmlns="http://schemas.openxmlformats.org/package/2006/relationships"><Relationship Target="../theme/theme16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9078911" x="0"/>
            <a:ext cy="152399" cx="1300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/>
        </p:nvSpPr>
        <p:spPr>
          <a:xfrm>
            <a:off y="9232900" x="0"/>
            <a:ext cy="546099" cx="13004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8685211" x="219075"/>
            <a:ext cy="993774" cx="9271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1270000" x="1270000"/>
            <a:ext cy="7213600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273050" mar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 marR="0" indent="-298450" marL="12827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 marR="0" indent="-298450" marL="17272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 marR="0" indent="-298450" marL="21717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 marR="0" indent="-298450" marL="26162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 marR="0" indent="-298450" marL="30607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 marR="0" indent="-298450" marL="35052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 marR="0" indent="-298450" marL="39497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 marR="0" indent="-298450" marL="439420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4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2768600" x="1270000"/>
            <a:ext cy="5714999" cx="504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209550" mar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 marR="0" indent="-284162" marL="1204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 marR="0" indent="-284161" marL="16494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 marR="0" indent="-284161" marL="20939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 marR="0" indent="-284161" marL="2538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 marR="0" indent="-284161" marL="2982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 marR="0" indent="-284162" marL="3427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 marR="0" indent="-284162" marL="3871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 marR="0" indent="-284162" marL="4316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209550" mar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 marR="0" indent="-284162" marL="1204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 marR="0" indent="-284161" marL="16494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 marR="0" indent="-284161" marL="20939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 marR="0" indent="-284161" marL="2538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 marR="0" indent="-284161" marL="2982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 marR="0" indent="-284162" marL="3427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 marR="0" indent="-284162" marL="3871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 marR="0" indent="-284162" marL="4316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68600" x="7772400"/>
            <a:ext cy="57149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209550" mar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 marR="0" indent="-284162" marL="1204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 marR="0" indent="-284161" marL="16494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 marR="0" indent="-284161" marL="20939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 marR="0" indent="-284161" marL="2538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 marR="0" indent="-284161" marL="2982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 marR="0" indent="-284162" marL="3427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 marR="0" indent="-284162" marL="3871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 marR="0" indent="-284162" marL="4316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2768600" x="1270000"/>
            <a:ext cy="5714999" cx="504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209550" mar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 marR="0" indent="-284162" marL="1204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 marR="0" indent="-284161" marL="16494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 marR="0" indent="-284161" marL="2093911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 marR="0" indent="-284161" marL="2538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 marR="0" indent="-284161" marL="2982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 marR="0" indent="-284162" marL="3427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 marR="0" indent="-284162" marL="38719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 marR="0" indent="-284162" marL="4316412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273050" mar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98450" marL="1282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98450" marL="172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98450" marL="2171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98450" marL="2616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98450" marL="3060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98450" marL="3505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98450" marL="39497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98450" marL="4394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●"/>
              <a:defRPr strike="noStrike" u="none" b="0" cap="none" baseline="0" sz="42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y="9078911" x="0"/>
            <a:ext cy="152399" cx="1300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9232900" x="0"/>
            <a:ext cy="546099" cx="13004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8685211" x="219075"/>
            <a:ext cy="993774" cx="9271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y="9078911" x="0"/>
            <a:ext cy="152399" cx="1300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9232900" x="0"/>
            <a:ext cy="546099" cx="13004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" name="Shape 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8685211" x="219075"/>
            <a:ext cy="993774" cx="9271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50" r:id="rId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7366000" x="1270000"/>
            <a:ext cy="17017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80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y="9078911" x="0"/>
            <a:ext cy="152399" cx="1300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9232900" x="0"/>
            <a:ext cy="546099" cx="130047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8685211" x="219075"/>
            <a:ext cy="993774" cx="9271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51" r:id="rId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50292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7366000" x="1270000"/>
            <a:ext cy="17017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787900" x="635000"/>
            <a:ext cy="33019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409700" x="635000"/>
            <a:ext cy="33019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4787900" x="635000"/>
            <a:ext cy="33019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3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1409700" x="635000"/>
            <a:ext cy="33019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7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1300" x="4445000"/>
            <a:ext cy="4178300" cx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y="615950" x="342900"/>
            <a:ext cy="635000" cx="4864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200" lang="en-US" i="0">
                <a:solidFill>
                  <a:srgbClr val="EC7E3F"/>
                </a:solidFill>
                <a:latin typeface="Arial"/>
                <a:ea typeface="Arial"/>
                <a:cs typeface="Arial"/>
                <a:sym typeface="Arial"/>
              </a:rPr>
              <a:t>Basho Technologies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212850" x="495300"/>
            <a:ext cy="406399" cx="6019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Riak Enterprise – Multi-datacenter Replication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8300" x="2438400"/>
            <a:ext cy="4559300" cx="81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y="7366000" x="1270000"/>
            <a:ext cy="17017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6700" x="1727200"/>
            <a:ext cy="7305674" cx="95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8300" x="2438400"/>
            <a:ext cy="4559300" cx="81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-25400" x="1422400"/>
            <a:ext cy="7899400" cx="10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y="7366000" x="1270000"/>
            <a:ext cy="17017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Full Sync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Riak Enterprise – Multi-datacenter Replication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25800" x="3251200"/>
            <a:ext cy="3302000" cx="6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7100" x="1422400"/>
            <a:ext cy="7899400" cx="10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7100" x="1422400"/>
            <a:ext cy="7899400" cx="10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2768600" x="1270000"/>
            <a:ext cy="5714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SzPct val="102380"/>
              <a:buFont typeface="Arial"/>
              <a:buChar char="●"/>
            </a:pPr>
            <a:r>
              <a:rPr strike="noStrike" u="none" b="0" cap="none" baseline="0" sz="42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SzPct val="102380"/>
              <a:buFont typeface="Arial"/>
              <a:buChar char="●"/>
            </a:pPr>
            <a:r>
              <a:rPr strike="noStrike" u="none" b="0" cap="none" baseline="0" sz="42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Sinks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85858"/>
              </a:buClr>
              <a:buSzPct val="102380"/>
              <a:buFont typeface="Arial"/>
              <a:buChar char="●"/>
            </a:pPr>
            <a:r>
              <a:rPr strike="noStrike" u="none" b="0" cap="none" baseline="0" sz="42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Cluster manager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54000" x="1270000"/>
            <a:ext cy="24383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8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Anatomy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8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8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Sinks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8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Cluster Manager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971800" x="1270000"/>
            <a:ext cy="3809999" cx="10464800"/>
          </a:xfrm>
          <a:prstGeom prst="rect">
            <a:avLst/>
          </a:prstGeom>
          <a:noFill/>
          <a:ln>
            <a:noFill/>
          </a:ln>
        </p:spPr>
        <p:txBody>
          <a:bodyPr bIns="45700" rIns="50800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25000"/>
              <a:buFont typeface="Arial"/>
              <a:buNone/>
            </a:pPr>
            <a:r>
              <a:rPr strike="noStrike" u="none" b="0" cap="none" baseline="0" sz="8400" lang="en-US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Replication Types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9A25"/>
      </a:accent1>
      <a:accent2>
        <a:srgbClr val="333399"/>
      </a:accent2>
      <a:accent3>
        <a:srgbClr val="FFFFFF"/>
      </a:accent3>
      <a:accent4>
        <a:srgbClr val="FE9A25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9A25"/>
      </a:accent1>
      <a:accent2>
        <a:srgbClr val="333399"/>
      </a:accent2>
      <a:accent3>
        <a:srgbClr val="FFFFFF"/>
      </a:accent3>
      <a:accent4>
        <a:srgbClr val="FE9A25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9A25"/>
      </a:accent1>
      <a:accent2>
        <a:srgbClr val="333399"/>
      </a:accent2>
      <a:accent3>
        <a:srgbClr val="FFFFFF"/>
      </a:accent3>
      <a:accent4>
        <a:srgbClr val="FE9A25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9A25"/>
      </a:accent1>
      <a:accent2>
        <a:srgbClr val="333399"/>
      </a:accent2>
      <a:accent3>
        <a:srgbClr val="FFFFFF"/>
      </a:accent3>
      <a:accent4>
        <a:srgbClr val="FE9A25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