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339" r:id="rId2"/>
    <p:sldId id="352" r:id="rId3"/>
    <p:sldId id="384" r:id="rId4"/>
    <p:sldId id="377" r:id="rId5"/>
    <p:sldId id="388" r:id="rId6"/>
    <p:sldId id="389" r:id="rId7"/>
    <p:sldId id="390" r:id="rId8"/>
    <p:sldId id="386" r:id="rId9"/>
    <p:sldId id="391" r:id="rId10"/>
    <p:sldId id="392" r:id="rId11"/>
    <p:sldId id="393" r:id="rId12"/>
    <p:sldId id="394" r:id="rId13"/>
    <p:sldId id="395" r:id="rId14"/>
    <p:sldId id="396" r:id="rId15"/>
    <p:sldId id="408" r:id="rId16"/>
    <p:sldId id="397" r:id="rId17"/>
    <p:sldId id="412" r:id="rId18"/>
    <p:sldId id="404" r:id="rId19"/>
    <p:sldId id="411" r:id="rId20"/>
    <p:sldId id="405" r:id="rId21"/>
    <p:sldId id="399" r:id="rId22"/>
    <p:sldId id="403" r:id="rId23"/>
    <p:sldId id="402" r:id="rId24"/>
    <p:sldId id="413" r:id="rId25"/>
    <p:sldId id="409" r:id="rId26"/>
    <p:sldId id="410" r:id="rId27"/>
    <p:sldId id="406" r:id="rId2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421" autoAdjust="0"/>
  </p:normalViewPr>
  <p:slideViewPr>
    <p:cSldViewPr>
      <p:cViewPr varScale="1">
        <p:scale>
          <a:sx n="65" d="100"/>
          <a:sy n="65" d="100"/>
        </p:scale>
        <p:origin x="-215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98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10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10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10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for tech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10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10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10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for tech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10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10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10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10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13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1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</a:t>
            </a:r>
            <a:r>
              <a:rPr lang="en-US" baseline="0" dirty="0" smtClean="0"/>
              <a:t> poll: how would you complete this statement?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10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everyone agrees with this, but.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1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Couple years ago, </a:t>
            </a:r>
            <a:r>
              <a:rPr lang="en-US" dirty="0" err="1" smtClean="0"/>
              <a:t>Erlang</a:t>
            </a:r>
            <a:r>
              <a:rPr lang="en-US" dirty="0" smtClean="0"/>
              <a:t> Factory in London,</a:t>
            </a:r>
            <a:r>
              <a:rPr lang="en-US" baseline="0" dirty="0" smtClean="0"/>
              <a:t> Steve </a:t>
            </a:r>
            <a:r>
              <a:rPr lang="en-US" baseline="0" dirty="0" err="1" smtClean="0"/>
              <a:t>Vinoski</a:t>
            </a:r>
            <a:r>
              <a:rPr lang="en-US" baseline="0" dirty="0" smtClean="0"/>
              <a:t> just joined</a:t>
            </a:r>
          </a:p>
          <a:p>
            <a:r>
              <a:rPr lang="en-US" baseline="0" dirty="0" smtClean="0"/>
              <a:t>Attended a couple of presentations</a:t>
            </a:r>
          </a:p>
          <a:p>
            <a:r>
              <a:rPr lang="en-US" baseline="0" dirty="0" smtClean="0"/>
              <a:t>Message: right tool for the job</a:t>
            </a:r>
          </a:p>
          <a:p>
            <a:r>
              <a:rPr lang="en-US" baseline="0" dirty="0" smtClean="0"/>
              <a:t>If we don’t fit your use-case, we’ll tell you that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NoSQL</a:t>
            </a:r>
            <a:r>
              <a:rPr lang="en-US" baseline="0" dirty="0" smtClean="0"/>
              <a:t> toaster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13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10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TE’s are there to get you technical comparisons</a:t>
            </a:r>
            <a:br>
              <a:rPr lang="en-US" dirty="0" smtClean="0"/>
            </a:br>
            <a:r>
              <a:rPr lang="en-US" dirty="0" smtClean="0"/>
              <a:t>assumption is, that if you have a strong enough conceptual</a:t>
            </a:r>
            <a:r>
              <a:rPr lang="en-US" baseline="0" dirty="0" smtClean="0"/>
              <a:t> framework to identify the client’s problem</a:t>
            </a:r>
          </a:p>
          <a:p>
            <a:r>
              <a:rPr lang="en-US" baseline="0" dirty="0" smtClean="0"/>
              <a:t>Then you won’t get kicked out of a room for not knowing how Cassandra’s MDC </a:t>
            </a:r>
            <a:r>
              <a:rPr lang="en-US" baseline="0" dirty="0" err="1" smtClean="0"/>
              <a:t>Repl</a:t>
            </a:r>
            <a:r>
              <a:rPr lang="en-US" baseline="0" dirty="0" smtClean="0"/>
              <a:t> benchmarks against ours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said, let’s party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10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10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1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/>
              <a:t>KNOW YOUR PLACE IN THE FOOD CHAIN</a:t>
            </a:r>
            <a:endParaRPr lang="en-US" sz="2800" dirty="0"/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545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12600"/>
              </p:ext>
            </p:extLst>
          </p:nvPr>
        </p:nvGraphicFramePr>
        <p:xfrm>
          <a:off x="990600" y="609600"/>
          <a:ext cx="3048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Riak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PostgreSQL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SQLServer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Oracle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Cassandra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Redis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Neo4J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VoltDB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FoundationDB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RethinkDB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97021"/>
              </p:ext>
            </p:extLst>
          </p:nvPr>
        </p:nvGraphicFramePr>
        <p:xfrm>
          <a:off x="4800600" y="609600"/>
          <a:ext cx="30480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RiakCS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Scality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Ceph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Lustre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GlusterFS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5277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39800"/>
            <a:ext cx="7467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688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52500"/>
            <a:ext cx="9144000" cy="49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0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17600"/>
            <a:ext cx="9144000" cy="46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920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52500"/>
            <a:ext cx="9144000" cy="49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734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673100"/>
            <a:ext cx="83185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90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60861"/>
              </p:ext>
            </p:extLst>
          </p:nvPr>
        </p:nvGraphicFramePr>
        <p:xfrm>
          <a:off x="3048000" y="609600"/>
          <a:ext cx="3048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Riak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PostgreSQL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SQLServer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Oracle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Cassandra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Redis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Neo4J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VoltDB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FoundationDB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RethinkDB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4736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03108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200" dirty="0" err="1" smtClean="0">
                <a:solidFill>
                  <a:schemeClr val="tx1"/>
                </a:solidFill>
              </a:rPr>
              <a:t>Riak</a:t>
            </a:r>
            <a:r>
              <a:rPr lang="en-US" sz="9200" dirty="0" smtClean="0">
                <a:solidFill>
                  <a:schemeClr val="tx1"/>
                </a:solidFill>
              </a:rPr>
              <a:t> is </a:t>
            </a:r>
            <a:r>
              <a:rPr lang="en-US" sz="9200" i="1" dirty="0" smtClean="0">
                <a:solidFill>
                  <a:schemeClr val="tx1"/>
                </a:solidFill>
              </a:rPr>
              <a:t>the</a:t>
            </a:r>
            <a:r>
              <a:rPr lang="en-US" sz="9200" dirty="0" smtClean="0">
                <a:solidFill>
                  <a:schemeClr val="tx1"/>
                </a:solidFill>
              </a:rPr>
              <a:t/>
            </a:r>
            <a:br>
              <a:rPr lang="en-US" sz="9200" dirty="0" smtClean="0">
                <a:solidFill>
                  <a:schemeClr val="tx1"/>
                </a:solidFill>
              </a:rPr>
            </a:br>
            <a:r>
              <a:rPr lang="en-US" sz="9200" dirty="0" smtClean="0">
                <a:solidFill>
                  <a:schemeClr val="tx1"/>
                </a:solidFill>
              </a:rPr>
              <a:t>Ops-Friendly</a:t>
            </a:r>
            <a:br>
              <a:rPr lang="en-US" sz="9200" dirty="0" smtClean="0">
                <a:solidFill>
                  <a:schemeClr val="tx1"/>
                </a:solidFill>
              </a:rPr>
            </a:br>
            <a:r>
              <a:rPr lang="en-US" sz="9200" dirty="0" smtClean="0">
                <a:solidFill>
                  <a:schemeClr val="tx1"/>
                </a:solidFill>
              </a:rPr>
              <a:t>Database</a:t>
            </a:r>
            <a:endParaRPr lang="en-US" sz="9200" i="1" dirty="0"/>
          </a:p>
        </p:txBody>
      </p:sp>
    </p:spTree>
    <p:extLst>
      <p:ext uri="{BB962C8B-B14F-4D97-AF65-F5344CB8AC3E}">
        <p14:creationId xmlns:p14="http://schemas.microsoft.com/office/powerpoint/2010/main" val="3525622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51476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408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200" dirty="0" err="1" smtClean="0">
                <a:solidFill>
                  <a:schemeClr val="tx1"/>
                </a:solidFill>
              </a:rPr>
              <a:t>RiakCS</a:t>
            </a:r>
            <a:r>
              <a:rPr lang="en-US" sz="9200" dirty="0" smtClean="0">
                <a:solidFill>
                  <a:schemeClr val="tx1"/>
                </a:solidFill>
              </a:rPr>
              <a:t> is </a:t>
            </a:r>
            <a:r>
              <a:rPr lang="en-US" sz="9200" i="1" dirty="0" smtClean="0">
                <a:solidFill>
                  <a:schemeClr val="tx1"/>
                </a:solidFill>
              </a:rPr>
              <a:t>the</a:t>
            </a:r>
            <a:r>
              <a:rPr lang="en-US" sz="9200" dirty="0" smtClean="0">
                <a:solidFill>
                  <a:schemeClr val="tx1"/>
                </a:solidFill>
              </a:rPr>
              <a:t/>
            </a:r>
            <a:br>
              <a:rPr lang="en-US" sz="9200" dirty="0" smtClean="0">
                <a:solidFill>
                  <a:schemeClr val="tx1"/>
                </a:solidFill>
              </a:rPr>
            </a:br>
            <a:r>
              <a:rPr lang="en-US" sz="9200" dirty="0" smtClean="0">
                <a:solidFill>
                  <a:schemeClr val="tx1"/>
                </a:solidFill>
              </a:rPr>
              <a:t>Private S3</a:t>
            </a:r>
            <a:endParaRPr lang="en-US" sz="9200" i="1" dirty="0"/>
          </a:p>
        </p:txBody>
      </p:sp>
    </p:spTree>
    <p:extLst>
      <p:ext uri="{BB962C8B-B14F-4D97-AF65-F5344CB8AC3E}">
        <p14:creationId xmlns:p14="http://schemas.microsoft.com/office/powerpoint/2010/main" val="22199372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904685"/>
              </p:ext>
            </p:extLst>
          </p:nvPr>
        </p:nvGraphicFramePr>
        <p:xfrm>
          <a:off x="3124200" y="1158240"/>
          <a:ext cx="30480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RiakCS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Scality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Ceph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Lustre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GlusterFS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4699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39800"/>
            <a:ext cx="74549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296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7179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4769"/>
            <a:ext cx="9144000" cy="19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19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ig-data-heat-map-by-indust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-276225"/>
            <a:ext cx="738187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01712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42492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200" dirty="0" err="1" smtClean="0">
                <a:solidFill>
                  <a:schemeClr val="tx1"/>
                </a:solidFill>
              </a:rPr>
              <a:t>RiakCS</a:t>
            </a:r>
            <a:r>
              <a:rPr lang="en-US" sz="9200" dirty="0" smtClean="0">
                <a:solidFill>
                  <a:schemeClr val="tx1"/>
                </a:solidFill>
              </a:rPr>
              <a:t> is </a:t>
            </a:r>
            <a:r>
              <a:rPr lang="en-US" sz="9200" i="1" dirty="0" smtClean="0">
                <a:solidFill>
                  <a:schemeClr val="tx1"/>
                </a:solidFill>
              </a:rPr>
              <a:t>the</a:t>
            </a:r>
            <a:r>
              <a:rPr lang="en-US" sz="9200" dirty="0" smtClean="0">
                <a:solidFill>
                  <a:schemeClr val="tx1"/>
                </a:solidFill>
              </a:rPr>
              <a:t/>
            </a:r>
            <a:br>
              <a:rPr lang="en-US" sz="9200" dirty="0" smtClean="0">
                <a:solidFill>
                  <a:schemeClr val="tx1"/>
                </a:solidFill>
              </a:rPr>
            </a:br>
            <a:r>
              <a:rPr lang="en-US" sz="9200" dirty="0" smtClean="0">
                <a:solidFill>
                  <a:schemeClr val="tx1"/>
                </a:solidFill>
              </a:rPr>
              <a:t>Private S3</a:t>
            </a:r>
            <a:endParaRPr lang="en-US" sz="9200" i="1" dirty="0"/>
          </a:p>
        </p:txBody>
      </p:sp>
    </p:spTree>
    <p:extLst>
      <p:ext uri="{BB962C8B-B14F-4D97-AF65-F5344CB8AC3E}">
        <p14:creationId xmlns:p14="http://schemas.microsoft.com/office/powerpoint/2010/main" val="15790158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Appraising the Competition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0" y="0"/>
            <a:ext cx="3200400" cy="12954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6600" dirty="0" smtClean="0">
                <a:solidFill>
                  <a:schemeClr val="bg1"/>
                </a:solidFill>
                <a:latin typeface="+mn-lt"/>
                <a:cs typeface="Chalkduster"/>
              </a:rPr>
              <a:t> Basho</a:t>
            </a:r>
            <a:endParaRPr lang="en-US" sz="6600" dirty="0">
              <a:solidFill>
                <a:schemeClr val="bg1"/>
              </a:solidFill>
              <a:latin typeface="+mn-lt"/>
              <a:cs typeface="Chalkduster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4876800"/>
            <a:ext cx="5943600" cy="6858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+mn-lt"/>
                <a:cs typeface="Chalkduster"/>
              </a:rPr>
              <a:t> An assiduous hedgehog.</a:t>
            </a:r>
            <a:endParaRPr lang="en-US" sz="3600" dirty="0">
              <a:solidFill>
                <a:schemeClr val="bg1"/>
              </a:solidFill>
              <a:latin typeface="+mn-lt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2009134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100" dirty="0" smtClean="0">
                <a:solidFill>
                  <a:schemeClr val="tx1"/>
                </a:solidFill>
              </a:rPr>
              <a:t>Basho</a:t>
            </a:r>
            <a:r>
              <a:rPr lang="en-US" sz="12100" dirty="0" smtClean="0"/>
              <a:t/>
            </a:r>
            <a:br>
              <a:rPr lang="en-US" sz="12100" dirty="0" smtClean="0"/>
            </a:br>
            <a:r>
              <a:rPr lang="en-US" sz="4800" dirty="0" smtClean="0"/>
              <a:t>Fox </a:t>
            </a:r>
            <a:r>
              <a:rPr lang="en-US" sz="4800" dirty="0"/>
              <a:t>o</a:t>
            </a:r>
            <a:r>
              <a:rPr lang="en-US" sz="4800" dirty="0" smtClean="0"/>
              <a:t>r Hedgehog?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207398989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Appraising the Competition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0" y="0"/>
            <a:ext cx="3200400" cy="12954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6600" dirty="0" smtClean="0">
                <a:solidFill>
                  <a:schemeClr val="bg1"/>
                </a:solidFill>
                <a:latin typeface="+mn-lt"/>
                <a:cs typeface="Chalkduster"/>
              </a:rPr>
              <a:t> Basho:</a:t>
            </a:r>
            <a:endParaRPr lang="en-US" sz="6600" dirty="0">
              <a:solidFill>
                <a:schemeClr val="bg1"/>
              </a:solidFill>
              <a:latin typeface="+mn-lt"/>
              <a:cs typeface="Chalkduster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4876800"/>
            <a:ext cx="5943600" cy="6858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+mn-lt"/>
                <a:cs typeface="Chalkduster"/>
              </a:rPr>
              <a:t> An assiduous hedgehog.</a:t>
            </a:r>
            <a:endParaRPr lang="en-US" sz="3600" dirty="0">
              <a:solidFill>
                <a:schemeClr val="bg1"/>
              </a:solidFill>
              <a:latin typeface="+mn-lt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9448526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200" dirty="0" err="1" smtClean="0">
                <a:solidFill>
                  <a:schemeClr val="tx1"/>
                </a:solidFill>
              </a:rPr>
              <a:t>Riak</a:t>
            </a:r>
            <a:r>
              <a:rPr lang="en-US" sz="9200" dirty="0" smtClean="0">
                <a:solidFill>
                  <a:schemeClr val="tx1"/>
                </a:solidFill>
              </a:rPr>
              <a:t> is </a:t>
            </a:r>
            <a:r>
              <a:rPr lang="en-US" sz="9200" i="1" dirty="0" smtClean="0">
                <a:solidFill>
                  <a:schemeClr val="tx1"/>
                </a:solidFill>
              </a:rPr>
              <a:t>the</a:t>
            </a:r>
            <a:r>
              <a:rPr lang="en-US" sz="9200" dirty="0" smtClean="0">
                <a:solidFill>
                  <a:schemeClr val="tx1"/>
                </a:solidFill>
              </a:rPr>
              <a:t/>
            </a:r>
            <a:br>
              <a:rPr lang="en-US" sz="9200" dirty="0" smtClean="0">
                <a:solidFill>
                  <a:schemeClr val="tx1"/>
                </a:solidFill>
              </a:rPr>
            </a:br>
            <a:r>
              <a:rPr lang="en-US" sz="9200" dirty="0" smtClean="0">
                <a:solidFill>
                  <a:schemeClr val="tx1"/>
                </a:solidFill>
              </a:rPr>
              <a:t>?</a:t>
            </a:r>
            <a:br>
              <a:rPr lang="en-US" sz="9200" dirty="0" smtClean="0">
                <a:solidFill>
                  <a:schemeClr val="tx1"/>
                </a:solidFill>
              </a:rPr>
            </a:br>
            <a:r>
              <a:rPr lang="en-US" sz="9200" dirty="0" smtClean="0">
                <a:solidFill>
                  <a:schemeClr val="tx1"/>
                </a:solidFill>
              </a:rPr>
              <a:t>Database</a:t>
            </a:r>
            <a:endParaRPr lang="en-US" sz="9200" i="1" dirty="0"/>
          </a:p>
        </p:txBody>
      </p:sp>
    </p:spTree>
    <p:extLst>
      <p:ext uri="{BB962C8B-B14F-4D97-AF65-F5344CB8AC3E}">
        <p14:creationId xmlns:p14="http://schemas.microsoft.com/office/powerpoint/2010/main" val="11337789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200" dirty="0" err="1" smtClean="0">
                <a:solidFill>
                  <a:schemeClr val="tx1"/>
                </a:solidFill>
              </a:rPr>
              <a:t>Riak</a:t>
            </a:r>
            <a:r>
              <a:rPr lang="en-US" sz="9200" dirty="0" smtClean="0">
                <a:solidFill>
                  <a:schemeClr val="tx1"/>
                </a:solidFill>
              </a:rPr>
              <a:t> is </a:t>
            </a:r>
            <a:r>
              <a:rPr lang="en-US" sz="9200" i="1" dirty="0" smtClean="0">
                <a:solidFill>
                  <a:schemeClr val="tx1"/>
                </a:solidFill>
              </a:rPr>
              <a:t>the</a:t>
            </a:r>
            <a:r>
              <a:rPr lang="en-US" sz="9200" dirty="0" smtClean="0">
                <a:solidFill>
                  <a:schemeClr val="tx1"/>
                </a:solidFill>
              </a:rPr>
              <a:t/>
            </a:r>
            <a:br>
              <a:rPr lang="en-US" sz="9200" dirty="0" smtClean="0">
                <a:solidFill>
                  <a:schemeClr val="tx1"/>
                </a:solidFill>
              </a:rPr>
            </a:br>
            <a:r>
              <a:rPr lang="en-US" sz="9200" dirty="0" smtClean="0">
                <a:solidFill>
                  <a:schemeClr val="tx1"/>
                </a:solidFill>
              </a:rPr>
              <a:t>Ops-Friendly</a:t>
            </a:r>
            <a:br>
              <a:rPr lang="en-US" sz="9200" dirty="0" smtClean="0">
                <a:solidFill>
                  <a:schemeClr val="tx1"/>
                </a:solidFill>
              </a:rPr>
            </a:br>
            <a:r>
              <a:rPr lang="en-US" sz="9200" dirty="0" smtClean="0">
                <a:solidFill>
                  <a:schemeClr val="tx1"/>
                </a:solidFill>
              </a:rPr>
              <a:t>Database</a:t>
            </a:r>
            <a:endParaRPr lang="en-US" sz="9200" i="1" dirty="0"/>
          </a:p>
        </p:txBody>
      </p:sp>
    </p:spTree>
    <p:extLst>
      <p:ext uri="{BB962C8B-B14F-4D97-AF65-F5344CB8AC3E}">
        <p14:creationId xmlns:p14="http://schemas.microsoft.com/office/powerpoint/2010/main" val="37375539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70497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Appraising the Competition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400"/>
            <a:ext cx="914400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455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200" dirty="0" err="1" smtClean="0">
                <a:solidFill>
                  <a:schemeClr val="tx1"/>
                </a:solidFill>
              </a:rPr>
              <a:t>Riak</a:t>
            </a:r>
            <a:r>
              <a:rPr lang="en-US" sz="9200" dirty="0" smtClean="0">
                <a:solidFill>
                  <a:schemeClr val="tx1"/>
                </a:solidFill>
              </a:rPr>
              <a:t> is </a:t>
            </a:r>
            <a:r>
              <a:rPr lang="en-US" sz="9200" i="1" dirty="0" smtClean="0">
                <a:solidFill>
                  <a:schemeClr val="tx1"/>
                </a:solidFill>
              </a:rPr>
              <a:t>the</a:t>
            </a:r>
            <a:r>
              <a:rPr lang="en-US" sz="9200" dirty="0" smtClean="0">
                <a:solidFill>
                  <a:schemeClr val="tx1"/>
                </a:solidFill>
              </a:rPr>
              <a:t/>
            </a:r>
            <a:br>
              <a:rPr lang="en-US" sz="9200" dirty="0" smtClean="0">
                <a:solidFill>
                  <a:schemeClr val="tx1"/>
                </a:solidFill>
              </a:rPr>
            </a:br>
            <a:r>
              <a:rPr lang="en-US" sz="9200" dirty="0" smtClean="0">
                <a:solidFill>
                  <a:schemeClr val="tx1"/>
                </a:solidFill>
              </a:rPr>
              <a:t>Ops-Friendly</a:t>
            </a:r>
            <a:br>
              <a:rPr lang="en-US" sz="9200" dirty="0" smtClean="0">
                <a:solidFill>
                  <a:schemeClr val="tx1"/>
                </a:solidFill>
              </a:rPr>
            </a:br>
            <a:r>
              <a:rPr lang="en-US" sz="9200" dirty="0" smtClean="0">
                <a:solidFill>
                  <a:schemeClr val="tx1"/>
                </a:solidFill>
              </a:rPr>
              <a:t>Database</a:t>
            </a:r>
            <a:endParaRPr lang="en-US" sz="9200" i="1" dirty="0"/>
          </a:p>
        </p:txBody>
      </p:sp>
    </p:spTree>
    <p:extLst>
      <p:ext uri="{BB962C8B-B14F-4D97-AF65-F5344CB8AC3E}">
        <p14:creationId xmlns:p14="http://schemas.microsoft.com/office/powerpoint/2010/main" val="35487320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19697</TotalTime>
  <Pages>0</Pages>
  <Words>172</Words>
  <Characters>0</Characters>
  <Application>Microsoft Macintosh PowerPoint</Application>
  <PresentationFormat>On-screen Show (4:3)</PresentationFormat>
  <Lines>0</Lines>
  <Paragraphs>73</Paragraphs>
  <Slides>27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- Title Slide</vt:lpstr>
      <vt:lpstr>PowerPoint Presentation</vt:lpstr>
      <vt:lpstr>PowerPoint Presentation</vt:lpstr>
      <vt:lpstr>Basho Fox or Hedgehog?</vt:lpstr>
      <vt:lpstr>PowerPoint Presentation</vt:lpstr>
      <vt:lpstr>Riak is the ? Database</vt:lpstr>
      <vt:lpstr>Riak is the Ops-Friendly Database</vt:lpstr>
      <vt:lpstr>PowerPoint Presentation</vt:lpstr>
      <vt:lpstr>PowerPoint Presentation</vt:lpstr>
      <vt:lpstr>Riak is the Ops-Friendly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Riak is the Ops-Friendly Database</vt:lpstr>
      <vt:lpstr>PowerPoint Presentation</vt:lpstr>
      <vt:lpstr>RiakCS is the Private S3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RiakCS is the Private S3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Nathan Aschbacher</cp:lastModifiedBy>
  <cp:revision>98</cp:revision>
  <dcterms:modified xsi:type="dcterms:W3CDTF">2013-03-12T16:50:01Z</dcterms:modified>
</cp:coreProperties>
</file>