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rts/chart1.xml" ContentType="application/vnd.openxmlformats-officedocument.drawingml.chart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3"/>
  </p:notesMasterIdLst>
  <p:sldIdLst>
    <p:sldId id="259" r:id="rId2"/>
    <p:sldId id="265" r:id="rId3"/>
    <p:sldId id="312" r:id="rId4"/>
    <p:sldId id="311" r:id="rId5"/>
    <p:sldId id="313" r:id="rId6"/>
    <p:sldId id="315" r:id="rId7"/>
    <p:sldId id="316" r:id="rId8"/>
    <p:sldId id="317" r:id="rId9"/>
    <p:sldId id="318" r:id="rId10"/>
    <p:sldId id="323" r:id="rId11"/>
    <p:sldId id="319" r:id="rId12"/>
    <p:sldId id="322" r:id="rId13"/>
    <p:sldId id="320" r:id="rId14"/>
    <p:sldId id="321" r:id="rId15"/>
    <p:sldId id="338" r:id="rId16"/>
    <p:sldId id="339" r:id="rId17"/>
    <p:sldId id="280" r:id="rId18"/>
    <p:sldId id="284" r:id="rId19"/>
    <p:sldId id="288" r:id="rId20"/>
    <p:sldId id="340" r:id="rId21"/>
    <p:sldId id="341" r:id="rId22"/>
    <p:sldId id="342" r:id="rId23"/>
    <p:sldId id="285" r:id="rId24"/>
    <p:sldId id="287" r:id="rId25"/>
    <p:sldId id="286" r:id="rId26"/>
    <p:sldId id="281" r:id="rId27"/>
    <p:sldId id="266" r:id="rId28"/>
    <p:sldId id="309" r:id="rId29"/>
    <p:sldId id="310" r:id="rId30"/>
    <p:sldId id="283" r:id="rId31"/>
    <p:sldId id="282" r:id="rId32"/>
    <p:sldId id="270" r:id="rId33"/>
    <p:sldId id="271" r:id="rId34"/>
    <p:sldId id="273" r:id="rId35"/>
    <p:sldId id="275" r:id="rId36"/>
    <p:sldId id="276" r:id="rId37"/>
    <p:sldId id="278" r:id="rId38"/>
    <p:sldId id="279" r:id="rId39"/>
    <p:sldId id="294" r:id="rId40"/>
    <p:sldId id="295" r:id="rId41"/>
    <p:sldId id="306" r:id="rId42"/>
    <p:sldId id="297" r:id="rId43"/>
    <p:sldId id="298" r:id="rId44"/>
    <p:sldId id="300" r:id="rId45"/>
    <p:sldId id="301" r:id="rId46"/>
    <p:sldId id="302" r:id="rId47"/>
    <p:sldId id="303" r:id="rId48"/>
    <p:sldId id="324" r:id="rId49"/>
    <p:sldId id="325" r:id="rId50"/>
    <p:sldId id="326" r:id="rId51"/>
    <p:sldId id="329" r:id="rId52"/>
    <p:sldId id="330" r:id="rId53"/>
    <p:sldId id="331" r:id="rId54"/>
    <p:sldId id="332" r:id="rId55"/>
    <p:sldId id="333" r:id="rId56"/>
    <p:sldId id="335" r:id="rId57"/>
    <p:sldId id="336" r:id="rId58"/>
    <p:sldId id="337" r:id="rId59"/>
    <p:sldId id="343" r:id="rId60"/>
    <p:sldId id="344" r:id="rId61"/>
    <p:sldId id="345" r:id="rId62"/>
    <p:sldId id="348" r:id="rId63"/>
    <p:sldId id="346" r:id="rId64"/>
    <p:sldId id="349" r:id="rId65"/>
    <p:sldId id="350" r:id="rId66"/>
    <p:sldId id="347" r:id="rId67"/>
    <p:sldId id="289" r:id="rId68"/>
    <p:sldId id="290" r:id="rId69"/>
    <p:sldId id="291" r:id="rId70"/>
    <p:sldId id="292" r:id="rId71"/>
    <p:sldId id="358" r:id="rId72"/>
    <p:sldId id="293" r:id="rId73"/>
    <p:sldId id="304" r:id="rId74"/>
    <p:sldId id="307" r:id="rId75"/>
    <p:sldId id="308" r:id="rId76"/>
    <p:sldId id="351" r:id="rId77"/>
    <p:sldId id="355" r:id="rId78"/>
    <p:sldId id="356" r:id="rId79"/>
    <p:sldId id="357" r:id="rId80"/>
    <p:sldId id="359" r:id="rId81"/>
    <p:sldId id="360" r:id="rId8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602E11A-CD88-834D-B7C2-9F436B7C6AD8}">
          <p14:sldIdLst>
            <p14:sldId id="259"/>
            <p14:sldId id="265"/>
          </p14:sldIdLst>
        </p14:section>
        <p14:section name="The Basics" id="{1E6BB67C-F20B-8A4D-A815-307EE8009DEC}">
          <p14:sldIdLst>
            <p14:sldId id="312"/>
            <p14:sldId id="311"/>
            <p14:sldId id="313"/>
            <p14:sldId id="315"/>
            <p14:sldId id="316"/>
            <p14:sldId id="317"/>
            <p14:sldId id="318"/>
            <p14:sldId id="323"/>
            <p14:sldId id="319"/>
            <p14:sldId id="322"/>
            <p14:sldId id="320"/>
            <p14:sldId id="321"/>
            <p14:sldId id="338"/>
            <p14:sldId id="339"/>
          </p14:sldIdLst>
        </p14:section>
        <p14:section name="Logs" id="{9578A0FA-6BE1-7B4E-B3F1-28924A6C2624}">
          <p14:sldIdLst>
            <p14:sldId id="280"/>
            <p14:sldId id="284"/>
            <p14:sldId id="288"/>
            <p14:sldId id="340"/>
            <p14:sldId id="341"/>
            <p14:sldId id="342"/>
            <p14:sldId id="285"/>
            <p14:sldId id="287"/>
            <p14:sldId id="286"/>
          </p14:sldIdLst>
        </p14:section>
        <p14:section name="Monitoring" id="{EA6BC533-13AD-5E44-A037-F1A2A97C700C}">
          <p14:sldIdLst>
            <p14:sldId id="281"/>
            <p14:sldId id="266"/>
            <p14:sldId id="309"/>
            <p14:sldId id="310"/>
            <p14:sldId id="283"/>
            <p14:sldId id="282"/>
            <p14:sldId id="270"/>
            <p14:sldId id="271"/>
            <p14:sldId id="273"/>
            <p14:sldId id="275"/>
            <p14:sldId id="276"/>
            <p14:sldId id="278"/>
            <p14:sldId id="279"/>
          </p14:sldIdLst>
        </p14:section>
        <p14:section name="Optimizations" id="{B1F315BD-4738-4840-B457-4949627B0368}">
          <p14:sldIdLst>
            <p14:sldId id="294"/>
            <p14:sldId id="295"/>
            <p14:sldId id="306"/>
            <p14:sldId id="297"/>
            <p14:sldId id="298"/>
            <p14:sldId id="300"/>
            <p14:sldId id="301"/>
            <p14:sldId id="302"/>
            <p14:sldId id="303"/>
          </p14:sldIdLst>
        </p14:section>
        <p14:section name="Capacity Planning" id="{7D3E77DC-3AF6-244E-8632-05EFF2847340}">
          <p14:sldIdLst>
            <p14:sldId id="324"/>
            <p14:sldId id="325"/>
            <p14:sldId id="326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</p14:sldIdLst>
        </p14:section>
        <p14:section name="Backups" id="{C10B8202-D7E5-C64C-B3DC-B9EF6473C8C5}">
          <p14:sldIdLst>
            <p14:sldId id="343"/>
            <p14:sldId id="344"/>
            <p14:sldId id="345"/>
            <p14:sldId id="348"/>
            <p14:sldId id="346"/>
            <p14:sldId id="349"/>
            <p14:sldId id="350"/>
            <p14:sldId id="347"/>
          </p14:sldIdLst>
        </p14:section>
        <p14:section name="Backends" id="{87CE1FC8-7929-5748-AC97-4EF1A8015145}">
          <p14:sldIdLst>
            <p14:sldId id="289"/>
            <p14:sldId id="290"/>
            <p14:sldId id="291"/>
            <p14:sldId id="292"/>
            <p14:sldId id="358"/>
            <p14:sldId id="293"/>
          </p14:sldIdLst>
        </p14:section>
        <p14:section name="Tips and Tricks" id="{28C936A7-FDC8-AD4E-BBB4-5BDBA2D74FC3}">
          <p14:sldIdLst>
            <p14:sldId id="304"/>
            <p14:sldId id="307"/>
            <p14:sldId id="308"/>
          </p14:sldIdLst>
        </p14:section>
        <p14:section name="Availability" id="{CD94A1B4-C14A-954E-B5B8-4AC413CFBD56}">
          <p14:sldIdLst>
            <p14:sldId id="351"/>
            <p14:sldId id="355"/>
            <p14:sldId id="356"/>
            <p14:sldId id="357"/>
            <p14:sldId id="359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73289" autoAdjust="0"/>
  </p:normalViewPr>
  <p:slideViewPr>
    <p:cSldViewPr>
      <p:cViewPr varScale="1">
        <p:scale>
          <a:sx n="58" d="100"/>
          <a:sy n="58" d="100"/>
        </p:scale>
        <p:origin x="-151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notesMaster" Target="notesMasters/notesMaster1.xml"/><Relationship Id="rId84" Type="http://schemas.openxmlformats.org/officeDocument/2006/relationships/printerSettings" Target="printerSettings/printerSettings1.bin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12.0</c:v>
                </c:pt>
                <c:pt idx="9">
                  <c:v>13.0</c:v>
                </c:pt>
                <c:pt idx="10">
                  <c:v>14.0</c:v>
                </c:pt>
                <c:pt idx="11">
                  <c:v>15.0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760.0</c:v>
                </c:pt>
                <c:pt idx="1">
                  <c:v>1000.0</c:v>
                </c:pt>
                <c:pt idx="2">
                  <c:v>1160.0</c:v>
                </c:pt>
                <c:pt idx="3">
                  <c:v>1324.333333333333</c:v>
                </c:pt>
                <c:pt idx="4">
                  <c:v>1485.145238095238</c:v>
                </c:pt>
                <c:pt idx="5">
                  <c:v>1642.941919642857</c:v>
                </c:pt>
                <c:pt idx="6">
                  <c:v>1798.108656498016</c:v>
                </c:pt>
                <c:pt idx="7">
                  <c:v>1950.947892300347</c:v>
                </c:pt>
                <c:pt idx="8">
                  <c:v>2101.702956705374</c:v>
                </c:pt>
                <c:pt idx="9">
                  <c:v>2250.573582805338</c:v>
                </c:pt>
                <c:pt idx="10">
                  <c:v>2397.726470911839</c:v>
                </c:pt>
                <c:pt idx="11">
                  <c:v>2543.302720931488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Ideal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4.0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12.0</c:v>
                </c:pt>
                <c:pt idx="9">
                  <c:v>13.0</c:v>
                </c:pt>
                <c:pt idx="10">
                  <c:v>14.0</c:v>
                </c:pt>
                <c:pt idx="11">
                  <c:v>15.0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800.0</c:v>
                </c:pt>
                <c:pt idx="1">
                  <c:v>1000.0</c:v>
                </c:pt>
                <c:pt idx="2">
                  <c:v>1200.0</c:v>
                </c:pt>
                <c:pt idx="3">
                  <c:v>1400.0</c:v>
                </c:pt>
                <c:pt idx="4">
                  <c:v>1600.0</c:v>
                </c:pt>
                <c:pt idx="5">
                  <c:v>1800.0</c:v>
                </c:pt>
                <c:pt idx="6">
                  <c:v>2000.0</c:v>
                </c:pt>
                <c:pt idx="7">
                  <c:v>2200.0</c:v>
                </c:pt>
                <c:pt idx="8">
                  <c:v>2400.0</c:v>
                </c:pt>
                <c:pt idx="9">
                  <c:v>2600.0</c:v>
                </c:pt>
                <c:pt idx="10">
                  <c:v>2800.0</c:v>
                </c:pt>
                <c:pt idx="11">
                  <c:v>3000.0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20909896"/>
        <c:axId val="-2120906920"/>
      </c:lineChart>
      <c:catAx>
        <c:axId val="-2120909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0906920"/>
        <c:crosses val="autoZero"/>
        <c:auto val="1"/>
        <c:lblAlgn val="ctr"/>
        <c:lblOffset val="100"/>
        <c:noMultiLvlLbl val="0"/>
      </c:catAx>
      <c:valAx>
        <c:axId val="-2120906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09098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002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Start: starts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Stop: stops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Restart: restarts Riak while leaving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 running.  Does not apply </a:t>
            </a:r>
            <a:r>
              <a:rPr lang="en-US" baseline="0" dirty="0" err="1" smtClean="0"/>
              <a:t>vm.args</a:t>
            </a:r>
            <a:r>
              <a:rPr lang="en-US" baseline="0" dirty="0" smtClean="0"/>
              <a:t> changes.  Think of it as a “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reload”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Reboot: stops Riak AND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VM, then starts Riak again.  Think of it as a normal “restart”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Ping: runs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RPC ping against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 to ensure it is loaded and accepting requests.  Does not confirm Riak is fully loaded.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Getpid</a:t>
            </a:r>
            <a:r>
              <a:rPr lang="en-US" baseline="0" dirty="0" smtClean="0"/>
              <a:t>: returns the </a:t>
            </a:r>
            <a:r>
              <a:rPr lang="en-US" baseline="0" dirty="0" err="1" smtClean="0"/>
              <a:t>pid</a:t>
            </a:r>
            <a:r>
              <a:rPr lang="en-US" baseline="0" dirty="0" smtClean="0"/>
              <a:t> of the running Riak beam process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Chkconfig</a:t>
            </a:r>
            <a:r>
              <a:rPr lang="en-US" baseline="0" dirty="0" smtClean="0"/>
              <a:t>: checks the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file for syntactic errors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Console: starts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and places you within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console.  Useful for debugging startup errors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Attach: attaches you to the running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console.  Use ctrl-D to exit!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Test: completes a read/write cycle to </a:t>
            </a:r>
            <a:r>
              <a:rPr lang="en-US" baseline="0" dirty="0" err="1" smtClean="0"/>
              <a:t>riak_kv</a:t>
            </a:r>
            <a:r>
              <a:rPr lang="en-US" baseline="0" dirty="0" smtClean="0"/>
              <a:t>.  Tests whether or not </a:t>
            </a:r>
            <a:r>
              <a:rPr lang="en-US" baseline="0" dirty="0" err="1" smtClean="0"/>
              <a:t>kv</a:t>
            </a:r>
            <a:r>
              <a:rPr lang="en-US" baseline="0" dirty="0" smtClean="0"/>
              <a:t> is loaded and if the node can complete read and write requests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Wait-for-service: command only returns once the specified service is running on the target node per </a:t>
            </a:r>
            <a:r>
              <a:rPr lang="en-US" baseline="0" dirty="0" err="1" smtClean="0"/>
              <a:t>riak_core_node_watcher</a:t>
            </a:r>
            <a:r>
              <a:rPr lang="en-US" baseline="0" dirty="0" smtClean="0"/>
              <a:t>.  Useful for scripting.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Ringready</a:t>
            </a:r>
            <a:r>
              <a:rPr lang="en-US" baseline="0" dirty="0" smtClean="0"/>
              <a:t>: checks if all nodes agree on the ring state.  Prints TRUE/FALSE accordingly.  Useful to check once cluster membership has settled.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Transfers: lists any pending partition handoffs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Transfer-limit: allows you to set the partition handoff concurrency.  Useful for speeding up the handoff process on an offline cluster.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Down: marks a node as down so that ring transitions can occur before that node is brought back online.   Useful if you intend to fix a down node but have other ring operations to perform in the mean time.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Cluster-info: mainly useful for providing Basho support with detailed information about a cluster.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Member-status: prints the current status of all cluster members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Ring-status: gives you </a:t>
            </a:r>
            <a:r>
              <a:rPr lang="en-US" baseline="0" dirty="0" err="1" smtClean="0"/>
              <a:t>ringready</a:t>
            </a:r>
            <a:r>
              <a:rPr lang="en-US" baseline="0" dirty="0" smtClean="0"/>
              <a:t> output, any pending </a:t>
            </a:r>
            <a:r>
              <a:rPr lang="en-US" baseline="0" dirty="0" err="1" smtClean="0"/>
              <a:t>vnode</a:t>
            </a:r>
            <a:r>
              <a:rPr lang="en-US" baseline="0" dirty="0" smtClean="0"/>
              <a:t> ownership handoffs and a list of unreachable nodes (from the current node’s point of view)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Status: exposes Riak performance stats, internal counters, and some basic resource utilization metrics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Diag</a:t>
            </a:r>
            <a:r>
              <a:rPr lang="en-US" baseline="0" dirty="0" smtClean="0"/>
              <a:t>: executes the </a:t>
            </a:r>
            <a:r>
              <a:rPr lang="en-US" baseline="0" dirty="0" err="1" smtClean="0"/>
              <a:t>Riaknostic</a:t>
            </a:r>
            <a:r>
              <a:rPr lang="en-US" baseline="0" dirty="0" smtClean="0"/>
              <a:t> test suite against the local node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Top: gives you a top-like interface for what processes within the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 are doing.  Useful for identifying bottlenecks or understanding resource utilization on a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Add-listener: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When</a:t>
            </a:r>
            <a:r>
              <a:rPr lang="en-US" baseline="0" dirty="0" smtClean="0"/>
              <a:t> installing Riak on RHEL-based systems, use `yum install` rather than `rpm –</a:t>
            </a:r>
            <a:r>
              <a:rPr lang="en-US" baseline="0" dirty="0" err="1" smtClean="0"/>
              <a:t>Uvh</a:t>
            </a:r>
            <a:r>
              <a:rPr lang="en-US" baseline="0" dirty="0" smtClean="0"/>
              <a:t>` to avoid dependency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Log file: the absolute path to the log file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Log Level: Minimum severity to send to the log file.  Options are: debug, info, notice, warning, error, critical, alert, emergency.  Alert and emergency are not implemented.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Max Size: default is 10MB.  Defines the file size threshold for rotating the file.  Disable size-based rotation by setting the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 to 0.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Date: defines when the file rotates using </a:t>
            </a:r>
            <a:r>
              <a:rPr lang="en-US" baseline="0" dirty="0" err="1" smtClean="0"/>
              <a:t>newsyslog</a:t>
            </a:r>
            <a:r>
              <a:rPr lang="en-US" baseline="0" dirty="0" smtClean="0"/>
              <a:t> syntax.  Default is daily at midnight.  Disable date-based rotation by setting to “”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Max Files: the maximum number of rotated files to keep before deleting the oldest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Identity: string to tag all log messages within syslog.</a:t>
            </a:r>
            <a:r>
              <a:rPr lang="en-US" baseline="0" dirty="0" smtClean="0"/>
              <a:t>  Defaults to “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”</a:t>
            </a:r>
          </a:p>
          <a:p>
            <a:r>
              <a:rPr lang="en-US" baseline="0" dirty="0" smtClean="0"/>
              <a:t>Facility: syslog facility to which to log the message</a:t>
            </a:r>
          </a:p>
          <a:p>
            <a:r>
              <a:rPr lang="en-US" baseline="0" dirty="0" smtClean="0"/>
              <a:t>Log Level: the minimum Lager severity level to send to syslog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Crash_log</a:t>
            </a:r>
            <a:r>
              <a:rPr lang="en-US" baseline="0" dirty="0" smtClean="0"/>
              <a:t>: the absolute path to the crash log file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Crash_log_msg_size</a:t>
            </a:r>
            <a:r>
              <a:rPr lang="en-US" baseline="0" dirty="0" smtClean="0"/>
              <a:t>: The maximum individual message size that can be logged.  Messages larger than this limit will be truncated.  Default is 64k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Crash_log_size</a:t>
            </a:r>
            <a:r>
              <a:rPr lang="en-US" baseline="0" dirty="0" smtClean="0"/>
              <a:t>: default is 10MB.  Defines the file size threshold for rotating the file.  Disable size-based rotation by setting the </a:t>
            </a:r>
            <a:r>
              <a:rPr lang="en-US" baseline="0" dirty="0" err="1" smtClean="0"/>
              <a:t>param</a:t>
            </a:r>
            <a:r>
              <a:rPr lang="en-US" baseline="0" dirty="0" smtClean="0"/>
              <a:t> to 0.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Crash_log_date</a:t>
            </a:r>
            <a:r>
              <a:rPr lang="en-US" baseline="0" dirty="0" smtClean="0"/>
              <a:t>: defines when the file rotates using </a:t>
            </a:r>
            <a:r>
              <a:rPr lang="en-US" baseline="0" dirty="0" err="1" smtClean="0"/>
              <a:t>newsyslog</a:t>
            </a:r>
            <a:r>
              <a:rPr lang="en-US" baseline="0" dirty="0" smtClean="0"/>
              <a:t> syntax.  Default is daily at midnight.  Disable date-based rotation by setting to “”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Crash_log_count</a:t>
            </a:r>
            <a:r>
              <a:rPr lang="en-US" baseline="0" dirty="0" smtClean="0"/>
              <a:t>: the maximum number of rotated files to keep before deleting the oldest one.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Not possible to send crash logs to syslog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console.log</a:t>
            </a:r>
            <a:r>
              <a:rPr lang="en-US" dirty="0" smtClean="0"/>
              <a:t>: most useful log for consuming via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Splunk</a:t>
            </a:r>
            <a:r>
              <a:rPr lang="en-US" baseline="0" dirty="0" smtClean="0"/>
              <a:t> for analysis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error.log</a:t>
            </a:r>
            <a:r>
              <a:rPr lang="en-US" baseline="0" dirty="0" smtClean="0"/>
              <a:t>: alert on any new message logged here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leveldb</a:t>
            </a:r>
            <a:r>
              <a:rPr lang="en-US" baseline="0" dirty="0" smtClean="0"/>
              <a:t> logs:</a:t>
            </a:r>
            <a:r>
              <a:rPr lang="en-US" baseline="0" dirty="0"/>
              <a:t> </a:t>
            </a:r>
            <a:r>
              <a:rPr lang="en-US" baseline="0" dirty="0" smtClean="0"/>
              <a:t>best to glob all logs and look for the string “Compaction error”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find /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/lib/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 -name "LOG" -exec </a:t>
            </a:r>
            <a:r>
              <a:rPr lang="en-US" baseline="0" dirty="0" err="1" smtClean="0"/>
              <a:t>grep</a:t>
            </a:r>
            <a:r>
              <a:rPr lang="en-US" baseline="0" dirty="0" smtClean="0"/>
              <a:t> -H 'Compaction error' {} \;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Long_gc</a:t>
            </a:r>
            <a:r>
              <a:rPr lang="en-US" dirty="0" smtClean="0"/>
              <a:t>: warning that</a:t>
            </a:r>
            <a:r>
              <a:rPr lang="en-US" baseline="0" dirty="0" smtClean="0"/>
              <a:t> garbage collection is taking too long.  An indication that your systems need more memory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Busy_dist_port</a:t>
            </a:r>
            <a:r>
              <a:rPr lang="en-US" baseline="0" dirty="0" smtClean="0"/>
              <a:t>: distributed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was unable to open a connection to another node.  Usually indicates you need to increase +</a:t>
            </a:r>
            <a:r>
              <a:rPr lang="en-US" baseline="0" dirty="0" err="1" smtClean="0"/>
              <a:t>zdbbl</a:t>
            </a:r>
            <a:r>
              <a:rPr lang="en-US" baseline="0" dirty="0" smtClean="0"/>
              <a:t> in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vm.args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Too many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 tables: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was unable to allocate an ETS table.  Most often encountered when using Riak Search.  Increase ERL_MAX_ETS_TABLES in /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/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/</a:t>
            </a:r>
            <a:r>
              <a:rPr lang="en-US" baseline="0" dirty="0" err="1" smtClean="0"/>
              <a:t>vm.args</a:t>
            </a:r>
            <a:r>
              <a:rPr lang="en-US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{error, e___}: indicates the </a:t>
            </a:r>
            <a:r>
              <a:rPr lang="en-US" dirty="0" err="1" smtClean="0"/>
              <a:t>Erlang</a:t>
            </a:r>
            <a:r>
              <a:rPr lang="en-US" dirty="0" smtClean="0"/>
              <a:t> VM encountered a</a:t>
            </a:r>
            <a:r>
              <a:rPr lang="en-US" baseline="0" dirty="0" smtClean="0"/>
              <a:t> POSIX error when interacting with the OS.  </a:t>
            </a:r>
            <a:r>
              <a:rPr lang="en-US" dirty="0" smtClean="0"/>
              <a:t> Examples: </a:t>
            </a:r>
            <a:r>
              <a:rPr lang="en-US" dirty="0" err="1" smtClean="0"/>
              <a:t>enoent</a:t>
            </a:r>
            <a:r>
              <a:rPr lang="en-US" dirty="0" smtClean="0"/>
              <a:t> (no such file or directory) or </a:t>
            </a:r>
            <a:r>
              <a:rPr lang="en-US" dirty="0" err="1" smtClean="0"/>
              <a:t>emfile</a:t>
            </a:r>
            <a:r>
              <a:rPr lang="en-US" dirty="0" smtClean="0"/>
              <a:t> (exceeded</a:t>
            </a:r>
            <a:r>
              <a:rPr lang="en-US" baseline="0" dirty="0" smtClean="0"/>
              <a:t> allowed file descriptors)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   </a:t>
            </a:r>
            <a:r>
              <a:rPr lang="en-US" sz="24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too_many_results</a:t>
            </a:r>
            <a:r>
              <a:rPr lang="en-US" sz="2400" kern="120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your search returned more than </a:t>
            </a:r>
            <a:r>
              <a:rPr lang="en-US" sz="24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max_search_results</a:t>
            </a:r>
            <a:endParaRPr lang="en-US" sz="24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gather_stream_results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: your search result set is too large and the coordinating node timed out when assembling the results from other cluster nodes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Failed to merge: one of your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Bitcask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data files is likely corrupted.  Most common solution is to truncate the file</a:t>
            </a:r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Compaction error: one of your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LevelDB</a:t>
            </a:r>
            <a:r>
              <a:rPr lang="en-US" sz="1200" kern="1200" baseline="0" dirty="0" smtClean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 SST files is corrupt.  The corrupt </a:t>
            </a:r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Also available in</a:t>
            </a:r>
            <a:r>
              <a:rPr lang="en-US" baseline="0" dirty="0" smtClean="0"/>
              <a:t> JSON via HTTP interface at /stats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max_open_files</a:t>
            </a:r>
            <a:r>
              <a:rPr lang="en-US" baseline="0" dirty="0" smtClean="0"/>
              <a:t> defaults to 20.  We’ve found the best performance with values between 70-100.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  </a:t>
            </a:r>
            <a:r>
              <a:rPr lang="en-US" dirty="0" err="1" smtClean="0"/>
              <a:t>merge_window</a:t>
            </a:r>
            <a:r>
              <a:rPr lang="en-US" dirty="0" smtClean="0"/>
              <a:t> lets you specify when during the day merge operations are allowed to be triggered.  Defaults to ‘always’ meaning merges can occur as necessary</a:t>
            </a:r>
          </a:p>
          <a:p>
            <a:r>
              <a:rPr lang="en-US" dirty="0" smtClean="0"/>
              <a:t>-   </a:t>
            </a:r>
            <a:r>
              <a:rPr lang="en-US" dirty="0" err="1" smtClean="0"/>
              <a:t>frag_merge_trigger</a:t>
            </a:r>
            <a:r>
              <a:rPr lang="en-US" dirty="0" smtClean="0"/>
              <a:t> describes what ratio of dead keys to total keys in a file will trigger merging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dead_bytes_merge_trigger</a:t>
            </a:r>
            <a:r>
              <a:rPr lang="en-US" dirty="0" smtClean="0"/>
              <a:t> describes how much data stored for dead keys in a single file will trigger merging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frag_threshold</a:t>
            </a:r>
            <a:r>
              <a:rPr lang="en-US" dirty="0" smtClean="0"/>
              <a:t> describes what ratio of dead keys to total keys in a file will cause it to be included in the merge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dead_bytes_threshold</a:t>
            </a:r>
            <a:r>
              <a:rPr lang="en-US" dirty="0" smtClean="0"/>
              <a:t> describes the minimum amount of data occupied by dead keys in a file to cause it to be included in the merge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small_file_threshold</a:t>
            </a:r>
            <a:r>
              <a:rPr lang="en-US" dirty="0" smtClean="0"/>
              <a:t> describes the minimum size a file must have to be excluded from the merge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Vm.swappiness</a:t>
            </a:r>
            <a:r>
              <a:rPr lang="en-US" baseline="0" dirty="0" smtClean="0"/>
              <a:t>: instructs the kernel to only swap to avoid an out of memory condition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tcp_max_syn_backlog</a:t>
            </a:r>
            <a:r>
              <a:rPr lang="en-US" baseline="0" dirty="0" smtClean="0"/>
              <a:t>: keeps more SYN requests in memory.  Helps moderate the effect of a large number of connections at peak times.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net.core.somaxconn</a:t>
            </a:r>
            <a:r>
              <a:rPr lang="en-US" baseline="0" dirty="0" smtClean="0"/>
              <a:t>: increases the max TCP sockets in a LISTEN state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tcp_timestamps</a:t>
            </a:r>
            <a:r>
              <a:rPr lang="en-US" baseline="0" dirty="0" smtClean="0"/>
              <a:t>: we’ve seen performance benefits while disabling this option on networks less than 10GbE.  This should be enabled on 10GbE networks.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tcp_sack</a:t>
            </a:r>
            <a:r>
              <a:rPr lang="en-US" baseline="0" dirty="0" smtClean="0"/>
              <a:t>: enables selective ACKs.  Helps reduce the amount of data sent during retransmits.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tcp_window_scaling</a:t>
            </a:r>
            <a:r>
              <a:rPr lang="en-US" baseline="0" dirty="0" smtClean="0"/>
              <a:t>: enables window scaling.  Reduces bandwidth loss on high bandwidth connections.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tcp_fin_timeout</a:t>
            </a:r>
            <a:r>
              <a:rPr lang="en-US" baseline="0" dirty="0" smtClean="0"/>
              <a:t>: how long to keep sockets in the FIN_WAIT_2 status.  Default: 60.  Decreasing helps reap closed connections faster.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tcp_keepalive_intvl</a:t>
            </a:r>
            <a:r>
              <a:rPr lang="en-US" baseline="0" dirty="0" smtClean="0"/>
              <a:t>: the interval between sending </a:t>
            </a:r>
            <a:r>
              <a:rPr lang="en-US" baseline="0" dirty="0" err="1" smtClean="0"/>
              <a:t>keepalive</a:t>
            </a:r>
            <a:r>
              <a:rPr lang="en-US" baseline="0" dirty="0" smtClean="0"/>
              <a:t> probes.  Default: 75.  Decreasing allows failed connections to be closed sooner.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tcp_tw_reuse</a:t>
            </a:r>
            <a:r>
              <a:rPr lang="en-US" baseline="0" dirty="0" smtClean="0"/>
              <a:t>: allow reusing sockets in TIME_WAIT state for new connections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Both</a:t>
            </a:r>
            <a:r>
              <a:rPr lang="en-US" baseline="0" dirty="0" smtClean="0"/>
              <a:t> Riak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 are append-only and can tolerate end of file corruption.  It is preferable to optimize for long-term throughput than for crash-time consistency.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Riak does not require </a:t>
            </a:r>
            <a:r>
              <a:rPr lang="en-US" dirty="0" err="1" smtClean="0"/>
              <a:t>atime</a:t>
            </a:r>
            <a:r>
              <a:rPr lang="en-US" dirty="0" smtClean="0"/>
              <a:t>,</a:t>
            </a:r>
            <a:r>
              <a:rPr lang="en-US" baseline="0" dirty="0" smtClean="0"/>
              <a:t> disable it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Barriers ensure proper write ordering by forcing a flush to media for any given commit before the next flush may begin.  Not necessary when using modern RAID controllers, external storage, or for Riak in general.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Data=</a:t>
            </a:r>
            <a:r>
              <a:rPr lang="en-US" baseline="0" dirty="0" err="1" smtClean="0"/>
              <a:t>writeback</a:t>
            </a:r>
            <a:r>
              <a:rPr lang="en-US" baseline="0" dirty="0" smtClean="0"/>
              <a:t> allows data to be flushed to disk AFTER its metadata is committed to the journal.  This is an optimization that favors throughput over consistency.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Logbufs</a:t>
            </a:r>
            <a:r>
              <a:rPr lang="en-US" baseline="0" dirty="0" smtClean="0"/>
              <a:t> specifies the number of in-memory log buffers.  Increasing this value will generally improve performance at the cost of greater memory consumption.  8 is the max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Logbsize</a:t>
            </a:r>
            <a:r>
              <a:rPr lang="en-US" baseline="0" dirty="0" smtClean="0"/>
              <a:t> specifies the log buffer size for each log buffer.  Default is 32k.  Increasing this value will allow more file modifications to be kept in memory, improving performance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err="1" smtClean="0"/>
              <a:t>Allocsize</a:t>
            </a:r>
            <a:r>
              <a:rPr lang="en-US" baseline="0" dirty="0" smtClean="0"/>
              <a:t> specifies how much space will be pre-allocated for files in order to reduce fragmentation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Scheduler</a:t>
            </a:r>
            <a:r>
              <a:rPr lang="en-US" baseline="0" dirty="0" smtClean="0"/>
              <a:t> defines the algorithm by which data is flushed to disk. </a:t>
            </a:r>
          </a:p>
          <a:p>
            <a:pPr marL="628650" lvl="1" indent="-171450">
              <a:buFontTx/>
              <a:buChar char="-"/>
            </a:pPr>
            <a:r>
              <a:rPr lang="en-US" baseline="0" dirty="0" err="1" smtClean="0"/>
              <a:t>Noop</a:t>
            </a:r>
            <a:r>
              <a:rPr lang="en-US" baseline="0" dirty="0" smtClean="0"/>
              <a:t> tends to work best with network-based file systems since they implement their own flush algorithm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Deadline works best for direct attached storage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The default scheduler is CFQ and tends to be _very_ bad for Riak performance</a:t>
            </a:r>
          </a:p>
          <a:p>
            <a:pPr marL="171450" lvl="0" indent="-171450">
              <a:buFontTx/>
              <a:buChar char="-"/>
            </a:pPr>
            <a:r>
              <a:rPr lang="en-US" baseline="0" dirty="0" err="1" smtClean="0"/>
              <a:t>nr_requests</a:t>
            </a:r>
            <a:r>
              <a:rPr lang="en-US" baseline="0" dirty="0" smtClean="0"/>
              <a:t> defines the depth of the scheduler queue.  Default is 128.  Longer queues allow for more efficient ordering and increased probability of merging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Erts</a:t>
            </a:r>
            <a:r>
              <a:rPr lang="en-US" dirty="0" smtClean="0"/>
              <a:t>-*: </a:t>
            </a:r>
            <a:r>
              <a:rPr lang="en-US" dirty="0" err="1" smtClean="0"/>
              <a:t>Erlang</a:t>
            </a:r>
            <a:r>
              <a:rPr lang="en-US" dirty="0" smtClean="0"/>
              <a:t> distribution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Lib: Riak libraries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Lib/</a:t>
            </a:r>
            <a:r>
              <a:rPr lang="en-US" dirty="0" err="1" smtClean="0"/>
              <a:t>basho</a:t>
            </a:r>
            <a:r>
              <a:rPr lang="en-US" dirty="0" smtClean="0"/>
              <a:t>-patches:</a:t>
            </a:r>
            <a:r>
              <a:rPr lang="en-US" baseline="0" dirty="0" smtClean="0"/>
              <a:t> directory where hot patches reside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Releases: specifies run time module versions for Riak at various installed Riak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Bitcask</a:t>
            </a:r>
            <a:r>
              <a:rPr lang="en-US" dirty="0" smtClean="0"/>
              <a:t>: </a:t>
            </a:r>
            <a:r>
              <a:rPr lang="en-US" dirty="0" err="1" smtClean="0"/>
              <a:t>bitcask</a:t>
            </a:r>
            <a:r>
              <a:rPr lang="en-US" baseline="0" dirty="0" smtClean="0"/>
              <a:t> data files separated into directories by </a:t>
            </a:r>
            <a:r>
              <a:rPr lang="en-US" baseline="0" dirty="0" err="1" smtClean="0"/>
              <a:t>vnode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-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 data files separated into directories by </a:t>
            </a:r>
            <a:r>
              <a:rPr lang="en-US" baseline="0" dirty="0" err="1" smtClean="0"/>
              <a:t>vnode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Ring: contains the Riak core ring</a:t>
            </a:r>
            <a:r>
              <a:rPr lang="en-US" baseline="0" dirty="0" smtClean="0"/>
              <a:t> file, a dbase3 file that is communicated between nodes to share the cluster state as well as extra shared info, such as </a:t>
            </a:r>
            <a:r>
              <a:rPr lang="en-US" baseline="0" dirty="0" err="1" smtClean="0"/>
              <a:t>repl</a:t>
            </a:r>
            <a:r>
              <a:rPr lang="en-US" baseline="0" dirty="0" smtClean="0"/>
              <a:t> status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Merge_index</a:t>
            </a:r>
            <a:r>
              <a:rPr lang="en-US" baseline="0" dirty="0" smtClean="0"/>
              <a:t>: backend storage for search indexes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Anti_entropy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leveldb</a:t>
            </a:r>
            <a:r>
              <a:rPr lang="en-US" baseline="0" dirty="0" smtClean="0"/>
              <a:t> store for anti-entropy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Uses Snappy compression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1.5–1.7x for plain text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2-4x for HTML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 compression for binaries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Console.log</a:t>
            </a:r>
            <a:r>
              <a:rPr lang="en-US" dirty="0" smtClean="0"/>
              <a:t>:</a:t>
            </a:r>
            <a:r>
              <a:rPr lang="en-US" baseline="0" dirty="0" smtClean="0"/>
              <a:t> all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 output (debug file)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Crash.log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stack traces from crash events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Error.log</a:t>
            </a:r>
            <a:r>
              <a:rPr lang="en-US" dirty="0" smtClean="0"/>
              <a:t>: error-level output only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console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Run_erl.log</a:t>
            </a:r>
            <a:r>
              <a:rPr lang="en-US" baseline="0" dirty="0" smtClean="0"/>
              <a:t>: record of the runtime parameters Riak was started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Uses Snappy compression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1.5–1.7x for plain text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2-4x for HTML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 compression for binaries</a:t>
            </a: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8.76hrs downtime per year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Single Data Center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Single Rack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Non-redundant power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Non-bonded network</a:t>
            </a:r>
          </a:p>
          <a:p>
            <a:pPr marL="0" indent="0" algn="l">
              <a:lnSpc>
                <a:spcPct val="150000"/>
              </a:lnSpc>
              <a:buFontTx/>
              <a:buNone/>
            </a:pPr>
            <a:endParaRPr lang="en-US" sz="1200" dirty="0" smtClean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52.56 minutes downtime per year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Single Data Center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Multiple Racks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Redundant Power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Bonded Network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5.26 minutes downtime per year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At least 2 data centers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Multiple Racks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Redundant Power</a:t>
            </a:r>
          </a:p>
          <a:p>
            <a:pPr marL="171450" indent="-171450" algn="l">
              <a:lnSpc>
                <a:spcPct val="150000"/>
              </a:lnSpc>
              <a:buFontTx/>
              <a:buChar char="-"/>
            </a:pPr>
            <a:r>
              <a:rPr lang="en-US" sz="1200" dirty="0" smtClean="0">
                <a:latin typeface="Lucida Grande"/>
                <a:cs typeface="Lucida Grande"/>
              </a:rPr>
              <a:t>Bonded Network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endParaRPr lang="en-US" sz="1200" kern="1200" dirty="0" smtClean="0">
              <a:solidFill>
                <a:schemeClr val="tx1"/>
              </a:solidFill>
              <a:latin typeface="Gill Sans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err="1" smtClean="0"/>
              <a:t>riak</a:t>
            </a:r>
            <a:r>
              <a:rPr lang="en-US" baseline="0" dirty="0" smtClean="0"/>
              <a:t>: useful to start/stop/ping </a:t>
            </a:r>
            <a:r>
              <a:rPr lang="en-US" baseline="0" dirty="0" err="1" smtClean="0"/>
              <a:t>riak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Riak-admin: primary cluster control script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Riak-</a:t>
            </a:r>
            <a:r>
              <a:rPr lang="en-US" baseline="0" dirty="0" err="1" smtClean="0"/>
              <a:t>repl</a:t>
            </a:r>
            <a:r>
              <a:rPr lang="en-US" baseline="0" dirty="0" smtClean="0"/>
              <a:t> similar to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-admin but for managing MDC configuration </a:t>
            </a:r>
            <a:r>
              <a:rPr lang="en-US" baseline="0" smtClean="0"/>
              <a:t>and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8099 is used for transferring partitions during handoff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Epmd</a:t>
            </a:r>
            <a:r>
              <a:rPr lang="en-US" baseline="0" dirty="0" smtClean="0"/>
              <a:t> is an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name server used to associate symbolic node names to machine addresses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6000-7999 is a configured port range in the Riak </a:t>
            </a:r>
            <a:r>
              <a:rPr lang="en-US" baseline="0" dirty="0" err="1" smtClean="0"/>
              <a:t>app.config</a:t>
            </a:r>
            <a:r>
              <a:rPr lang="en-US" baseline="0" dirty="0" smtClean="0"/>
              <a:t> used for inter-node communication between </a:t>
            </a:r>
            <a:r>
              <a:rPr lang="en-US" baseline="0" dirty="0" err="1" smtClean="0"/>
              <a:t>Erlang</a:t>
            </a:r>
            <a:r>
              <a:rPr lang="en-US" baseline="0" dirty="0" smtClean="0"/>
              <a:t> VMs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Riak HTTP client listens on port 8098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Riak Protocol Buffers client listens on port 8087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6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66800" y="5521906"/>
            <a:ext cx="7086600" cy="764470"/>
          </a:xfrm>
          <a:noFill/>
          <a:ln>
            <a:solidFill>
              <a:schemeClr val="bg1"/>
            </a:solidFill>
          </a:ln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4953000"/>
            <a:ext cx="7086600" cy="526964"/>
          </a:xfrm>
          <a:ln>
            <a:solidFill>
              <a:schemeClr val="bg1"/>
            </a:solidFill>
          </a:ln>
        </p:spPr>
        <p:txBody>
          <a:bodyPr/>
          <a:lstStyle>
            <a:lvl1pPr marL="6350" indent="0" algn="l">
              <a:buNone/>
              <a:defRPr sz="3600" b="1">
                <a:solidFill>
                  <a:srgbClr val="FE9A25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Basho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5948783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3450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844675"/>
            <a:ext cx="1943100" cy="501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844675"/>
            <a:ext cx="5678487" cy="501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698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22161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1704211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3886200"/>
            <a:ext cx="3122613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3886200"/>
            <a:ext cx="3124200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44443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4710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322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590326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694309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870976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44675"/>
            <a:ext cx="7773987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39921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smtClean="0">
                <a:sym typeface="Lucida Grande" charset="0"/>
              </a:rPr>
              <a:t>Second level</a:t>
            </a:r>
          </a:p>
          <a:p>
            <a:pPr lvl="2"/>
            <a:r>
              <a:rPr lang="en-US" smtClean="0">
                <a:sym typeface="Lucida Grande" charset="0"/>
              </a:rPr>
              <a:t>Third level</a:t>
            </a:r>
          </a:p>
          <a:p>
            <a:pPr lvl="3"/>
            <a:r>
              <a:rPr lang="en-US" smtClean="0">
                <a:sym typeface="Lucida Grande" charset="0"/>
              </a:rPr>
              <a:t>Fourth level</a:t>
            </a:r>
          </a:p>
          <a:p>
            <a:pPr lvl="4"/>
            <a:r>
              <a:rPr lang="en-US" smtClean="0">
                <a:sym typeface="Lucida Grande" charset="0"/>
              </a:rPr>
              <a:t>Fifth level</a:t>
            </a:r>
          </a:p>
        </p:txBody>
      </p:sp>
      <p:sp>
        <p:nvSpPr>
          <p:cNvPr id="1028" name="Rectangle 1"/>
          <p:cNvSpPr>
            <a:spLocks/>
          </p:cNvSpPr>
          <p:nvPr userDrawn="1"/>
        </p:nvSpPr>
        <p:spPr bwMode="auto">
          <a:xfrm>
            <a:off x="0" y="6321425"/>
            <a:ext cx="9156700" cy="1555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Rectangle 2"/>
          <p:cNvSpPr>
            <a:spLocks/>
          </p:cNvSpPr>
          <p:nvPr userDrawn="1"/>
        </p:nvSpPr>
        <p:spPr bwMode="auto">
          <a:xfrm>
            <a:off x="0" y="6438900"/>
            <a:ext cx="9156700" cy="419100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30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6107113"/>
            <a:ext cx="64293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+mj-lt"/>
          <a:ea typeface="+mj-ea"/>
          <a:cs typeface="+mj-cs"/>
          <a:sym typeface="Lucida Grande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595959"/>
          </a:solidFill>
          <a:latin typeface="Lucida Grande" charset="0"/>
          <a:ea typeface="ヒラギノ角ゴ ProN W3" charset="0"/>
          <a:cs typeface="ヒラギノ角ゴ ProN W3" charset="0"/>
          <a:sym typeface="Lucida Grande" charset="0"/>
        </a:defRPr>
      </a:lvl9pPr>
    </p:titleStyle>
    <p:bodyStyle>
      <a:lvl1pPr marL="342900" indent="-34290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1pPr>
      <a:lvl2pPr marL="295275" indent="161925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2pPr>
      <a:lvl3pPr marL="615950" indent="298450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3pPr>
      <a:lvl4pPr marL="938213" indent="433388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4pPr>
      <a:lvl5pPr marL="1258888" indent="569913" algn="ctr" rtl="0" eaLnBrk="0" fontAlgn="base" hangingPunct="0">
        <a:spcBef>
          <a:spcPts val="2600"/>
        </a:spcBef>
        <a:spcAft>
          <a:spcPct val="0"/>
        </a:spcAft>
        <a:defRPr sz="2200">
          <a:solidFill>
            <a:srgbClr val="595959"/>
          </a:solidFill>
          <a:latin typeface="+mn-lt"/>
          <a:ea typeface="+mn-ea"/>
          <a:cs typeface="+mn-cs"/>
          <a:sym typeface="Lucida Grande" charset="0"/>
        </a:defRPr>
      </a:lvl5pPr>
      <a:lvl6pPr marL="17160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21732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26304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3087688" algn="ctr" rtl="0" fontAlgn="base">
        <a:spcBef>
          <a:spcPts val="260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Operating </a:t>
            </a:r>
            <a:r>
              <a:rPr lang="en-US" sz="8800" dirty="0" err="1" smtClean="0"/>
              <a:t>Riak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648200"/>
            <a:ext cx="6399213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fld id="{477C4508-2D62-AB48-BA46-8045C92EC8C0}" type="datetime4">
              <a:rPr lang="en-US" smtClean="0"/>
              <a:t>June 11, 2013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3083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Ports Protocols and Services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72591"/>
              </p:ext>
            </p:extLst>
          </p:nvPr>
        </p:nvGraphicFramePr>
        <p:xfrm>
          <a:off x="838200" y="1981200"/>
          <a:ext cx="7543800" cy="42333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371600"/>
                <a:gridCol w="1676400"/>
                <a:gridCol w="4495800"/>
              </a:tblGrid>
              <a:tr h="4233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Protocol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Ports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Service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TCP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4369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epmd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6000-7999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Erlang</a:t>
                      </a:r>
                      <a:r>
                        <a:rPr lang="en-US" baseline="0" dirty="0" smtClean="0"/>
                        <a:t> inter-node communication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8099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Handoff listener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8098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HTTP client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8087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Protocol Buffers client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9010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</a:t>
                      </a:r>
                      <a:r>
                        <a:rPr lang="en-US" baseline="0" dirty="0" smtClean="0"/>
                        <a:t> Datacenter Replication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9080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Cluster Manager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8069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Riak Control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UDP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SNMP listener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465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73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{start | stop | restart | reboot | ping | </a:t>
            </a:r>
            <a:r>
              <a:rPr lang="en-US" sz="2600" dirty="0" err="1" smtClean="0">
                <a:latin typeface="Lucida Grande"/>
                <a:cs typeface="Lucida Grande"/>
              </a:rPr>
              <a:t>getpid</a:t>
            </a:r>
            <a:r>
              <a:rPr lang="en-US" sz="2600" dirty="0" smtClean="0">
                <a:latin typeface="Lucida Grande"/>
                <a:cs typeface="Lucida Grande"/>
              </a:rPr>
              <a:t> | </a:t>
            </a:r>
            <a:r>
              <a:rPr lang="en-US" sz="2600" dirty="0" err="1" smtClean="0">
                <a:latin typeface="Lucida Grande"/>
                <a:cs typeface="Lucida Grande"/>
              </a:rPr>
              <a:t>chkconfig</a:t>
            </a:r>
            <a:r>
              <a:rPr lang="en-US" sz="2600" dirty="0" smtClean="0">
                <a:latin typeface="Lucida Grande"/>
                <a:cs typeface="Lucida Grande"/>
              </a:rPr>
              <a:t> | console | attach}</a:t>
            </a:r>
          </a:p>
        </p:txBody>
      </p:sp>
    </p:spTree>
    <p:extLst>
      <p:ext uri="{BB962C8B-B14F-4D97-AF65-F5344CB8AC3E}">
        <p14:creationId xmlns:p14="http://schemas.microsoft.com/office/powerpoint/2010/main" val="3539470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2736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-admin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{cluster join | cluster leave | cluster replace | cluster force-remove}</a:t>
            </a:r>
          </a:p>
        </p:txBody>
      </p:sp>
    </p:spTree>
    <p:extLst>
      <p:ext uri="{BB962C8B-B14F-4D97-AF65-F5344CB8AC3E}">
        <p14:creationId xmlns:p14="http://schemas.microsoft.com/office/powerpoint/2010/main" val="10997202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-admin</a:t>
            </a: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{cluster | test | wait-for-service | </a:t>
            </a:r>
            <a:r>
              <a:rPr lang="en-US" sz="2600" dirty="0" err="1" smtClean="0">
                <a:latin typeface="Lucida Grande"/>
                <a:cs typeface="Lucida Grande"/>
              </a:rPr>
              <a:t>ringready</a:t>
            </a:r>
            <a:r>
              <a:rPr lang="en-US" sz="2600" dirty="0" smtClean="0">
                <a:latin typeface="Lucida Grande"/>
                <a:cs typeface="Lucida Grande"/>
              </a:rPr>
              <a:t> |transfers | transfer-limit | down | cluster-info | member-status | ring-status | status | </a:t>
            </a:r>
            <a:r>
              <a:rPr lang="en-US" sz="2600" dirty="0" err="1" smtClean="0">
                <a:latin typeface="Lucida Grande"/>
                <a:cs typeface="Lucida Grande"/>
              </a:rPr>
              <a:t>diag</a:t>
            </a:r>
            <a:r>
              <a:rPr lang="en-US" sz="2600" dirty="0" smtClean="0">
                <a:latin typeface="Lucida Grande"/>
                <a:cs typeface="Lucida Grande"/>
              </a:rPr>
              <a:t> |top}  </a:t>
            </a:r>
          </a:p>
        </p:txBody>
      </p:sp>
    </p:spTree>
    <p:extLst>
      <p:ext uri="{BB962C8B-B14F-4D97-AF65-F5344CB8AC3E}">
        <p14:creationId xmlns:p14="http://schemas.microsoft.com/office/powerpoint/2010/main" val="30145844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Basic Commands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3336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riak-repl</a:t>
            </a: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2600" dirty="0" smtClean="0">
                <a:latin typeface="Lucida Grande"/>
                <a:cs typeface="Lucida Grande"/>
              </a:rPr>
              <a:t>{add-listener | del-listener | add-site | del-site | status | start-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 | cancel-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 | pause-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 | resume-</a:t>
            </a:r>
            <a:r>
              <a:rPr lang="en-US" sz="2600" dirty="0" err="1" smtClean="0">
                <a:latin typeface="Lucida Grande"/>
                <a:cs typeface="Lucida Grande"/>
              </a:rPr>
              <a:t>fullsync</a:t>
            </a:r>
            <a:r>
              <a:rPr lang="en-US" sz="2600" dirty="0" smtClean="0">
                <a:latin typeface="Lucida Grande"/>
                <a:cs typeface="Lucida Grand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222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Rolling Restarts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-admin </a:t>
            </a:r>
            <a:r>
              <a:rPr lang="en-US" sz="2800" dirty="0" err="1" smtClean="0">
                <a:latin typeface="Lucida Grande"/>
                <a:cs typeface="Lucida Grande"/>
              </a:rPr>
              <a:t>ringready</a:t>
            </a:r>
            <a:r>
              <a:rPr lang="en-US" sz="2800" dirty="0" smtClean="0">
                <a:latin typeface="Lucida Grande"/>
                <a:cs typeface="Lucida Grande"/>
              </a:rPr>
              <a:t> should report TRUE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-admin transfers should NOT show pending transfers for current node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 stop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 start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-admin wait-for-service </a:t>
            </a: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err="1">
                <a:latin typeface="Lucida Grande"/>
                <a:cs typeface="Lucida Grande"/>
              </a:rPr>
              <a:t>_</a:t>
            </a:r>
            <a:r>
              <a:rPr lang="en-US" sz="2800" dirty="0" err="1" smtClean="0">
                <a:latin typeface="Lucida Grande"/>
                <a:cs typeface="Lucida Grande"/>
              </a:rPr>
              <a:t>kv</a:t>
            </a:r>
            <a:endParaRPr lang="en-US" sz="2800" dirty="0" smtClean="0">
              <a:latin typeface="Lucida Grande"/>
              <a:cs typeface="Lucida Grande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Move to next node</a:t>
            </a:r>
          </a:p>
        </p:txBody>
      </p:sp>
    </p:spTree>
    <p:extLst>
      <p:ext uri="{BB962C8B-B14F-4D97-AF65-F5344CB8AC3E}">
        <p14:creationId xmlns:p14="http://schemas.microsoft.com/office/powerpoint/2010/main" val="9847657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Upgrading 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07720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Verify Riak status (</a:t>
            </a:r>
            <a:r>
              <a:rPr lang="en-US" sz="2800" dirty="0" err="1" smtClean="0">
                <a:latin typeface="Lucida Grande"/>
                <a:cs typeface="Lucida Grande"/>
              </a:rPr>
              <a:t>ringready</a:t>
            </a:r>
            <a:r>
              <a:rPr lang="en-US" sz="2800" dirty="0" smtClean="0">
                <a:latin typeface="Lucida Grande"/>
                <a:cs typeface="Lucida Grande"/>
              </a:rPr>
              <a:t>/transfers)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Install new package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Make any required changes to </a:t>
            </a:r>
            <a:r>
              <a:rPr lang="en-US" sz="2800" dirty="0" err="1" smtClean="0">
                <a:latin typeface="Lucida Grande"/>
                <a:cs typeface="Lucida Grande"/>
              </a:rPr>
              <a:t>app.config</a:t>
            </a:r>
            <a:endParaRPr lang="en-US" sz="2800" dirty="0" smtClean="0">
              <a:latin typeface="Lucida Grande"/>
              <a:cs typeface="Lucida Grande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Lucida Grande"/>
                <a:cs typeface="Lucida Grande"/>
              </a:rPr>
              <a:t>riak</a:t>
            </a:r>
            <a:r>
              <a:rPr lang="en-US" sz="2800" dirty="0" smtClean="0">
                <a:latin typeface="Lucida Grande"/>
                <a:cs typeface="Lucida Grande"/>
              </a:rPr>
              <a:t> stop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 start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Lucida Grande"/>
                <a:cs typeface="Lucida Grande"/>
              </a:rPr>
              <a:t>r</a:t>
            </a:r>
            <a:r>
              <a:rPr lang="en-US" sz="2800" dirty="0" err="1" smtClean="0">
                <a:latin typeface="Lucida Grande"/>
                <a:cs typeface="Lucida Grande"/>
              </a:rPr>
              <a:t>iak</a:t>
            </a:r>
            <a:r>
              <a:rPr lang="en-US" sz="2800" dirty="0" smtClean="0">
                <a:latin typeface="Lucida Grande"/>
                <a:cs typeface="Lucida Grande"/>
              </a:rPr>
              <a:t>-admin wait-for-service </a:t>
            </a:r>
            <a:r>
              <a:rPr lang="en-US" sz="2800" dirty="0" err="1" smtClean="0">
                <a:latin typeface="Lucida Grande"/>
                <a:cs typeface="Lucida Grande"/>
              </a:rPr>
              <a:t>riak_kv</a:t>
            </a:r>
            <a:endParaRPr lang="en-US" sz="2800" dirty="0" smtClean="0">
              <a:latin typeface="Lucida Grande"/>
              <a:cs typeface="Lucida Grande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>
                <a:latin typeface="Lucida Grande"/>
                <a:cs typeface="Lucida Grande"/>
              </a:rPr>
              <a:t>Move to next node</a:t>
            </a:r>
          </a:p>
        </p:txBody>
      </p:sp>
    </p:spTree>
    <p:extLst>
      <p:ext uri="{BB962C8B-B14F-4D97-AF65-F5344CB8AC3E}">
        <p14:creationId xmlns:p14="http://schemas.microsoft.com/office/powerpoint/2010/main" val="9838032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77724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>
                <a:latin typeface="+mn-lt"/>
              </a:rPr>
              <a:t>Logs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07862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Log Configuration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Log Files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7045934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8763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{lager, [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handlers, [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lager_file_backend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[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   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error.log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error, 10485760, "$D0", 5},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 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console.log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info, 10485760, "$D0", 5}</a:t>
            </a: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    ]}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/>
            <a:r>
              <a:rPr lang="en-US" sz="22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rgbClr val="FF0000"/>
                </a:solidFill>
                <a:latin typeface="+mn-lt"/>
              </a:rPr>
              <a:t>lager_syslog_backend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["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daemon, info]}</a:t>
            </a:r>
          </a:p>
          <a:p>
            <a:pPr algn="l"/>
            <a:r>
              <a:rPr lang="en-US" sz="2200" dirty="0" smtClean="0">
                <a:latin typeface="+mn-lt"/>
              </a:rPr>
              <a:t>    ]},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600200"/>
            <a:ext cx="777240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49421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  <a:cs typeface="Lucida Grande"/>
              </a:rPr>
              <a:t>The Basics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  <a:cs typeface="Lucida Grande"/>
              </a:rPr>
              <a:t>Logs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  <a:cs typeface="Lucida Grande"/>
              </a:rPr>
              <a:t>Monitoring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Optimizations</a:t>
            </a:r>
            <a:endParaRPr lang="en-US" sz="3200" dirty="0" smtClean="0">
              <a:latin typeface="+mn-lt"/>
              <a:cs typeface="Lucida Grande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  <a:cs typeface="Lucida Grande"/>
              </a:rPr>
              <a:t>Capacity Planning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42711619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8763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{lager, [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{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handlers, [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lager_file_backend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[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{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error.log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error, 10485760, "$D0", 5},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console.log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", info, 10485760, "$D0", 5}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]}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</a:t>
            </a:r>
          </a:p>
          <a:p>
            <a:pPr algn="l"/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        </a:t>
            </a:r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lager_syslog_backend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, ["</a:t>
            </a:r>
            <a:r>
              <a:rPr lang="en-US" sz="2200" dirty="0" err="1">
                <a:solidFill>
                  <a:schemeClr val="bg1">
                    <a:lumMod val="7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", daemon, info]}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75000"/>
                  </a:schemeClr>
                </a:solidFill>
                <a:latin typeface="+mn-lt"/>
              </a:rPr>
              <a:t>    ]},</a:t>
            </a:r>
          </a:p>
        </p:txBody>
      </p:sp>
      <p:sp>
        <p:nvSpPr>
          <p:cNvPr id="9" name="Line Callout 1 8"/>
          <p:cNvSpPr/>
          <p:nvPr/>
        </p:nvSpPr>
        <p:spPr bwMode="auto">
          <a:xfrm>
            <a:off x="1524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31347"/>
              <a:gd name="adj4" fmla="val 169706"/>
            </a:avLst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Log File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0" name="Line Callout 1 9"/>
          <p:cNvSpPr/>
          <p:nvPr/>
        </p:nvSpPr>
        <p:spPr bwMode="auto">
          <a:xfrm>
            <a:off x="19812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42311"/>
              <a:gd name="adj4" fmla="val 193828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Log Level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1" name="Line Callout 1 10"/>
          <p:cNvSpPr/>
          <p:nvPr/>
        </p:nvSpPr>
        <p:spPr bwMode="auto">
          <a:xfrm>
            <a:off x="38100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31345"/>
              <a:gd name="adj4" fmla="val 169706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Max Size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56388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42311"/>
              <a:gd name="adj4" fmla="val 131333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Date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74676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431346"/>
              <a:gd name="adj4" fmla="val 58971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Max Files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832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743200"/>
            <a:ext cx="8763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{lager, [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{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handlers, [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lager_file_backend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, [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{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error.log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", error, 10485760, "$D0", 5},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   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{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bg1">
                    <a:lumMod val="85000"/>
                  </a:schemeClr>
                </a:solidFill>
                <a:latin typeface="+mn-lt"/>
              </a:rPr>
              <a:t>console.log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", info, 10485760, "$D0", 5}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 ]}</a:t>
            </a:r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,</a:t>
            </a:r>
          </a:p>
          <a:p>
            <a:pPr algn="l"/>
            <a:r>
              <a:rPr lang="en-US" sz="220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        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lager_syslog_backend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["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", daemon, info]}</a:t>
            </a:r>
          </a:p>
          <a:p>
            <a:pPr algn="l"/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    ]},</a:t>
            </a:r>
          </a:p>
        </p:txBody>
      </p:sp>
      <p:sp>
        <p:nvSpPr>
          <p:cNvPr id="11" name="Line Callout 1 10"/>
          <p:cNvSpPr/>
          <p:nvPr/>
        </p:nvSpPr>
        <p:spPr bwMode="auto">
          <a:xfrm>
            <a:off x="38100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661622"/>
              <a:gd name="adj4" fmla="val 54585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Identity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2" name="Line Callout 1 11"/>
          <p:cNvSpPr/>
          <p:nvPr/>
        </p:nvSpPr>
        <p:spPr bwMode="auto">
          <a:xfrm>
            <a:off x="56388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661623"/>
              <a:gd name="adj4" fmla="val 17308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Facility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  <p:sp>
        <p:nvSpPr>
          <p:cNvPr id="13" name="Line Callout 1 12"/>
          <p:cNvSpPr/>
          <p:nvPr/>
        </p:nvSpPr>
        <p:spPr bwMode="auto">
          <a:xfrm>
            <a:off x="7467600" y="1828800"/>
            <a:ext cx="1524000" cy="457200"/>
          </a:xfrm>
          <a:prstGeom prst="borderCallout1">
            <a:avLst>
              <a:gd name="adj1" fmla="val 101414"/>
              <a:gd name="adj2" fmla="val 50598"/>
              <a:gd name="adj3" fmla="val 647002"/>
              <a:gd name="adj4" fmla="val -38608"/>
            </a:avLst>
          </a:prstGeom>
          <a:solidFill>
            <a:srgbClr val="FE9A25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dirty="0" smtClean="0">
                <a:latin typeface="+mn-lt"/>
              </a:rPr>
              <a:t>Log Level</a:t>
            </a: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+mn-lt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735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Configuration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133600"/>
            <a:ext cx="8763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"/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var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/log/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riak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crash.log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"}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,</a:t>
            </a:r>
          </a:p>
          <a:p>
            <a:pPr algn="l"/>
            <a:endParaRPr lang="en-US" sz="220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crash_log_msg_size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65536},</a:t>
            </a:r>
          </a:p>
          <a:p>
            <a:pPr algn="l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crash_log_size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10485760},</a:t>
            </a:r>
          </a:p>
          <a:p>
            <a:pPr algn="l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crash_log_date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"$D0"},</a:t>
            </a:r>
          </a:p>
          <a:p>
            <a:pPr algn="l"/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sz="2200" dirty="0" smtClean="0">
                <a:solidFill>
                  <a:schemeClr val="tx1"/>
                </a:solidFill>
                <a:latin typeface="+mn-lt"/>
              </a:rPr>
              <a:t>    {</a:t>
            </a:r>
            <a:r>
              <a:rPr lang="en-US" sz="2200" dirty="0" err="1">
                <a:solidFill>
                  <a:schemeClr val="tx1"/>
                </a:solidFill>
                <a:latin typeface="+mn-lt"/>
              </a:rPr>
              <a:t>crash_log_count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 5</a:t>
            </a:r>
            <a:r>
              <a:rPr lang="en-US" sz="2200" dirty="0" smtClean="0">
                <a:solidFill>
                  <a:schemeClr val="tx1"/>
                </a:solidFill>
                <a:latin typeface="+mn-lt"/>
              </a:rPr>
              <a:t>}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,</a:t>
            </a:r>
            <a:endParaRPr lang="en-US" sz="2200" dirty="0" smtClean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68679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Log Files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latin typeface="Lucida Grande"/>
                <a:cs typeface="Lucida Grande"/>
              </a:rPr>
              <a:t> /</a:t>
            </a:r>
            <a:r>
              <a:rPr lang="en-US" sz="3200" dirty="0" err="1">
                <a:latin typeface="Lucida Grande"/>
                <a:cs typeface="Lucida Grande"/>
              </a:rPr>
              <a:t>var</a:t>
            </a:r>
            <a:r>
              <a:rPr lang="en-US" sz="3200" dirty="0">
                <a:latin typeface="Lucida Grande"/>
                <a:cs typeface="Lucida Grande"/>
              </a:rPr>
              <a:t>/log/</a:t>
            </a:r>
            <a:r>
              <a:rPr lang="en-US" sz="3200" dirty="0" err="1">
                <a:latin typeface="Lucida Grande"/>
                <a:cs typeface="Lucida Grande"/>
              </a:rPr>
              <a:t>riak</a:t>
            </a:r>
            <a:endParaRPr lang="en-US" sz="3200" dirty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>
                <a:latin typeface="Lucida Grande"/>
                <a:cs typeface="Lucida Grande"/>
              </a:rPr>
              <a:t>|__ </a:t>
            </a:r>
            <a:r>
              <a:rPr lang="en-US" sz="3200" dirty="0" err="1">
                <a:latin typeface="Lucida Grande"/>
                <a:cs typeface="Lucida Grande"/>
              </a:rPr>
              <a:t>console.log</a:t>
            </a:r>
            <a:endParaRPr lang="en-US" sz="3200" dirty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</a:t>
            </a:r>
            <a:r>
              <a:rPr lang="en-US" sz="3200" dirty="0">
                <a:latin typeface="Lucida Grande"/>
                <a:cs typeface="Lucida Grande"/>
              </a:rPr>
              <a:t>__ </a:t>
            </a:r>
            <a:r>
              <a:rPr lang="en-US" sz="3200" dirty="0" err="1" smtClean="0">
                <a:latin typeface="Lucida Grande"/>
                <a:cs typeface="Lucida Grande"/>
              </a:rPr>
              <a:t>error.log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endParaRPr lang="en-US" sz="3200" dirty="0" smtClean="0">
              <a:latin typeface="Lucida Grande"/>
              <a:cs typeface="Lucida Grande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 /</a:t>
            </a:r>
            <a:r>
              <a:rPr lang="en-US" sz="3200" dirty="0" err="1" smtClean="0">
                <a:latin typeface="+mn-lt"/>
              </a:rPr>
              <a:t>var</a:t>
            </a:r>
            <a:r>
              <a:rPr lang="en-US" sz="3200" dirty="0" smtClean="0">
                <a:latin typeface="+mn-lt"/>
              </a:rPr>
              <a:t>/lib/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leveldb</a:t>
            </a:r>
            <a:r>
              <a:rPr lang="en-US" sz="3200" dirty="0" smtClean="0">
                <a:latin typeface="+mn-lt"/>
              </a:rPr>
              <a:t>/*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|__ LOG</a:t>
            </a:r>
          </a:p>
        </p:txBody>
      </p:sp>
    </p:spTree>
    <p:extLst>
      <p:ext uri="{BB962C8B-B14F-4D97-AF65-F5344CB8AC3E}">
        <p14:creationId xmlns:p14="http://schemas.microsoft.com/office/powerpoint/2010/main" val="31481981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Common Error Messages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60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 smtClean="0">
                <a:latin typeface="+mn-lt"/>
              </a:rPr>
              <a:t>Erlang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4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long_gc</a:t>
            </a:r>
            <a:endParaRPr lang="en-US" sz="24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busy_dist_port</a:t>
            </a:r>
            <a:endParaRPr lang="en-US" sz="24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Too many </a:t>
            </a:r>
            <a:r>
              <a:rPr lang="en-US" sz="2400" dirty="0" err="1" smtClean="0">
                <a:latin typeface="+mn-lt"/>
              </a:rPr>
              <a:t>db</a:t>
            </a:r>
            <a:r>
              <a:rPr lang="en-US" sz="2400" dirty="0" smtClean="0">
                <a:latin typeface="+mn-lt"/>
              </a:rPr>
              <a:t> tables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{error, e____}</a:t>
            </a:r>
          </a:p>
          <a:p>
            <a:pPr marL="742950" lvl="1" indent="-285750" algn="l">
              <a:lnSpc>
                <a:spcPct val="130000"/>
              </a:lnSpc>
              <a:buFont typeface="Arial"/>
              <a:buChar char="•"/>
            </a:pPr>
            <a:r>
              <a:rPr lang="en-US" sz="1800" dirty="0" err="1" smtClean="0">
                <a:latin typeface="+mn-lt"/>
              </a:rPr>
              <a:t>Posix</a:t>
            </a:r>
            <a:r>
              <a:rPr lang="en-US" sz="1800" dirty="0" smtClean="0">
                <a:latin typeface="+mn-lt"/>
              </a:rPr>
              <a:t> errors: http</a:t>
            </a:r>
            <a:r>
              <a:rPr lang="en-US" sz="1800" dirty="0">
                <a:latin typeface="+mn-lt"/>
              </a:rPr>
              <a:t>://</a:t>
            </a:r>
            <a:r>
              <a:rPr lang="en-US" sz="1800" dirty="0" err="1">
                <a:latin typeface="+mn-lt"/>
              </a:rPr>
              <a:t>erldocs.com</a:t>
            </a:r>
            <a:r>
              <a:rPr lang="en-US" sz="1800" dirty="0">
                <a:latin typeface="+mn-lt"/>
              </a:rPr>
              <a:t>/R15B/kernel/</a:t>
            </a:r>
            <a:r>
              <a:rPr lang="en-US" sz="1800" dirty="0" err="1">
                <a:latin typeface="+mn-lt"/>
              </a:rPr>
              <a:t>inet.html</a:t>
            </a:r>
            <a:endParaRPr lang="en-US" sz="1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489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Common Error Messages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19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err="1" smtClean="0">
                <a:latin typeface="+mn-lt"/>
              </a:rPr>
              <a:t>Riak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 smtClean="0">
              <a:latin typeface="+mn-lt"/>
            </a:endParaRPr>
          </a:p>
          <a:p>
            <a:pPr marL="457200" indent="-457200" algn="l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Search</a:t>
            </a:r>
          </a:p>
          <a:p>
            <a:pPr marL="800100" lvl="1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too_many_results</a:t>
            </a:r>
            <a:endParaRPr lang="en-US" sz="2400" dirty="0" smtClean="0">
              <a:latin typeface="+mn-lt"/>
            </a:endParaRPr>
          </a:p>
          <a:p>
            <a:pPr marL="800100" lvl="1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err="1">
                <a:latin typeface="+mn-lt"/>
              </a:rPr>
              <a:t>r</a:t>
            </a:r>
            <a:r>
              <a:rPr lang="en-US" sz="2400" dirty="0" err="1" smtClean="0">
                <a:latin typeface="+mn-lt"/>
              </a:rPr>
              <a:t>iak_search_op_utils</a:t>
            </a:r>
            <a:r>
              <a:rPr lang="en-US" sz="2400" dirty="0" smtClean="0">
                <a:latin typeface="+mn-lt"/>
              </a:rPr>
              <a:t>, </a:t>
            </a:r>
            <a:r>
              <a:rPr lang="en-US" sz="2400" dirty="0" err="1" smtClean="0">
                <a:latin typeface="+mn-lt"/>
              </a:rPr>
              <a:t>gather_stream_results</a:t>
            </a:r>
            <a:endParaRPr lang="en-US" sz="2400" dirty="0" smtClean="0">
              <a:latin typeface="+mn-lt"/>
            </a:endParaRP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Bitcask</a:t>
            </a:r>
            <a:endParaRPr lang="en-US" sz="2400" dirty="0" smtClean="0">
              <a:latin typeface="+mn-lt"/>
            </a:endParaRPr>
          </a:p>
          <a:p>
            <a:pPr marL="800100" lvl="1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Failed to merge</a:t>
            </a:r>
          </a:p>
          <a:p>
            <a:pPr marL="342900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err="1" smtClean="0">
                <a:latin typeface="+mn-lt"/>
              </a:rPr>
              <a:t>LevelDB</a:t>
            </a:r>
            <a:endParaRPr lang="en-US" sz="2400" dirty="0" smtClean="0">
              <a:latin typeface="+mn-lt"/>
            </a:endParaRPr>
          </a:p>
          <a:p>
            <a:pPr marL="800100" lvl="1" indent="-342900" algn="l">
              <a:lnSpc>
                <a:spcPct val="130000"/>
              </a:lnSpc>
              <a:buFont typeface="Arial"/>
              <a:buChar char="•"/>
            </a:pPr>
            <a:r>
              <a:rPr lang="en-US" sz="2400" dirty="0" smtClean="0">
                <a:latin typeface="+mn-lt"/>
              </a:rPr>
              <a:t>Compaction error</a:t>
            </a:r>
          </a:p>
        </p:txBody>
      </p:sp>
    </p:spTree>
    <p:extLst>
      <p:ext uri="{BB962C8B-B14F-4D97-AF65-F5344CB8AC3E}">
        <p14:creationId xmlns:p14="http://schemas.microsoft.com/office/powerpoint/2010/main" val="3127774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Monitoring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119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Monitoring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System Metrics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Status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Metrics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2555472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System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endParaRPr lang="en-US" sz="3200" dirty="0" smtClean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30452"/>
              </p:ext>
            </p:extLst>
          </p:nvPr>
        </p:nvGraphicFramePr>
        <p:xfrm>
          <a:off x="838200" y="1371600"/>
          <a:ext cx="7467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3733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Metric</a:t>
                      </a:r>
                      <a:endParaRPr lang="en-US" b="1" dirty="0"/>
                    </a:p>
                  </a:txBody>
                  <a:tcPr marL="137160" marR="137160" marT="137160" marB="13716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Threshold</a:t>
                      </a:r>
                      <a:endParaRPr lang="en-US" b="1" dirty="0"/>
                    </a:p>
                  </a:txBody>
                  <a:tcPr marL="137160" marR="137160" marT="137160" marB="137160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75%</a:t>
                      </a:r>
                      <a:r>
                        <a:rPr lang="en-US" baseline="0" dirty="0" smtClean="0"/>
                        <a:t> * </a:t>
                      </a:r>
                      <a:r>
                        <a:rPr lang="en-US" baseline="0" dirty="0" err="1" smtClean="0"/>
                        <a:t>num_cores</a:t>
                      </a:r>
                      <a:endParaRPr lang="en-US" dirty="0"/>
                    </a:p>
                  </a:txBody>
                  <a:tcPr marL="137160" marR="137160" marT="137160" marB="13716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marL="137160" marR="137160" marT="137160" marB="137160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70%</a:t>
                      </a:r>
                      <a:r>
                        <a:rPr lang="en-US" baseline="0" dirty="0" smtClean="0"/>
                        <a:t> - buffers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Space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 marL="137160" marR="137160" marT="137160" marB="137160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IO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80% sustained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70% sustained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File Descriptors</a:t>
                      </a:r>
                      <a:endParaRPr lang="en-US" dirty="0"/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75%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ulimit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Swap</a:t>
                      </a:r>
                    </a:p>
                  </a:txBody>
                  <a:tcPr marL="137160" marR="137160" marT="137160" marB="1371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&gt; 0KB</a:t>
                      </a:r>
                      <a:endParaRPr lang="en-US" dirty="0"/>
                    </a:p>
                  </a:txBody>
                  <a:tcPr marL="137160" marR="137160" marT="137160" marB="1371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131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Service Status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 ping or /ping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iak</a:t>
            </a:r>
            <a:r>
              <a:rPr lang="en-US" sz="3200" dirty="0" smtClean="0">
                <a:latin typeface="+mn-lt"/>
              </a:rPr>
              <a:t>-admin test</a:t>
            </a:r>
          </a:p>
          <a:p>
            <a:pPr marL="1028700" lvl="1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</a:t>
            </a:r>
            <a:r>
              <a:rPr lang="en-US" sz="3200" dirty="0" err="1" smtClean="0">
                <a:latin typeface="+mn-lt"/>
              </a:rPr>
              <a:t>ring_status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31906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The Basics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41995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smtClean="0">
                <a:latin typeface="+mn-lt"/>
              </a:rPr>
              <a:t>ping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p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ong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3200" dirty="0" smtClean="0">
                <a:latin typeface="+mn-lt"/>
              </a:rPr>
              <a:t>GET /ping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OK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26597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test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Successfully completed 1 read/write cycle </a:t>
            </a:r>
            <a:r>
              <a:rPr lang="en-US" sz="1600" dirty="0">
                <a:latin typeface="+mn-lt"/>
              </a:rPr>
              <a:t>to 'riak</a:t>
            </a:r>
            <a:r>
              <a:rPr lang="en-US" sz="1600" dirty="0" smtClean="0">
                <a:latin typeface="+mn-lt"/>
              </a:rPr>
              <a:t>@node1.cluster'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91382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Status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</a:t>
            </a:r>
            <a:r>
              <a:rPr lang="en-US" sz="3200" dirty="0" err="1" smtClean="0">
                <a:latin typeface="+mn-lt"/>
              </a:rPr>
              <a:t>ring_status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</a:t>
            </a:r>
            <a:r>
              <a:rPr lang="en-US" sz="1600" dirty="0" smtClean="0">
                <a:latin typeface="+mn-lt"/>
              </a:rPr>
              <a:t>==</a:t>
            </a:r>
            <a:r>
              <a:rPr lang="en-US" sz="1600" dirty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Claimant ===</a:t>
            </a:r>
            <a:r>
              <a:rPr lang="en-US" sz="1600" dirty="0" smtClean="0">
                <a:latin typeface="+mn-lt"/>
              </a:rPr>
              <a:t>======</a:t>
            </a:r>
            <a:r>
              <a:rPr lang="en-US" sz="1600" dirty="0">
                <a:latin typeface="+mn-lt"/>
              </a:rPr>
              <a:t>===</a:t>
            </a:r>
            <a:r>
              <a:rPr lang="en-US" sz="1600" dirty="0" smtClean="0">
                <a:latin typeface="+mn-lt"/>
              </a:rPr>
              <a:t>==</a:t>
            </a:r>
            <a:r>
              <a:rPr lang="en-US" sz="1600" dirty="0">
                <a:latin typeface="+mn-lt"/>
              </a:rPr>
              <a:t>====</a:t>
            </a:r>
            <a:r>
              <a:rPr lang="en-US" sz="1600" dirty="0" smtClean="0">
                <a:latin typeface="+mn-lt"/>
              </a:rPr>
              <a:t>==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Claimant:  'riak</a:t>
            </a:r>
            <a:r>
              <a:rPr lang="en-US" sz="1600" dirty="0" smtClean="0">
                <a:latin typeface="+mn-lt"/>
              </a:rPr>
              <a:t>@node1.cluster'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Status:     up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Ring Ready: true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===========</a:t>
            </a:r>
            <a:r>
              <a:rPr lang="en-US" sz="1600" dirty="0" smtClean="0">
                <a:latin typeface="+mn-lt"/>
              </a:rPr>
              <a:t>==</a:t>
            </a:r>
            <a:r>
              <a:rPr lang="en-US" sz="1600" dirty="0">
                <a:latin typeface="+mn-lt"/>
              </a:rPr>
              <a:t>==== Ownership Handoff 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================</a:t>
            </a:r>
          </a:p>
          <a:p>
            <a:pPr algn="l"/>
            <a:r>
              <a:rPr lang="en-US" sz="1600" dirty="0">
                <a:latin typeface="+mn-lt"/>
              </a:rPr>
              <a:t>No pending changes.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===============</a:t>
            </a:r>
            <a:r>
              <a:rPr lang="en-US" sz="1600" dirty="0" smtClean="0">
                <a:latin typeface="+mn-lt"/>
              </a:rPr>
              <a:t>=== </a:t>
            </a:r>
            <a:r>
              <a:rPr lang="en-US" sz="1600" dirty="0">
                <a:latin typeface="+mn-lt"/>
              </a:rPr>
              <a:t>Unreachable Nodes 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</a:t>
            </a:r>
            <a:r>
              <a:rPr lang="en-US" sz="1600" dirty="0" smtClean="0">
                <a:latin typeface="+mn-lt"/>
              </a:rPr>
              <a:t>=</a:t>
            </a:r>
            <a:r>
              <a:rPr lang="en-US" sz="1600" dirty="0">
                <a:latin typeface="+mn-lt"/>
              </a:rPr>
              <a:t>============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All nodes are up and reachable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04459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-admin status</a:t>
            </a: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fr-FR" sz="1600" dirty="0">
                <a:latin typeface="+mn-lt"/>
              </a:rPr>
              <a:t>1-minute </a:t>
            </a:r>
            <a:r>
              <a:rPr lang="fr-FR" sz="1600" dirty="0" err="1">
                <a:latin typeface="+mn-lt"/>
              </a:rPr>
              <a:t>stats</a:t>
            </a:r>
            <a:r>
              <a:rPr lang="fr-FR" sz="1600" dirty="0">
                <a:latin typeface="+mn-lt"/>
              </a:rPr>
              <a:t> for 'riak</a:t>
            </a:r>
            <a:r>
              <a:rPr lang="fr-FR" sz="1600" dirty="0" smtClean="0">
                <a:latin typeface="+mn-lt"/>
              </a:rPr>
              <a:t>@node1.cluster'</a:t>
            </a:r>
            <a:endParaRPr lang="fr-FR" sz="1600" dirty="0">
              <a:latin typeface="+mn-lt"/>
            </a:endParaRPr>
          </a:p>
          <a:p>
            <a:pPr algn="l"/>
            <a:r>
              <a:rPr lang="fr-FR" sz="1600" dirty="0">
                <a:latin typeface="+mn-lt"/>
              </a:rPr>
              <a:t>-------------------------------------------</a:t>
            </a:r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 err="1" smtClean="0">
                <a:latin typeface="+mn-lt"/>
              </a:rPr>
              <a:t>vnode_gets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: 192</a:t>
            </a:r>
          </a:p>
          <a:p>
            <a:pPr algn="l"/>
            <a:r>
              <a:rPr lang="en-US" sz="1600" dirty="0" err="1">
                <a:latin typeface="+mn-lt"/>
              </a:rPr>
              <a:t>vnode_gets_total</a:t>
            </a:r>
            <a:r>
              <a:rPr lang="en-US" sz="1600" dirty="0">
                <a:latin typeface="+mn-lt"/>
              </a:rPr>
              <a:t> : 131555</a:t>
            </a:r>
          </a:p>
          <a:p>
            <a:pPr algn="l"/>
            <a:r>
              <a:rPr lang="en-US" sz="1600" dirty="0" err="1">
                <a:latin typeface="+mn-lt"/>
              </a:rPr>
              <a:t>vnode_puts</a:t>
            </a:r>
            <a:r>
              <a:rPr lang="en-US" sz="1600" dirty="0">
                <a:latin typeface="+mn-lt"/>
              </a:rPr>
              <a:t> : 12</a:t>
            </a:r>
          </a:p>
          <a:p>
            <a:pPr algn="l"/>
            <a:r>
              <a:rPr lang="en-US" sz="1600" dirty="0" err="1">
                <a:latin typeface="+mn-lt"/>
              </a:rPr>
              <a:t>vnode_puts_total</a:t>
            </a:r>
            <a:r>
              <a:rPr lang="en-US" sz="1600" dirty="0">
                <a:latin typeface="+mn-lt"/>
              </a:rPr>
              <a:t> : 17287</a:t>
            </a:r>
          </a:p>
          <a:p>
            <a:pPr algn="l"/>
            <a:r>
              <a:rPr lang="en-US" sz="1600" dirty="0" err="1">
                <a:latin typeface="+mn-lt"/>
              </a:rPr>
              <a:t>vnode_index_reads</a:t>
            </a:r>
            <a:r>
              <a:rPr lang="en-US" sz="1600" dirty="0">
                <a:latin typeface="+mn-lt"/>
              </a:rPr>
              <a:t> : 277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node_get_fsm_time_mean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756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node_get_fsm_time_median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726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node_put_fsm_time_mean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1098</a:t>
            </a:r>
          </a:p>
          <a:p>
            <a:pPr algn="l"/>
            <a:r>
              <a:rPr lang="en-US" sz="1600" dirty="0" err="1">
                <a:solidFill>
                  <a:srgbClr val="FF0000"/>
                </a:solidFill>
                <a:latin typeface="+mn-lt"/>
              </a:rPr>
              <a:t>node_put_fsm_time_median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: 1012</a:t>
            </a:r>
          </a:p>
        </p:txBody>
      </p:sp>
    </p:spTree>
    <p:extLst>
      <p:ext uri="{BB962C8B-B14F-4D97-AF65-F5344CB8AC3E}">
        <p14:creationId xmlns:p14="http://schemas.microsoft.com/office/powerpoint/2010/main" val="36373291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Search Stats</a:t>
            </a:r>
          </a:p>
          <a:p>
            <a:pPr lvl="1" algn="l"/>
            <a:endParaRPr lang="en-US" sz="3200" dirty="0" smtClean="0">
              <a:latin typeface="+mn-lt"/>
            </a:endParaRPr>
          </a:p>
          <a:p>
            <a:pPr lvl="1" algn="l"/>
            <a:r>
              <a:rPr lang="en-US" sz="3200" dirty="0" smtClean="0">
                <a:latin typeface="+mn-lt"/>
              </a:rPr>
              <a:t>&gt;  </a:t>
            </a:r>
            <a:r>
              <a:rPr lang="en-US" sz="3200" dirty="0" err="1" smtClean="0">
                <a:latin typeface="+mn-lt"/>
              </a:rPr>
              <a:t>riak_search_stat:get_stats</a:t>
            </a:r>
            <a:r>
              <a:rPr lang="en-US" sz="3200" dirty="0" smtClean="0">
                <a:latin typeface="+mn-lt"/>
              </a:rPr>
              <a:t>().</a:t>
            </a:r>
          </a:p>
          <a:p>
            <a:pPr marL="914400" lvl="1" indent="-457200" algn="l">
              <a:buFont typeface="Arial"/>
              <a:buChar char="•"/>
            </a:pPr>
            <a:endParaRPr lang="en-US" sz="3200" dirty="0">
              <a:latin typeface="+mn-lt"/>
            </a:endParaRPr>
          </a:p>
          <a:p>
            <a:pPr lvl="1" algn="l"/>
            <a:r>
              <a:rPr lang="en-US" sz="3200" dirty="0" smtClean="0">
                <a:latin typeface="+mn-lt"/>
              </a:rPr>
              <a:t>&gt;  </a:t>
            </a:r>
            <a:r>
              <a:rPr lang="en-US" sz="3200" dirty="0" err="1" smtClean="0">
                <a:latin typeface="+mn-lt"/>
              </a:rPr>
              <a:t>rpc:call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list_to_atom</a:t>
            </a:r>
            <a:r>
              <a:rPr lang="en-US" sz="3200" dirty="0">
                <a:latin typeface="+mn-lt"/>
              </a:rPr>
              <a:t>(Node), </a:t>
            </a:r>
            <a:r>
              <a:rPr lang="en-US" sz="3200" dirty="0" err="1">
                <a:latin typeface="+mn-lt"/>
              </a:rPr>
              <a:t>riak_search_stat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get_stats</a:t>
            </a:r>
            <a:r>
              <a:rPr lang="en-US" sz="3200" dirty="0">
                <a:latin typeface="+mn-lt"/>
              </a:rPr>
              <a:t>, []</a:t>
            </a:r>
            <a:r>
              <a:rPr lang="en-US" sz="3200" dirty="0" smtClean="0">
                <a:latin typeface="+mn-lt"/>
              </a:rPr>
              <a:t>).</a:t>
            </a:r>
          </a:p>
          <a:p>
            <a:pPr marL="1028700" lvl="1" indent="-571500" algn="l">
              <a:buFont typeface="Arial"/>
              <a:buChar char="•"/>
            </a:pPr>
            <a:endParaRPr lang="en-US" sz="4000" dirty="0">
              <a:latin typeface="+mn-lt"/>
            </a:endParaRPr>
          </a:p>
          <a:p>
            <a:pPr lvl="1" algn="l"/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44998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&gt;  </a:t>
            </a:r>
            <a:r>
              <a:rPr lang="en-US" sz="3200" dirty="0" err="1" smtClean="0">
                <a:latin typeface="+mn-lt"/>
              </a:rPr>
              <a:t>riak_search_stat:get_stats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smtClean="0">
                <a:latin typeface="+mn-lt"/>
              </a:rPr>
              <a:t>).</a:t>
            </a:r>
          </a:p>
          <a:p>
            <a:pPr lvl="1"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{</a:t>
            </a:r>
            <a:r>
              <a:rPr lang="en-US" sz="1600" dirty="0" err="1">
                <a:latin typeface="+mn-lt"/>
              </a:rPr>
              <a:t>search_latency</a:t>
            </a:r>
            <a:r>
              <a:rPr lang="en-US" sz="1600" dirty="0">
                <a:latin typeface="+mn-lt"/>
              </a:rPr>
              <a:t>,[{min,0.0},</a:t>
            </a: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{</a:t>
            </a:r>
            <a:r>
              <a:rPr lang="en-US" sz="1600" dirty="0">
                <a:latin typeface="+mn-lt"/>
              </a:rPr>
              <a:t>max,0.0},</a:t>
            </a:r>
          </a:p>
          <a:p>
            <a:pPr algn="l"/>
            <a:r>
              <a:rPr lang="en-US" sz="1600" dirty="0" smtClean="0">
                <a:latin typeface="+mn-lt"/>
              </a:rPr>
              <a:t>    {</a:t>
            </a:r>
            <a:r>
              <a:rPr lang="en-US" sz="1600" dirty="0">
                <a:latin typeface="+mn-lt"/>
              </a:rPr>
              <a:t>arithmetic_mean,0.0},</a:t>
            </a:r>
          </a:p>
          <a:p>
            <a:pPr algn="l"/>
            <a:r>
              <a:rPr lang="en-US" sz="1600" dirty="0" smtClean="0">
                <a:latin typeface="+mn-lt"/>
              </a:rPr>
              <a:t>    {</a:t>
            </a:r>
            <a:r>
              <a:rPr lang="en-US" sz="1600" dirty="0">
                <a:latin typeface="+mn-lt"/>
              </a:rPr>
              <a:t>geometric_mean,0.0},</a:t>
            </a:r>
          </a:p>
          <a:p>
            <a:pPr algn="l"/>
            <a:r>
              <a:rPr lang="en-US" sz="1600" dirty="0" smtClean="0">
                <a:latin typeface="+mn-lt"/>
              </a:rPr>
              <a:t>   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harmonic_mean,0.0},</a:t>
            </a:r>
          </a:p>
          <a:p>
            <a:pPr algn="l"/>
            <a:r>
              <a:rPr lang="en-US" sz="1600" dirty="0" smtClean="0">
                <a:latin typeface="+mn-lt"/>
              </a:rPr>
              <a:t>    {</a:t>
            </a:r>
            <a:r>
              <a:rPr lang="en-US" sz="1600" dirty="0">
                <a:latin typeface="+mn-lt"/>
              </a:rPr>
              <a:t>median,0.0},</a:t>
            </a:r>
          </a:p>
          <a:p>
            <a:pPr algn="l"/>
            <a:r>
              <a:rPr lang="en-US" sz="1600" dirty="0" smtClean="0">
                <a:latin typeface="+mn-lt"/>
              </a:rPr>
              <a:t>    {variance</a:t>
            </a:r>
            <a:r>
              <a:rPr lang="en-US" sz="1600" dirty="0">
                <a:latin typeface="+mn-lt"/>
              </a:rPr>
              <a:t>,0.0},</a:t>
            </a:r>
          </a:p>
          <a:p>
            <a:pPr algn="l"/>
            <a:r>
              <a:rPr lang="en-US" sz="1600" dirty="0" smtClean="0">
                <a:latin typeface="+mn-lt"/>
              </a:rPr>
              <a:t>    {</a:t>
            </a:r>
            <a:r>
              <a:rPr lang="en-US" sz="1600" dirty="0">
                <a:latin typeface="+mn-lt"/>
              </a:rPr>
              <a:t>standard_deviation,0.0},</a:t>
            </a:r>
          </a:p>
          <a:p>
            <a:pPr algn="l"/>
            <a:r>
              <a:rPr lang="pl-PL" sz="1600" dirty="0" smtClean="0">
                <a:latin typeface="+mn-lt"/>
              </a:rPr>
              <a:t>    {</a:t>
            </a:r>
            <a:r>
              <a:rPr lang="pl-PL" sz="1600" dirty="0">
                <a:latin typeface="+mn-lt"/>
              </a:rPr>
              <a:t>skewness,0.0},</a:t>
            </a:r>
          </a:p>
          <a:p>
            <a:pPr algn="l"/>
            <a:r>
              <a:rPr lang="fr-FR" sz="1600" dirty="0" smtClean="0">
                <a:latin typeface="+mn-lt"/>
              </a:rPr>
              <a:t>    {</a:t>
            </a:r>
            <a:r>
              <a:rPr lang="fr-FR" sz="1600" dirty="0">
                <a:latin typeface="+mn-lt"/>
              </a:rPr>
              <a:t>kurtosis,0.0},</a:t>
            </a:r>
          </a:p>
          <a:p>
            <a:pPr algn="l"/>
            <a:r>
              <a:rPr lang="fr-FR" sz="1600" dirty="0" smtClean="0">
                <a:latin typeface="+mn-lt"/>
              </a:rPr>
              <a:t>    {</a:t>
            </a:r>
            <a:r>
              <a:rPr lang="fr-FR" sz="1600" dirty="0">
                <a:latin typeface="+mn-lt"/>
              </a:rPr>
              <a:t>percentile,[{75,0.0},{95,0.0},{99,0.0},{999,0.0}]},</a:t>
            </a:r>
          </a:p>
          <a:p>
            <a:pPr algn="l"/>
            <a:r>
              <a:rPr lang="fr-FR" sz="1600" dirty="0" smtClean="0">
                <a:latin typeface="+mn-lt"/>
              </a:rPr>
              <a:t>    {</a:t>
            </a:r>
            <a:r>
              <a:rPr lang="fr-FR" sz="1600" dirty="0" err="1">
                <a:latin typeface="+mn-lt"/>
              </a:rPr>
              <a:t>histogram</a:t>
            </a:r>
            <a:r>
              <a:rPr lang="fr-FR" sz="1600" dirty="0">
                <a:latin typeface="+mn-lt"/>
              </a:rPr>
              <a:t>,[{0,0}]}]}</a:t>
            </a:r>
            <a:r>
              <a:rPr lang="fr-FR" sz="1600" dirty="0" smtClean="0">
                <a:latin typeface="+mn-lt"/>
              </a:rPr>
              <a:t>,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675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Metrics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/>
              <a:t>Multi-Data Center Replication Stats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lvl="1" algn="l"/>
            <a:r>
              <a:rPr lang="en-US" sz="3200" dirty="0" smtClean="0"/>
              <a:t>$ </a:t>
            </a:r>
            <a:r>
              <a:rPr lang="en-US" sz="3200" dirty="0" err="1" smtClean="0"/>
              <a:t>riak-repl</a:t>
            </a:r>
            <a:r>
              <a:rPr lang="en-US" sz="3200" dirty="0" smtClean="0"/>
              <a:t> status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leader</a:t>
            </a:r>
            <a:r>
              <a:rPr lang="en-US" sz="1600" dirty="0">
                <a:latin typeface="+mn-lt"/>
              </a:rPr>
              <a:t>: 'riak@s3r1.ewr1'   </a:t>
            </a:r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           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{</a:t>
            </a:r>
            <a:r>
              <a:rPr lang="en-US" sz="1600" dirty="0">
                <a:latin typeface="+mn-lt"/>
              </a:rPr>
              <a:t>dropped_count,0},</a:t>
            </a: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  {</a:t>
            </a:r>
            <a:r>
              <a:rPr lang="en-US" sz="1600" dirty="0">
                <a:latin typeface="+mn-lt"/>
              </a:rPr>
              <a:t>queue_length,0},</a:t>
            </a:r>
          </a:p>
          <a:p>
            <a:pPr algn="l"/>
            <a:r>
              <a:rPr lang="en-US" sz="1600" dirty="0">
                <a:latin typeface="+mn-lt"/>
              </a:rPr>
              <a:t>  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>
                <a:latin typeface="+mn-lt"/>
              </a:rPr>
              <a:t>queue_byte_size,0},</a:t>
            </a:r>
          </a:p>
          <a:p>
            <a:pPr algn="l"/>
            <a:r>
              <a:rPr lang="en-US" sz="1600" dirty="0">
                <a:latin typeface="+mn-lt"/>
              </a:rPr>
              <a:t>  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>
                <a:latin typeface="+mn-lt"/>
              </a:rPr>
              <a:t>queue_max_size,104857600},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1597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Monitoring Tools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73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Enterprise</a:t>
            </a:r>
          </a:p>
          <a:p>
            <a:pPr marL="1371600" lvl="2" indent="-4572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SNMP</a:t>
            </a:r>
          </a:p>
          <a:p>
            <a:pPr marL="1371600" lvl="2" indent="-4572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JMX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 err="1" smtClean="0">
                <a:latin typeface="+mn-lt"/>
              </a:rPr>
              <a:t>Nagios</a:t>
            </a:r>
            <a:endParaRPr lang="en-US" sz="3200" dirty="0" smtClean="0">
              <a:latin typeface="+mn-lt"/>
            </a:endParaRPr>
          </a:p>
          <a:p>
            <a:pPr marL="1371600" lvl="2" indent="-4572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solidFill>
                  <a:schemeClr val="tx1"/>
                </a:solidFill>
                <a:latin typeface="+mn-lt"/>
              </a:rPr>
              <a:t>https://</a:t>
            </a:r>
            <a:r>
              <a:rPr lang="en-US" sz="2500" dirty="0" err="1" smtClean="0">
                <a:solidFill>
                  <a:schemeClr val="tx1"/>
                </a:solidFill>
                <a:latin typeface="+mn-lt"/>
              </a:rPr>
              <a:t>github.com</a:t>
            </a:r>
            <a:r>
              <a:rPr lang="en-US" sz="25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500" dirty="0" err="1" smtClean="0">
                <a:solidFill>
                  <a:schemeClr val="tx1"/>
                </a:solidFill>
                <a:latin typeface="+mn-lt"/>
              </a:rPr>
              <a:t>basho</a:t>
            </a:r>
            <a:r>
              <a:rPr lang="en-US" sz="25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en-US" sz="2500" dirty="0" err="1" smtClean="0">
                <a:solidFill>
                  <a:schemeClr val="tx1"/>
                </a:solidFill>
                <a:latin typeface="+mn-lt"/>
              </a:rPr>
              <a:t>riak_nagios</a:t>
            </a:r>
            <a:endParaRPr lang="en-US" sz="2500" dirty="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42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</a:t>
            </a:r>
            <a:r>
              <a:rPr lang="en-US" sz="3200" dirty="0" err="1" smtClean="0"/>
              <a:t>Nagios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6206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$ </a:t>
            </a:r>
            <a:r>
              <a:rPr lang="en-US" sz="3200" dirty="0" err="1" smtClean="0">
                <a:latin typeface="+mn-lt"/>
              </a:rPr>
              <a:t>check_node</a:t>
            </a:r>
            <a:r>
              <a:rPr lang="en-US" sz="3200" dirty="0" smtClean="0">
                <a:latin typeface="+mn-lt"/>
              </a:rPr>
              <a:t> &lt;check name&gt;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node_up</a:t>
            </a:r>
            <a:endParaRPr lang="en-US" sz="3200" dirty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riak_kv_up</a:t>
            </a:r>
            <a:endParaRPr lang="en-US" sz="3200" dirty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file_handle_count</a:t>
            </a:r>
            <a:endParaRPr lang="en-US" sz="3200" dirty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leveldb_compaction</a:t>
            </a:r>
            <a:r>
              <a:rPr lang="en-US" sz="3200" dirty="0">
                <a:latin typeface="+mn-lt"/>
              </a:rPr>
              <a:t> (errors)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latin typeface="+mn-lt"/>
              </a:rPr>
              <a:t>riak_repl</a:t>
            </a:r>
            <a:endParaRPr lang="en-US" sz="3200" dirty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62012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Optimizations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66116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The Basics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Files and Locations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Ports, Protocols, and Services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Basic Commands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Rolling Restarts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Upgrading Riak</a:t>
            </a:r>
          </a:p>
        </p:txBody>
      </p:sp>
    </p:spTree>
    <p:extLst>
      <p:ext uri="{BB962C8B-B14F-4D97-AF65-F5344CB8AC3E}">
        <p14:creationId xmlns:p14="http://schemas.microsoft.com/office/powerpoint/2010/main" val="40633887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Optimization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Riak Tuning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OS Tuning</a:t>
            </a:r>
          </a:p>
        </p:txBody>
      </p:sp>
    </p:spTree>
    <p:extLst>
      <p:ext uri="{BB962C8B-B14F-4D97-AF65-F5344CB8AC3E}">
        <p14:creationId xmlns:p14="http://schemas.microsoft.com/office/powerpoint/2010/main" val="18219740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vm.args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-</a:t>
            </a:r>
            <a:r>
              <a:rPr lang="en-US" sz="1600" dirty="0">
                <a:latin typeface="+mn-lt"/>
              </a:rPr>
              <a:t>name riak</a:t>
            </a:r>
            <a:r>
              <a:rPr lang="en-US" sz="1600" dirty="0" smtClean="0">
                <a:latin typeface="+mn-lt"/>
              </a:rPr>
              <a:t>@riak1.node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setcookie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riak</a:t>
            </a:r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+K </a:t>
            </a:r>
            <a:r>
              <a:rPr lang="en-US" sz="1600" dirty="0" smtClean="0">
                <a:latin typeface="+mn-lt"/>
              </a:rPr>
              <a:t>true</a:t>
            </a:r>
          </a:p>
          <a:p>
            <a:pPr algn="l"/>
            <a:r>
              <a:rPr lang="en-US" sz="1600" dirty="0" smtClean="0">
                <a:latin typeface="+mn-lt"/>
              </a:rPr>
              <a:t>+</a:t>
            </a:r>
            <a:r>
              <a:rPr lang="en-US" sz="1600" dirty="0">
                <a:latin typeface="+mn-lt"/>
              </a:rPr>
              <a:t>A </a:t>
            </a:r>
            <a:r>
              <a:rPr lang="en-US" sz="1600" dirty="0" smtClean="0">
                <a:latin typeface="+mn-lt"/>
              </a:rPr>
              <a:t>64</a:t>
            </a:r>
          </a:p>
          <a:p>
            <a:pPr algn="l"/>
            <a:r>
              <a:rPr lang="en-US" sz="1600" dirty="0">
                <a:latin typeface="+mn-lt"/>
              </a:rPr>
              <a:t>+W </a:t>
            </a:r>
            <a:r>
              <a:rPr lang="en-US" sz="1600" dirty="0" smtClean="0">
                <a:latin typeface="+mn-lt"/>
              </a:rPr>
              <a:t>w</a:t>
            </a: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env</a:t>
            </a:r>
            <a:r>
              <a:rPr lang="en-US" sz="1600" dirty="0">
                <a:latin typeface="+mn-lt"/>
              </a:rPr>
              <a:t> ERL_MAX_PORTS 4096</a:t>
            </a: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env</a:t>
            </a:r>
            <a:r>
              <a:rPr lang="en-US" sz="1600" dirty="0">
                <a:latin typeface="+mn-lt"/>
              </a:rPr>
              <a:t> ERL_CRASH_DUMP /</a:t>
            </a:r>
            <a:r>
              <a:rPr lang="en-US" sz="1600" dirty="0" err="1">
                <a:latin typeface="+mn-lt"/>
              </a:rPr>
              <a:t>var</a:t>
            </a:r>
            <a:r>
              <a:rPr lang="en-US" sz="1600" dirty="0">
                <a:latin typeface="+mn-lt"/>
              </a:rPr>
              <a:t>/log/</a:t>
            </a:r>
            <a:r>
              <a:rPr lang="en-US" sz="1600" dirty="0" err="1">
                <a:latin typeface="+mn-lt"/>
              </a:rPr>
              <a:t>riak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erl_crash.dump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-</a:t>
            </a:r>
            <a:r>
              <a:rPr lang="en-US" sz="1600" dirty="0" err="1">
                <a:latin typeface="+mn-lt"/>
              </a:rPr>
              <a:t>env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ERL_FULLSWEEP_AFTER 0</a:t>
            </a: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-</a:t>
            </a:r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env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ERL_MAX_ETS_TABLES 8192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+P 256000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+S 64:64</a:t>
            </a:r>
          </a:p>
          <a:p>
            <a:pPr algn="l"/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+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swt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very_low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+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zdbbl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32768</a:t>
            </a:r>
          </a:p>
        </p:txBody>
      </p:sp>
    </p:spTree>
    <p:extLst>
      <p:ext uri="{BB962C8B-B14F-4D97-AF65-F5344CB8AC3E}">
        <p14:creationId xmlns:p14="http://schemas.microsoft.com/office/powerpoint/2010/main" val="428101424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{</a:t>
            </a:r>
            <a:r>
              <a:rPr lang="en-US" sz="1600" dirty="0" err="1">
                <a:latin typeface="+mn-lt"/>
              </a:rPr>
              <a:t>eleveldb</a:t>
            </a:r>
            <a:r>
              <a:rPr lang="en-US" sz="1600" dirty="0">
                <a:latin typeface="+mn-lt"/>
              </a:rPr>
              <a:t>, [</a:t>
            </a:r>
          </a:p>
          <a:p>
            <a:pPr algn="l"/>
            <a:r>
              <a:rPr lang="en-US" sz="1600" dirty="0">
                <a:latin typeface="+mn-lt"/>
              </a:rPr>
              <a:t>                {</a:t>
            </a:r>
            <a:r>
              <a:rPr lang="en-US" sz="1600" dirty="0" err="1">
                <a:latin typeface="+mn-lt"/>
              </a:rPr>
              <a:t>cache_size</a:t>
            </a:r>
            <a:r>
              <a:rPr lang="en-US" sz="1600" dirty="0">
                <a:latin typeface="+mn-lt"/>
              </a:rPr>
              <a:t>, 8388608},</a:t>
            </a:r>
          </a:p>
          <a:p>
            <a:pPr algn="l"/>
            <a:r>
              <a:rPr lang="en-US" sz="1600" dirty="0">
                <a:latin typeface="+mn-lt"/>
              </a:rPr>
              <a:t>                {</a:t>
            </a:r>
            <a:r>
              <a:rPr lang="en-US" sz="1600" dirty="0" err="1">
                <a:latin typeface="+mn-lt"/>
              </a:rPr>
              <a:t>data_root</a:t>
            </a:r>
            <a:r>
              <a:rPr lang="en-US" sz="1600" dirty="0">
                <a:latin typeface="+mn-lt"/>
              </a:rPr>
              <a:t>, "/</a:t>
            </a:r>
            <a:r>
              <a:rPr lang="en-US" sz="1600" dirty="0" err="1">
                <a:latin typeface="+mn-lt"/>
              </a:rPr>
              <a:t>var</a:t>
            </a:r>
            <a:r>
              <a:rPr lang="en-US" sz="1600" dirty="0">
                <a:latin typeface="+mn-lt"/>
              </a:rPr>
              <a:t>/lib/</a:t>
            </a:r>
            <a:r>
              <a:rPr lang="en-US" sz="1600" dirty="0" err="1">
                <a:latin typeface="+mn-lt"/>
              </a:rPr>
              <a:t>riak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leveldb</a:t>
            </a:r>
            <a:r>
              <a:rPr lang="en-US" sz="1600" dirty="0">
                <a:latin typeface="+mn-lt"/>
              </a:rPr>
              <a:t>"},</a:t>
            </a:r>
          </a:p>
          <a:p>
            <a:pPr algn="l"/>
            <a:r>
              <a:rPr lang="en-US" sz="1600" dirty="0">
                <a:latin typeface="+mn-lt"/>
              </a:rPr>
              <a:t>              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 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max_open_files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100}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,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+mn-lt"/>
              </a:rPr>
              <a:t>               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{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write_buffer_size_max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62914560},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+mn-lt"/>
              </a:rPr>
              <a:t>                {</a:t>
            </a:r>
            <a:r>
              <a:rPr lang="en-US" sz="1600" dirty="0" err="1">
                <a:solidFill>
                  <a:schemeClr val="tx1"/>
                </a:solidFill>
                <a:latin typeface="+mn-lt"/>
              </a:rPr>
              <a:t>write_buffer_size_min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, 31457280}</a:t>
            </a:r>
          </a:p>
          <a:p>
            <a:pPr algn="l"/>
            <a:r>
              <a:rPr lang="en-US" sz="1600" dirty="0">
                <a:latin typeface="+mn-lt"/>
              </a:rPr>
              <a:t>        ]},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53818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Riak</a:t>
            </a:r>
            <a:r>
              <a:rPr lang="en-US" sz="3200" dirty="0" smtClean="0"/>
              <a:t>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app.config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 smtClean="0">
                <a:latin typeface="+mn-lt"/>
              </a:rPr>
              <a:t>bitcask</a:t>
            </a:r>
            <a:r>
              <a:rPr lang="en-US" sz="1600" dirty="0" smtClean="0">
                <a:latin typeface="+mn-lt"/>
              </a:rPr>
              <a:t>, [</a:t>
            </a:r>
          </a:p>
          <a:p>
            <a:pPr algn="l"/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merge_window</a:t>
            </a:r>
            <a:r>
              <a:rPr lang="en-US" sz="1600" dirty="0" smtClean="0">
                <a:latin typeface="+mn-lt"/>
              </a:rPr>
              <a:t>, {1, 5}},  %% only merge between the hours of 1-5am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pPr algn="l"/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   %</a:t>
            </a:r>
            <a:r>
              <a:rPr lang="en-US" sz="1600" dirty="0">
                <a:latin typeface="+mn-lt"/>
              </a:rPr>
              <a:t>% Trigger a merge </a:t>
            </a:r>
            <a:r>
              <a:rPr lang="en-US" sz="1600" b="1" dirty="0">
                <a:latin typeface="+mn-lt"/>
              </a:rPr>
              <a:t>if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any</a:t>
            </a:r>
            <a:r>
              <a:rPr lang="en-US" sz="1600" dirty="0">
                <a:latin typeface="+mn-lt"/>
              </a:rPr>
              <a:t> of the following are true:</a:t>
            </a:r>
          </a:p>
          <a:p>
            <a:pPr algn="l"/>
            <a:r>
              <a:rPr lang="da-DK" sz="1600" dirty="0">
                <a:latin typeface="+mn-lt"/>
              </a:rPr>
              <a:t>      </a:t>
            </a:r>
            <a:r>
              <a:rPr lang="da-DK" sz="1600" dirty="0" smtClean="0">
                <a:latin typeface="+mn-lt"/>
              </a:rPr>
              <a:t>{</a:t>
            </a:r>
            <a:r>
              <a:rPr lang="da-DK" sz="1600" dirty="0" err="1">
                <a:solidFill>
                  <a:srgbClr val="FF0000"/>
                </a:solidFill>
                <a:latin typeface="+mn-lt"/>
              </a:rPr>
              <a:t>frag_merge_trigger</a:t>
            </a:r>
            <a:r>
              <a:rPr lang="da-DK" sz="1600" dirty="0">
                <a:latin typeface="+mn-lt"/>
              </a:rPr>
              <a:t>, 60}, %% fragmentation &gt;= 60%</a:t>
            </a:r>
          </a:p>
          <a:p>
            <a:pPr algn="l"/>
            <a:r>
              <a:rPr lang="en-US" sz="1600" dirty="0">
                <a:latin typeface="+mn-lt"/>
              </a:rPr>
              <a:t>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dead_bytes_merge_trigger</a:t>
            </a:r>
            <a:r>
              <a:rPr lang="en-US" sz="1600" dirty="0">
                <a:latin typeface="+mn-lt"/>
              </a:rPr>
              <a:t>, 536870912}, %% dead </a:t>
            </a:r>
            <a:r>
              <a:rPr lang="en-US" sz="1600" b="1" dirty="0">
                <a:latin typeface="+mn-lt"/>
              </a:rPr>
              <a:t>bytes</a:t>
            </a:r>
            <a:r>
              <a:rPr lang="en-US" sz="1600" dirty="0">
                <a:latin typeface="+mn-lt"/>
              </a:rPr>
              <a:t> &gt; 512 </a:t>
            </a:r>
            <a:r>
              <a:rPr lang="en-US" sz="1600" dirty="0" smtClean="0">
                <a:latin typeface="+mn-lt"/>
              </a:rPr>
              <a:t>MB</a:t>
            </a:r>
          </a:p>
          <a:p>
            <a:pPr algn="l"/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   %</a:t>
            </a:r>
            <a:r>
              <a:rPr lang="en-US" sz="1600" dirty="0">
                <a:latin typeface="+mn-lt"/>
              </a:rPr>
              <a:t>% Conditions that determine </a:t>
            </a:r>
            <a:r>
              <a:rPr lang="en-US" sz="1600" b="1" dirty="0">
                <a:latin typeface="+mn-lt"/>
              </a:rPr>
              <a:t>if</a:t>
            </a:r>
            <a:r>
              <a:rPr lang="en-US" sz="1600" dirty="0">
                <a:latin typeface="+mn-lt"/>
              </a:rPr>
              <a:t> a </a:t>
            </a:r>
            <a:r>
              <a:rPr lang="en-US" sz="1600" b="1" dirty="0">
                <a:latin typeface="+mn-lt"/>
              </a:rPr>
              <a:t>file</a:t>
            </a:r>
            <a:r>
              <a:rPr lang="en-US" sz="1600" dirty="0">
                <a:latin typeface="+mn-lt"/>
              </a:rPr>
              <a:t> will be examined </a:t>
            </a:r>
            <a:r>
              <a:rPr lang="en-US" sz="1600" dirty="0" smtClean="0">
                <a:latin typeface="+mn-lt"/>
              </a:rPr>
              <a:t>during a merge</a:t>
            </a:r>
            <a:endParaRPr lang="en-US" sz="1600" dirty="0"/>
          </a:p>
          <a:p>
            <a:pPr algn="l"/>
            <a:r>
              <a:rPr lang="en-US" sz="1600" dirty="0" smtClean="0">
                <a:latin typeface="+mn-lt"/>
              </a:rPr>
              <a:t>      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frag_threshold</a:t>
            </a:r>
            <a:r>
              <a:rPr lang="en-US" sz="1600" dirty="0">
                <a:latin typeface="+mn-lt"/>
              </a:rPr>
              <a:t>, 40}, %% fragmentation &gt;= 40%</a:t>
            </a:r>
          </a:p>
          <a:p>
            <a:pPr algn="l"/>
            <a:r>
              <a:rPr lang="en-US" sz="1600" dirty="0">
                <a:latin typeface="+mn-lt"/>
              </a:rPr>
              <a:t>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dead_bytes_threshold</a:t>
            </a:r>
            <a:r>
              <a:rPr lang="en-US" sz="1600" dirty="0">
                <a:latin typeface="+mn-lt"/>
              </a:rPr>
              <a:t>, 134217728}, %% dead </a:t>
            </a:r>
            <a:r>
              <a:rPr lang="en-US" sz="1600" b="1" dirty="0">
                <a:latin typeface="+mn-lt"/>
              </a:rPr>
              <a:t>bytes</a:t>
            </a:r>
            <a:r>
              <a:rPr lang="en-US" sz="1600" dirty="0">
                <a:latin typeface="+mn-lt"/>
              </a:rPr>
              <a:t> &gt; 128 MB</a:t>
            </a:r>
          </a:p>
          <a:p>
            <a:pPr algn="l"/>
            <a:r>
              <a:rPr lang="en-US" sz="1600" dirty="0">
                <a:latin typeface="+mn-lt"/>
              </a:rPr>
              <a:t>      </a:t>
            </a:r>
            <a:r>
              <a:rPr lang="en-US" sz="1600" dirty="0" smtClean="0">
                <a:latin typeface="+mn-lt"/>
              </a:rPr>
              <a:t>{</a:t>
            </a:r>
            <a:r>
              <a:rPr lang="en-US" sz="1600" dirty="0" err="1">
                <a:solidFill>
                  <a:srgbClr val="FF0000"/>
                </a:solidFill>
                <a:latin typeface="+mn-lt"/>
              </a:rPr>
              <a:t>small_file_threshold</a:t>
            </a:r>
            <a:r>
              <a:rPr lang="en-US" sz="1600" dirty="0">
                <a:latin typeface="+mn-lt"/>
              </a:rPr>
              <a:t>, 10485760</a:t>
            </a:r>
            <a:r>
              <a:rPr lang="en-US" sz="1600" dirty="0" smtClean="0">
                <a:latin typeface="+mn-lt"/>
              </a:rPr>
              <a:t>} </a:t>
            </a:r>
            <a:r>
              <a:rPr lang="en-US" sz="1600" dirty="0">
                <a:latin typeface="+mn-lt"/>
              </a:rPr>
              <a:t>%% </a:t>
            </a:r>
            <a:r>
              <a:rPr lang="en-US" sz="1600" b="1" dirty="0">
                <a:latin typeface="+mn-lt"/>
              </a:rPr>
              <a:t>file</a:t>
            </a:r>
            <a:r>
              <a:rPr lang="en-US" sz="1600" dirty="0">
                <a:latin typeface="+mn-lt"/>
              </a:rPr>
              <a:t> </a:t>
            </a:r>
            <a:r>
              <a:rPr lang="en-US" sz="1600" b="1" dirty="0">
                <a:latin typeface="+mn-lt"/>
              </a:rPr>
              <a:t>is</a:t>
            </a:r>
            <a:r>
              <a:rPr lang="en-US" sz="1600" dirty="0">
                <a:latin typeface="+mn-lt"/>
              </a:rPr>
              <a:t> &lt; </a:t>
            </a:r>
            <a:r>
              <a:rPr lang="en-US" sz="1600" dirty="0" smtClean="0">
                <a:latin typeface="+mn-lt"/>
              </a:rPr>
              <a:t>10MB</a:t>
            </a:r>
          </a:p>
          <a:p>
            <a:pPr algn="l"/>
            <a:r>
              <a:rPr lang="en-US" sz="1600" dirty="0" smtClean="0">
                <a:latin typeface="+mn-lt"/>
              </a:rPr>
              <a:t>]},</a:t>
            </a:r>
            <a:endParaRPr lang="en-US" sz="1600" dirty="0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6950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chemeClr val="tx1"/>
                </a:solidFill>
                <a:latin typeface="+mn-lt"/>
              </a:rPr>
              <a:t>Sysctls</a:t>
            </a:r>
            <a:endParaRPr lang="en-US" sz="3200" dirty="0" smtClean="0">
              <a:solidFill>
                <a:schemeClr val="tx1"/>
              </a:solidFill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Mount options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I/O scheduler</a:t>
            </a:r>
          </a:p>
        </p:txBody>
      </p:sp>
    </p:spTree>
    <p:extLst>
      <p:ext uri="{BB962C8B-B14F-4D97-AF65-F5344CB8AC3E}">
        <p14:creationId xmlns:p14="http://schemas.microsoft.com/office/powerpoint/2010/main" val="225870283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501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etc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sysctl.d</a:t>
            </a:r>
            <a:r>
              <a:rPr lang="en-US" sz="3200" dirty="0" smtClean="0">
                <a:latin typeface="+mn-lt"/>
              </a:rPr>
              <a:t>/</a:t>
            </a:r>
            <a:r>
              <a:rPr lang="en-US" sz="3200" dirty="0" err="1" smtClean="0">
                <a:latin typeface="+mn-lt"/>
              </a:rPr>
              <a:t>riak.conf</a:t>
            </a:r>
            <a:endParaRPr lang="en-US" sz="3200" dirty="0" smtClean="0">
              <a:latin typeface="+mn-lt"/>
            </a:endParaRPr>
          </a:p>
          <a:p>
            <a:pPr algn="l"/>
            <a:endParaRPr lang="en-US" sz="3200" dirty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vm.swappiness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.tcp_max_syn_backlog = 40000</a:t>
            </a:r>
          </a:p>
          <a:p>
            <a:pPr algn="l"/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net.core.somaxconn</a:t>
            </a:r>
            <a:r>
              <a:rPr lang="en-US" sz="1600" dirty="0">
                <a:latin typeface="+mn-lt"/>
              </a:rPr>
              <a:t>=4000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.tcp_timestamps = 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.tcp_sack = 1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.tcp_window_scaling = 1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.tcp_fin_timeout = 15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.tcp_keepalive_intvl = 30</a:t>
            </a:r>
          </a:p>
          <a:p>
            <a:pPr algn="l"/>
            <a:r>
              <a:rPr lang="en-US" sz="1600" dirty="0" smtClean="0">
                <a:latin typeface="+mn-lt"/>
              </a:rPr>
              <a:t>  net.ipv4</a:t>
            </a:r>
            <a:r>
              <a:rPr lang="en-US" sz="1600" dirty="0">
                <a:latin typeface="+mn-lt"/>
              </a:rPr>
              <a:t>.tcp_tw_reuse = </a:t>
            </a:r>
            <a:r>
              <a:rPr lang="en-US" sz="1600" dirty="0" smtClean="0">
                <a:latin typeface="+mn-lt"/>
              </a:rPr>
              <a:t>1</a:t>
            </a:r>
            <a:endParaRPr lang="en-US" sz="1600" dirty="0">
              <a:latin typeface="+mn-lt"/>
            </a:endParaRPr>
          </a:p>
          <a:p>
            <a:pPr algn="l"/>
            <a:r>
              <a:rPr lang="en-US" sz="1600" dirty="0" smtClean="0">
                <a:latin typeface="+mn-lt"/>
              </a:rPr>
              <a:t># For 10Gb Networks</a:t>
            </a:r>
          </a:p>
          <a:p>
            <a:pPr algn="l"/>
            <a:r>
              <a:rPr lang="en-US" sz="1600" dirty="0" smtClean="0">
                <a:latin typeface="+mn-lt"/>
              </a:rPr>
              <a:t>  </a:t>
            </a:r>
            <a:r>
              <a:rPr lang="en-US" sz="1600" dirty="0" err="1" smtClean="0">
                <a:latin typeface="+mn-lt"/>
              </a:rPr>
              <a:t>net.core.rmem_default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net.core.rmem_max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net.core.wmem_default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net.core.wmem_max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8388608</a:t>
            </a:r>
          </a:p>
          <a:p>
            <a:pPr algn="l"/>
            <a:r>
              <a:rPr lang="fr-FR" sz="1600" dirty="0" smtClean="0">
                <a:latin typeface="+mn-lt"/>
              </a:rPr>
              <a:t>  </a:t>
            </a:r>
            <a:r>
              <a:rPr lang="fr-FR" sz="1600" dirty="0" err="1" smtClean="0">
                <a:latin typeface="+mn-lt"/>
              </a:rPr>
              <a:t>net.core.netdev_max_backlog</a:t>
            </a:r>
            <a:r>
              <a:rPr lang="fr-FR" sz="1600" dirty="0" smtClean="0">
                <a:latin typeface="+mn-lt"/>
              </a:rPr>
              <a:t> </a:t>
            </a:r>
            <a:r>
              <a:rPr lang="fr-FR" sz="1600" dirty="0">
                <a:latin typeface="+mn-lt"/>
              </a:rPr>
              <a:t>= 10000</a:t>
            </a:r>
          </a:p>
          <a:p>
            <a:pPr algn="l"/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83718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3058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Mount Options</a:t>
            </a:r>
          </a:p>
          <a:p>
            <a:pPr algn="l"/>
            <a:endParaRPr lang="en-US" sz="1600" dirty="0">
              <a:latin typeface="+mn-lt"/>
            </a:endParaRPr>
          </a:p>
          <a:p>
            <a:pPr algn="l"/>
            <a:endParaRPr lang="en-US" sz="1700" dirty="0">
              <a:latin typeface="+mn-lt"/>
            </a:endParaRPr>
          </a:p>
          <a:p>
            <a:pPr algn="l"/>
            <a:r>
              <a:rPr lang="en-US" sz="1700" dirty="0" smtClean="0">
                <a:latin typeface="+mn-lt"/>
              </a:rPr>
              <a:t>EXT4:  </a:t>
            </a:r>
            <a:r>
              <a:rPr lang="en-US" sz="1700" dirty="0" err="1" smtClean="0">
                <a:latin typeface="+mn-lt"/>
              </a:rPr>
              <a:t>noatime,nodiratime,barrier</a:t>
            </a:r>
            <a:r>
              <a:rPr lang="en-US" sz="1700" dirty="0" smtClean="0">
                <a:latin typeface="+mn-lt"/>
              </a:rPr>
              <a:t>=0,data=</a:t>
            </a:r>
            <a:r>
              <a:rPr lang="en-US" sz="1700" dirty="0" err="1" smtClean="0">
                <a:latin typeface="+mn-lt"/>
              </a:rPr>
              <a:t>writeback</a:t>
            </a:r>
            <a:endParaRPr lang="en-US" sz="1700" dirty="0">
              <a:latin typeface="+mn-lt"/>
            </a:endParaRPr>
          </a:p>
          <a:p>
            <a:pPr algn="l"/>
            <a:endParaRPr lang="en-US" sz="1700" dirty="0" smtClean="0">
              <a:latin typeface="+mn-lt"/>
            </a:endParaRPr>
          </a:p>
          <a:p>
            <a:pPr algn="l"/>
            <a:endParaRPr lang="en-US" sz="1700" dirty="0" smtClean="0">
              <a:latin typeface="+mn-lt"/>
            </a:endParaRPr>
          </a:p>
          <a:p>
            <a:pPr algn="l"/>
            <a:r>
              <a:rPr lang="en-US" sz="1700" dirty="0" smtClean="0">
                <a:latin typeface="+mn-lt"/>
              </a:rPr>
              <a:t>XFS:  </a:t>
            </a:r>
            <a:r>
              <a:rPr lang="en-US" sz="1700" dirty="0" err="1" smtClean="0">
                <a:latin typeface="+mn-lt"/>
              </a:rPr>
              <a:t>noatime,nodiratime,nobarrier,logbufs</a:t>
            </a:r>
            <a:r>
              <a:rPr lang="en-US" sz="1700" dirty="0" smtClean="0">
                <a:latin typeface="+mn-lt"/>
              </a:rPr>
              <a:t>=8,logbsize=32k,allocsize=2M</a:t>
            </a:r>
            <a:endParaRPr lang="en-US" sz="17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8289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OS Tuning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49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+mn-lt"/>
              </a:rPr>
              <a:t>/sys/block</a:t>
            </a:r>
            <a:r>
              <a:rPr lang="en-US" sz="3200" dirty="0" smtClean="0">
                <a:latin typeface="+mn-lt"/>
              </a:rPr>
              <a:t>/X/</a:t>
            </a:r>
            <a:r>
              <a:rPr lang="en-US" sz="3200" dirty="0">
                <a:latin typeface="+mn-lt"/>
              </a:rPr>
              <a:t>queue/</a:t>
            </a:r>
            <a:r>
              <a:rPr lang="en-US" sz="3200" dirty="0" smtClean="0">
                <a:latin typeface="+mn-lt"/>
              </a:rPr>
              <a:t>scheduler</a:t>
            </a:r>
            <a:endParaRPr lang="en-US" sz="3200" dirty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noop</a:t>
            </a:r>
            <a:endParaRPr lang="en-US" sz="3200" dirty="0" smtClean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deadline</a:t>
            </a:r>
            <a:endParaRPr lang="en-US" sz="3200" dirty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/sys/block/x/queue/</a:t>
            </a:r>
            <a:r>
              <a:rPr lang="en-US" sz="3200" dirty="0" err="1" smtClean="0">
                <a:latin typeface="+mn-lt"/>
              </a:rPr>
              <a:t>nr_requests</a:t>
            </a:r>
            <a:endParaRPr lang="en-US" sz="3200" dirty="0" smtClean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1024</a:t>
            </a:r>
          </a:p>
        </p:txBody>
      </p:sp>
    </p:spTree>
    <p:extLst>
      <p:ext uri="{BB962C8B-B14F-4D97-AF65-F5344CB8AC3E}">
        <p14:creationId xmlns:p14="http://schemas.microsoft.com/office/powerpoint/2010/main" val="1357384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 smtClean="0">
                <a:latin typeface="+mn-lt"/>
              </a:rPr>
              <a:t>Capacity Planning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95782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Capacity Planning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Initial Capacity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Scaling Profile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Scaling Thresholds</a:t>
            </a:r>
          </a:p>
        </p:txBody>
      </p:sp>
    </p:spTree>
    <p:extLst>
      <p:ext uri="{BB962C8B-B14F-4D97-AF65-F5344CB8AC3E}">
        <p14:creationId xmlns:p14="http://schemas.microsoft.com/office/powerpoint/2010/main" val="27981003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etc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app.config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vm.args</a:t>
            </a:r>
            <a:endParaRPr lang="en-US" sz="32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6250368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Initial Capacity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How many objects?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What size are the objects?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Object count change over time?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latin typeface="+mn-lt"/>
              </a:rPr>
              <a:t>What </a:t>
            </a:r>
            <a:r>
              <a:rPr lang="en-US" sz="3200" dirty="0" smtClean="0">
                <a:latin typeface="+mn-lt"/>
              </a:rPr>
              <a:t>is your </a:t>
            </a:r>
            <a:r>
              <a:rPr lang="en-US" sz="3200" dirty="0">
                <a:latin typeface="+mn-lt"/>
              </a:rPr>
              <a:t>access </a:t>
            </a:r>
            <a:r>
              <a:rPr lang="en-US" sz="3200" dirty="0" smtClean="0">
                <a:latin typeface="+mn-lt"/>
              </a:rPr>
              <a:t>profile?</a:t>
            </a:r>
          </a:p>
        </p:txBody>
      </p:sp>
    </p:spTree>
    <p:extLst>
      <p:ext uri="{BB962C8B-B14F-4D97-AF65-F5344CB8AC3E}">
        <p14:creationId xmlns:p14="http://schemas.microsoft.com/office/powerpoint/2010/main" val="7741350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Access Profile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How many requests per second?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What is the request distribution?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How are you querying?</a:t>
            </a:r>
          </a:p>
        </p:txBody>
      </p:sp>
    </p:spTree>
    <p:extLst>
      <p:ext uri="{BB962C8B-B14F-4D97-AF65-F5344CB8AC3E}">
        <p14:creationId xmlns:p14="http://schemas.microsoft.com/office/powerpoint/2010/main" val="2183270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Bottlenecks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41729"/>
              </p:ext>
            </p:extLst>
          </p:nvPr>
        </p:nvGraphicFramePr>
        <p:xfrm>
          <a:off x="1295400" y="2133600"/>
          <a:ext cx="6629400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KV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2i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MapReduce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Search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I/O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I/O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I/O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Memory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CPU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Network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Disk I/O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340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Estimating Disk Capacity</a:t>
            </a:r>
            <a:endParaRPr lang="en-US" sz="3200" dirty="0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28600" y="152401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3200" smtClean="0"/>
              <a:t>Estimating Disk Capacity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703530" y="3210261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nodes *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1 +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              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64600" y="1087666"/>
            <a:ext cx="571500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disk space per node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711065" y="3531823"/>
            <a:ext cx="571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4320120" y="3469010"/>
            <a:ext cx="2895600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% free space</a:t>
            </a:r>
          </a:p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0520" y="2345329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objects * size * </a:t>
            </a:r>
            <a:r>
              <a:rPr lang="en-US" sz="3200" dirty="0">
                <a:latin typeface="+mn-lt"/>
              </a:rPr>
              <a:t>N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4838761" y="4017499"/>
            <a:ext cx="1849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5671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Estimating Disk Capacity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28600" y="152401"/>
            <a:ext cx="868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25400" tIns="25400" rIns="25400" bIns="254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+mj-lt"/>
                <a:ea typeface="+mj-ea"/>
                <a:cs typeface="+mj-cs"/>
                <a:sym typeface="Lucida Grande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595959"/>
                </a:solidFill>
                <a:latin typeface="Lucida Grande" charset="0"/>
                <a:ea typeface="ヒラギノ角ゴ ProN W3" charset="0"/>
                <a:cs typeface="ヒラギノ角ゴ ProN W3" charset="0"/>
                <a:sym typeface="Lucida Grande" charset="0"/>
              </a:defRPr>
            </a:lvl9pPr>
          </a:lstStyle>
          <a:p>
            <a:r>
              <a:rPr lang="en-US" sz="3200" smtClean="0"/>
              <a:t>Estimating Disk Capacity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65043" y="3223089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n-lt"/>
              </a:rPr>
              <a:t>5</a:t>
            </a:r>
            <a:r>
              <a:rPr lang="en-US" sz="3200" dirty="0" smtClean="0">
                <a:latin typeface="+mn-lt"/>
              </a:rPr>
              <a:t> *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1 + </a:t>
            </a: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     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  <a:r>
              <a:rPr lang="en-US" sz="3200" dirty="0" smtClean="0">
                <a:latin typeface="+mn-lt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764600" y="1087666"/>
            <a:ext cx="571500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disk space per node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711065" y="3531823"/>
            <a:ext cx="571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794131" y="3469010"/>
            <a:ext cx="2895600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35</a:t>
            </a:r>
          </a:p>
          <a:p>
            <a:pPr>
              <a:lnSpc>
                <a:spcPct val="130000"/>
              </a:lnSpc>
            </a:pPr>
            <a:r>
              <a:rPr lang="en-US" sz="2300" dirty="0" smtClean="0">
                <a:latin typeface="+mn-lt"/>
              </a:rPr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349" y="2345329"/>
            <a:ext cx="7772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latin typeface="Avenir Light"/>
                <a:cs typeface="Avenir Light"/>
              </a:rPr>
              <a:t>(</a:t>
            </a:r>
            <a:r>
              <a:rPr lang="en-US" sz="3200" dirty="0" smtClean="0">
                <a:latin typeface="+mn-lt"/>
              </a:rPr>
              <a:t>1MM * 100kb * 3</a:t>
            </a:r>
            <a:r>
              <a:rPr lang="en-US" sz="4800" dirty="0" smtClean="0">
                <a:latin typeface="Avenir Light"/>
                <a:cs typeface="Avenir Light"/>
              </a:rPr>
              <a:t>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902906" y="4017499"/>
            <a:ext cx="70344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456213" y="4614700"/>
            <a:ext cx="43817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 smtClean="0">
                <a:latin typeface="+mn-lt"/>
              </a:rPr>
              <a:t>= 77GB per node</a:t>
            </a:r>
          </a:p>
        </p:txBody>
      </p:sp>
    </p:spTree>
    <p:extLst>
      <p:ext uri="{BB962C8B-B14F-4D97-AF65-F5344CB8AC3E}">
        <p14:creationId xmlns:p14="http://schemas.microsoft.com/office/powerpoint/2010/main" val="6391491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Scaling Profile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5221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Ideal model scales linearly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Practical efficiency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5-7 nodes: 0.8 * peak/n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>
                <a:latin typeface="+mn-lt"/>
              </a:rPr>
              <a:t>8</a:t>
            </a:r>
            <a:r>
              <a:rPr lang="en-US" sz="3200" smtClean="0">
                <a:latin typeface="+mn-lt"/>
              </a:rPr>
              <a:t>-80 </a:t>
            </a:r>
            <a:r>
              <a:rPr lang="en-US" sz="3200" dirty="0" smtClean="0">
                <a:latin typeface="+mn-lt"/>
              </a:rPr>
              <a:t>nodes: 0.85 * peak/n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Failure overhead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-1.2 * peak/n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70078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Scaling Profile</a:t>
            </a:r>
            <a:endParaRPr lang="en-US" sz="32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51268088"/>
              </p:ext>
            </p:extLst>
          </p:nvPr>
        </p:nvGraphicFramePr>
        <p:xfrm>
          <a:off x="1524000" y="1447800"/>
          <a:ext cx="6172200" cy="436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94909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Riak Scaling Profile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Peak </a:t>
            </a:r>
            <a:r>
              <a:rPr lang="en-US" sz="3200" dirty="0" err="1">
                <a:latin typeface="+mn-lt"/>
              </a:rPr>
              <a:t>r</a:t>
            </a:r>
            <a:r>
              <a:rPr lang="en-US" sz="3200" dirty="0" err="1" smtClean="0">
                <a:latin typeface="+mn-lt"/>
              </a:rPr>
              <a:t>eq</a:t>
            </a:r>
            <a:r>
              <a:rPr lang="en-US" sz="3200" dirty="0" smtClean="0">
                <a:latin typeface="+mn-lt"/>
              </a:rPr>
              <a:t>/s = 1000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Node count = 5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64908"/>
              </p:ext>
            </p:extLst>
          </p:nvPr>
        </p:nvGraphicFramePr>
        <p:xfrm>
          <a:off x="2057400" y="3352800"/>
          <a:ext cx="5029200" cy="274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52600"/>
                <a:gridCol w="16764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Count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Throughput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760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-240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6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1160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+160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7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1314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+154</a:t>
                      </a:r>
                      <a:endParaRPr lang="en-US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656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Choosing </a:t>
            </a:r>
            <a:r>
              <a:rPr lang="en-US" sz="3200" dirty="0" err="1" smtClean="0"/>
              <a:t>ring_creation_size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Can only be set once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All nodes must agree (MDC as well)</a:t>
            </a:r>
          </a:p>
          <a:p>
            <a:pPr marL="457200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10-50 </a:t>
            </a:r>
            <a:r>
              <a:rPr lang="en-US" sz="3200" dirty="0" err="1" smtClean="0">
                <a:latin typeface="+mn-lt"/>
              </a:rPr>
              <a:t>vnodes</a:t>
            </a:r>
            <a:r>
              <a:rPr lang="en-US" sz="3200" dirty="0" smtClean="0">
                <a:latin typeface="+mn-lt"/>
              </a:rPr>
              <a:t> per node is best</a:t>
            </a:r>
          </a:p>
        </p:txBody>
      </p:sp>
    </p:spTree>
    <p:extLst>
      <p:ext uri="{BB962C8B-B14F-4D97-AF65-F5344CB8AC3E}">
        <p14:creationId xmlns:p14="http://schemas.microsoft.com/office/powerpoint/2010/main" val="35309491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Backups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0839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/lib/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erts-5.9.1/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lib/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lib/</a:t>
            </a:r>
            <a:r>
              <a:rPr lang="en-US" sz="3200" dirty="0" err="1" smtClean="0">
                <a:latin typeface="Lucida Grande"/>
                <a:cs typeface="Lucida Grande"/>
              </a:rPr>
              <a:t>basho</a:t>
            </a:r>
            <a:r>
              <a:rPr lang="en-US" sz="3200" dirty="0" smtClean="0">
                <a:latin typeface="Lucida Grande"/>
                <a:cs typeface="Lucida Grande"/>
              </a:rPr>
              <a:t>-patches/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releases/</a:t>
            </a:r>
            <a:endParaRPr lang="en-US" sz="32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4000670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Node Backups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MDC Cluster Backup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Data Export</a:t>
            </a:r>
          </a:p>
        </p:txBody>
      </p:sp>
    </p:spTree>
    <p:extLst>
      <p:ext uri="{BB962C8B-B14F-4D97-AF65-F5344CB8AC3E}">
        <p14:creationId xmlns:p14="http://schemas.microsoft.com/office/powerpoint/2010/main" val="3267646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rsync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2497924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676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var</a:t>
            </a:r>
            <a:r>
              <a:rPr lang="en-US" sz="2500" dirty="0" smtClean="0">
                <a:latin typeface="+mn-lt"/>
              </a:rPr>
              <a:t>/lib/</a:t>
            </a:r>
            <a:r>
              <a:rPr lang="en-US" sz="2500" dirty="0" err="1" smtClean="0">
                <a:latin typeface="+mn-lt"/>
              </a:rPr>
              <a:t>riak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ring</a:t>
            </a: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bitcask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leveldb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merge_index</a:t>
            </a:r>
            <a:endParaRPr lang="en-US" sz="2500" dirty="0" smtClean="0">
              <a:latin typeface="+mn-lt"/>
            </a:endParaRPr>
          </a:p>
          <a:p>
            <a:pPr lvl="2" algn="l">
              <a:lnSpc>
                <a:spcPct val="150000"/>
              </a:lnSpc>
            </a:pPr>
            <a:r>
              <a:rPr lang="en-US" sz="2500" dirty="0" smtClean="0">
                <a:latin typeface="+mn-lt"/>
              </a:rPr>
              <a:t>|__ </a:t>
            </a:r>
            <a:r>
              <a:rPr lang="en-US" sz="2500" dirty="0" err="1" smtClean="0">
                <a:latin typeface="+mn-lt"/>
              </a:rPr>
              <a:t>anti_entropy</a:t>
            </a:r>
            <a:endParaRPr lang="en-US" sz="25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etc</a:t>
            </a: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riak</a:t>
            </a:r>
            <a:endParaRPr lang="en-US" sz="25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smtClean="0">
                <a:latin typeface="+mn-lt"/>
              </a:rPr>
              <a:t>/</a:t>
            </a:r>
            <a:r>
              <a:rPr lang="en-US" sz="2500" dirty="0" err="1" smtClean="0">
                <a:latin typeface="+mn-lt"/>
              </a:rPr>
              <a:t>usr</a:t>
            </a:r>
            <a:r>
              <a:rPr lang="en-US" sz="2500" dirty="0" smtClean="0">
                <a:latin typeface="+mn-lt"/>
              </a:rPr>
              <a:t>/lib/</a:t>
            </a:r>
            <a:r>
              <a:rPr lang="en-US" sz="2500" dirty="0" err="1" smtClean="0">
                <a:latin typeface="+mn-lt"/>
              </a:rPr>
              <a:t>riak</a:t>
            </a:r>
            <a:r>
              <a:rPr lang="en-US" sz="2500" dirty="0" smtClean="0">
                <a:latin typeface="+mn-lt"/>
              </a:rPr>
              <a:t>/lib/</a:t>
            </a:r>
            <a:r>
              <a:rPr lang="en-US" sz="2500" dirty="0" err="1" smtClean="0">
                <a:latin typeface="+mn-lt"/>
              </a:rPr>
              <a:t>basho</a:t>
            </a:r>
            <a:r>
              <a:rPr lang="en-US" sz="2500" dirty="0" smtClean="0">
                <a:latin typeface="+mn-lt"/>
              </a:rPr>
              <a:t>-patches</a:t>
            </a:r>
          </a:p>
        </p:txBody>
      </p:sp>
    </p:spTree>
    <p:extLst>
      <p:ext uri="{BB962C8B-B14F-4D97-AF65-F5344CB8AC3E}">
        <p14:creationId xmlns:p14="http://schemas.microsoft.com/office/powerpoint/2010/main" val="6918001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Restoring 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Install Riak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Restore Riak directories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Join node to cluster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Mark old node down 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Replace old node with new node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Force read-repair (pre-1.3 only)</a:t>
            </a:r>
          </a:p>
        </p:txBody>
      </p:sp>
    </p:spTree>
    <p:extLst>
      <p:ext uri="{BB962C8B-B14F-4D97-AF65-F5344CB8AC3E}">
        <p14:creationId xmlns:p14="http://schemas.microsoft.com/office/powerpoint/2010/main" val="2497924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Restoring Node Backups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229600" cy="463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# Join to any existing, cluster node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join riak@riak2.example.com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Mark the old instance down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down riak@riak1.example.com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Force-replace the original instance with the new one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force-replace riak@riak1.example.com riak@riak6.example.com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Display and review the cluster change plan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plan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7F7F7F"/>
                </a:solidFill>
                <a:latin typeface="Courier New"/>
                <a:cs typeface="Courier New"/>
              </a:rPr>
              <a:t># Commit the changes to the cluster.</a:t>
            </a:r>
          </a:p>
          <a:p>
            <a:pPr algn="l">
              <a:lnSpc>
                <a:spcPct val="150000"/>
              </a:lnSpc>
            </a:pPr>
            <a:r>
              <a:rPr lang="en-US" sz="1800" dirty="0" err="1">
                <a:latin typeface="Courier New"/>
                <a:cs typeface="Courier New"/>
              </a:rPr>
              <a:t>riak</a:t>
            </a:r>
            <a:r>
              <a:rPr lang="en-US" sz="1800" dirty="0">
                <a:latin typeface="Courier New"/>
                <a:cs typeface="Courier New"/>
              </a:rPr>
              <a:t>-admin cluster commit</a:t>
            </a:r>
            <a:endParaRPr lang="en-US" sz="18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35138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MDC Cluster Backup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endParaRPr lang="en-US" sz="3200" dirty="0" smtClean="0">
              <a:latin typeface="+mn-lt"/>
            </a:endParaRPr>
          </a:p>
        </p:txBody>
      </p:sp>
      <p:pic>
        <p:nvPicPr>
          <p:cNvPr id="5" name="Picture 4" descr="MDC backup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00" y="762000"/>
            <a:ext cx="42164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687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Data Export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637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2500" dirty="0" err="1" smtClean="0">
                <a:latin typeface="+mn-lt"/>
              </a:rPr>
              <a:t>github.com</a:t>
            </a:r>
            <a:r>
              <a:rPr lang="en-US" sz="2500" dirty="0">
                <a:latin typeface="+mn-lt"/>
              </a:rPr>
              <a:t>/</a:t>
            </a:r>
            <a:r>
              <a:rPr lang="en-US" sz="2500" dirty="0" err="1">
                <a:latin typeface="+mn-lt"/>
              </a:rPr>
              <a:t>dankerrigan</a:t>
            </a:r>
            <a:r>
              <a:rPr lang="en-US" sz="2500" dirty="0">
                <a:latin typeface="+mn-lt"/>
              </a:rPr>
              <a:t>/</a:t>
            </a:r>
            <a:r>
              <a:rPr lang="en-US" sz="2500" dirty="0" err="1">
                <a:latin typeface="+mn-lt"/>
              </a:rPr>
              <a:t>riak</a:t>
            </a:r>
            <a:r>
              <a:rPr lang="en-US" sz="2500" dirty="0">
                <a:latin typeface="+mn-lt"/>
              </a:rPr>
              <a:t>-data-</a:t>
            </a:r>
            <a:r>
              <a:rPr lang="en-US" sz="2500" dirty="0" smtClean="0">
                <a:latin typeface="+mn-lt"/>
              </a:rPr>
              <a:t>migrator</a:t>
            </a:r>
          </a:p>
        </p:txBody>
      </p:sp>
    </p:spTree>
    <p:extLst>
      <p:ext uri="{BB962C8B-B14F-4D97-AF65-F5344CB8AC3E}">
        <p14:creationId xmlns:p14="http://schemas.microsoft.com/office/powerpoint/2010/main" val="24979240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err="1" smtClean="0">
                <a:latin typeface="+mn-lt"/>
              </a:rPr>
              <a:t>Backends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38375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Backends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Bitcask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err="1" smtClean="0">
                <a:latin typeface="+mn-lt"/>
              </a:rPr>
              <a:t>LevelDB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Memory Backend</a:t>
            </a:r>
            <a:endParaRPr lang="en-US" sz="3200" dirty="0" smtClean="0">
              <a:latin typeface="+mn-lt"/>
            </a:endParaRP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Multi Backend</a:t>
            </a:r>
          </a:p>
        </p:txBody>
      </p:sp>
    </p:spTree>
    <p:extLst>
      <p:ext uri="{BB962C8B-B14F-4D97-AF65-F5344CB8AC3E}">
        <p14:creationId xmlns:p14="http://schemas.microsoft.com/office/powerpoint/2010/main" val="16320367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Bitcask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Strengths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Low, predictable latency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Windowed merges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Supports object expiration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Weaknesses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All keys must fit in memory</a:t>
            </a:r>
          </a:p>
        </p:txBody>
      </p:sp>
    </p:spTree>
    <p:extLst>
      <p:ext uri="{BB962C8B-B14F-4D97-AF65-F5344CB8AC3E}">
        <p14:creationId xmlns:p14="http://schemas.microsoft.com/office/powerpoint/2010/main" val="42784003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var</a:t>
            </a:r>
            <a:r>
              <a:rPr lang="en-US" sz="3200" dirty="0" smtClean="0">
                <a:latin typeface="Lucida Grande"/>
                <a:cs typeface="Lucida Grande"/>
              </a:rPr>
              <a:t>/lib/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bitcask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leveldb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merge_index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ring/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anti_entropy</a:t>
            </a:r>
            <a:endParaRPr lang="en-US" sz="3200" dirty="0" smtClean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2120958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err="1" smtClean="0"/>
              <a:t>LevelDB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Strengths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Supports 2i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Data compression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Not bounded by memory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Weaknesses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Latency increases w/data volume</a:t>
            </a:r>
          </a:p>
        </p:txBody>
      </p:sp>
    </p:spTree>
    <p:extLst>
      <p:ext uri="{BB962C8B-B14F-4D97-AF65-F5344CB8AC3E}">
        <p14:creationId xmlns:p14="http://schemas.microsoft.com/office/powerpoint/2010/main" val="210324183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Memory Backend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Strengths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Supports 2i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Supports Expiration</a:t>
            </a:r>
            <a:endParaRPr lang="en-US" sz="3200" dirty="0" smtClean="0">
              <a:latin typeface="+mn-lt"/>
            </a:endParaRP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Everything is in memory</a:t>
            </a:r>
            <a:endParaRPr lang="en-US" sz="3200" dirty="0" smtClean="0"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latin typeface="+mn-lt"/>
              </a:rPr>
              <a:t>Weaknesses</a:t>
            </a:r>
          </a:p>
          <a:p>
            <a:pPr marL="914400" lvl="1" indent="-4572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+mn-lt"/>
              </a:rPr>
              <a:t>Everything is in memory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4587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Multi Backend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50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{</a:t>
            </a:r>
            <a:r>
              <a:rPr lang="nl-NL" sz="1600" dirty="0" err="1">
                <a:latin typeface="+mn-lt"/>
              </a:rPr>
              <a:t>multi_backend</a:t>
            </a:r>
            <a:r>
              <a:rPr lang="nl-NL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{</a:t>
            </a:r>
            <a:r>
              <a:rPr lang="nl-NL" sz="1600" dirty="0" err="1">
                <a:latin typeface="+mn-lt"/>
              </a:rPr>
              <a:t>be_blocks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>
                <a:solidFill>
                  <a:srgbClr val="FF0000"/>
                </a:solidFill>
                <a:latin typeface="+mn-lt"/>
              </a:rPr>
              <a:t>riak_kv_bitcask_backend</a:t>
            </a:r>
            <a:r>
              <a:rPr lang="nl-NL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data_root</a:t>
            </a:r>
            <a:r>
              <a:rPr lang="nl-NL" sz="1600" dirty="0">
                <a:latin typeface="+mn-lt"/>
              </a:rPr>
              <a:t>, "/var/</a:t>
            </a:r>
            <a:r>
              <a:rPr lang="nl-NL" sz="1600" dirty="0" err="1">
                <a:latin typeface="+mn-lt"/>
              </a:rPr>
              <a:t>lib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riak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bitcask</a:t>
            </a:r>
            <a:r>
              <a:rPr lang="nl-NL" sz="1600" dirty="0">
                <a:latin typeface="+mn-lt"/>
              </a:rPr>
              <a:t>"}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]},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{</a:t>
            </a:r>
            <a:r>
              <a:rPr lang="nl-NL" sz="1600" dirty="0" err="1">
                <a:solidFill>
                  <a:srgbClr val="FF0000"/>
                </a:solidFill>
                <a:latin typeface="+mn-lt"/>
              </a:rPr>
              <a:t>be_default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>
                <a:solidFill>
                  <a:srgbClr val="FF0000"/>
                </a:solidFill>
                <a:latin typeface="+mn-lt"/>
              </a:rPr>
              <a:t>riak_kv_eleveldb_backend</a:t>
            </a:r>
            <a:r>
              <a:rPr lang="nl-NL" sz="1600" dirty="0">
                <a:latin typeface="+mn-lt"/>
              </a:rPr>
              <a:t>, [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cache_size</a:t>
            </a:r>
            <a:r>
              <a:rPr lang="nl-NL" sz="1600" dirty="0">
                <a:latin typeface="+mn-lt"/>
              </a:rPr>
              <a:t>, 8388608},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data_root</a:t>
            </a:r>
            <a:r>
              <a:rPr lang="nl-NL" sz="1600" dirty="0">
                <a:latin typeface="+mn-lt"/>
              </a:rPr>
              <a:t>, "/var/</a:t>
            </a:r>
            <a:r>
              <a:rPr lang="nl-NL" sz="1600" dirty="0" err="1">
                <a:latin typeface="+mn-lt"/>
              </a:rPr>
              <a:t>lib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riak</a:t>
            </a:r>
            <a:r>
              <a:rPr lang="nl-NL" sz="1600" dirty="0">
                <a:latin typeface="+mn-lt"/>
              </a:rPr>
              <a:t>/</a:t>
            </a:r>
            <a:r>
              <a:rPr lang="nl-NL" sz="1600" dirty="0" err="1">
                <a:latin typeface="+mn-lt"/>
              </a:rPr>
              <a:t>leveldb</a:t>
            </a:r>
            <a:r>
              <a:rPr lang="nl-NL" sz="1600" dirty="0">
                <a:latin typeface="+mn-lt"/>
              </a:rPr>
              <a:t>"},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max_open_files</a:t>
            </a:r>
            <a:r>
              <a:rPr lang="nl-NL" sz="1600" dirty="0">
                <a:latin typeface="+mn-lt"/>
              </a:rPr>
              <a:t>, 40},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verify_checksums</a:t>
            </a:r>
            <a:r>
              <a:rPr lang="nl-NL" sz="1600" dirty="0">
                <a:latin typeface="+mn-lt"/>
              </a:rPr>
              <a:t>, </a:t>
            </a:r>
            <a:r>
              <a:rPr lang="nl-NL" sz="1600" dirty="0" err="1">
                <a:latin typeface="+mn-lt"/>
              </a:rPr>
              <a:t>true</a:t>
            </a:r>
            <a:r>
              <a:rPr lang="nl-NL" sz="1600" dirty="0">
                <a:latin typeface="+mn-lt"/>
              </a:rPr>
              <a:t>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write_buffer_size_max</a:t>
            </a:r>
            <a:r>
              <a:rPr lang="nl-NL" sz="1600" dirty="0">
                <a:latin typeface="+mn-lt"/>
              </a:rPr>
              <a:t>, 62914560},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        {</a:t>
            </a:r>
            <a:r>
              <a:rPr lang="nl-NL" sz="1600" dirty="0" err="1">
                <a:latin typeface="+mn-lt"/>
              </a:rPr>
              <a:t>write_buffer_size_min</a:t>
            </a:r>
            <a:r>
              <a:rPr lang="nl-NL" sz="1600" dirty="0">
                <a:latin typeface="+mn-lt"/>
              </a:rPr>
              <a:t>, 31457280}</a:t>
            </a:r>
          </a:p>
          <a:p>
            <a:pPr algn="l">
              <a:lnSpc>
                <a:spcPct val="150000"/>
              </a:lnSpc>
            </a:pPr>
            <a:r>
              <a:rPr lang="nl-NL" sz="1600" dirty="0">
                <a:latin typeface="+mn-lt"/>
              </a:rPr>
              <a:t>                                ]}</a:t>
            </a:r>
          </a:p>
        </p:txBody>
      </p:sp>
    </p:spTree>
    <p:extLst>
      <p:ext uri="{BB962C8B-B14F-4D97-AF65-F5344CB8AC3E}">
        <p14:creationId xmlns:p14="http://schemas.microsoft.com/office/powerpoint/2010/main" val="27938834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Operating </a:t>
            </a:r>
            <a:r>
              <a:rPr lang="en-US" sz="3200" dirty="0" err="1" smtClean="0"/>
              <a:t>Riak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772400" cy="1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500" dirty="0" smtClean="0">
                <a:latin typeface="+mn-lt"/>
              </a:rPr>
              <a:t>Tips &amp; Tricks</a:t>
            </a:r>
            <a:endParaRPr lang="en-US" sz="8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23416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Tips and Tricks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84582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DO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Use DNS names for your nodes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Use KV GET/PUT as much as possible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latin typeface="+mn-lt"/>
              </a:rPr>
              <a:t>Use </a:t>
            </a:r>
            <a:r>
              <a:rPr lang="en-US" sz="3200" dirty="0" err="1" smtClean="0">
                <a:latin typeface="+mn-lt"/>
              </a:rPr>
              <a:t>protobufs</a:t>
            </a:r>
            <a:r>
              <a:rPr lang="en-US" sz="3200" dirty="0" smtClean="0">
                <a:latin typeface="+mn-lt"/>
              </a:rPr>
              <a:t> </a:t>
            </a:r>
            <a:r>
              <a:rPr lang="en-US" sz="3200" dirty="0">
                <a:latin typeface="+mn-lt"/>
              </a:rPr>
              <a:t>interface</a:t>
            </a:r>
            <a:endParaRPr lang="en-US" sz="3200" dirty="0" smtClean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Load test frequently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Use inline fields for Search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Install </a:t>
            </a:r>
            <a:r>
              <a:rPr lang="en-US" sz="3200" dirty="0" err="1" smtClean="0">
                <a:latin typeface="+mn-lt"/>
              </a:rPr>
              <a:t>Riaknostic</a:t>
            </a:r>
            <a:endParaRPr lang="en-US" sz="3200" dirty="0" smtClean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endParaRPr lang="en-US" sz="3200" dirty="0" smtClean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31550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Tips and Tricks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 smtClean="0">
                <a:latin typeface="+mn-lt"/>
              </a:rPr>
              <a:t>DO NOT</a:t>
            </a:r>
          </a:p>
          <a:p>
            <a:pPr algn="l"/>
            <a:endParaRPr lang="en-US" sz="3200" dirty="0" smtClean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>
                <a:latin typeface="+mn-lt"/>
              </a:rPr>
              <a:t>U</a:t>
            </a:r>
            <a:r>
              <a:rPr lang="en-US" sz="3200" dirty="0" smtClean="0">
                <a:latin typeface="+mn-lt"/>
              </a:rPr>
              <a:t>se JS </a:t>
            </a:r>
            <a:r>
              <a:rPr lang="en-US" sz="3200" dirty="0" err="1" smtClean="0">
                <a:latin typeface="+mn-lt"/>
              </a:rPr>
              <a:t>MapReduce</a:t>
            </a:r>
            <a:endParaRPr lang="en-US" sz="3200" dirty="0" smtClean="0">
              <a:latin typeface="+mn-lt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Use </a:t>
            </a:r>
            <a:r>
              <a:rPr lang="en-US" sz="3200" dirty="0" err="1" smtClean="0">
                <a:latin typeface="+mn-lt"/>
              </a:rPr>
              <a:t>Bitcask</a:t>
            </a:r>
            <a:r>
              <a:rPr lang="en-US" sz="3200" dirty="0" smtClean="0">
                <a:latin typeface="+mn-lt"/>
              </a:rPr>
              <a:t> expiration with Search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dirty="0" smtClean="0">
                <a:latin typeface="+mn-lt"/>
              </a:rPr>
              <a:t>Use Broadcom network interfaces</a:t>
            </a:r>
          </a:p>
        </p:txBody>
      </p:sp>
    </p:spTree>
    <p:extLst>
      <p:ext uri="{BB962C8B-B14F-4D97-AF65-F5344CB8AC3E}">
        <p14:creationId xmlns:p14="http://schemas.microsoft.com/office/powerpoint/2010/main" val="17009359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Availability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99.9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99.99</a:t>
            </a:r>
          </a:p>
          <a:p>
            <a:pPr marL="571500" indent="-571500" algn="l">
              <a:lnSpc>
                <a:spcPct val="150000"/>
              </a:lnSpc>
              <a:buFont typeface="Arial"/>
              <a:buChar char="•"/>
            </a:pPr>
            <a:r>
              <a:rPr lang="en-US" sz="3200" dirty="0" smtClean="0">
                <a:latin typeface="Lucida Grande"/>
                <a:cs typeface="Lucida Grande"/>
              </a:rPr>
              <a:t>99.999</a:t>
            </a:r>
            <a:endParaRPr lang="en-US" sz="32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04887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99.9</a:t>
            </a:r>
            <a:endParaRPr lang="en-US" sz="3200" dirty="0"/>
          </a:p>
        </p:txBody>
      </p:sp>
      <p:pic>
        <p:nvPicPr>
          <p:cNvPr id="3" name="Picture 2" descr="Single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828800"/>
            <a:ext cx="48387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87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99.99</a:t>
            </a:r>
            <a:endParaRPr lang="en-US" sz="3200" dirty="0"/>
          </a:p>
        </p:txBody>
      </p:sp>
      <p:pic>
        <p:nvPicPr>
          <p:cNvPr id="3" name="Picture 2" descr="Dual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201324"/>
            <a:ext cx="781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727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99.999</a:t>
            </a:r>
            <a:endParaRPr lang="en-US" sz="3200" dirty="0"/>
          </a:p>
        </p:txBody>
      </p:sp>
      <p:pic>
        <p:nvPicPr>
          <p:cNvPr id="3" name="Picture 2" descr="Dual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219200"/>
            <a:ext cx="5977131" cy="2002096"/>
          </a:xfrm>
          <a:prstGeom prst="rect">
            <a:avLst/>
          </a:prstGeom>
        </p:spPr>
      </p:pic>
      <p:pic>
        <p:nvPicPr>
          <p:cNvPr id="7" name="Picture 6" descr="Dual Rack Layou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017704"/>
            <a:ext cx="5977131" cy="2002096"/>
          </a:xfrm>
          <a:prstGeom prst="rect">
            <a:avLst/>
          </a:prstGeom>
        </p:spPr>
      </p:pic>
      <p:sp>
        <p:nvSpPr>
          <p:cNvPr id="5" name="Up-Down Arrow 4"/>
          <p:cNvSpPr/>
          <p:nvPr/>
        </p:nvSpPr>
        <p:spPr bwMode="auto">
          <a:xfrm>
            <a:off x="4114800" y="3276600"/>
            <a:ext cx="304800" cy="609600"/>
          </a:xfrm>
          <a:prstGeom prst="upDown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53323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var</a:t>
            </a:r>
            <a:r>
              <a:rPr lang="en-US" sz="3200" dirty="0" smtClean="0">
                <a:latin typeface="Lucida Grande"/>
                <a:cs typeface="Lucida Grande"/>
              </a:rPr>
              <a:t>/log/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console.log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crash.log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erlang.log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error.log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run_erl.log</a:t>
            </a:r>
            <a:endParaRPr lang="en-US" sz="3200" dirty="0" smtClean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8754235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648200"/>
            <a:ext cx="6399213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757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 smtClean="0"/>
              <a:t>Operating </a:t>
            </a:r>
            <a:r>
              <a:rPr lang="en-US" sz="8800" dirty="0" err="1" smtClean="0"/>
              <a:t>Riak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648200"/>
            <a:ext cx="6399213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fld id="{477C4508-2D62-AB48-BA46-8045C92EC8C0}" type="datetime4">
              <a:rPr lang="en-US" smtClean="0"/>
              <a:t>June 11, 2013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7579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1"/>
            <a:ext cx="8686800" cy="609600"/>
          </a:xfrm>
        </p:spPr>
        <p:txBody>
          <a:bodyPr/>
          <a:lstStyle/>
          <a:p>
            <a:r>
              <a:rPr lang="en-US" sz="3200" dirty="0" smtClean="0"/>
              <a:t>Files and Locations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600200"/>
            <a:ext cx="7772400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   /</a:t>
            </a:r>
            <a:r>
              <a:rPr lang="en-US" sz="3200" dirty="0" err="1" smtClean="0">
                <a:latin typeface="Lucida Grande"/>
                <a:cs typeface="Lucida Grande"/>
              </a:rPr>
              <a:t>usr</a:t>
            </a:r>
            <a:r>
              <a:rPr lang="en-US" sz="3200" dirty="0" smtClean="0">
                <a:latin typeface="Lucida Grande"/>
                <a:cs typeface="Lucida Grande"/>
              </a:rPr>
              <a:t>/</a:t>
            </a:r>
            <a:r>
              <a:rPr lang="en-US" sz="3200" dirty="0" err="1" smtClean="0">
                <a:latin typeface="Lucida Grande"/>
                <a:cs typeface="Lucida Grande"/>
              </a:rPr>
              <a:t>sbin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endParaRPr lang="en-US" sz="3200" dirty="0" smtClean="0">
              <a:latin typeface="Lucida Grande"/>
              <a:cs typeface="Lucida Grande"/>
            </a:endParaRP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</a:t>
            </a:r>
            <a:r>
              <a:rPr lang="en-US" sz="3200" dirty="0" smtClean="0">
                <a:latin typeface="Lucida Grande"/>
                <a:cs typeface="Lucida Grande"/>
              </a:rPr>
              <a:t>-admin</a:t>
            </a:r>
          </a:p>
          <a:p>
            <a:pPr lvl="2" algn="l">
              <a:lnSpc>
                <a:spcPct val="150000"/>
              </a:lnSpc>
            </a:pPr>
            <a:r>
              <a:rPr lang="en-US" sz="3200" dirty="0" smtClean="0">
                <a:latin typeface="Lucida Grande"/>
                <a:cs typeface="Lucida Grande"/>
              </a:rPr>
              <a:t>|__ </a:t>
            </a:r>
            <a:r>
              <a:rPr lang="en-US" sz="3200" dirty="0" err="1" smtClean="0">
                <a:latin typeface="Lucida Grande"/>
                <a:cs typeface="Lucida Grande"/>
              </a:rPr>
              <a:t>riak-repl</a:t>
            </a:r>
            <a:endParaRPr lang="en-US" sz="3200" dirty="0">
              <a:latin typeface="Lucida Grande"/>
              <a:cs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797721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E9A25"/>
      </a:accent1>
      <a:accent2>
        <a:srgbClr val="333399"/>
      </a:accent2>
      <a:accent3>
        <a:srgbClr val="FFFFFF"/>
      </a:accent3>
      <a:accent4>
        <a:srgbClr val="000000"/>
      </a:accent4>
      <a:accent5>
        <a:srgbClr val="FECAAC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21288</TotalTime>
  <Pages>0</Pages>
  <Words>4323</Words>
  <Characters>0</Characters>
  <Application>Microsoft Macintosh PowerPoint</Application>
  <PresentationFormat>On-screen Show (4:3)</PresentationFormat>
  <Lines>0</Lines>
  <Paragraphs>694</Paragraphs>
  <Slides>81</Slides>
  <Notes>78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2" baseType="lpstr">
      <vt:lpstr>Default - Title Slide</vt:lpstr>
      <vt:lpstr>Operating Riak</vt:lpstr>
      <vt:lpstr>Operating Riak</vt:lpstr>
      <vt:lpstr>Operating Riak</vt:lpstr>
      <vt:lpstr>The Basics</vt:lpstr>
      <vt:lpstr>Files and Locations</vt:lpstr>
      <vt:lpstr>Files and Locations</vt:lpstr>
      <vt:lpstr>Files and Locations</vt:lpstr>
      <vt:lpstr>Files and Locations</vt:lpstr>
      <vt:lpstr>Files and Locations</vt:lpstr>
      <vt:lpstr>Ports Protocols and Services</vt:lpstr>
      <vt:lpstr>Basic Commands</vt:lpstr>
      <vt:lpstr>Basic Commands</vt:lpstr>
      <vt:lpstr>Basic Commands</vt:lpstr>
      <vt:lpstr>Basic Commands</vt:lpstr>
      <vt:lpstr>Rolling Restarts</vt:lpstr>
      <vt:lpstr>Upgrading Riak</vt:lpstr>
      <vt:lpstr>Operating Riak</vt:lpstr>
      <vt:lpstr>Logs</vt:lpstr>
      <vt:lpstr>Log Configuration</vt:lpstr>
      <vt:lpstr>Log Configuration</vt:lpstr>
      <vt:lpstr>Log Configuration</vt:lpstr>
      <vt:lpstr>Log Configuration</vt:lpstr>
      <vt:lpstr>Log Files</vt:lpstr>
      <vt:lpstr>Common Error Messages</vt:lpstr>
      <vt:lpstr>Common Error Messages</vt:lpstr>
      <vt:lpstr>Operating Riak</vt:lpstr>
      <vt:lpstr>Monitoring</vt:lpstr>
      <vt:lpstr>System Metrics</vt:lpstr>
      <vt:lpstr>Riak Status</vt:lpstr>
      <vt:lpstr>Riak Status</vt:lpstr>
      <vt:lpstr>Riak Status</vt:lpstr>
      <vt:lpstr>Riak Status</vt:lpstr>
      <vt:lpstr>Riak Metrics</vt:lpstr>
      <vt:lpstr>Riak Metrics</vt:lpstr>
      <vt:lpstr>Riak Metrics</vt:lpstr>
      <vt:lpstr>Riak Metrics</vt:lpstr>
      <vt:lpstr>Monitoring Tools</vt:lpstr>
      <vt:lpstr>Riak Nagios</vt:lpstr>
      <vt:lpstr>Operating Riak</vt:lpstr>
      <vt:lpstr>Optimization</vt:lpstr>
      <vt:lpstr>Riak Tuning</vt:lpstr>
      <vt:lpstr>Riak Tuning</vt:lpstr>
      <vt:lpstr>Riak Tuning</vt:lpstr>
      <vt:lpstr>OS Tuning</vt:lpstr>
      <vt:lpstr>OS Tuning</vt:lpstr>
      <vt:lpstr>OS Tuning</vt:lpstr>
      <vt:lpstr>OS Tuning</vt:lpstr>
      <vt:lpstr>Operating Riak</vt:lpstr>
      <vt:lpstr>Capacity Planning</vt:lpstr>
      <vt:lpstr>Initial Capacity</vt:lpstr>
      <vt:lpstr>Access Profile</vt:lpstr>
      <vt:lpstr>Bottlenecks</vt:lpstr>
      <vt:lpstr>Estimating Disk Capacity</vt:lpstr>
      <vt:lpstr>Estimating Disk Capacity</vt:lpstr>
      <vt:lpstr>Riak Scaling Profile</vt:lpstr>
      <vt:lpstr>Riak Scaling Profile</vt:lpstr>
      <vt:lpstr>Riak Scaling Profile</vt:lpstr>
      <vt:lpstr>Choosing ring_creation_size</vt:lpstr>
      <vt:lpstr>Operating Riak</vt:lpstr>
      <vt:lpstr>Backups</vt:lpstr>
      <vt:lpstr>Node Backups</vt:lpstr>
      <vt:lpstr>Node Backups</vt:lpstr>
      <vt:lpstr>Restoring Node Backups</vt:lpstr>
      <vt:lpstr>Restoring Node Backups</vt:lpstr>
      <vt:lpstr>MDC Cluster Backup</vt:lpstr>
      <vt:lpstr>Data Export</vt:lpstr>
      <vt:lpstr>Operating Riak</vt:lpstr>
      <vt:lpstr>Backends</vt:lpstr>
      <vt:lpstr>Bitcask</vt:lpstr>
      <vt:lpstr>LevelDB</vt:lpstr>
      <vt:lpstr>Memory Backend</vt:lpstr>
      <vt:lpstr>Multi Backend</vt:lpstr>
      <vt:lpstr>Operating Riak</vt:lpstr>
      <vt:lpstr>Tips and Tricks</vt:lpstr>
      <vt:lpstr>Tips and Tricks</vt:lpstr>
      <vt:lpstr>Availability</vt:lpstr>
      <vt:lpstr>99.9</vt:lpstr>
      <vt:lpstr>99.99</vt:lpstr>
      <vt:lpstr>99.999</vt:lpstr>
      <vt:lpstr>PowerPoint Presentation</vt:lpstr>
      <vt:lpstr>Operating Riak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</dc:creator>
  <cp:lastModifiedBy>Nathan Aschbacher</cp:lastModifiedBy>
  <cp:revision>189</cp:revision>
  <dcterms:modified xsi:type="dcterms:W3CDTF">2013-06-11T16:50:03Z</dcterms:modified>
</cp:coreProperties>
</file>