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0" r:id="rId1"/>
  </p:sldMasterIdLst>
  <p:notesMasterIdLst>
    <p:notesMasterId r:id="rId30"/>
  </p:notesMasterIdLst>
  <p:sldIdLst>
    <p:sldId id="330" r:id="rId2"/>
    <p:sldId id="308" r:id="rId3"/>
    <p:sldId id="327" r:id="rId4"/>
    <p:sldId id="285" r:id="rId5"/>
    <p:sldId id="303" r:id="rId6"/>
    <p:sldId id="286" r:id="rId7"/>
    <p:sldId id="287" r:id="rId8"/>
    <p:sldId id="289" r:id="rId9"/>
    <p:sldId id="332" r:id="rId10"/>
    <p:sldId id="319" r:id="rId11"/>
    <p:sldId id="284" r:id="rId12"/>
    <p:sldId id="322" r:id="rId13"/>
    <p:sldId id="323" r:id="rId14"/>
    <p:sldId id="283" r:id="rId15"/>
    <p:sldId id="282" r:id="rId16"/>
    <p:sldId id="325" r:id="rId17"/>
    <p:sldId id="316" r:id="rId18"/>
    <p:sldId id="300" r:id="rId19"/>
    <p:sldId id="291" r:id="rId20"/>
    <p:sldId id="331" r:id="rId21"/>
    <p:sldId id="293" r:id="rId22"/>
    <p:sldId id="333" r:id="rId23"/>
    <p:sldId id="328" r:id="rId24"/>
    <p:sldId id="324" r:id="rId25"/>
    <p:sldId id="296" r:id="rId26"/>
    <p:sldId id="320" r:id="rId27"/>
    <p:sldId id="321" r:id="rId28"/>
    <p:sldId id="307" r:id="rId2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05" autoAdjust="0"/>
  </p:normalViewPr>
  <p:slideViewPr>
    <p:cSldViewPr>
      <p:cViewPr varScale="1">
        <p:scale>
          <a:sx n="100" d="100"/>
          <a:sy n="100" d="100"/>
        </p:scale>
        <p:origin x="-112" y="-5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fundamental unit </a:t>
            </a:r>
            <a:r>
              <a:rPr lang="en-US" smtClean="0"/>
              <a:t>of replication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 group of </a:t>
            </a:r>
            <a:r>
              <a:rPr lang="en-US" dirty="0" err="1" smtClean="0"/>
              <a:t>Riak</a:t>
            </a:r>
            <a:r>
              <a:rPr lang="en-US" dirty="0" smtClean="0"/>
              <a:t> </a:t>
            </a:r>
            <a:r>
              <a:rPr lang="en-US" dirty="0" smtClean="0"/>
              <a:t>nodes connected to each other</a:t>
            </a:r>
            <a:endParaRPr lang="en-US" dirty="0" smtClean="0"/>
          </a:p>
          <a:p>
            <a:r>
              <a:rPr lang="en-US" dirty="0" smtClean="0"/>
              <a:t>--</a:t>
            </a:r>
            <a:r>
              <a:rPr lang="en-US" baseline="0" dirty="0" smtClean="0"/>
              <a:t> almost always in </a:t>
            </a:r>
            <a:r>
              <a:rPr lang="en-US" baseline="0" dirty="0" smtClean="0"/>
              <a:t>a single </a:t>
            </a:r>
            <a:r>
              <a:rPr lang="en-US" baseline="0" dirty="0" smtClean="0"/>
              <a:t>datacenter</a:t>
            </a:r>
          </a:p>
          <a:p>
            <a:r>
              <a:rPr lang="en-US" baseline="0" dirty="0" smtClean="0"/>
              <a:t>-- </a:t>
            </a:r>
            <a:r>
              <a:rPr lang="en-US" baseline="0" dirty="0" smtClean="0"/>
              <a:t>as a whole, the cluster can </a:t>
            </a:r>
            <a:r>
              <a:rPr lang="en-US" baseline="0" dirty="0" smtClean="0"/>
              <a:t>be thought of as ‘the database service’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ways to interact with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Simple direct lookup by unique primary key</a:t>
            </a:r>
          </a:p>
          <a:p>
            <a:r>
              <a:rPr lang="en-US" baseline="0" dirty="0" smtClean="0"/>
              <a:t>- </a:t>
            </a:r>
            <a:r>
              <a:rPr lang="en-US" baseline="0" dirty="0" smtClean="0"/>
              <a:t>Create / Read / Update / Delete objects, also HEAD requests can be performed to check for existence or get metadata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 if</a:t>
            </a:r>
            <a:r>
              <a:rPr lang="en-US" baseline="0" dirty="0" smtClean="0"/>
              <a:t> you have a  “users” bucket and you want to be able to find a user by </a:t>
            </a:r>
            <a:r>
              <a:rPr lang="en-US" baseline="0" dirty="0" err="1" smtClean="0"/>
              <a:t>user_id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email_address</a:t>
            </a:r>
            <a:r>
              <a:rPr lang="en-US" baseline="0" dirty="0" smtClean="0"/>
              <a:t>, a secondary index can be added to the object for emails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52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smtClean="0"/>
              <a:t>- SOLR/</a:t>
            </a:r>
            <a:r>
              <a:rPr lang="en-US" baseline="0" dirty="0" err="1" smtClean="0"/>
              <a:t>Lucene</a:t>
            </a:r>
            <a:r>
              <a:rPr lang="en-US" baseline="0" dirty="0" smtClean="0"/>
              <a:t> </a:t>
            </a:r>
            <a:r>
              <a:rPr lang="en-US" baseline="0" dirty="0" smtClean="0"/>
              <a:t>API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2.0, each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node has Apache </a:t>
            </a:r>
            <a:r>
              <a:rPr lang="en-US" baseline="0" dirty="0" err="1" smtClean="0"/>
              <a:t>Solr</a:t>
            </a:r>
            <a:r>
              <a:rPr lang="en-US" baseline="0" dirty="0" smtClean="0"/>
              <a:t> running internally and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does the coordination required for correctly executing queries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Riak</a:t>
            </a:r>
            <a:r>
              <a:rPr lang="en-US" dirty="0" smtClean="0"/>
              <a:t> also</a:t>
            </a:r>
            <a:r>
              <a:rPr lang="en-US" baseline="0" dirty="0" smtClean="0"/>
              <a:t> has facilities for link walking and </a:t>
            </a:r>
            <a:r>
              <a:rPr lang="en-US" baseline="0" dirty="0" err="1" smtClean="0"/>
              <a:t>MapReduce</a:t>
            </a:r>
            <a:r>
              <a:rPr lang="en-US" baseline="0" dirty="0" smtClean="0"/>
              <a:t>, however due to performance impact, it is recommended that users avoid these features if your problem can be solved using other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20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review, the best methods for querying </a:t>
            </a:r>
            <a:r>
              <a:rPr lang="en-US" baseline="0" dirty="0" err="1" smtClean="0"/>
              <a:t>Riak</a:t>
            </a:r>
            <a:r>
              <a:rPr lang="en-US" baseline="0" smtClean="0"/>
              <a:t> are…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 unique identifier for a data object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6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the payload for the data object</a:t>
            </a:r>
          </a:p>
          <a:p>
            <a:r>
              <a:rPr lang="en-US" baseline="0" dirty="0" smtClean="0"/>
              <a:t>-- can be any format</a:t>
            </a:r>
          </a:p>
          <a:p>
            <a:r>
              <a:rPr lang="en-US" baseline="0" dirty="0" smtClean="0"/>
              <a:t>-- binary blob as far as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is concerned</a:t>
            </a:r>
          </a:p>
          <a:p>
            <a:r>
              <a:rPr lang="en-US" baseline="0" dirty="0" smtClean="0"/>
              <a:t>-- content-type is stored in metadata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additional attributes</a:t>
            </a:r>
            <a:r>
              <a:rPr lang="en-US" baseline="0" dirty="0" smtClean="0"/>
              <a:t> of the data object</a:t>
            </a:r>
          </a:p>
          <a:p>
            <a:r>
              <a:rPr lang="en-US" baseline="0" dirty="0" smtClean="0"/>
              <a:t>-- ex: content-type, vector-clock</a:t>
            </a:r>
          </a:p>
          <a:p>
            <a:r>
              <a:rPr lang="en-US" baseline="0" dirty="0" smtClean="0"/>
              <a:t>-- arbitrary header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key, value, and </a:t>
            </a:r>
            <a:r>
              <a:rPr lang="en-US" dirty="0" err="1" smtClean="0"/>
              <a:t>metada</a:t>
            </a:r>
            <a:r>
              <a:rPr lang="en-US" dirty="0" smtClean="0"/>
              <a:t> together make an object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</a:t>
            </a:r>
            <a:r>
              <a:rPr lang="en-US" baseline="0" dirty="0" smtClean="0"/>
              <a:t> example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58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 logical grouping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Objects</a:t>
            </a:r>
          </a:p>
          <a:p>
            <a:r>
              <a:rPr lang="en-US" baseline="0" dirty="0" smtClean="0"/>
              <a:t>-- a namespace</a:t>
            </a:r>
          </a:p>
          <a:p>
            <a:r>
              <a:rPr lang="en-US" baseline="0" dirty="0" smtClean="0"/>
              <a:t>-- </a:t>
            </a:r>
            <a:r>
              <a:rPr lang="en-US" baseline="0" dirty="0" err="1" smtClean="0"/>
              <a:t>kinda</a:t>
            </a:r>
            <a:r>
              <a:rPr lang="en-US" baseline="0" dirty="0" smtClean="0"/>
              <a:t> like a table, but not really like a table in any way</a:t>
            </a:r>
          </a:p>
          <a:p>
            <a:r>
              <a:rPr lang="en-US" baseline="0" dirty="0" smtClean="0"/>
              <a:t>-- shared configuration for Objects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By logical namespace, we mean that it is actually part of the fully qualified key, not a separate entity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properties of a bucket are the configurable options such as quorum values and whether or not siblings are enabled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an instance of </a:t>
            </a:r>
            <a:r>
              <a:rPr lang="en-US" dirty="0" err="1" smtClean="0"/>
              <a:t>Riak</a:t>
            </a:r>
            <a:endParaRPr lang="en-US" dirty="0" smtClean="0"/>
          </a:p>
          <a:p>
            <a:r>
              <a:rPr lang="en-US" dirty="0" smtClean="0"/>
              <a:t>-- an </a:t>
            </a:r>
            <a:r>
              <a:rPr lang="en-US" dirty="0" err="1" smtClean="0"/>
              <a:t>Erlang</a:t>
            </a:r>
            <a:r>
              <a:rPr lang="en-US" dirty="0" smtClean="0"/>
              <a:t> VM</a:t>
            </a:r>
          </a:p>
          <a:p>
            <a:r>
              <a:rPr lang="en-US" dirty="0" smtClean="0"/>
              <a:t>-- almost always running on a separate server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&lt;SUBTITLE TEXT GOES HERE&gt;</a:t>
            </a:r>
          </a:p>
        </p:txBody>
      </p:sp>
      <p:sp>
        <p:nvSpPr>
          <p:cNvPr id="12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Franklin Gothic Medium"/>
                <a:cs typeface="Franklin Gothic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Franklin Gothic Medium"/>
                <a:cs typeface="Franklin Gothic Medium"/>
              </a:defRPr>
            </a:lvl1pPr>
            <a:lvl2pPr>
              <a:defRPr sz="2800">
                <a:latin typeface="Franklin Gothic Medium"/>
                <a:cs typeface="Franklin Gothic Medium"/>
              </a:defRPr>
            </a:lvl2pPr>
            <a:lvl3pPr>
              <a:defRPr sz="2400">
                <a:latin typeface="Franklin Gothic Medium"/>
                <a:cs typeface="Franklin Gothic Medium"/>
              </a:defRPr>
            </a:lvl3pPr>
            <a:lvl4pPr>
              <a:defRPr sz="2000">
                <a:latin typeface="Franklin Gothic Medium"/>
                <a:cs typeface="Franklin Gothic Medium"/>
              </a:defRPr>
            </a:lvl4pPr>
            <a:lvl5pPr>
              <a:defRPr sz="2000">
                <a:latin typeface="Franklin Gothic Medium"/>
                <a:cs typeface="Franklin Gothic Medium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Franklin Gothic Medium"/>
                <a:cs typeface="Franklin Gothic Medium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09" r:id="rId13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7175"/>
            <a:ext cx="3511550" cy="3578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653466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23402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Bucket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54757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0" y="1524000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b="1" dirty="0" smtClean="0"/>
              <a:t>Bucket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6187" y="3276600"/>
            <a:ext cx="6399213" cy="2971800"/>
          </a:xfrm>
        </p:spPr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Logical Namespace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smtClean="0">
                <a:latin typeface="Franklin Gothic Medium"/>
                <a:cs typeface="Franklin Gothic Medium"/>
              </a:rPr>
              <a:t>Properties</a:t>
            </a:r>
            <a:endParaRPr lang="en-US" sz="3600" b="1" dirty="0" smtClean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65425923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19517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Node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29354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Cluster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06840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0" y="1143000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b="1" dirty="0" smtClean="0"/>
              <a:t>Anatomy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6187" y="2895600"/>
            <a:ext cx="6399213" cy="2971800"/>
          </a:xfrm>
        </p:spPr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Cluster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Node</a:t>
            </a:r>
            <a:endParaRPr lang="en-US" sz="3600" b="1" dirty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Bucket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err="1" smtClean="0">
                <a:latin typeface="Franklin Gothic Medium"/>
                <a:cs typeface="Franklin Gothic Medium"/>
              </a:rPr>
              <a:t>Riak</a:t>
            </a:r>
            <a:r>
              <a:rPr lang="en-US" sz="3600" b="1" dirty="0" smtClean="0">
                <a:latin typeface="Franklin Gothic Medium"/>
                <a:cs typeface="Franklin Gothic Medium"/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440627588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03523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Operations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33397"/>
      </p:ext>
    </p:extLst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Key =&gt; Value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62811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Basic Anatomy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8131" b="-18131"/>
          <a:stretch>
            <a:fillRect/>
          </a:stretch>
        </p:blipFill>
        <p:spPr>
          <a:xfrm>
            <a:off x="1371600" y="2133600"/>
            <a:ext cx="6399213" cy="2971800"/>
          </a:xfrm>
        </p:spPr>
      </p:pic>
    </p:spTree>
    <p:extLst>
      <p:ext uri="{BB962C8B-B14F-4D97-AF65-F5344CB8AC3E}">
        <p14:creationId xmlns:p14="http://schemas.microsoft.com/office/powerpoint/2010/main" val="10003135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Index</a:t>
            </a:r>
            <a:br>
              <a:rPr lang="en-US" dirty="0" smtClean="0"/>
            </a:br>
            <a:r>
              <a:rPr lang="en-US" dirty="0" smtClean="0"/>
              <a:t>(2i)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15743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Search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90309"/>
      </p:ext>
    </p:ext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9200"/>
            <a:ext cx="6399213" cy="4495800"/>
          </a:xfrm>
        </p:spPr>
        <p:txBody>
          <a:bodyPr/>
          <a:lstStyle/>
          <a:p>
            <a:r>
              <a:rPr lang="en-US" dirty="0" smtClean="0"/>
              <a:t>Additionally…</a:t>
            </a:r>
          </a:p>
          <a:p>
            <a:endParaRPr lang="en-US" dirty="0"/>
          </a:p>
          <a:p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Link Walking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82501"/>
      </p:ext>
    </p:extLst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81917"/>
      </p:ext>
    </p:extLst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0" y="1295400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b="1" dirty="0" smtClean="0"/>
              <a:t>Operations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6187" y="3048000"/>
            <a:ext cx="6399213" cy="2971800"/>
          </a:xfrm>
        </p:spPr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Key =&gt; Value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43138301"/>
      </p:ext>
    </p:extLst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0" y="1143000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b="1" dirty="0" err="1" smtClean="0"/>
              <a:t>Riak</a:t>
            </a:r>
            <a:r>
              <a:rPr lang="en-US" b="1" dirty="0" smtClean="0"/>
              <a:t> Object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6187" y="2895600"/>
            <a:ext cx="6399213" cy="2971800"/>
          </a:xfrm>
        </p:spPr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Key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Value</a:t>
            </a:r>
            <a:endParaRPr lang="en-US" sz="3600" b="1" dirty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1339038457"/>
      </p:ext>
    </p:extLst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0" y="1600200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b="1" dirty="0" smtClean="0"/>
              <a:t>Bucket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6187" y="3352800"/>
            <a:ext cx="6399213" cy="2971800"/>
          </a:xfrm>
        </p:spPr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Logical Namespace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err="1" smtClean="0">
                <a:latin typeface="Franklin Gothic Medium"/>
                <a:cs typeface="Franklin Gothic Medium"/>
              </a:rPr>
              <a:t>Properites</a:t>
            </a:r>
            <a:endParaRPr lang="en-US" sz="3600" b="1" dirty="0" smtClean="0">
              <a:latin typeface="Franklin Gothic Medium"/>
              <a:cs typeface="Franklin Gothic Medium"/>
            </a:endParaRPr>
          </a:p>
          <a:p>
            <a:pPr marL="0" indent="0" algn="l">
              <a:lnSpc>
                <a:spcPct val="60000"/>
              </a:lnSpc>
            </a:pPr>
            <a:endParaRPr lang="en-US" sz="3600" b="1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78638766"/>
      </p:ext>
    </p:extLst>
  </p:cSld>
  <p:clrMapOvr>
    <a:masterClrMapping/>
  </p:clrMapOvr>
  <p:transition xmlns:p14="http://schemas.microsoft.com/office/powerpoint/2010/main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0" y="914400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b="1" dirty="0" smtClean="0"/>
              <a:t>Anatomy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6187" y="2667000"/>
            <a:ext cx="6399213" cy="2971800"/>
          </a:xfrm>
        </p:spPr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Cluster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Node</a:t>
            </a:r>
            <a:endParaRPr lang="en-US" sz="3600" b="1" dirty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Bucket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err="1" smtClean="0">
                <a:latin typeface="Franklin Gothic Medium"/>
                <a:cs typeface="Franklin Gothic Medium"/>
              </a:rPr>
              <a:t>Riak</a:t>
            </a:r>
            <a:r>
              <a:rPr lang="en-US" sz="3600" b="1" dirty="0" smtClean="0">
                <a:latin typeface="Franklin Gothic Medium"/>
                <a:cs typeface="Franklin Gothic Medium"/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078638766"/>
      </p:ext>
    </p:extLst>
  </p:cSld>
  <p:clrMapOvr>
    <a:masterClrMapping/>
  </p:clrMapOvr>
  <p:transition xmlns:p14="http://schemas.microsoft.com/office/powerpoint/2010/main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149475"/>
            <a:ext cx="7773987" cy="2041525"/>
          </a:xfrm>
        </p:spPr>
        <p:txBody>
          <a:bodyPr/>
          <a:lstStyle/>
          <a:p>
            <a:r>
              <a:rPr lang="en-US" sz="4800" dirty="0" smtClean="0"/>
              <a:t>Basic Anatomy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0396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81917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err="1" smtClean="0"/>
              <a:t>Riak</a:t>
            </a:r>
            <a:r>
              <a:rPr lang="en-US" sz="8800" dirty="0" smtClean="0"/>
              <a:t> Object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89952046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Key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6748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Value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65661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Metadata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79015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86000" y="1143000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b="1" dirty="0" err="1" smtClean="0"/>
              <a:t>Riak</a:t>
            </a:r>
            <a:r>
              <a:rPr lang="en-US" b="1" dirty="0" smtClean="0"/>
              <a:t> Object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16187" y="2895600"/>
            <a:ext cx="6399213" cy="2971800"/>
          </a:xfrm>
        </p:spPr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Key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Value</a:t>
            </a:r>
            <a:endParaRPr lang="en-US" sz="3600" b="1" dirty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1546928479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001000" cy="5029200"/>
          </a:xfrm>
        </p:spPr>
        <p:txBody>
          <a:bodyPr/>
          <a:lstStyle/>
          <a:p>
            <a:pPr algn="l"/>
            <a:r>
              <a:rPr lang="en-US" sz="2800" dirty="0" smtClean="0"/>
              <a:t>key: employee_1</a:t>
            </a:r>
          </a:p>
          <a:p>
            <a:pPr algn="l"/>
            <a:r>
              <a:rPr lang="en-US" sz="2800" dirty="0" smtClean="0"/>
              <a:t>value: {</a:t>
            </a:r>
            <a:r>
              <a:rPr lang="en-US" sz="2800" dirty="0"/>
              <a:t>"</a:t>
            </a:r>
            <a:r>
              <a:rPr lang="en-US" sz="2800" dirty="0" err="1"/>
              <a:t>firstName</a:t>
            </a:r>
            <a:r>
              <a:rPr lang="en-US" sz="2800" dirty="0"/>
              <a:t>":"John", "</a:t>
            </a:r>
            <a:r>
              <a:rPr lang="en-US" sz="2800" dirty="0" err="1"/>
              <a:t>lastName</a:t>
            </a:r>
            <a:r>
              <a:rPr lang="en-US" sz="2800" dirty="0"/>
              <a:t>":"Doe"</a:t>
            </a:r>
            <a:r>
              <a:rPr lang="en-US" sz="2800" dirty="0" smtClean="0"/>
              <a:t>}</a:t>
            </a:r>
          </a:p>
          <a:p>
            <a:pPr algn="l"/>
            <a:r>
              <a:rPr lang="en-US" sz="2800" dirty="0" smtClean="0"/>
              <a:t>metadata:</a:t>
            </a:r>
          </a:p>
          <a:p>
            <a:pPr algn="l"/>
            <a:r>
              <a:rPr lang="en-US" sz="2800" dirty="0" smtClean="0"/>
              <a:t>	content-type: application/</a:t>
            </a:r>
            <a:r>
              <a:rPr lang="en-US" sz="2800" dirty="0" err="1" smtClean="0"/>
              <a:t>json</a:t>
            </a:r>
            <a:endParaRPr lang="en-US" sz="2800" dirty="0" smtClean="0"/>
          </a:p>
          <a:p>
            <a:pPr algn="l"/>
            <a:r>
              <a:rPr lang="en-US" sz="2800" dirty="0"/>
              <a:t>	</a:t>
            </a:r>
            <a:r>
              <a:rPr lang="en-US" sz="2800" dirty="0" smtClean="0"/>
              <a:t>charset: utf8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smtClean="0"/>
              <a:t>x-</a:t>
            </a:r>
            <a:r>
              <a:rPr lang="en-US" sz="2800" dirty="0" err="1" smtClean="0"/>
              <a:t>riak</a:t>
            </a:r>
            <a:r>
              <a:rPr lang="en-US" sz="2800" dirty="0" smtClean="0"/>
              <a:t>-</a:t>
            </a:r>
            <a:r>
              <a:rPr lang="en-US" sz="2800" dirty="0" err="1" smtClean="0"/>
              <a:t>vclock</a:t>
            </a:r>
            <a:r>
              <a:rPr lang="en-US" sz="2800" dirty="0"/>
              <a:t>:</a:t>
            </a:r>
            <a:r>
              <a:rPr lang="en-US" sz="2800" dirty="0" smtClean="0"/>
              <a:t> a85hYGBgzWDKBVIsTNPi…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smtClean="0"/>
              <a:t>x-</a:t>
            </a:r>
            <a:r>
              <a:rPr lang="en-US" sz="2800" dirty="0" err="1" smtClean="0"/>
              <a:t>riak</a:t>
            </a:r>
            <a:r>
              <a:rPr lang="en-US" sz="2800" dirty="0" smtClean="0"/>
              <a:t>-</a:t>
            </a:r>
            <a:r>
              <a:rPr lang="en-US" sz="2800" dirty="0" err="1" smtClean="0"/>
              <a:t>mymeta</a:t>
            </a:r>
            <a:r>
              <a:rPr lang="en-US" sz="2800" dirty="0" smtClean="0"/>
              <a:t>: </a:t>
            </a:r>
            <a:r>
              <a:rPr lang="en-US" sz="2800" dirty="0" err="1" smtClean="0"/>
              <a:t>additional_info_to_store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5038903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BashoTraining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BashoTraining.thmx</Template>
  <TotalTime>5390</TotalTime>
  <Pages>0</Pages>
  <Words>454</Words>
  <Characters>0</Characters>
  <Application>Microsoft Macintosh PowerPoint</Application>
  <PresentationFormat>On-screen Show (4:3)</PresentationFormat>
  <Lines>0</Lines>
  <Paragraphs>85</Paragraphs>
  <Slides>28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BashoTraining</vt:lpstr>
      <vt:lpstr>PowerPoint Presentation</vt:lpstr>
      <vt:lpstr>PowerPoint Presentation</vt:lpstr>
      <vt:lpstr>PowerPoint Presentation</vt:lpstr>
      <vt:lpstr>Riak Object</vt:lpstr>
      <vt:lpstr>Key</vt:lpstr>
      <vt:lpstr>Value</vt:lpstr>
      <vt:lpstr>Metadata</vt:lpstr>
      <vt:lpstr>PowerPoint Presentation</vt:lpstr>
      <vt:lpstr>PowerPoint Presentation</vt:lpstr>
      <vt:lpstr>PowerPoint Presentation</vt:lpstr>
      <vt:lpstr>Bucket</vt:lpstr>
      <vt:lpstr>PowerPoint Presentation</vt:lpstr>
      <vt:lpstr>PowerPoint Presentation</vt:lpstr>
      <vt:lpstr>Node</vt:lpstr>
      <vt:lpstr>Cluster</vt:lpstr>
      <vt:lpstr>PowerPoint Presentation</vt:lpstr>
      <vt:lpstr>PowerPoint Presentation</vt:lpstr>
      <vt:lpstr>Operations</vt:lpstr>
      <vt:lpstr>Key =&gt; Value</vt:lpstr>
      <vt:lpstr>Secondary Index (2i)</vt:lpstr>
      <vt:lpstr>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Anatomy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Andrew Kerrigan</cp:lastModifiedBy>
  <cp:revision>74</cp:revision>
  <dcterms:modified xsi:type="dcterms:W3CDTF">2014-08-15T18:03:53Z</dcterms:modified>
</cp:coreProperties>
</file>