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44"/>
  </p:notesMasterIdLst>
  <p:sldIdLst>
    <p:sldId id="365" r:id="rId2"/>
    <p:sldId id="308" r:id="rId3"/>
    <p:sldId id="327" r:id="rId4"/>
    <p:sldId id="285" r:id="rId5"/>
    <p:sldId id="329" r:id="rId6"/>
    <p:sldId id="330" r:id="rId7"/>
    <p:sldId id="331" r:id="rId8"/>
    <p:sldId id="332" r:id="rId9"/>
    <p:sldId id="338" r:id="rId10"/>
    <p:sldId id="303" r:id="rId11"/>
    <p:sldId id="333" r:id="rId12"/>
    <p:sldId id="334" r:id="rId13"/>
    <p:sldId id="335" r:id="rId14"/>
    <p:sldId id="340" r:id="rId15"/>
    <p:sldId id="341" r:id="rId16"/>
    <p:sldId id="337" r:id="rId17"/>
    <p:sldId id="342" r:id="rId18"/>
    <p:sldId id="343" r:id="rId19"/>
    <p:sldId id="344" r:id="rId20"/>
    <p:sldId id="345" r:id="rId21"/>
    <p:sldId id="346" r:id="rId22"/>
    <p:sldId id="362" r:id="rId23"/>
    <p:sldId id="339" r:id="rId24"/>
    <p:sldId id="347" r:id="rId25"/>
    <p:sldId id="356" r:id="rId26"/>
    <p:sldId id="348" r:id="rId27"/>
    <p:sldId id="349" r:id="rId28"/>
    <p:sldId id="350" r:id="rId29"/>
    <p:sldId id="351" r:id="rId30"/>
    <p:sldId id="357" r:id="rId31"/>
    <p:sldId id="355" r:id="rId32"/>
    <p:sldId id="353" r:id="rId33"/>
    <p:sldId id="363" r:id="rId34"/>
    <p:sldId id="366" r:id="rId35"/>
    <p:sldId id="354" r:id="rId36"/>
    <p:sldId id="364" r:id="rId37"/>
    <p:sldId id="352" r:id="rId38"/>
    <p:sldId id="328" r:id="rId39"/>
    <p:sldId id="359" r:id="rId40"/>
    <p:sldId id="360" r:id="rId41"/>
    <p:sldId id="361" r:id="rId42"/>
    <p:sldId id="307" r:id="rId4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FF0C00"/>
    <a:srgbClr val="4C00FF"/>
    <a:srgbClr val="37FF00"/>
    <a:srgbClr val="FF0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471" autoAdjust="0"/>
  </p:normalViewPr>
  <p:slideViewPr>
    <p:cSldViewPr snapToGrid="0">
      <p:cViewPr>
        <p:scale>
          <a:sx n="100" d="100"/>
          <a:sy n="100" d="100"/>
        </p:scale>
        <p:origin x="-1544" y="-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We have a database, MySQL for example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You can think of the guy with the map as a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every node is using the same consistent hashing function, any of them can service requests no matter which box your data lives on.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each box or node is responsible for a quarter of that address space in this example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3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smtClean="0"/>
              <a:t>- In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the address space for the hash function is 0 through two to the 160</a:t>
            </a:r>
            <a:r>
              <a:rPr lang="en-US" baseline="30000" dirty="0" smtClean="0"/>
              <a:t>th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of these addresses are split evenly across several partitions, 16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called the Ring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smtClean="0"/>
              <a:t>- Partitions are independent of physical servers or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nodes, and they are managed by processes in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called virtual nodes or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Here we see that each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 (the guy with the map) is responsible for a group of partitions in the ring.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notice that no two red partitions are next to each other in the Ring – this is to ensure that replica data is evenly spread around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( Draw a simple cluster and the replica routing for 3 copies of data on the whiteboard if there are questions about how this protects replicas )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For a ring size of 16, or 16 total partitions for your ring’s address space, each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 running would be responsible for four partitions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As mentioned before, each of these partitions is managed by an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process running in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called a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and partitions have a 1 to 1 ratio, you’ll sometimes hear the terms partition and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used interchangeably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So now when we get new pieces of data like </a:t>
            </a:r>
            <a:r>
              <a:rPr lang="en-US" baseline="0" dirty="0" err="1" smtClean="0"/>
              <a:t>santa</a:t>
            </a:r>
            <a:r>
              <a:rPr lang="en-US" baseline="0" dirty="0" smtClean="0"/>
              <a:t> clause…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He can find his way to the correct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no matter which node receives the put request from the client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Now we add some data, and eventually the box fills up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I’d like to talk about what happens to these partitions when we add a new node to the mix.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partitions need to be rebalanced, and this process is called Handoff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Here is our four node cluster from before, each with 4 partitions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A new node is added to ease the load on the rest of the cluster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Using the Gossip protocol to chat with each other, the nodes decide which existing partitions can be handed off to the new guy.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our ring size of 16 isn’t divisible by 5, most nodes will have 3 partitions now, and one node will have 4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This is what our partition mapping looks like after handoff is complete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that we’ve talked about ownership hand-offs in a normal cluster state, lets talk about what happens in a failure state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Lets say a pile of rocks falls on one of your servers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Here comes ‘</a:t>
            </a:r>
            <a:r>
              <a:rPr lang="en-US" baseline="0" dirty="0" err="1" smtClean="0"/>
              <a:t>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santa</a:t>
            </a:r>
            <a:r>
              <a:rPr lang="en-US" baseline="0" dirty="0" smtClean="0"/>
              <a:t> clause looking for his </a:t>
            </a:r>
            <a:r>
              <a:rPr lang="en-US" baseline="0" dirty="0" err="1" smtClean="0"/>
              <a:t>vnode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The node that receives the request hashes his name and finds that he should be directed to the red node… but where’d the red node go?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During the absence of the red node, the rest of the nodes will claim ownership of the partitions red used to handle as if it were a cluster of 3 </a:t>
            </a:r>
            <a:r>
              <a:rPr lang="en-US" baseline="0" dirty="0" err="1" smtClean="0"/>
              <a:t>ndoes</a:t>
            </a:r>
            <a:r>
              <a:rPr lang="en-US" baseline="0" dirty="0" smtClean="0"/>
              <a:t> instead of four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What happens when we run out of space?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Traditionally in the relational world, you might scale vertically and just buy a bigger box, but this only works for so long if your data continues to grow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If the red node comes back online and is rediscovered by the rest of the cluster via Gossip protocol, the handoff process begins to return the partitions back to red’s ownership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The process of neighboring nodes taking temporary ownership of the partitions of a downed node is called…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Hinted handoff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differs from regular handoff because it happened as the result of an unexpected change in the cluster, not from intentionally adding or removing a node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0" indent="0" algn="l">
              <a:lnSpc>
                <a:spcPct val="80000"/>
              </a:lnSpc>
              <a:buFont typeface="Arial"/>
              <a:buNone/>
            </a:pPr>
            <a:r>
              <a:rPr lang="en-US" sz="1200" b="1" dirty="0" smtClean="0">
                <a:latin typeface="Franklin Gothic Medium"/>
                <a:cs typeface="Franklin Gothic Medium"/>
              </a:rPr>
              <a:t>To review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Consistent Hashing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removes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the guess work from </a:t>
            </a:r>
            <a:r>
              <a:rPr lang="en-US" sz="1200" b="1" dirty="0" err="1" smtClean="0">
                <a:latin typeface="Franklin Gothic Medium"/>
                <a:cs typeface="Franklin Gothic Medium"/>
              </a:rPr>
              <a:t>sharding</a:t>
            </a:r>
            <a:r>
              <a:rPr lang="en-US" sz="1200" b="1" dirty="0" smtClean="0">
                <a:latin typeface="Franklin Gothic Medium"/>
                <a:cs typeface="Franklin Gothic Medium"/>
              </a:rPr>
              <a:t> and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Evenly distributes data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The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ring is made up of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Partitions in the address space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of</a:t>
            </a:r>
            <a:r>
              <a:rPr lang="en-US" sz="1200" b="1" dirty="0" smtClean="0">
                <a:latin typeface="Franklin Gothic Medium"/>
                <a:cs typeface="Franklin Gothic Medium"/>
              </a:rPr>
              <a:t> 0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to 2</a:t>
            </a:r>
            <a:r>
              <a:rPr lang="en-US" sz="1200" b="1" baseline="30000" dirty="0" smtClean="0">
                <a:latin typeface="Franklin Gothic Medium"/>
                <a:cs typeface="Franklin Gothic Medium"/>
              </a:rPr>
              <a:t>160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Each of those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partitions is managed by a </a:t>
            </a:r>
            <a:r>
              <a:rPr lang="en-US" sz="1200" b="1" baseline="0" dirty="0" err="1" smtClean="0">
                <a:latin typeface="Franklin Gothic Medium"/>
                <a:cs typeface="Franklin Gothic Medium"/>
              </a:rPr>
              <a:t>vnode</a:t>
            </a:r>
            <a:endParaRPr lang="en-US" sz="1200" b="1" baseline="0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baseline="0" dirty="0" smtClean="0">
                <a:latin typeface="Franklin Gothic Medium"/>
                <a:cs typeface="Franklin Gothic Medium"/>
              </a:rPr>
              <a:t>Which are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divided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as evenly as possible amongst the nodes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Ownership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Handoff –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happens as intentional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administration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Hinted Handoff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– happens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in failure modes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One solution might be separate your data sort of chronologically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ids 1-1000 goes in box 1,</a:t>
            </a:r>
          </a:p>
          <a:p>
            <a:r>
              <a:rPr lang="en-US" baseline="0" dirty="0" smtClean="0"/>
              <a:t>User ids 1000-2000 goes in box 2,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what happens if users 1-1000 stop using your service or become stagnant – you’d be wasting resources on a potentially unutilized box – and you’d likely have hot and cold spots in your “cluster” creating difficult to manage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Another solution might be to shard based on the type of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can again result in wasted resources and hot spots if you happen to have a lot more cowboy data than samurai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also end up not having an appropriate place for new data if you add more functionality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we solve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smtClean="0"/>
              <a:t>- </a:t>
            </a:r>
            <a:r>
              <a:rPr lang="en-US" dirty="0" err="1" smtClean="0"/>
              <a:t>Riak</a:t>
            </a:r>
            <a:r>
              <a:rPr lang="en-US" dirty="0" smtClean="0"/>
              <a:t> distributes data evenly using consistent hashing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Given a key such as “Claus, Santa”, a consistent hashing function will always return the same address or partition id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Applying this approach to the rest of our data, we are able to spread objects out evenly across the entire cluster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results in reduced hot spots for certain types of data, and more even utilization of resources for all of your boxes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microsoft.com/office/2007/relationships/hdphoto" Target="../media/hdphoto9.wdp"/><Relationship Id="rId15" Type="http://schemas.openxmlformats.org/officeDocument/2006/relationships/image" Target="../media/image25.png"/><Relationship Id="rId16" Type="http://schemas.microsoft.com/office/2007/relationships/hdphoto" Target="../media/hdphoto8.wdp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microsoft.com/office/2007/relationships/hdphoto" Target="../media/hdphoto10.wdp"/><Relationship Id="rId7" Type="http://schemas.microsoft.com/office/2007/relationships/hdphoto" Target="../media/hdphoto8.wdp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microsoft.com/office/2007/relationships/hdphoto" Target="../media/hdphoto3.wdp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4.wdp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microsoft.com/office/2007/relationships/hdphoto" Target="../media/hdphoto5.wdp"/><Relationship Id="rId9" Type="http://schemas.openxmlformats.org/officeDocument/2006/relationships/image" Target="../media/image10.png"/><Relationship Id="rId10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1" Type="http://schemas.microsoft.com/office/2007/relationships/hdphoto" Target="../media/hdphoto8.wdp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microsoft.com/office/2007/relationships/hdphoto" Target="../media/hdphoto7.wdp"/><Relationship Id="rId6" Type="http://schemas.openxmlformats.org/officeDocument/2006/relationships/image" Target="../media/image13.png"/><Relationship Id="rId7" Type="http://schemas.microsoft.com/office/2007/relationships/hdphoto" Target="../media/hdphoto6.wdp"/><Relationship Id="rId8" Type="http://schemas.openxmlformats.org/officeDocument/2006/relationships/image" Target="../media/image14.png"/><Relationship Id="rId9" Type="http://schemas.microsoft.com/office/2007/relationships/hdphoto" Target="../media/hdphoto5.wdp"/><Relationship Id="rId10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2921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Consistent Hashing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748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46" name="Picture 45" descr="santa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825717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 descr="santa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1" y="2918539"/>
            <a:ext cx="1022428" cy="1768917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03" y="3017214"/>
            <a:ext cx="951882" cy="1903763"/>
          </a:xfrm>
          <a:prstGeom prst="rect">
            <a:avLst/>
          </a:prstGeom>
        </p:spPr>
      </p:pic>
      <p:pic>
        <p:nvPicPr>
          <p:cNvPr id="26" name="Picture 25" descr="drwho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727" y="2732423"/>
            <a:ext cx="1316182" cy="2175205"/>
          </a:xfrm>
          <a:prstGeom prst="rect">
            <a:avLst/>
          </a:prstGeom>
        </p:spPr>
      </p:pic>
      <p:pic>
        <p:nvPicPr>
          <p:cNvPr id="27" name="Picture 26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211" y="3297727"/>
            <a:ext cx="941800" cy="1883599"/>
          </a:xfrm>
          <a:prstGeom prst="rect">
            <a:avLst/>
          </a:prstGeom>
        </p:spPr>
      </p:pic>
      <p:pic>
        <p:nvPicPr>
          <p:cNvPr id="19" name="Picture 18" descr="kimon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203" y="3220552"/>
            <a:ext cx="945189" cy="1890377"/>
          </a:xfrm>
          <a:prstGeom prst="rect">
            <a:avLst/>
          </a:prstGeom>
        </p:spPr>
      </p:pic>
      <p:pic>
        <p:nvPicPr>
          <p:cNvPr id="2" name="Picture 1" descr="hugs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0567" y="2947939"/>
            <a:ext cx="1221251" cy="1831877"/>
          </a:xfrm>
          <a:prstGeom prst="rect">
            <a:avLst/>
          </a:prstGeom>
        </p:spPr>
      </p:pic>
      <p:pic>
        <p:nvPicPr>
          <p:cNvPr id="3" name="Picture 2" descr="golfe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296" y="3154637"/>
            <a:ext cx="1211735" cy="18176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8" name="Picture 27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292" y="3338947"/>
            <a:ext cx="951882" cy="19037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30" name="Picture 29" descr="golfer.pn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5576" y="3153098"/>
            <a:ext cx="899006" cy="1817603"/>
          </a:xfrm>
          <a:prstGeom prst="rect">
            <a:avLst/>
          </a:prstGeom>
        </p:spPr>
      </p:pic>
      <p:pic>
        <p:nvPicPr>
          <p:cNvPr id="29" name="Picture 28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0338" y="3257703"/>
            <a:ext cx="941800" cy="18835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32" name="Picture 31" descr="santa.png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9280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82369" y="5202281"/>
            <a:ext cx="114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 to …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1149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3980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467" y="5209978"/>
            <a:ext cx="155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… to 2</a:t>
            </a:r>
            <a:r>
              <a:rPr lang="en-US" sz="28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34" y="1657157"/>
            <a:ext cx="1464246" cy="20510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5231" y="1657157"/>
            <a:ext cx="1464246" cy="2051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528" y="1657157"/>
            <a:ext cx="1464246" cy="20510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825" y="1657157"/>
            <a:ext cx="1464246" cy="20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2929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" name="Curved Left Arrow 1"/>
          <p:cNvSpPr/>
          <p:nvPr/>
        </p:nvSpPr>
        <p:spPr bwMode="auto">
          <a:xfrm>
            <a:off x="5422328" y="654052"/>
            <a:ext cx="1954472" cy="5163939"/>
          </a:xfrm>
          <a:prstGeom prst="curvedLeftArrow">
            <a:avLst>
              <a:gd name="adj1" fmla="val 8862"/>
              <a:gd name="adj2" fmla="val 26074"/>
              <a:gd name="adj3" fmla="val 1449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76539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The Ring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3923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2160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84805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842708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Learning to Share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05272" y="681082"/>
            <a:ext cx="116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node</a:t>
            </a:r>
            <a:endParaRPr lang="en-US" sz="36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5814" y="2270394"/>
            <a:ext cx="1324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vnode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(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vee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-node)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278742" y="1081315"/>
            <a:ext cx="428173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2779485" y="2540000"/>
            <a:ext cx="428172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4059266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664700" y="1646912"/>
            <a:ext cx="1161143" cy="835032"/>
          </a:xfrm>
          <a:prstGeom prst="wedgeEllipseCallout">
            <a:avLst>
              <a:gd name="adj1" fmla="val -25105"/>
              <a:gd name="adj2" fmla="val 8388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65731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>
              <a:gd name="adj1" fmla="val -27818"/>
              <a:gd name="adj2" fmla="val 6250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7" name="Oval Callout 66"/>
          <p:cNvSpPr/>
          <p:nvPr/>
        </p:nvSpPr>
        <p:spPr bwMode="auto">
          <a:xfrm>
            <a:off x="2046514" y="35414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46273" y="36285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7569199" y="35922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68958" y="36793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1" name="Oval Callout 70"/>
          <p:cNvSpPr/>
          <p:nvPr/>
        </p:nvSpPr>
        <p:spPr bwMode="auto">
          <a:xfrm>
            <a:off x="7474857" y="1886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74616" y="2757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865179"/>
            <a:ext cx="1429833" cy="580482"/>
          </a:xfrm>
          <a:prstGeom prst="wedgeEllipseCallout">
            <a:avLst>
              <a:gd name="adj1" fmla="val -39379"/>
              <a:gd name="adj2" fmla="val 6934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83553" y="1914417"/>
            <a:ext cx="163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Medium"/>
                <a:cs typeface="Franklin Gothic Medium"/>
              </a:rPr>
              <a:t>t</a:t>
            </a:r>
            <a:r>
              <a:rPr lang="en-US" sz="1200" dirty="0" smtClean="0">
                <a:latin typeface="Franklin Gothic Medium"/>
                <a:cs typeface="Franklin Gothic Medium"/>
              </a:rPr>
              <a:t>his way to your partition, sir.</a:t>
            </a:r>
          </a:p>
        </p:txBody>
      </p:sp>
    </p:spTree>
    <p:extLst>
      <p:ext uri="{BB962C8B-B14F-4D97-AF65-F5344CB8AC3E}">
        <p14:creationId xmlns:p14="http://schemas.microsoft.com/office/powerpoint/2010/main" val="2318258437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smtClean="0"/>
              <a:t>Handoff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4818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70107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4463143" y="1407887"/>
            <a:ext cx="1415143" cy="943428"/>
          </a:xfrm>
          <a:prstGeom prst="wedgeEllipseCallout">
            <a:avLst>
              <a:gd name="adj1" fmla="val -29551"/>
              <a:gd name="adj2" fmla="val 64808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Franklin Gothic Medium"/>
                <a:cs typeface="Franklin Gothic Medium"/>
              </a:rPr>
              <a:t>i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’m</a:t>
            </a:r>
            <a:r>
              <a:rPr lang="en-US" sz="1800" dirty="0" smtClean="0">
                <a:latin typeface="Franklin Gothic Medium"/>
                <a:cs typeface="Franklin Gothic Medium"/>
              </a:rPr>
              <a:t> here to help!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4840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69475" y="364725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41401" y="219289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240733" y="308979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170" y="2920665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670208" y="415984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055" y="4011719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5254" y="2110347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569" y="3561775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2721429" y="4876800"/>
            <a:ext cx="428171" cy="2685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973943" y="2902857"/>
            <a:ext cx="660400" cy="2394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849257" y="4572000"/>
            <a:ext cx="508000" cy="6168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965371" y="1988457"/>
            <a:ext cx="413658" cy="224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6781850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915688" y="367335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930163" y="375019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656" y="3581066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105634" y="430498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934" y="4265718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5414" y="3569031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23590" y="43149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898" y="4229432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3593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Ownership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302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372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1190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535714" y="1538516"/>
            <a:ext cx="1161143" cy="9434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3714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174169" y="3468918"/>
            <a:ext cx="1270000" cy="616857"/>
          </a:xfrm>
          <a:prstGeom prst="wedgeEllipseCallout">
            <a:avLst>
              <a:gd name="adj1" fmla="val 35739"/>
              <a:gd name="adj2" fmla="val 719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083" y="3548744"/>
            <a:ext cx="1119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</a:t>
            </a:r>
            <a:r>
              <a:rPr lang="en-US" sz="2000" dirty="0" err="1" smtClean="0">
                <a:latin typeface="Franklin Gothic Medium"/>
                <a:cs typeface="Franklin Gothic Medium"/>
              </a:rPr>
              <a:t>th</a:t>
            </a:r>
            <a:r>
              <a:rPr lang="en-US" sz="2000" dirty="0" smtClean="0">
                <a:latin typeface="Franklin Gothic Medium"/>
                <a:cs typeface="Franklin Gothic Medium"/>
              </a:rPr>
              <a:t>…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2133600" y="3265714"/>
            <a:ext cx="1378857" cy="856343"/>
          </a:xfrm>
          <a:prstGeom prst="cloudCallout">
            <a:avLst>
              <a:gd name="adj1" fmla="val -51360"/>
              <a:gd name="adj2" fmla="val 35382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58265" y="3374574"/>
            <a:ext cx="8819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where’d </a:t>
            </a:r>
          </a:p>
          <a:p>
            <a:r>
              <a:rPr lang="en-US" sz="1600" dirty="0" smtClean="0">
                <a:latin typeface="Franklin Gothic Medium"/>
                <a:cs typeface="Franklin Gothic Medium"/>
              </a:rPr>
              <a:t>he go?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95565885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03635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3" y="246745"/>
            <a:ext cx="1289353" cy="701522"/>
          </a:xfrm>
          <a:prstGeom prst="wedgeEllipseCallout">
            <a:avLst>
              <a:gd name="adj1" fmla="val -31339"/>
              <a:gd name="adj2" fmla="val 6974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3571" y="358019"/>
            <a:ext cx="120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Franklin Gothic Medium"/>
                <a:cs typeface="Franklin Gothic Medium"/>
              </a:rPr>
              <a:t>i’m</a:t>
            </a:r>
            <a:r>
              <a:rPr lang="en-US" sz="2000" dirty="0" smtClean="0">
                <a:latin typeface="Franklin Gothic Medium"/>
                <a:cs typeface="Franklin Gothic Medium"/>
              </a:rPr>
              <a:t> back!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195944" y="3309257"/>
            <a:ext cx="1378857" cy="856343"/>
          </a:xfrm>
          <a:prstGeom prst="cloudCallout">
            <a:avLst>
              <a:gd name="adj1" fmla="val 27061"/>
              <a:gd name="adj2" fmla="val 7097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0273" y="3519716"/>
            <a:ext cx="119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Franklin Gothic Medium"/>
                <a:cs typeface="Franklin Gothic Medium"/>
              </a:rPr>
              <a:t>gah</a:t>
            </a:r>
            <a:r>
              <a:rPr lang="en-US" sz="1600" dirty="0" smtClean="0">
                <a:latin typeface="Franklin Gothic Medium"/>
                <a:cs typeface="Franklin Gothic Medium"/>
              </a:rPr>
              <a:t>, finally!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pic>
        <p:nvPicPr>
          <p:cNvPr id="5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Picture 5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6060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4646" y="341086"/>
            <a:ext cx="8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sonny!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82025" y="325874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083" y="3220688"/>
            <a:ext cx="555436" cy="986891"/>
          </a:xfrm>
          <a:prstGeom prst="rect">
            <a:avLst/>
          </a:prstGeom>
        </p:spPr>
      </p:pic>
      <p:sp>
        <p:nvSpPr>
          <p:cNvPr id="65" name="Oval Callout 64"/>
          <p:cNvSpPr/>
          <p:nvPr/>
        </p:nvSpPr>
        <p:spPr bwMode="auto">
          <a:xfrm>
            <a:off x="3171373" y="2641602"/>
            <a:ext cx="776514" cy="522512"/>
          </a:xfrm>
          <a:prstGeom prst="wedgeEllipseCallout">
            <a:avLst>
              <a:gd name="adj1" fmla="val -11487"/>
              <a:gd name="adj2" fmla="val 736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223" y="2721428"/>
            <a:ext cx="82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mama!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1821" y="4155923"/>
            <a:ext cx="36285" cy="1023257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3386719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Hinted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20988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134544" y="231135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Consistent Hashing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691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2046"/>
      </p:ext>
    </p:extLst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94289" y="2175932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b="1" dirty="0" smtClean="0"/>
              <a:t>The Ring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7440"/>
      </p:ext>
    </p:extLst>
  </p:cSld>
  <p:clrMapOvr>
    <a:masterClrMapping/>
  </p:clrMapOvr>
  <p:transition xmlns:p14="http://schemas.microsoft.com/office/powerpoint/2010/main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43483" y="2158996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b="1" dirty="0" smtClean="0"/>
              <a:t>Handoff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777"/>
      </p:ext>
    </p:extLst>
  </p:cSld>
  <p:clrMapOvr>
    <a:masterClrMapping/>
  </p:clrMapOvr>
  <p:transition xmlns:p14="http://schemas.microsoft.com/office/powerpoint/2010/main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Learning to Share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8338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  <p:pic>
        <p:nvPicPr>
          <p:cNvPr id="2" name="Picture 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2719" y="2033837"/>
            <a:ext cx="1405084" cy="2810168"/>
          </a:xfrm>
          <a:prstGeom prst="rect">
            <a:avLst/>
          </a:prstGeom>
        </p:spPr>
      </p:pic>
      <p:pic>
        <p:nvPicPr>
          <p:cNvPr id="5" name="Picture 4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0182" y="1686597"/>
            <a:ext cx="2181739" cy="3097880"/>
          </a:xfrm>
          <a:prstGeom prst="rect">
            <a:avLst/>
          </a:prstGeom>
        </p:spPr>
      </p:pic>
      <p:pic>
        <p:nvPicPr>
          <p:cNvPr id="6" name="Picture 5" descr="monito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264" y="2400921"/>
            <a:ext cx="1390202" cy="2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325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2618900" y="188781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372" y="2326641"/>
            <a:ext cx="2749420" cy="2105025"/>
          </a:xfrm>
          <a:prstGeom prst="rect">
            <a:avLst/>
          </a:prstGeo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994086" y="1929410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 descr="monitor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304" y="1283321"/>
            <a:ext cx="1390202" cy="2780404"/>
          </a:xfrm>
          <a:prstGeom prst="rect">
            <a:avLst/>
          </a:prstGeom>
        </p:spPr>
      </p:pic>
      <p:pic>
        <p:nvPicPr>
          <p:cNvPr id="18" name="Picture 17" descr="cowbo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079" y="1403917"/>
            <a:ext cx="1405084" cy="281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386" y="2368237"/>
            <a:ext cx="2749420" cy="2105025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4335940" y="372677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422" y="2641637"/>
            <a:ext cx="2181739" cy="3097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412" y="4165601"/>
            <a:ext cx="2749420" cy="2105025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25940" y="363533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 descr="kimono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300" y="3230880"/>
            <a:ext cx="1193800" cy="2387600"/>
          </a:xfrm>
          <a:prstGeom prst="rect">
            <a:avLst/>
          </a:prstGeom>
        </p:spPr>
      </p:pic>
      <p:pic>
        <p:nvPicPr>
          <p:cNvPr id="14" name="Picture 13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3479" y="3088640"/>
            <a:ext cx="1509219" cy="2611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412" y="407416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61864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15138" y="3198129"/>
            <a:ext cx="1463090" cy="1743782"/>
            <a:chOff x="861657" y="1324548"/>
            <a:chExt cx="3101678" cy="3696733"/>
          </a:xfrm>
        </p:grpSpPr>
        <p:pic>
          <p:nvPicPr>
            <p:cNvPr id="25" name="Picture 2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6276" y="1324548"/>
              <a:ext cx="1405084" cy="2810168"/>
            </a:xfrm>
            <a:prstGeom prst="rect">
              <a:avLst/>
            </a:prstGeom>
          </p:spPr>
        </p:pic>
        <p:pic>
          <p:nvPicPr>
            <p:cNvPr id="26" name="Picture 25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0130" y="1407499"/>
              <a:ext cx="1405084" cy="2810168"/>
            </a:xfrm>
            <a:prstGeom prst="rect">
              <a:avLst/>
            </a:prstGeom>
          </p:spPr>
        </p:pic>
        <p:pic>
          <p:nvPicPr>
            <p:cNvPr id="27" name="Picture 26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4364" y="1427341"/>
              <a:ext cx="1405084" cy="2810168"/>
            </a:xfrm>
            <a:prstGeom prst="rect">
              <a:avLst/>
            </a:prstGeom>
          </p:spPr>
        </p:pic>
        <p:pic>
          <p:nvPicPr>
            <p:cNvPr id="28" name="Picture 27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1657" y="1844031"/>
              <a:ext cx="1405084" cy="2810168"/>
            </a:xfrm>
            <a:prstGeom prst="rect">
              <a:avLst/>
            </a:prstGeom>
          </p:spPr>
        </p:pic>
        <p:pic>
          <p:nvPicPr>
            <p:cNvPr id="29" name="Picture 28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58251" y="2002769"/>
              <a:ext cx="1405084" cy="2810168"/>
            </a:xfrm>
            <a:prstGeom prst="rect">
              <a:avLst/>
            </a:prstGeom>
          </p:spPr>
        </p:pic>
        <p:pic>
          <p:nvPicPr>
            <p:cNvPr id="30" name="Picture 29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5540" y="2211113"/>
              <a:ext cx="1405084" cy="2810168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32" name="Picture 31" descr="drwh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318" y="3016034"/>
            <a:ext cx="1336293" cy="18974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807814" y="3004261"/>
            <a:ext cx="1387084" cy="2117539"/>
            <a:chOff x="2874151" y="1150855"/>
            <a:chExt cx="1886280" cy="2879618"/>
          </a:xfrm>
        </p:grpSpPr>
        <p:pic>
          <p:nvPicPr>
            <p:cNvPr id="33" name="Picture 32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4151" y="1150855"/>
              <a:ext cx="1390202" cy="2780404"/>
            </a:xfrm>
            <a:prstGeom prst="rect">
              <a:avLst/>
            </a:prstGeom>
          </p:spPr>
        </p:pic>
        <p:pic>
          <p:nvPicPr>
            <p:cNvPr id="34" name="Picture 33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0229" y="1250069"/>
              <a:ext cx="1390202" cy="2780404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36" name="Picture 35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9117" y="827615"/>
            <a:ext cx="1274236" cy="22045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4803" y="5202281"/>
            <a:ext cx="1115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cowboys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3638" y="5202281"/>
            <a:ext cx="1630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hall monitors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7916" y="5202281"/>
            <a:ext cx="10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samurai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60486" y="5202281"/>
            <a:ext cx="1155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dr. who’s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8133" y="532998"/>
            <a:ext cx="72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???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96031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8166</TotalTime>
  <Pages>0</Pages>
  <Words>1153</Words>
  <Characters>0</Characters>
  <Application>Microsoft Macintosh PowerPoint</Application>
  <PresentationFormat>On-screen Show (4:3)</PresentationFormat>
  <Lines>0</Lines>
  <Paragraphs>151</Paragraphs>
  <Slides>42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Consistent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Handoff</vt:lpstr>
      <vt:lpstr>PowerPoint Presentation</vt:lpstr>
      <vt:lpstr>PowerPoint Presentation</vt:lpstr>
      <vt:lpstr>PowerPoint Presentation</vt:lpstr>
      <vt:lpstr>PowerPoint Presentation</vt:lpstr>
      <vt:lpstr>Ownership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Hinted</vt:lpstr>
      <vt:lpstr>PowerPoint Presentation</vt:lpstr>
      <vt:lpstr>PowerPoint Presentation</vt:lpstr>
      <vt:lpstr>PowerPoint Presentation</vt:lpstr>
      <vt:lpstr>PowerPoint Presentation</vt:lpstr>
      <vt:lpstr>Learning to Share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Andrew Kerrigan</cp:lastModifiedBy>
  <cp:revision>181</cp:revision>
  <dcterms:modified xsi:type="dcterms:W3CDTF">2014-08-16T01:57:19Z</dcterms:modified>
</cp:coreProperties>
</file>