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wdp" ContentType="image/vnd.ms-photo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10" r:id="rId1"/>
  </p:sldMasterIdLst>
  <p:notesMasterIdLst>
    <p:notesMasterId r:id="rId16"/>
  </p:notesMasterIdLst>
  <p:sldIdLst>
    <p:sldId id="396" r:id="rId2"/>
    <p:sldId id="308" r:id="rId3"/>
    <p:sldId id="327" r:id="rId4"/>
    <p:sldId id="359" r:id="rId5"/>
    <p:sldId id="404" r:id="rId6"/>
    <p:sldId id="381" r:id="rId7"/>
    <p:sldId id="383" r:id="rId8"/>
    <p:sldId id="384" r:id="rId9"/>
    <p:sldId id="410" r:id="rId10"/>
    <p:sldId id="380" r:id="rId11"/>
    <p:sldId id="406" r:id="rId12"/>
    <p:sldId id="385" r:id="rId13"/>
    <p:sldId id="376" r:id="rId14"/>
    <p:sldId id="307" r:id="rId15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CE00"/>
    <a:srgbClr val="281F5D"/>
    <a:srgbClr val="34812B"/>
    <a:srgbClr val="883032"/>
    <a:srgbClr val="882F32"/>
    <a:srgbClr val="00D8FF"/>
    <a:srgbClr val="FF0C00"/>
    <a:srgbClr val="4C00FF"/>
    <a:srgbClr val="37FF00"/>
    <a:srgbClr val="FF0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 snapToGrid="0">
      <p:cViewPr>
        <p:scale>
          <a:sx n="105" d="100"/>
          <a:sy n="105" d="100"/>
        </p:scale>
        <p:origin x="-336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0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0023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530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285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- replication, read repair, siblings, quorums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456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51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76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</a:t>
            </a:r>
            <a:r>
              <a:rPr lang="en-US" baseline="0" dirty="0" smtClean="0"/>
              <a:t>- let’s say LWW / timestamp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Read repair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Subtitle 1"/>
          <p:cNvSpPr txBox="1">
            <a:spLocks/>
          </p:cNvSpPr>
          <p:nvPr/>
        </p:nvSpPr>
        <p:spPr bwMode="auto">
          <a:xfrm>
            <a:off x="381000" y="9881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2800" dirty="0" smtClean="0">
                <a:latin typeface="Franklin Gothic Medium"/>
                <a:cs typeface="Franklin Gothic Medium"/>
              </a:rPr>
              <a:t>&lt;SUBTITLE TEXT GOES HERE&gt;</a:t>
            </a:r>
          </a:p>
        </p:txBody>
      </p:sp>
      <p:sp>
        <p:nvSpPr>
          <p:cNvPr id="12" name="Subtitle 1"/>
          <p:cNvSpPr txBox="1">
            <a:spLocks/>
          </p:cNvSpPr>
          <p:nvPr/>
        </p:nvSpPr>
        <p:spPr bwMode="auto">
          <a:xfrm>
            <a:off x="381000" y="4547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latin typeface="Franklin Gothic Medium"/>
                <a:cs typeface="Franklin Gothic Medium"/>
              </a:rPr>
              <a:t>Basho Technologies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650" y="1984375"/>
            <a:ext cx="3511550" cy="357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87834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>
              <a:defRPr>
                <a:latin typeface="Franklin Gothic Medium"/>
                <a:cs typeface="Franklin Gothic Medium"/>
              </a:defRPr>
            </a:lvl3pPr>
            <a:lvl4pPr>
              <a:defRPr>
                <a:latin typeface="Franklin Gothic Medium"/>
                <a:cs typeface="Franklin Gothic Medium"/>
              </a:defRPr>
            </a:lvl4pPr>
            <a:lvl5pPr>
              <a:defRPr>
                <a:latin typeface="Franklin Gothic Medium"/>
                <a:cs typeface="Franklin Gothic Medium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33450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844675"/>
            <a:ext cx="1943100" cy="5013325"/>
          </a:xfrm>
        </p:spPr>
        <p:txBody>
          <a:bodyPr vert="eaVert"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844675"/>
            <a:ext cx="5678487" cy="5013325"/>
          </a:xfrm>
        </p:spPr>
        <p:txBody>
          <a:bodyPr vert="eaVert"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>
              <a:defRPr>
                <a:latin typeface="Franklin Gothic Medium"/>
                <a:cs typeface="Franklin Gothic Medium"/>
              </a:defRPr>
            </a:lvl3pPr>
            <a:lvl4pPr>
              <a:defRPr>
                <a:latin typeface="Franklin Gothic Medium"/>
                <a:cs typeface="Franklin Gothic Medium"/>
              </a:defRPr>
            </a:lvl4pPr>
            <a:lvl5pPr>
              <a:defRPr>
                <a:latin typeface="Franklin Gothic Medium"/>
                <a:cs typeface="Franklin Gothic Medium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69896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9487834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/>
          </p:cNvSpPr>
          <p:nvPr userDrawn="1"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1"/>
          <p:cNvSpPr>
            <a:spLocks/>
          </p:cNvSpPr>
          <p:nvPr userDrawn="1"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066800" y="5521906"/>
            <a:ext cx="7086600" cy="764470"/>
          </a:xfrm>
          <a:noFill/>
          <a:ln>
            <a:solidFill>
              <a:schemeClr val="bg1"/>
            </a:solidFill>
          </a:ln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66800" y="4953000"/>
            <a:ext cx="7086600" cy="526964"/>
          </a:xfrm>
          <a:ln>
            <a:solidFill>
              <a:schemeClr val="bg1"/>
            </a:solidFill>
          </a:ln>
        </p:spPr>
        <p:txBody>
          <a:bodyPr/>
          <a:lstStyle>
            <a:lvl1pPr marL="6350" indent="0" algn="l">
              <a:buNone/>
              <a:defRPr sz="3600" b="1">
                <a:solidFill>
                  <a:srgbClr val="FE9A25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Basho Technologies</a:t>
            </a:r>
          </a:p>
        </p:txBody>
      </p:sp>
    </p:spTree>
    <p:extLst>
      <p:ext uri="{BB962C8B-B14F-4D97-AF65-F5344CB8AC3E}">
        <p14:creationId xmlns:p14="http://schemas.microsoft.com/office/powerpoint/2010/main" val="1359487834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22161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Franklin Gothic Medium"/>
                <a:cs typeface="Franklin Gothic Medium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1704211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3886200"/>
            <a:ext cx="3122613" cy="2971800"/>
          </a:xfrm>
        </p:spPr>
        <p:txBody>
          <a:bodyPr/>
          <a:lstStyle>
            <a:lvl1pPr>
              <a:defRPr sz="2800">
                <a:latin typeface="Franklin Gothic Medium"/>
                <a:cs typeface="Franklin Gothic Medium"/>
              </a:defRPr>
            </a:lvl1pPr>
            <a:lvl2pPr>
              <a:defRPr sz="2400">
                <a:latin typeface="Franklin Gothic Medium"/>
                <a:cs typeface="Franklin Gothic Medium"/>
              </a:defRPr>
            </a:lvl2pPr>
            <a:lvl3pPr>
              <a:defRPr sz="2000">
                <a:latin typeface="Franklin Gothic Medium"/>
                <a:cs typeface="Franklin Gothic Medium"/>
              </a:defRPr>
            </a:lvl3pPr>
            <a:lvl4pPr>
              <a:defRPr sz="1800">
                <a:latin typeface="Franklin Gothic Medium"/>
                <a:cs typeface="Franklin Gothic Medium"/>
              </a:defRPr>
            </a:lvl4pPr>
            <a:lvl5pPr>
              <a:defRPr sz="1800">
                <a:latin typeface="Franklin Gothic Medium"/>
                <a:cs typeface="Franklin Gothic Medium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3886200"/>
            <a:ext cx="3124200" cy="2971800"/>
          </a:xfrm>
        </p:spPr>
        <p:txBody>
          <a:bodyPr/>
          <a:lstStyle>
            <a:lvl1pPr>
              <a:defRPr sz="2800">
                <a:latin typeface="Franklin Gothic Medium"/>
                <a:cs typeface="Franklin Gothic Medium"/>
              </a:defRPr>
            </a:lvl1pPr>
            <a:lvl2pPr>
              <a:defRPr sz="2400">
                <a:latin typeface="Franklin Gothic Medium"/>
                <a:cs typeface="Franklin Gothic Medium"/>
              </a:defRPr>
            </a:lvl2pPr>
            <a:lvl3pPr>
              <a:defRPr sz="2000">
                <a:latin typeface="Franklin Gothic Medium"/>
                <a:cs typeface="Franklin Gothic Medium"/>
              </a:defRPr>
            </a:lvl3pPr>
            <a:lvl4pPr>
              <a:defRPr sz="1800">
                <a:latin typeface="Franklin Gothic Medium"/>
                <a:cs typeface="Franklin Gothic Medium"/>
              </a:defRPr>
            </a:lvl4pPr>
            <a:lvl5pPr>
              <a:defRPr sz="1800">
                <a:latin typeface="Franklin Gothic Medium"/>
                <a:cs typeface="Franklin Gothic Medium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44443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Franklin Gothic Medium"/>
                <a:cs typeface="Franklin Gothic Medium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Franklin Gothic Medium"/>
                <a:cs typeface="Franklin Gothic Medium"/>
              </a:defRPr>
            </a:lvl1pPr>
            <a:lvl2pPr>
              <a:defRPr sz="2000">
                <a:latin typeface="Franklin Gothic Medium"/>
                <a:cs typeface="Franklin Gothic Medium"/>
              </a:defRPr>
            </a:lvl2pPr>
            <a:lvl3pPr>
              <a:defRPr sz="1800">
                <a:latin typeface="Franklin Gothic Medium"/>
                <a:cs typeface="Franklin Gothic Medium"/>
              </a:defRPr>
            </a:lvl3pPr>
            <a:lvl4pPr>
              <a:defRPr sz="1600">
                <a:latin typeface="Franklin Gothic Medium"/>
                <a:cs typeface="Franklin Gothic Medium"/>
              </a:defRPr>
            </a:lvl4pPr>
            <a:lvl5pPr>
              <a:defRPr sz="1600">
                <a:latin typeface="Franklin Gothic Medium"/>
                <a:cs typeface="Franklin Gothic Medium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Franklin Gothic Medium"/>
                <a:cs typeface="Franklin Gothic Medium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Franklin Gothic Medium"/>
                <a:cs typeface="Franklin Gothic Medium"/>
              </a:defRPr>
            </a:lvl1pPr>
            <a:lvl2pPr>
              <a:defRPr sz="2000">
                <a:latin typeface="Franklin Gothic Medium"/>
                <a:cs typeface="Franklin Gothic Medium"/>
              </a:defRPr>
            </a:lvl2pPr>
            <a:lvl3pPr>
              <a:defRPr sz="1800">
                <a:latin typeface="Franklin Gothic Medium"/>
                <a:cs typeface="Franklin Gothic Medium"/>
              </a:defRPr>
            </a:lvl3pPr>
            <a:lvl4pPr>
              <a:defRPr sz="1600">
                <a:latin typeface="Franklin Gothic Medium"/>
                <a:cs typeface="Franklin Gothic Medium"/>
              </a:defRPr>
            </a:lvl4pPr>
            <a:lvl5pPr>
              <a:defRPr sz="1600">
                <a:latin typeface="Franklin Gothic Medium"/>
                <a:cs typeface="Franklin Gothic Medium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47108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13227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5903268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Franklin Gothic Medium"/>
                <a:cs typeface="Franklin Gothic Medium"/>
              </a:defRPr>
            </a:lvl1pPr>
            <a:lvl2pPr>
              <a:defRPr sz="2800">
                <a:latin typeface="Franklin Gothic Medium"/>
                <a:cs typeface="Franklin Gothic Medium"/>
              </a:defRPr>
            </a:lvl2pPr>
            <a:lvl3pPr>
              <a:defRPr sz="2400">
                <a:latin typeface="Franklin Gothic Medium"/>
                <a:cs typeface="Franklin Gothic Medium"/>
              </a:defRPr>
            </a:lvl3pPr>
            <a:lvl4pPr>
              <a:defRPr sz="2000">
                <a:latin typeface="Franklin Gothic Medium"/>
                <a:cs typeface="Franklin Gothic Medium"/>
              </a:defRPr>
            </a:lvl4pPr>
            <a:lvl5pPr>
              <a:defRPr sz="2000">
                <a:latin typeface="Franklin Gothic Medium"/>
                <a:cs typeface="Franklin Gothic Medium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Franklin Gothic Medium"/>
                <a:cs typeface="Franklin Gothic Medium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569430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Franklin Gothic Medium"/>
                <a:cs typeface="Franklin Gothic Medium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Franklin Gothic Medium"/>
                <a:cs typeface="Franklin Gothic Medium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3870976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844675"/>
            <a:ext cx="7773987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 dirty="0" smtClean="0">
              <a:sym typeface="Lucida Grande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3886200"/>
            <a:ext cx="6399213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smtClean="0">
                <a:sym typeface="Lucida Grande" charset="0"/>
              </a:rPr>
              <a:t>Second level</a:t>
            </a:r>
          </a:p>
          <a:p>
            <a:pPr lvl="2"/>
            <a:r>
              <a:rPr lang="en-US" smtClean="0">
                <a:sym typeface="Lucida Grande" charset="0"/>
              </a:rPr>
              <a:t>Third level</a:t>
            </a:r>
          </a:p>
          <a:p>
            <a:pPr lvl="3"/>
            <a:r>
              <a:rPr lang="en-US" smtClean="0">
                <a:sym typeface="Lucida Grande" charset="0"/>
              </a:rPr>
              <a:t>Fourth level</a:t>
            </a:r>
          </a:p>
          <a:p>
            <a:pPr lvl="4"/>
            <a:r>
              <a:rPr lang="en-US" smtClean="0">
                <a:sym typeface="Lucida Grande" charset="0"/>
              </a:rPr>
              <a:t>Fifth level</a:t>
            </a:r>
          </a:p>
        </p:txBody>
      </p:sp>
      <p:sp>
        <p:nvSpPr>
          <p:cNvPr id="1028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9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030" name="Picture 3"/>
          <p:cNvPicPr>
            <a:picLocks noChangeAspect="1" noChangeArrowheads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" name="Rectangle 1"/>
          <p:cNvSpPr>
            <a:spLocks/>
          </p:cNvSpPr>
          <p:nvPr userDrawn="1"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2"/>
          <p:cNvSpPr>
            <a:spLocks/>
          </p:cNvSpPr>
          <p:nvPr userDrawn="1"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09" r:id="rId13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9pPr>
    </p:titleStyle>
    <p:bodyStyle>
      <a:lvl1pPr marL="342900" indent="-342900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1pPr>
      <a:lvl2pPr marL="295275" indent="161925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2pPr>
      <a:lvl3pPr marL="615950" indent="298450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3pPr>
      <a:lvl4pPr marL="938213" indent="433388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4pPr>
      <a:lvl5pPr marL="1258888" indent="569913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5pPr>
      <a:lvl6pPr marL="17160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6pPr>
      <a:lvl7pPr marL="21732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7pPr>
      <a:lvl8pPr marL="26304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8pPr>
      <a:lvl9pPr marL="30876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7" Type="http://schemas.microsoft.com/office/2007/relationships/hdphoto" Target="../media/hdphoto1.wdp"/><Relationship Id="rId8" Type="http://schemas.openxmlformats.org/officeDocument/2006/relationships/image" Target="../media/image7.png"/><Relationship Id="rId9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10.png"/><Relationship Id="rId8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microsoft.com/office/2007/relationships/hdphoto" Target="../media/hdphoto1.wdp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microsoft.com/office/2007/relationships/hdphoto" Target="../media/hdphoto1.wdp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10.png"/><Relationship Id="rId8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527175"/>
            <a:ext cx="3511550" cy="35782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ea typeface="ヒラギノ角ゴ ProN W3" charset="0"/>
              <a:cs typeface="Franklin Gothic Medium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6534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2598358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1087357"/>
            <a:ext cx="3113299" cy="144582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3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4109360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4540249" y="1810267"/>
            <a:ext cx="2755903" cy="3022003"/>
            <a:chOff x="5582590" y="1894932"/>
            <a:chExt cx="3429000" cy="3022003"/>
          </a:xfrm>
        </p:grpSpPr>
        <p:cxnSp>
          <p:nvCxnSpPr>
            <p:cNvPr id="82" name="Straight Arrow Connector 81"/>
            <p:cNvCxnSpPr/>
            <p:nvPr/>
          </p:nvCxnSpPr>
          <p:spPr bwMode="auto">
            <a:xfrm>
              <a:off x="5582590" y="3405933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5582590" y="1894932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Straight Arrow Connector 80"/>
            <p:cNvCxnSpPr/>
            <p:nvPr/>
          </p:nvCxnSpPr>
          <p:spPr bwMode="auto">
            <a:xfrm>
              <a:off x="5582590" y="4916935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3973457"/>
            <a:ext cx="957301" cy="1340952"/>
          </a:xfrm>
          <a:prstGeom prst="rect">
            <a:avLst/>
          </a:prstGeom>
        </p:spPr>
      </p:pic>
      <p:pic>
        <p:nvPicPr>
          <p:cNvPr id="43" name="Picture 42" descr="santa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910" y="1974849"/>
            <a:ext cx="1482932" cy="2565641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2470151"/>
            <a:ext cx="957301" cy="1340952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970847"/>
            <a:ext cx="957301" cy="1340952"/>
          </a:xfrm>
          <a:prstGeom prst="rect">
            <a:avLst/>
          </a:prstGeom>
        </p:spPr>
      </p:pic>
      <p:pic>
        <p:nvPicPr>
          <p:cNvPr id="37" name="Picture 36" descr="BaconKid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877" y="2664605"/>
            <a:ext cx="755446" cy="1080553"/>
          </a:xfrm>
          <a:prstGeom prst="rect">
            <a:avLst/>
          </a:prstGeom>
        </p:spPr>
      </p:pic>
      <p:pic>
        <p:nvPicPr>
          <p:cNvPr id="53" name="Picture 52" descr="cowboy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72961" y="879804"/>
            <a:ext cx="745684" cy="1491368"/>
          </a:xfrm>
          <a:prstGeom prst="rect">
            <a:avLst/>
          </a:prstGeom>
        </p:spPr>
      </p:pic>
      <p:pic>
        <p:nvPicPr>
          <p:cNvPr id="38" name="Picture 37" descr="BaconKid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577" y="4170731"/>
            <a:ext cx="755446" cy="1080553"/>
          </a:xfrm>
          <a:prstGeom prst="rect">
            <a:avLst/>
          </a:prstGeom>
        </p:spPr>
      </p:pic>
      <p:pic>
        <p:nvPicPr>
          <p:cNvPr id="34" name="Picture 33" descr="cowboy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8311" y="2471537"/>
            <a:ext cx="745684" cy="1491368"/>
          </a:xfrm>
          <a:prstGeom prst="rect">
            <a:avLst/>
          </a:prstGeom>
        </p:spPr>
      </p:pic>
      <p:pic>
        <p:nvPicPr>
          <p:cNvPr id="35" name="Picture 34" descr="cowboy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4122" y="3971347"/>
            <a:ext cx="745684" cy="1491368"/>
          </a:xfrm>
          <a:prstGeom prst="rect">
            <a:avLst/>
          </a:prstGeom>
        </p:spPr>
      </p:pic>
      <p:pic>
        <p:nvPicPr>
          <p:cNvPr id="39" name="Picture 38" descr="bashoman-manage.png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4771" y="947738"/>
            <a:ext cx="460666" cy="818506"/>
          </a:xfrm>
          <a:prstGeom prst="rect">
            <a:avLst/>
          </a:prstGeom>
        </p:spPr>
      </p:pic>
      <p:pic>
        <p:nvPicPr>
          <p:cNvPr id="41" name="Picture 40" descr="bashoman-manage.png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41495" y="1741189"/>
            <a:ext cx="460666" cy="818506"/>
          </a:xfrm>
          <a:prstGeom prst="rect">
            <a:avLst/>
          </a:prstGeom>
        </p:spPr>
      </p:pic>
      <p:pic>
        <p:nvPicPr>
          <p:cNvPr id="42" name="Picture 41" descr="bashoman-manage.png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4771" y="2433038"/>
            <a:ext cx="460666" cy="818506"/>
          </a:xfrm>
          <a:prstGeom prst="rect">
            <a:avLst/>
          </a:prstGeom>
        </p:spPr>
      </p:pic>
      <p:pic>
        <p:nvPicPr>
          <p:cNvPr id="45" name="Picture 44" descr="bashoman-manage.png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41495" y="3253095"/>
            <a:ext cx="460666" cy="818506"/>
          </a:xfrm>
          <a:prstGeom prst="rect">
            <a:avLst/>
          </a:prstGeom>
        </p:spPr>
      </p:pic>
      <p:pic>
        <p:nvPicPr>
          <p:cNvPr id="46" name="Picture 45" descr="bashoman-manage.png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4771" y="3978813"/>
            <a:ext cx="460666" cy="818506"/>
          </a:xfrm>
          <a:prstGeom prst="rect">
            <a:avLst/>
          </a:prstGeom>
        </p:spPr>
      </p:pic>
      <p:pic>
        <p:nvPicPr>
          <p:cNvPr id="47" name="Picture 46" descr="bashoman-manage.png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41495" y="4765001"/>
            <a:ext cx="460666" cy="818506"/>
          </a:xfrm>
          <a:prstGeom prst="rect">
            <a:avLst/>
          </a:prstGeom>
        </p:spPr>
      </p:pic>
      <p:sp>
        <p:nvSpPr>
          <p:cNvPr id="24" name="Multiply 23"/>
          <p:cNvSpPr/>
          <p:nvPr/>
        </p:nvSpPr>
        <p:spPr bwMode="auto">
          <a:xfrm>
            <a:off x="8023980" y="2721432"/>
            <a:ext cx="846667" cy="846667"/>
          </a:xfrm>
          <a:prstGeom prst="mathMultiply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5" name="Multiply 24"/>
          <p:cNvSpPr/>
          <p:nvPr/>
        </p:nvSpPr>
        <p:spPr bwMode="auto">
          <a:xfrm>
            <a:off x="8023980" y="4228498"/>
            <a:ext cx="846667" cy="846667"/>
          </a:xfrm>
          <a:prstGeom prst="mathMultiply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6" name="Rounded Rectangular Callout 25"/>
          <p:cNvSpPr/>
          <p:nvPr/>
        </p:nvSpPr>
        <p:spPr bwMode="auto">
          <a:xfrm>
            <a:off x="6544735" y="372532"/>
            <a:ext cx="1388534" cy="440270"/>
          </a:xfrm>
          <a:prstGeom prst="wedgeRoundRectCallout">
            <a:avLst>
              <a:gd name="adj1" fmla="val -40791"/>
              <a:gd name="adj2" fmla="val 118699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ranklin Gothic Medium"/>
                <a:cs typeface="Franklin Gothic Medium"/>
                <a:sym typeface="Gill Sans" charset="0"/>
              </a:rPr>
              <a:t>makin</a:t>
            </a:r>
            <a:r>
              <a:rPr lang="en-US" sz="1600" dirty="0">
                <a:latin typeface="Franklin Gothic Medium"/>
                <a:cs typeface="Franklin Gothic Medium"/>
              </a:rPr>
              <a:t>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ranklin Gothic Medium"/>
                <a:cs typeface="Franklin Gothic Medium"/>
                <a:sym typeface="Gill Sans" charset="0"/>
              </a:rPr>
              <a:t> a list</a:t>
            </a:r>
          </a:p>
        </p:txBody>
      </p:sp>
      <p:sp>
        <p:nvSpPr>
          <p:cNvPr id="27" name="Rounded Rectangular Callout 26"/>
          <p:cNvSpPr/>
          <p:nvPr/>
        </p:nvSpPr>
        <p:spPr bwMode="auto">
          <a:xfrm>
            <a:off x="5012265" y="3471332"/>
            <a:ext cx="1388534" cy="482601"/>
          </a:xfrm>
          <a:prstGeom prst="wedgeRoundRectCallout">
            <a:avLst>
              <a:gd name="adj1" fmla="val 41526"/>
              <a:gd name="adj2" fmla="val 94880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ranklin Gothic Medium"/>
                <a:cs typeface="Franklin Gothic Medium"/>
                <a:sym typeface="Gill Sans" charset="0"/>
              </a:rPr>
              <a:t>checking it twice</a:t>
            </a:r>
          </a:p>
        </p:txBody>
      </p:sp>
    </p:spTree>
    <p:extLst>
      <p:ext uri="{BB962C8B-B14F-4D97-AF65-F5344CB8AC3E}">
        <p14:creationId xmlns:p14="http://schemas.microsoft.com/office/powerpoint/2010/main" val="3429515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santa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910" y="1974849"/>
            <a:ext cx="1482932" cy="2565641"/>
          </a:xfrm>
          <a:prstGeom prst="rect">
            <a:avLst/>
          </a:prstGeom>
        </p:spPr>
      </p:pic>
      <p:pic>
        <p:nvPicPr>
          <p:cNvPr id="27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2598358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8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1087357"/>
            <a:ext cx="3113299" cy="144582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4109360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30" name="Group 29"/>
          <p:cNvGrpSpPr/>
          <p:nvPr/>
        </p:nvGrpSpPr>
        <p:grpSpPr>
          <a:xfrm flipH="1">
            <a:off x="4455584" y="1810267"/>
            <a:ext cx="2755903" cy="3022003"/>
            <a:chOff x="5582590" y="1894932"/>
            <a:chExt cx="3429000" cy="3022003"/>
          </a:xfrm>
        </p:grpSpPr>
        <p:cxnSp>
          <p:nvCxnSpPr>
            <p:cNvPr id="31" name="Straight Arrow Connector 30"/>
            <p:cNvCxnSpPr/>
            <p:nvPr/>
          </p:nvCxnSpPr>
          <p:spPr bwMode="auto">
            <a:xfrm>
              <a:off x="5582590" y="3405933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Straight Arrow Connector 31"/>
            <p:cNvCxnSpPr/>
            <p:nvPr/>
          </p:nvCxnSpPr>
          <p:spPr bwMode="auto">
            <a:xfrm>
              <a:off x="5582590" y="1894932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Straight Arrow Connector 32"/>
            <p:cNvCxnSpPr/>
            <p:nvPr/>
          </p:nvCxnSpPr>
          <p:spPr bwMode="auto">
            <a:xfrm>
              <a:off x="5582590" y="4916935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3973457"/>
            <a:ext cx="957301" cy="134095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2470151"/>
            <a:ext cx="957301" cy="134095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970847"/>
            <a:ext cx="957301" cy="1340952"/>
          </a:xfrm>
          <a:prstGeom prst="rect">
            <a:avLst/>
          </a:prstGeom>
        </p:spPr>
      </p:pic>
      <p:sp>
        <p:nvSpPr>
          <p:cNvPr id="49" name="Rounded Rectangular Callout 48"/>
          <p:cNvSpPr/>
          <p:nvPr/>
        </p:nvSpPr>
        <p:spPr bwMode="auto">
          <a:xfrm>
            <a:off x="4480986" y="448727"/>
            <a:ext cx="800103" cy="1219200"/>
          </a:xfrm>
          <a:prstGeom prst="wedgeRoundRectCallout">
            <a:avLst>
              <a:gd name="adj1" fmla="val -76788"/>
              <a:gd name="adj2" fmla="val 29727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50" name="Picture 49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7504" y="439967"/>
            <a:ext cx="629756" cy="1259511"/>
          </a:xfrm>
          <a:prstGeom prst="rect">
            <a:avLst/>
          </a:prstGeom>
        </p:spPr>
      </p:pic>
      <p:sp>
        <p:nvSpPr>
          <p:cNvPr id="25" name="Rounded Rectangular Callout 24"/>
          <p:cNvSpPr/>
          <p:nvPr/>
        </p:nvSpPr>
        <p:spPr bwMode="auto">
          <a:xfrm>
            <a:off x="254002" y="1015996"/>
            <a:ext cx="1388534" cy="1083733"/>
          </a:xfrm>
          <a:prstGeom prst="wedgeRoundRectCallout">
            <a:avLst>
              <a:gd name="adj1" fmla="val -6034"/>
              <a:gd name="adj2" fmla="val 87930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ranklin Gothic Medium"/>
                <a:ea typeface="ヒラギノ角ゴ ProN W3" charset="0"/>
                <a:cs typeface="Franklin Gothic Medium"/>
                <a:sym typeface="Gill Sans" charset="0"/>
              </a:rPr>
              <a:t>what did I get for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Franklin Gothic Medium"/>
                <a:ea typeface="ヒラギノ角ゴ ProN W3" charset="0"/>
                <a:cs typeface="Franklin Gothic Medium"/>
                <a:sym typeface="Gill Sans" charset="0"/>
              </a:rPr>
              <a:t> Casey?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ea typeface="ヒラギノ角ゴ ProN W3" charset="0"/>
              <a:cs typeface="Franklin Gothic Medium"/>
              <a:sym typeface="Gill Sans" charset="0"/>
            </a:endParaRPr>
          </a:p>
        </p:txBody>
      </p:sp>
      <p:pic>
        <p:nvPicPr>
          <p:cNvPr id="26" name="Picture 25" descr="BaconKid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877" y="2664605"/>
            <a:ext cx="755446" cy="1080553"/>
          </a:xfrm>
          <a:prstGeom prst="rect">
            <a:avLst/>
          </a:prstGeom>
        </p:spPr>
      </p:pic>
      <p:pic>
        <p:nvPicPr>
          <p:cNvPr id="36" name="Picture 35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72961" y="879804"/>
            <a:ext cx="745684" cy="1491368"/>
          </a:xfrm>
          <a:prstGeom prst="rect">
            <a:avLst/>
          </a:prstGeom>
        </p:spPr>
      </p:pic>
      <p:pic>
        <p:nvPicPr>
          <p:cNvPr id="37" name="Picture 36" descr="BaconKid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577" y="4170731"/>
            <a:ext cx="755446" cy="1080553"/>
          </a:xfrm>
          <a:prstGeom prst="rect">
            <a:avLst/>
          </a:prstGeom>
        </p:spPr>
      </p:pic>
      <p:pic>
        <p:nvPicPr>
          <p:cNvPr id="38" name="Picture 37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8311" y="2471537"/>
            <a:ext cx="745684" cy="1491368"/>
          </a:xfrm>
          <a:prstGeom prst="rect">
            <a:avLst/>
          </a:prstGeom>
        </p:spPr>
      </p:pic>
      <p:pic>
        <p:nvPicPr>
          <p:cNvPr id="40" name="Picture 39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4122" y="3971347"/>
            <a:ext cx="745684" cy="1491368"/>
          </a:xfrm>
          <a:prstGeom prst="rect">
            <a:avLst/>
          </a:prstGeom>
        </p:spPr>
      </p:pic>
      <p:sp>
        <p:nvSpPr>
          <p:cNvPr id="41" name="Multiply 40"/>
          <p:cNvSpPr/>
          <p:nvPr/>
        </p:nvSpPr>
        <p:spPr bwMode="auto">
          <a:xfrm>
            <a:off x="8023980" y="2721432"/>
            <a:ext cx="846667" cy="846667"/>
          </a:xfrm>
          <a:prstGeom prst="mathMultiply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2" name="Multiply 41"/>
          <p:cNvSpPr/>
          <p:nvPr/>
        </p:nvSpPr>
        <p:spPr bwMode="auto">
          <a:xfrm>
            <a:off x="8023980" y="4228498"/>
            <a:ext cx="846667" cy="846667"/>
          </a:xfrm>
          <a:prstGeom prst="mathMultiply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1307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Active</a:t>
            </a:r>
            <a:br>
              <a:rPr lang="en-US" sz="8800" dirty="0" smtClean="0"/>
            </a:br>
            <a:r>
              <a:rPr lang="en-US" sz="8800" dirty="0" smtClean="0"/>
              <a:t>Anti-Entropy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388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88035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2149475"/>
            <a:ext cx="7773987" cy="2041525"/>
          </a:xfrm>
        </p:spPr>
        <p:txBody>
          <a:bodyPr/>
          <a:lstStyle/>
          <a:p>
            <a:r>
              <a:rPr lang="en-US" sz="4000" dirty="0" smtClean="0"/>
              <a:t>Consistency, Eventually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903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ea typeface="ヒラギノ角ゴ ProN W3" charset="0"/>
              <a:cs typeface="Franklin Gothic Medium"/>
              <a:sym typeface="Gill Sans" charset="0"/>
            </a:endParaRPr>
          </a:p>
        </p:txBody>
      </p:sp>
      <p:sp>
        <p:nvSpPr>
          <p:cNvPr id="6" name="Subtitle 1"/>
          <p:cNvSpPr txBox="1">
            <a:spLocks/>
          </p:cNvSpPr>
          <p:nvPr/>
        </p:nvSpPr>
        <p:spPr bwMode="auto">
          <a:xfrm>
            <a:off x="381000" y="9881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2800" dirty="0" smtClean="0">
                <a:latin typeface="Franklin Gothic Medium"/>
                <a:cs typeface="Franklin Gothic Medium"/>
              </a:rPr>
              <a:t>Consistency, Eventually</a:t>
            </a:r>
            <a:endParaRPr lang="en-US" sz="2800" dirty="0">
              <a:latin typeface="Franklin Gothic Medium"/>
              <a:cs typeface="Franklin Gothic Medium"/>
            </a:endParaRPr>
          </a:p>
        </p:txBody>
      </p:sp>
      <p:sp>
        <p:nvSpPr>
          <p:cNvPr id="7" name="Subtitle 1"/>
          <p:cNvSpPr txBox="1">
            <a:spLocks/>
          </p:cNvSpPr>
          <p:nvPr/>
        </p:nvSpPr>
        <p:spPr bwMode="auto">
          <a:xfrm>
            <a:off x="381000" y="4547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latin typeface="Franklin Gothic Medium"/>
                <a:cs typeface="Franklin Gothic Medium"/>
              </a:rPr>
              <a:t>Basho Technologies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10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t="-18131" b="-18131"/>
          <a:stretch>
            <a:fillRect/>
          </a:stretch>
        </p:blipFill>
        <p:spPr>
          <a:xfrm>
            <a:off x="1371600" y="2133600"/>
            <a:ext cx="6399213" cy="2971800"/>
          </a:xfrm>
        </p:spPr>
      </p:pic>
    </p:spTree>
    <p:extLst>
      <p:ext uri="{BB962C8B-B14F-4D97-AF65-F5344CB8AC3E}">
        <p14:creationId xmlns:p14="http://schemas.microsoft.com/office/powerpoint/2010/main" val="10003135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538191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4956362" y="507129"/>
            <a:ext cx="3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0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46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3277371" y="89200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5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3277371" y="4594249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4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068946" y="380146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1799552" y="310873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1791855" y="2385218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52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045855" y="169249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3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584643" y="118449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600037" y="432485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6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107103" y="89046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57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107103" y="4592709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8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315528" y="37999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584922" y="3107194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0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592619" y="2383678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338619" y="169095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2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99831" y="118295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3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84437" y="432331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3756266" y="505590"/>
            <a:ext cx="633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2</a:t>
            </a:r>
            <a:r>
              <a:rPr lang="en-US" sz="2000" baseline="30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160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167660" y="5402402"/>
            <a:ext cx="906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2</a:t>
            </a:r>
            <a:r>
              <a:rPr lang="en-US" sz="2000" baseline="30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160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/2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72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723" y="389353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3529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3529" y="3893530"/>
            <a:ext cx="1464246" cy="2051062"/>
          </a:xfrm>
          <a:prstGeom prst="rect">
            <a:avLst/>
          </a:prstGeom>
        </p:spPr>
      </p:pic>
      <p:pic>
        <p:nvPicPr>
          <p:cNvPr id="26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90853" y="197830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210901" y="195137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171712" y="537217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17357" y="537282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10" name="Straight Arrow Connector 9"/>
          <p:cNvCxnSpPr/>
          <p:nvPr/>
        </p:nvCxnSpPr>
        <p:spPr bwMode="auto">
          <a:xfrm>
            <a:off x="4829167" y="3296707"/>
            <a:ext cx="945100" cy="22226"/>
          </a:xfrm>
          <a:prstGeom prst="straightConnector1">
            <a:avLst/>
          </a:prstGeom>
          <a:solidFill>
            <a:schemeClr val="accent1"/>
          </a:solidFill>
          <a:ln w="76200" cap="rnd" cmpd="sng" algn="ctr">
            <a:solidFill>
              <a:srgbClr val="88303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Straight Arrow Connector 80"/>
          <p:cNvCxnSpPr/>
          <p:nvPr/>
        </p:nvCxnSpPr>
        <p:spPr bwMode="auto">
          <a:xfrm>
            <a:off x="4725450" y="3497790"/>
            <a:ext cx="560917" cy="756708"/>
          </a:xfrm>
          <a:prstGeom prst="straightConnector1">
            <a:avLst/>
          </a:prstGeom>
          <a:solidFill>
            <a:schemeClr val="accent1"/>
          </a:solidFill>
          <a:ln w="76200" cap="rnd" cmpd="sng" algn="ctr">
            <a:solidFill>
              <a:srgbClr val="281F5D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Straight Arrow Connector 81"/>
          <p:cNvCxnSpPr/>
          <p:nvPr/>
        </p:nvCxnSpPr>
        <p:spPr bwMode="auto">
          <a:xfrm>
            <a:off x="4799534" y="3407832"/>
            <a:ext cx="873133" cy="436035"/>
          </a:xfrm>
          <a:prstGeom prst="straightConnector1">
            <a:avLst/>
          </a:prstGeom>
          <a:solidFill>
            <a:schemeClr val="accent1"/>
          </a:solidFill>
          <a:ln w="76200" cap="rnd" cmpd="sng" algn="ctr">
            <a:solidFill>
              <a:srgbClr val="34812B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15" name="Picture 114" descr="cowboy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60566" y="1769519"/>
            <a:ext cx="1130836" cy="226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205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2598358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1087357"/>
            <a:ext cx="3113299" cy="144582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3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4109360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4540249" y="1810267"/>
            <a:ext cx="2755903" cy="3022003"/>
            <a:chOff x="5582590" y="1894932"/>
            <a:chExt cx="3429000" cy="3022003"/>
          </a:xfrm>
        </p:grpSpPr>
        <p:cxnSp>
          <p:nvCxnSpPr>
            <p:cNvPr id="82" name="Straight Arrow Connector 81"/>
            <p:cNvCxnSpPr/>
            <p:nvPr/>
          </p:nvCxnSpPr>
          <p:spPr bwMode="auto">
            <a:xfrm>
              <a:off x="5582590" y="3405933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5582590" y="1894932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Straight Arrow Connector 80"/>
            <p:cNvCxnSpPr/>
            <p:nvPr/>
          </p:nvCxnSpPr>
          <p:spPr bwMode="auto">
            <a:xfrm>
              <a:off x="5582590" y="4916935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8714" y="4011085"/>
            <a:ext cx="957301" cy="1340952"/>
          </a:xfrm>
          <a:prstGeom prst="rect">
            <a:avLst/>
          </a:prstGeom>
        </p:spPr>
      </p:pic>
      <p:pic>
        <p:nvPicPr>
          <p:cNvPr id="43" name="Picture 42" descr="santa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910" y="1974849"/>
            <a:ext cx="1482932" cy="2565641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3531" y="2470151"/>
            <a:ext cx="957301" cy="1340952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4114" y="999068"/>
            <a:ext cx="957301" cy="1340952"/>
          </a:xfrm>
          <a:prstGeom prst="rect">
            <a:avLst/>
          </a:prstGeom>
        </p:spPr>
      </p:pic>
      <p:pic>
        <p:nvPicPr>
          <p:cNvPr id="37" name="Picture 36" descr="BaconKid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411" y="2683419"/>
            <a:ext cx="755446" cy="1080553"/>
          </a:xfrm>
          <a:prstGeom prst="rect">
            <a:avLst/>
          </a:prstGeom>
        </p:spPr>
      </p:pic>
      <p:pic>
        <p:nvPicPr>
          <p:cNvPr id="38" name="Picture 37" descr="BaconKid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047" y="4198952"/>
            <a:ext cx="755446" cy="1080553"/>
          </a:xfrm>
          <a:prstGeom prst="rect">
            <a:avLst/>
          </a:prstGeom>
        </p:spPr>
      </p:pic>
      <p:pic>
        <p:nvPicPr>
          <p:cNvPr id="24" name="Picture 23" descr="cowboy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72961" y="879804"/>
            <a:ext cx="745684" cy="149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9020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santa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910" y="1974849"/>
            <a:ext cx="1482932" cy="2565641"/>
          </a:xfrm>
          <a:prstGeom prst="rect">
            <a:avLst/>
          </a:prstGeom>
        </p:spPr>
      </p:pic>
      <p:pic>
        <p:nvPicPr>
          <p:cNvPr id="27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2598358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8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1087357"/>
            <a:ext cx="3113299" cy="144582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4109360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30" name="Group 29"/>
          <p:cNvGrpSpPr/>
          <p:nvPr/>
        </p:nvGrpSpPr>
        <p:grpSpPr>
          <a:xfrm flipH="1">
            <a:off x="4455584" y="1810267"/>
            <a:ext cx="2755903" cy="3022003"/>
            <a:chOff x="5582590" y="1894932"/>
            <a:chExt cx="3429000" cy="3022003"/>
          </a:xfrm>
        </p:grpSpPr>
        <p:cxnSp>
          <p:nvCxnSpPr>
            <p:cNvPr id="31" name="Straight Arrow Connector 30"/>
            <p:cNvCxnSpPr/>
            <p:nvPr/>
          </p:nvCxnSpPr>
          <p:spPr bwMode="auto">
            <a:xfrm>
              <a:off x="5582590" y="3405933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Straight Arrow Connector 31"/>
            <p:cNvCxnSpPr/>
            <p:nvPr/>
          </p:nvCxnSpPr>
          <p:spPr bwMode="auto">
            <a:xfrm>
              <a:off x="5582590" y="1894932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Straight Arrow Connector 32"/>
            <p:cNvCxnSpPr/>
            <p:nvPr/>
          </p:nvCxnSpPr>
          <p:spPr bwMode="auto">
            <a:xfrm>
              <a:off x="5582590" y="4916935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3973457"/>
            <a:ext cx="957301" cy="134095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2470151"/>
            <a:ext cx="957301" cy="134095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970847"/>
            <a:ext cx="957301" cy="1340952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 bwMode="auto">
          <a:xfrm>
            <a:off x="254002" y="1015996"/>
            <a:ext cx="1388534" cy="1083733"/>
          </a:xfrm>
          <a:prstGeom prst="wedgeRoundRectCallout">
            <a:avLst>
              <a:gd name="adj1" fmla="val -6034"/>
              <a:gd name="adj2" fmla="val 87930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ranklin Gothic Medium"/>
                <a:ea typeface="ヒラギノ角ゴ ProN W3" charset="0"/>
                <a:cs typeface="Franklin Gothic Medium"/>
                <a:sym typeface="Gill Sans" charset="0"/>
              </a:rPr>
              <a:t>what did I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ranklin Gothic Medium"/>
                <a:ea typeface="ヒラギノ角ゴ ProN W3" charset="0"/>
                <a:cs typeface="Franklin Gothic Medium"/>
                <a:sym typeface="Gill Sans" charset="0"/>
              </a:rPr>
              <a:t>store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Franklin Gothic Medium"/>
                <a:ea typeface="ヒラギノ角ゴ ProN W3" charset="0"/>
                <a:cs typeface="Franklin Gothic Medium"/>
                <a:sym typeface="Gill Sans" charset="0"/>
              </a:rPr>
              <a:t>?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ea typeface="ヒラギノ角ゴ ProN W3" charset="0"/>
              <a:cs typeface="Franklin Gothic Medium"/>
              <a:sym typeface="Gill Sans" charset="0"/>
            </a:endParaRPr>
          </a:p>
        </p:txBody>
      </p:sp>
      <p:pic>
        <p:nvPicPr>
          <p:cNvPr id="21" name="Picture 20" descr="BaconKid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411" y="2683419"/>
            <a:ext cx="755446" cy="1080553"/>
          </a:xfrm>
          <a:prstGeom prst="rect">
            <a:avLst/>
          </a:prstGeom>
        </p:spPr>
      </p:pic>
      <p:pic>
        <p:nvPicPr>
          <p:cNvPr id="22" name="Picture 21" descr="BaconKid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047" y="4198952"/>
            <a:ext cx="755446" cy="1080553"/>
          </a:xfrm>
          <a:prstGeom prst="rect">
            <a:avLst/>
          </a:prstGeom>
        </p:spPr>
      </p:pic>
      <p:pic>
        <p:nvPicPr>
          <p:cNvPr id="23" name="Picture 22" descr="cowboy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72961" y="879804"/>
            <a:ext cx="745684" cy="149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25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santa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910" y="1974849"/>
            <a:ext cx="1482932" cy="2565641"/>
          </a:xfrm>
          <a:prstGeom prst="rect">
            <a:avLst/>
          </a:prstGeom>
        </p:spPr>
      </p:pic>
      <p:pic>
        <p:nvPicPr>
          <p:cNvPr id="27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2598358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8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1087357"/>
            <a:ext cx="3113299" cy="144582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4109360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30" name="Group 29"/>
          <p:cNvGrpSpPr/>
          <p:nvPr/>
        </p:nvGrpSpPr>
        <p:grpSpPr>
          <a:xfrm flipH="1">
            <a:off x="4455584" y="1810267"/>
            <a:ext cx="2755903" cy="3022003"/>
            <a:chOff x="5582590" y="1894932"/>
            <a:chExt cx="3429000" cy="3022003"/>
          </a:xfrm>
        </p:grpSpPr>
        <p:cxnSp>
          <p:nvCxnSpPr>
            <p:cNvPr id="31" name="Straight Arrow Connector 30"/>
            <p:cNvCxnSpPr/>
            <p:nvPr/>
          </p:nvCxnSpPr>
          <p:spPr bwMode="auto">
            <a:xfrm>
              <a:off x="5582590" y="3405933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Straight Arrow Connector 31"/>
            <p:cNvCxnSpPr/>
            <p:nvPr/>
          </p:nvCxnSpPr>
          <p:spPr bwMode="auto">
            <a:xfrm>
              <a:off x="5582590" y="1894932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Straight Arrow Connector 32"/>
            <p:cNvCxnSpPr/>
            <p:nvPr/>
          </p:nvCxnSpPr>
          <p:spPr bwMode="auto">
            <a:xfrm>
              <a:off x="5582590" y="4916935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3973457"/>
            <a:ext cx="957301" cy="134095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2470151"/>
            <a:ext cx="957301" cy="134095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970847"/>
            <a:ext cx="957301" cy="1340952"/>
          </a:xfrm>
          <a:prstGeom prst="rect">
            <a:avLst/>
          </a:prstGeom>
        </p:spPr>
      </p:pic>
      <p:sp>
        <p:nvSpPr>
          <p:cNvPr id="49" name="Rounded Rectangular Callout 48"/>
          <p:cNvSpPr/>
          <p:nvPr/>
        </p:nvSpPr>
        <p:spPr bwMode="auto">
          <a:xfrm>
            <a:off x="4480986" y="448727"/>
            <a:ext cx="800103" cy="1219200"/>
          </a:xfrm>
          <a:prstGeom prst="wedgeRoundRectCallout">
            <a:avLst>
              <a:gd name="adj1" fmla="val -76788"/>
              <a:gd name="adj2" fmla="val 29727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50" name="Picture 49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7504" y="439967"/>
            <a:ext cx="629756" cy="1259511"/>
          </a:xfrm>
          <a:prstGeom prst="rect">
            <a:avLst/>
          </a:prstGeom>
        </p:spPr>
      </p:pic>
      <p:sp>
        <p:nvSpPr>
          <p:cNvPr id="56" name="Rounded Rectangular Callout 55"/>
          <p:cNvSpPr/>
          <p:nvPr/>
        </p:nvSpPr>
        <p:spPr bwMode="auto">
          <a:xfrm>
            <a:off x="4459217" y="3484631"/>
            <a:ext cx="800103" cy="1219200"/>
          </a:xfrm>
          <a:prstGeom prst="wedgeRoundRectCallout">
            <a:avLst>
              <a:gd name="adj1" fmla="val -73765"/>
              <a:gd name="adj2" fmla="val 31710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57" name="Picture 56" descr="BaconKid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710" y="3587275"/>
            <a:ext cx="715462" cy="1023362"/>
          </a:xfrm>
          <a:prstGeom prst="rect">
            <a:avLst/>
          </a:prstGeom>
        </p:spPr>
      </p:pic>
      <p:sp>
        <p:nvSpPr>
          <p:cNvPr id="22" name="Multiply 21"/>
          <p:cNvSpPr/>
          <p:nvPr/>
        </p:nvSpPr>
        <p:spPr bwMode="auto">
          <a:xfrm>
            <a:off x="4434113" y="3635833"/>
            <a:ext cx="846667" cy="846667"/>
          </a:xfrm>
          <a:prstGeom prst="mathMultiply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4969933" y="1820333"/>
            <a:ext cx="2226734" cy="997857"/>
          </a:xfrm>
          <a:prstGeom prst="straightConnector1">
            <a:avLst/>
          </a:prstGeom>
          <a:solidFill>
            <a:schemeClr val="accent1"/>
          </a:solidFill>
          <a:ln w="76200" cap="rnd" cmpd="sng" algn="ctr">
            <a:solidFill>
              <a:srgbClr val="883032"/>
            </a:solidFill>
            <a:prstDash val="sys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4961467" y="1828800"/>
            <a:ext cx="2247295" cy="2452914"/>
          </a:xfrm>
          <a:prstGeom prst="straightConnector1">
            <a:avLst/>
          </a:prstGeom>
          <a:solidFill>
            <a:schemeClr val="accent1"/>
          </a:solidFill>
          <a:ln w="76200" cap="rnd" cmpd="sng" algn="ctr">
            <a:solidFill>
              <a:srgbClr val="883032"/>
            </a:solidFill>
            <a:prstDash val="sys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Rounded Rectangular Callout 50"/>
          <p:cNvSpPr/>
          <p:nvPr/>
        </p:nvSpPr>
        <p:spPr bwMode="auto">
          <a:xfrm>
            <a:off x="4464054" y="1989659"/>
            <a:ext cx="800103" cy="1219200"/>
          </a:xfrm>
          <a:prstGeom prst="wedgeRoundRectCallout">
            <a:avLst>
              <a:gd name="adj1" fmla="val -73765"/>
              <a:gd name="adj2" fmla="val 31710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55" name="Picture 54" descr="BaconKid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547" y="2092303"/>
            <a:ext cx="715462" cy="1023362"/>
          </a:xfrm>
          <a:prstGeom prst="rect">
            <a:avLst/>
          </a:prstGeom>
        </p:spPr>
      </p:pic>
      <p:sp>
        <p:nvSpPr>
          <p:cNvPr id="2" name="Multiply 1"/>
          <p:cNvSpPr/>
          <p:nvPr/>
        </p:nvSpPr>
        <p:spPr bwMode="auto">
          <a:xfrm>
            <a:off x="4451047" y="2128765"/>
            <a:ext cx="846667" cy="846667"/>
          </a:xfrm>
          <a:prstGeom prst="mathMultiply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5" name="Rounded Rectangular Callout 24"/>
          <p:cNvSpPr/>
          <p:nvPr/>
        </p:nvSpPr>
        <p:spPr bwMode="auto">
          <a:xfrm>
            <a:off x="254002" y="1015996"/>
            <a:ext cx="1388534" cy="1083733"/>
          </a:xfrm>
          <a:prstGeom prst="wedgeRoundRectCallout">
            <a:avLst>
              <a:gd name="adj1" fmla="val -6034"/>
              <a:gd name="adj2" fmla="val 87930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ranklin Gothic Medium"/>
                <a:ea typeface="ヒラギノ角ゴ ProN W3" charset="0"/>
                <a:cs typeface="Franklin Gothic Medium"/>
                <a:sym typeface="Gill Sans" charset="0"/>
              </a:rPr>
              <a:t>what did I get for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Franklin Gothic Medium"/>
                <a:ea typeface="ヒラギノ角ゴ ProN W3" charset="0"/>
                <a:cs typeface="Franklin Gothic Medium"/>
                <a:sym typeface="Gill Sans" charset="0"/>
              </a:rPr>
              <a:t> Casey?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ea typeface="ヒラギノ角ゴ ProN W3" charset="0"/>
              <a:cs typeface="Franklin Gothic Medium"/>
              <a:sym typeface="Gill Sans" charset="0"/>
            </a:endParaRPr>
          </a:p>
        </p:txBody>
      </p:sp>
      <p:pic>
        <p:nvPicPr>
          <p:cNvPr id="26" name="Picture 25" descr="BaconKid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877" y="2664605"/>
            <a:ext cx="755446" cy="1080553"/>
          </a:xfrm>
          <a:prstGeom prst="rect">
            <a:avLst/>
          </a:prstGeom>
        </p:spPr>
      </p:pic>
      <p:pic>
        <p:nvPicPr>
          <p:cNvPr id="36" name="Picture 35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72961" y="879804"/>
            <a:ext cx="745684" cy="1491368"/>
          </a:xfrm>
          <a:prstGeom prst="rect">
            <a:avLst/>
          </a:prstGeom>
        </p:spPr>
      </p:pic>
      <p:pic>
        <p:nvPicPr>
          <p:cNvPr id="37" name="Picture 36" descr="BaconKid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577" y="4170731"/>
            <a:ext cx="755446" cy="1080553"/>
          </a:xfrm>
          <a:prstGeom prst="rect">
            <a:avLst/>
          </a:prstGeom>
        </p:spPr>
      </p:pic>
      <p:pic>
        <p:nvPicPr>
          <p:cNvPr id="38" name="Picture 37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8311" y="2471537"/>
            <a:ext cx="745684" cy="1491368"/>
          </a:xfrm>
          <a:prstGeom prst="rect">
            <a:avLst/>
          </a:prstGeom>
        </p:spPr>
      </p:pic>
      <p:pic>
        <p:nvPicPr>
          <p:cNvPr id="40" name="Picture 39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4122" y="3971347"/>
            <a:ext cx="745684" cy="1491368"/>
          </a:xfrm>
          <a:prstGeom prst="rect">
            <a:avLst/>
          </a:prstGeom>
        </p:spPr>
      </p:pic>
      <p:sp>
        <p:nvSpPr>
          <p:cNvPr id="41" name="Multiply 40"/>
          <p:cNvSpPr/>
          <p:nvPr/>
        </p:nvSpPr>
        <p:spPr bwMode="auto">
          <a:xfrm>
            <a:off x="8023980" y="2721432"/>
            <a:ext cx="846667" cy="846667"/>
          </a:xfrm>
          <a:prstGeom prst="mathMultiply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2" name="Multiply 41"/>
          <p:cNvSpPr/>
          <p:nvPr/>
        </p:nvSpPr>
        <p:spPr bwMode="auto">
          <a:xfrm>
            <a:off x="8023980" y="4228498"/>
            <a:ext cx="846667" cy="846667"/>
          </a:xfrm>
          <a:prstGeom prst="mathMultiply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5175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Read-Repair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177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237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ashoTraining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E9A25"/>
      </a:accent1>
      <a:accent2>
        <a:srgbClr val="333399"/>
      </a:accent2>
      <a:accent3>
        <a:srgbClr val="FFFFFF"/>
      </a:accent3>
      <a:accent4>
        <a:srgbClr val="000000"/>
      </a:accent4>
      <a:accent5>
        <a:srgbClr val="FECAAC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BashoTraining.thmx</Template>
  <TotalTime>16466</TotalTime>
  <Pages>0</Pages>
  <Words>69</Words>
  <Characters>0</Characters>
  <Application>Microsoft Macintosh PowerPoint</Application>
  <PresentationFormat>On-screen Show (4:3)</PresentationFormat>
  <Lines>0</Lines>
  <Paragraphs>20</Paragraphs>
  <Slides>14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BashoTraining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Read-Repair</vt:lpstr>
      <vt:lpstr>PowerPoint Presentation</vt:lpstr>
      <vt:lpstr>PowerPoint Presentation</vt:lpstr>
      <vt:lpstr>PowerPoint Presentation</vt:lpstr>
      <vt:lpstr>Active Anti-Entropy</vt:lpstr>
      <vt:lpstr>PowerPoint Presentation</vt:lpstr>
      <vt:lpstr>Consistency, Eventually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</dc:creator>
  <cp:lastModifiedBy>Dmitri Zagidulin</cp:lastModifiedBy>
  <cp:revision>156</cp:revision>
  <dcterms:modified xsi:type="dcterms:W3CDTF">2014-04-21T16:37:17Z</dcterms:modified>
</cp:coreProperties>
</file>