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8E08C18-1729-403F-8186-C79E09AC42A1}">
  <a:tblStyle styleName="Table_0" styleId="{E8E08C18-1729-403F-8186-C79E09AC42A1}">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6C715B52-8B5C-4975-8BE8-4115556F6D5C}">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3BCA35DC-881E-42A2-9D3F-5D3F3E36B02E}">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3" styleId="{06877233-A276-4190-8C1C-C6849FC25751}">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31.xml" Type="http://schemas.openxmlformats.org/officeDocument/2006/relationships/slide" Id="rId37"/><Relationship Target="slides/slide13.xml" Type="http://schemas.openxmlformats.org/officeDocument/2006/relationships/slide" Id="rId19"/><Relationship Target="slides/slide30.xml" Type="http://schemas.openxmlformats.org/officeDocument/2006/relationships/slide" Id="rId36"/><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theme/theme1.xml" Type="http://schemas.openxmlformats.org/officeDocument/2006/relationships/theme" Id="rId1"/><Relationship Target="slides/slide16.xml" Type="http://schemas.openxmlformats.org/officeDocument/2006/relationships/slide" Id="rId22"/><Relationship Target="slideMasters/slideMaster1.xml" Type="http://schemas.openxmlformats.org/officeDocument/2006/relationships/slideMaster" Id="rId4"/><Relationship Target="slides/slide17.xml" Type="http://schemas.openxmlformats.org/officeDocument/2006/relationships/slide" Id="rId23"/><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2.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6" name="Shape 46"/>
        <p:cNvGrpSpPr/>
        <p:nvPr/>
      </p:nvGrpSpPr>
      <p:grpSpPr>
        <a:xfrm>
          <a:off y="0" x="0"/>
          <a:ext cy="0" cx="0"/>
          <a:chOff y="0" x="0"/>
          <a:chExt cy="0" cx="0"/>
        </a:xfrm>
      </p:grpSpPr>
      <p:sp>
        <p:nvSpPr>
          <p:cNvPr id="47" name="Shape 47"/>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a:noFill/>
          </a:ln>
        </p:spPr>
      </p:sp>
      <p:sp>
        <p:nvSpPr>
          <p:cNvPr id="48" name="Shape 48"/>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7" name="Shape 147"/>
        <p:cNvGrpSpPr/>
        <p:nvPr/>
      </p:nvGrpSpPr>
      <p:grpSpPr>
        <a:xfrm>
          <a:off y="0" x="0"/>
          <a:ext cy="0" cx="0"/>
          <a:chOff y="0" x="0"/>
          <a:chExt cy="0" cx="0"/>
        </a:xfrm>
      </p:grpSpPr>
      <p:sp>
        <p:nvSpPr>
          <p:cNvPr id="148" name="Shape 1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149" name="Shape 149"/>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7" name="Shape 157"/>
        <p:cNvGrpSpPr/>
        <p:nvPr/>
      </p:nvGrpSpPr>
      <p:grpSpPr>
        <a:xfrm>
          <a:off y="0" x="0"/>
          <a:ext cy="0" cx="0"/>
          <a:chOff y="0" x="0"/>
          <a:chExt cy="0" cx="0"/>
        </a:xfrm>
      </p:grpSpPr>
      <p:sp>
        <p:nvSpPr>
          <p:cNvPr id="158" name="Shape 1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159" name="Shape 159"/>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7" name="Shape 167"/>
        <p:cNvGrpSpPr/>
        <p:nvPr/>
      </p:nvGrpSpPr>
      <p:grpSpPr>
        <a:xfrm>
          <a:off y="0" x="0"/>
          <a:ext cy="0" cx="0"/>
          <a:chOff y="0" x="0"/>
          <a:chExt cy="0" cx="0"/>
        </a:xfrm>
      </p:grpSpPr>
      <p:sp>
        <p:nvSpPr>
          <p:cNvPr id="168" name="Shape 1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169" name="Shape 169"/>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8" name="Shape 178"/>
        <p:cNvGrpSpPr/>
        <p:nvPr/>
      </p:nvGrpSpPr>
      <p:grpSpPr>
        <a:xfrm>
          <a:off y="0" x="0"/>
          <a:ext cy="0" cx="0"/>
          <a:chOff y="0" x="0"/>
          <a:chExt cy="0" cx="0"/>
        </a:xfrm>
      </p:grpSpPr>
      <p:sp>
        <p:nvSpPr>
          <p:cNvPr id="179" name="Shape 1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180" name="Shape 180"/>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9" name="Shape 189"/>
        <p:cNvGrpSpPr/>
        <p:nvPr/>
      </p:nvGrpSpPr>
      <p:grpSpPr>
        <a:xfrm>
          <a:off y="0" x="0"/>
          <a:ext cy="0" cx="0"/>
          <a:chOff y="0" x="0"/>
          <a:chExt cy="0" cx="0"/>
        </a:xfrm>
      </p:grpSpPr>
      <p:sp>
        <p:nvSpPr>
          <p:cNvPr id="190" name="Shape 19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191" name="Shape 191"/>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1" name="Shape 201"/>
        <p:cNvGrpSpPr/>
        <p:nvPr/>
      </p:nvGrpSpPr>
      <p:grpSpPr>
        <a:xfrm>
          <a:off y="0" x="0"/>
          <a:ext cy="0" cx="0"/>
          <a:chOff y="0" x="0"/>
          <a:chExt cy="0" cx="0"/>
        </a:xfrm>
      </p:grpSpPr>
      <p:sp>
        <p:nvSpPr>
          <p:cNvPr id="202" name="Shape 2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03" name="Shape 203"/>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12" name="Shape 212"/>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9" name="Shape 219"/>
        <p:cNvGrpSpPr/>
        <p:nvPr/>
      </p:nvGrpSpPr>
      <p:grpSpPr>
        <a:xfrm>
          <a:off y="0" x="0"/>
          <a:ext cy="0" cx="0"/>
          <a:chOff y="0" x="0"/>
          <a:chExt cy="0" cx="0"/>
        </a:xfrm>
      </p:grpSpPr>
      <p:sp>
        <p:nvSpPr>
          <p:cNvPr id="220" name="Shape 2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21" name="Shape 221"/>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8" name="Shape 228"/>
        <p:cNvGrpSpPr/>
        <p:nvPr/>
      </p:nvGrpSpPr>
      <p:grpSpPr>
        <a:xfrm>
          <a:off y="0" x="0"/>
          <a:ext cy="0" cx="0"/>
          <a:chOff y="0" x="0"/>
          <a:chExt cy="0" cx="0"/>
        </a:xfrm>
      </p:grpSpPr>
      <p:sp>
        <p:nvSpPr>
          <p:cNvPr id="229" name="Shape 22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30" name="Shape 230"/>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7" name="Shape 237"/>
        <p:cNvGrpSpPr/>
        <p:nvPr/>
      </p:nvGrpSpPr>
      <p:grpSpPr>
        <a:xfrm>
          <a:off y="0" x="0"/>
          <a:ext cy="0" cx="0"/>
          <a:chOff y="0" x="0"/>
          <a:chExt cy="0" cx="0"/>
        </a:xfrm>
      </p:grpSpPr>
      <p:sp>
        <p:nvSpPr>
          <p:cNvPr id="238" name="Shape 2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39" name="Shape 239"/>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7" name="Shape 57"/>
        <p:cNvGrpSpPr/>
        <p:nvPr/>
      </p:nvGrpSpPr>
      <p:grpSpPr>
        <a:xfrm>
          <a:off y="0" x="0"/>
          <a:ext cy="0" cx="0"/>
          <a:chOff y="0" x="0"/>
          <a:chExt cy="0" cx="0"/>
        </a:xfrm>
      </p:grpSpPr>
      <p:sp>
        <p:nvSpPr>
          <p:cNvPr id="58" name="Shape 5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59" name="Shape 59"/>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6" name="Shape 246"/>
        <p:cNvGrpSpPr/>
        <p:nvPr/>
      </p:nvGrpSpPr>
      <p:grpSpPr>
        <a:xfrm>
          <a:off y="0" x="0"/>
          <a:ext cy="0" cx="0"/>
          <a:chOff y="0" x="0"/>
          <a:chExt cy="0" cx="0"/>
        </a:xfrm>
      </p:grpSpPr>
      <p:sp>
        <p:nvSpPr>
          <p:cNvPr id="247" name="Shape 2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48" name="Shape 248"/>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6" name="Shape 256"/>
        <p:cNvGrpSpPr/>
        <p:nvPr/>
      </p:nvGrpSpPr>
      <p:grpSpPr>
        <a:xfrm>
          <a:off y="0" x="0"/>
          <a:ext cy="0" cx="0"/>
          <a:chOff y="0" x="0"/>
          <a:chExt cy="0" cx="0"/>
        </a:xfrm>
      </p:grpSpPr>
      <p:sp>
        <p:nvSpPr>
          <p:cNvPr id="257" name="Shape 2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58" name="Shape 258"/>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67" name="Shape 267"/>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5" name="Shape 275"/>
        <p:cNvGrpSpPr/>
        <p:nvPr/>
      </p:nvGrpSpPr>
      <p:grpSpPr>
        <a:xfrm>
          <a:off y="0" x="0"/>
          <a:ext cy="0" cx="0"/>
          <a:chOff y="0" x="0"/>
          <a:chExt cy="0" cx="0"/>
        </a:xfrm>
      </p:grpSpPr>
      <p:sp>
        <p:nvSpPr>
          <p:cNvPr id="276" name="Shape 2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77" name="Shape 277"/>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5" name="Shape 285"/>
        <p:cNvGrpSpPr/>
        <p:nvPr/>
      </p:nvGrpSpPr>
      <p:grpSpPr>
        <a:xfrm>
          <a:off y="0" x="0"/>
          <a:ext cy="0" cx="0"/>
          <a:chOff y="0" x="0"/>
          <a:chExt cy="0" cx="0"/>
        </a:xfrm>
      </p:grpSpPr>
      <p:sp>
        <p:nvSpPr>
          <p:cNvPr id="286" name="Shape 2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87" name="Shape 287"/>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6" name="Shape 296"/>
        <p:cNvGrpSpPr/>
        <p:nvPr/>
      </p:nvGrpSpPr>
      <p:grpSpPr>
        <a:xfrm>
          <a:off y="0" x="0"/>
          <a:ext cy="0" cx="0"/>
          <a:chOff y="0" x="0"/>
          <a:chExt cy="0" cx="0"/>
        </a:xfrm>
      </p:grpSpPr>
      <p:sp>
        <p:nvSpPr>
          <p:cNvPr id="297" name="Shape 29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298" name="Shape 298"/>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5" name="Shape 305"/>
        <p:cNvGrpSpPr/>
        <p:nvPr/>
      </p:nvGrpSpPr>
      <p:grpSpPr>
        <a:xfrm>
          <a:off y="0" x="0"/>
          <a:ext cy="0" cx="0"/>
          <a:chOff y="0" x="0"/>
          <a:chExt cy="0" cx="0"/>
        </a:xfrm>
      </p:grpSpPr>
      <p:sp>
        <p:nvSpPr>
          <p:cNvPr id="306" name="Shape 3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307" name="Shape 307"/>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4" name="Shape 314"/>
        <p:cNvGrpSpPr/>
        <p:nvPr/>
      </p:nvGrpSpPr>
      <p:grpSpPr>
        <a:xfrm>
          <a:off y="0" x="0"/>
          <a:ext cy="0" cx="0"/>
          <a:chOff y="0" x="0"/>
          <a:chExt cy="0" cx="0"/>
        </a:xfrm>
      </p:grpSpPr>
      <p:sp>
        <p:nvSpPr>
          <p:cNvPr id="315" name="Shape 31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316" name="Shape 316"/>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3" name="Shape 323"/>
        <p:cNvGrpSpPr/>
        <p:nvPr/>
      </p:nvGrpSpPr>
      <p:grpSpPr>
        <a:xfrm>
          <a:off y="0" x="0"/>
          <a:ext cy="0" cx="0"/>
          <a:chOff y="0" x="0"/>
          <a:chExt cy="0" cx="0"/>
        </a:xfrm>
      </p:grpSpPr>
      <p:sp>
        <p:nvSpPr>
          <p:cNvPr id="324" name="Shape 3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325" name="Shape 325"/>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3" name="Shape 333"/>
        <p:cNvGrpSpPr/>
        <p:nvPr/>
      </p:nvGrpSpPr>
      <p:grpSpPr>
        <a:xfrm>
          <a:off y="0" x="0"/>
          <a:ext cy="0" cx="0"/>
          <a:chOff y="0" x="0"/>
          <a:chExt cy="0" cx="0"/>
        </a:xfrm>
      </p:grpSpPr>
      <p:sp>
        <p:nvSpPr>
          <p:cNvPr id="334" name="Shape 3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335" name="Shape 335"/>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7" name="Shape 67"/>
        <p:cNvGrpSpPr/>
        <p:nvPr/>
      </p:nvGrpSpPr>
      <p:grpSpPr>
        <a:xfrm>
          <a:off y="0" x="0"/>
          <a:ext cy="0" cx="0"/>
          <a:chOff y="0" x="0"/>
          <a:chExt cy="0" cx="0"/>
        </a:xfrm>
      </p:grpSpPr>
      <p:sp>
        <p:nvSpPr>
          <p:cNvPr id="68" name="Shape 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69" name="Shape 69"/>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43" name="Shape 343"/>
        <p:cNvGrpSpPr/>
        <p:nvPr/>
      </p:nvGrpSpPr>
      <p:grpSpPr>
        <a:xfrm>
          <a:off y="0" x="0"/>
          <a:ext cy="0" cx="0"/>
          <a:chOff y="0" x="0"/>
          <a:chExt cy="0" cx="0"/>
        </a:xfrm>
      </p:grpSpPr>
      <p:sp>
        <p:nvSpPr>
          <p:cNvPr id="344" name="Shape 3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345" name="Shape 345"/>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52" name="Shape 352"/>
        <p:cNvGrpSpPr/>
        <p:nvPr/>
      </p:nvGrpSpPr>
      <p:grpSpPr>
        <a:xfrm>
          <a:off y="0" x="0"/>
          <a:ext cy="0" cx="0"/>
          <a:chOff y="0" x="0"/>
          <a:chExt cy="0" cx="0"/>
        </a:xfrm>
      </p:grpSpPr>
      <p:sp>
        <p:nvSpPr>
          <p:cNvPr id="353" name="Shape 35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354" name="Shape 354"/>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79" name="Shape 79"/>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88" name="Shape 88"/>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97" name="Shape 97"/>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106" name="Shape 106"/>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124" name="Shape 124"/>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3" name="Shape 133"/>
        <p:cNvGrpSpPr/>
        <p:nvPr/>
      </p:nvGrpSpPr>
      <p:grpSpPr>
        <a:xfrm>
          <a:off y="0" x="0"/>
          <a:ext cy="0" cx="0"/>
          <a:chOff y="0" x="0"/>
          <a:chExt cy="0" cx="0"/>
        </a:xfrm>
      </p:grpSpPr>
      <p:sp>
        <p:nvSpPr>
          <p:cNvPr id="134" name="Shape 13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a:noFill/>
          </a:ln>
        </p:spPr>
      </p:sp>
      <p:sp>
        <p:nvSpPr>
          <p:cNvPr id="135" name="Shape 135"/>
          <p:cNvSpPr txBox="1"/>
          <p:nvPr>
            <p:ph idx="1" type="body"/>
          </p:nvPr>
        </p:nvSpPr>
        <p:spPr>
          <a:xfrm>
            <a:off y="4343400" x="685800"/>
            <a:ext cy="4114800" cx="5486399"/>
          </a:xfrm>
          <a:prstGeom prst="rect">
            <a:avLst/>
          </a:prstGeom>
          <a:noFill/>
          <a:ln>
            <a:noFill/>
          </a:ln>
        </p:spPr>
        <p:txBody>
          <a:bodyPr bIns="91425" rIns="91425" lIns="91425" tIns="91425" anchor="t" anchorCtr="0">
            <a:normAutofit/>
          </a:bodyPr>
          <a:lstStyle/>
          <a:p>
            <a:pPr algn="l" rtl="0" lvl="0" marR="0" indent="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2111123" x="685800"/>
            <a:ext cy="1546500"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3786737" x="685800"/>
            <a:ext cy="1046400"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y="0" x="0"/>
          <a:ext cy="0" cx="0"/>
          <a:chOff y="0" x="0"/>
          <a:chExt cy="0" cx="0"/>
        </a:xfrm>
      </p:grpSpPr>
      <p:sp>
        <p:nvSpPr>
          <p:cNvPr id="36" name="Shape 36"/>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 name="Shape 37"/>
        <p:cNvGrpSpPr/>
        <p:nvPr/>
      </p:nvGrpSpPr>
      <p:grpSpPr>
        <a:xfrm>
          <a:off y="0" x="0"/>
          <a:ext cy="0" cx="0"/>
          <a:chOff y="0" x="0"/>
          <a:chExt cy="0" cx="0"/>
        </a:xfrm>
      </p:grpSpPr>
      <p:sp>
        <p:nvSpPr>
          <p:cNvPr id="38" name="Shape 38"/>
          <p:cNvSpPr txBox="1"/>
          <p:nvPr>
            <p:ph idx="1" type="body"/>
          </p:nvPr>
        </p:nvSpPr>
        <p:spPr>
          <a:xfrm>
            <a:off y="5875078" x="457200"/>
            <a:ext cy="692692" cx="8229600"/>
          </a:xfrm>
          <a:prstGeom prst="rect">
            <a:avLst/>
          </a:prstGeom>
          <a:noFill/>
          <a:ln>
            <a:noFill/>
          </a:ln>
        </p:spPr>
        <p:txBody>
          <a:bodyPr bIns="91425" rIns="91425" lIns="91425" tIns="91425" anchor="t" anchorCtr="0"/>
          <a:lstStyle>
            <a:lvl1pPr algn="ctr" rtl="0" indent="-95250" marL="285750">
              <a:lnSpc>
                <a:spcPct val="100000"/>
              </a:lnSpc>
              <a:spcBef>
                <a:spcPts val="360"/>
              </a:spcBef>
              <a:spcAft>
                <a:spcPts val="0"/>
              </a:spcAft>
              <a:buClr>
                <a:schemeClr val="dk1"/>
              </a:buClr>
              <a:buFont typeface="Arial"/>
              <a:buChar char="•"/>
              <a:defRPr/>
            </a:lvl1pPr>
            <a:lvl2pPr algn="ctr" rtl="0" indent="-171450" marL="285750">
              <a:lnSpc>
                <a:spcPct val="100000"/>
              </a:lnSpc>
              <a:spcBef>
                <a:spcPts val="360"/>
              </a:spcBef>
              <a:spcAft>
                <a:spcPts val="0"/>
              </a:spcAft>
              <a:buClr>
                <a:schemeClr val="dk1"/>
              </a:buClr>
              <a:buFont typeface="Arial"/>
              <a:buChar char="o"/>
              <a:defRPr/>
            </a:lvl2pPr>
            <a:lvl3pPr algn="ctr" rtl="0" indent="-171450" marL="285750">
              <a:lnSpc>
                <a:spcPct val="100000"/>
              </a:lnSpc>
              <a:spcBef>
                <a:spcPts val="360"/>
              </a:spcBef>
              <a:spcAft>
                <a:spcPts val="0"/>
              </a:spcAft>
              <a:buClr>
                <a:schemeClr val="dk1"/>
              </a:buClr>
              <a:buFont typeface="Arial"/>
              <a:buChar char="▪"/>
              <a:defRPr/>
            </a:lvl3pPr>
            <a:lvl4pPr algn="ctr" rtl="0" indent="-95250" marL="285750">
              <a:lnSpc>
                <a:spcPct val="100000"/>
              </a:lnSpc>
              <a:spcBef>
                <a:spcPts val="360"/>
              </a:spcBef>
              <a:spcAft>
                <a:spcPts val="0"/>
              </a:spcAft>
              <a:buClr>
                <a:schemeClr val="dk1"/>
              </a:buClr>
              <a:buFont typeface="Arial"/>
              <a:buChar char="•"/>
              <a:defRPr/>
            </a:lvl4pPr>
            <a:lvl5pPr algn="ctr" rtl="0" indent="-171450" marL="285750">
              <a:lnSpc>
                <a:spcPct val="100000"/>
              </a:lnSpc>
              <a:spcBef>
                <a:spcPts val="360"/>
              </a:spcBef>
              <a:spcAft>
                <a:spcPts val="0"/>
              </a:spcAft>
              <a:buClr>
                <a:schemeClr val="dk1"/>
              </a:buClr>
              <a:buFont typeface="Arial"/>
              <a:buChar char="o"/>
              <a:defRPr/>
            </a:lvl5pPr>
            <a:lvl6pPr algn="ctr" rtl="0" indent="-171450" marL="285750">
              <a:lnSpc>
                <a:spcPct val="100000"/>
              </a:lnSpc>
              <a:spcBef>
                <a:spcPts val="360"/>
              </a:spcBef>
              <a:spcAft>
                <a:spcPts val="0"/>
              </a:spcAft>
              <a:buClr>
                <a:schemeClr val="dk1"/>
              </a:buClr>
              <a:buFont typeface="Arial"/>
              <a:buChar char="▪"/>
              <a:defRPr/>
            </a:lvl6pPr>
            <a:lvl7pPr algn="ctr" rtl="0" indent="-95250" marL="285750">
              <a:lnSpc>
                <a:spcPct val="100000"/>
              </a:lnSpc>
              <a:spcBef>
                <a:spcPts val="360"/>
              </a:spcBef>
              <a:spcAft>
                <a:spcPts val="0"/>
              </a:spcAft>
              <a:buClr>
                <a:schemeClr val="dk1"/>
              </a:buClr>
              <a:buFont typeface="Arial"/>
              <a:buChar char="•"/>
              <a:defRPr/>
            </a:lvl7pPr>
            <a:lvl8pPr algn="ctr" rtl="0" indent="-171450" marL="285750">
              <a:lnSpc>
                <a:spcPct val="100000"/>
              </a:lnSpc>
              <a:spcBef>
                <a:spcPts val="360"/>
              </a:spcBef>
              <a:spcAft>
                <a:spcPts val="0"/>
              </a:spcAft>
              <a:buClr>
                <a:schemeClr val="dk1"/>
              </a:buClr>
              <a:buFont typeface="Arial"/>
              <a:buChar char="o"/>
              <a:defRPr/>
            </a:lvl8pPr>
            <a:lvl9pPr algn="ctr" rtl="0" indent="-171450" marL="285750">
              <a:lnSpc>
                <a:spcPct val="100000"/>
              </a:lnSpc>
              <a:spcBef>
                <a:spcPts val="360"/>
              </a:spcBef>
              <a:spcAft>
                <a:spcPts val="0"/>
              </a:spcAft>
              <a:buClr>
                <a:schemeClr val="dk1"/>
              </a:buClr>
              <a:buFont typeface="Arial"/>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600200" x="457200"/>
            <a:ext cy="496770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600200" x="457200"/>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600200" x="4692273"/>
            <a:ext cy="4967700" cx="39945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74637" x="457200"/>
            <a:ext cy="114300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5875078" x="457200"/>
            <a:ext cy="69270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y="0" x="0"/>
          <a:ext cy="0" cx="0"/>
          <a:chOff y="0" x="0"/>
          <a:chExt cy="0" cx="0"/>
        </a:xfrm>
      </p:grpSpPr>
      <p:sp>
        <p:nvSpPr>
          <p:cNvPr id="26" name="Shape 26"/>
          <p:cNvSpPr txBox="1"/>
          <p:nvPr>
            <p:ph type="ctrTitle"/>
          </p:nvPr>
        </p:nvSpPr>
        <p:spPr>
          <a:xfrm>
            <a:off y="2111123" x="685800"/>
            <a:ext cy="1546473" cx="7772400"/>
          </a:xfrm>
          <a:prstGeom prst="rect">
            <a:avLst/>
          </a:prstGeom>
          <a:noFill/>
          <a:ln>
            <a:noFill/>
          </a:ln>
        </p:spPr>
        <p:txBody>
          <a:bodyPr bIns="91425" rIns="91425" lIns="91425" tIns="91425" anchor="b" anchorCtr="0"/>
          <a:lstStyle>
            <a:lvl1pPr algn="ctr" rtl="0" marR="0" indent="304800" marL="0">
              <a:lnSpc>
                <a:spcPct val="100000"/>
              </a:lnSpc>
              <a:spcBef>
                <a:spcPts val="0"/>
              </a:spcBef>
              <a:spcAft>
                <a:spcPts val="0"/>
              </a:spcAft>
              <a:buClr>
                <a:schemeClr val="dk1"/>
              </a:buClr>
              <a:buFont typeface="Arial"/>
              <a:buNone/>
              <a:defRPr/>
            </a:lvl1pPr>
            <a:lvl2pPr algn="ctr" rtl="0" marR="0" indent="304800" marL="0">
              <a:lnSpc>
                <a:spcPct val="100000"/>
              </a:lnSpc>
              <a:spcBef>
                <a:spcPts val="0"/>
              </a:spcBef>
              <a:spcAft>
                <a:spcPts val="0"/>
              </a:spcAft>
              <a:buClr>
                <a:schemeClr val="dk1"/>
              </a:buClr>
              <a:buFont typeface="Arial"/>
              <a:buNone/>
              <a:defRPr/>
            </a:lvl2pPr>
            <a:lvl3pPr algn="ctr" rtl="0" marR="0" indent="304800" marL="0">
              <a:spcBef>
                <a:spcPts val="0"/>
              </a:spcBef>
              <a:buClr>
                <a:schemeClr val="dk1"/>
              </a:buClr>
              <a:buFont typeface="Arial"/>
              <a:buNone/>
              <a:defRPr/>
            </a:lvl3pPr>
            <a:lvl4pPr algn="ctr" rtl="0" marR="0" indent="304800" marL="0">
              <a:spcBef>
                <a:spcPts val="0"/>
              </a:spcBef>
              <a:buClr>
                <a:schemeClr val="dk1"/>
              </a:buClr>
              <a:buFont typeface="Arial"/>
              <a:buNone/>
              <a:defRPr/>
            </a:lvl4pPr>
            <a:lvl5pPr algn="ctr" rtl="0" marR="0" indent="304800" marL="0">
              <a:spcBef>
                <a:spcPts val="0"/>
              </a:spcBef>
              <a:buClr>
                <a:schemeClr val="dk1"/>
              </a:buClr>
              <a:buFont typeface="Arial"/>
              <a:buNone/>
              <a:defRPr/>
            </a:lvl5pPr>
            <a:lvl6pPr algn="ctr" rtl="0" marR="0" indent="304800" marL="0">
              <a:spcBef>
                <a:spcPts val="0"/>
              </a:spcBef>
              <a:buClr>
                <a:schemeClr val="dk1"/>
              </a:buClr>
              <a:buFont typeface="Arial"/>
              <a:buNone/>
              <a:defRPr/>
            </a:lvl6pPr>
            <a:lvl7pPr algn="ctr" rtl="0" marR="0" indent="304800" marL="0">
              <a:spcBef>
                <a:spcPts val="0"/>
              </a:spcBef>
              <a:buClr>
                <a:schemeClr val="dk1"/>
              </a:buClr>
              <a:buFont typeface="Arial"/>
              <a:buNone/>
              <a:defRPr/>
            </a:lvl7pPr>
            <a:lvl8pPr algn="ctr" rtl="0" marR="0" indent="304800" marL="0">
              <a:spcBef>
                <a:spcPts val="0"/>
              </a:spcBef>
              <a:buClr>
                <a:schemeClr val="dk1"/>
              </a:buClr>
              <a:buFont typeface="Arial"/>
              <a:buNone/>
              <a:defRPr/>
            </a:lvl8pPr>
            <a:lvl9pPr algn="ctr" rtl="0" marR="0" indent="304800" marL="0">
              <a:spcBef>
                <a:spcPts val="0"/>
              </a:spcBef>
              <a:buClr>
                <a:schemeClr val="dk1"/>
              </a:buClr>
              <a:buFont typeface="Arial"/>
              <a:buNone/>
              <a:defRPr/>
            </a:lvl9pPr>
          </a:lstStyle>
          <a:p/>
        </p:txBody>
      </p:sp>
      <p:sp>
        <p:nvSpPr>
          <p:cNvPr id="27" name="Shape 27"/>
          <p:cNvSpPr txBox="1"/>
          <p:nvPr>
            <p:ph idx="1" type="subTitle"/>
          </p:nvPr>
        </p:nvSpPr>
        <p:spPr>
          <a:xfrm>
            <a:off y="3786737" x="685800"/>
            <a:ext cy="1046317" cx="7772400"/>
          </a:xfrm>
          <a:prstGeom prst="rect">
            <a:avLst/>
          </a:prstGeom>
          <a:noFill/>
          <a:ln>
            <a:noFill/>
          </a:ln>
        </p:spPr>
        <p:txBody>
          <a:bodyPr bIns="91425" rIns="91425" lIns="91425" tIns="91425" anchor="t" anchorCtr="0"/>
          <a:lstStyle>
            <a:lvl1pPr algn="ctr" rtl="0" marR="0" indent="190500" marL="0">
              <a:lnSpc>
                <a:spcPct val="100000"/>
              </a:lnSpc>
              <a:spcBef>
                <a:spcPts val="0"/>
              </a:spcBef>
              <a:spcAft>
                <a:spcPts val="0"/>
              </a:spcAft>
              <a:buClr>
                <a:schemeClr val="dk2"/>
              </a:buClr>
              <a:buFont typeface="Arial"/>
              <a:buNone/>
              <a:defRPr/>
            </a:lvl1pPr>
            <a:lvl2pPr algn="ctr" rtl="0" marR="0" indent="190500" marL="0">
              <a:lnSpc>
                <a:spcPct val="100000"/>
              </a:lnSpc>
              <a:spcBef>
                <a:spcPts val="0"/>
              </a:spcBef>
              <a:spcAft>
                <a:spcPts val="0"/>
              </a:spcAft>
              <a:buClr>
                <a:schemeClr val="dk2"/>
              </a:buClr>
              <a:buFont typeface="Arial"/>
              <a:buNone/>
              <a:defRPr/>
            </a:lvl2pPr>
            <a:lvl3pPr algn="ctr" rtl="0" marR="0" indent="190500" marL="0">
              <a:lnSpc>
                <a:spcPct val="100000"/>
              </a:lnSpc>
              <a:spcBef>
                <a:spcPts val="0"/>
              </a:spcBef>
              <a:spcAft>
                <a:spcPts val="0"/>
              </a:spcAft>
              <a:buClr>
                <a:schemeClr val="dk2"/>
              </a:buClr>
              <a:buFont typeface="Arial"/>
              <a:buNone/>
              <a:defRPr/>
            </a:lvl3pPr>
            <a:lvl4pPr algn="ctr" rtl="0" marR="0" indent="190500" marL="0">
              <a:lnSpc>
                <a:spcPct val="100000"/>
              </a:lnSpc>
              <a:spcBef>
                <a:spcPts val="0"/>
              </a:spcBef>
              <a:spcAft>
                <a:spcPts val="0"/>
              </a:spcAft>
              <a:buClr>
                <a:schemeClr val="dk2"/>
              </a:buClr>
              <a:buFont typeface="Arial"/>
              <a:buNone/>
              <a:defRPr/>
            </a:lvl4pPr>
            <a:lvl5pPr algn="ctr" rtl="0" marR="0" indent="190500" marL="0">
              <a:lnSpc>
                <a:spcPct val="100000"/>
              </a:lnSpc>
              <a:spcBef>
                <a:spcPts val="0"/>
              </a:spcBef>
              <a:spcAft>
                <a:spcPts val="0"/>
              </a:spcAft>
              <a:buClr>
                <a:schemeClr val="dk2"/>
              </a:buClr>
              <a:buFont typeface="Arial"/>
              <a:buNone/>
              <a:defRPr/>
            </a:lvl5pPr>
            <a:lvl6pPr algn="ctr" rtl="0" marR="0" indent="190500" marL="0">
              <a:lnSpc>
                <a:spcPct val="100000"/>
              </a:lnSpc>
              <a:spcBef>
                <a:spcPts val="0"/>
              </a:spcBef>
              <a:spcAft>
                <a:spcPts val="0"/>
              </a:spcAft>
              <a:buClr>
                <a:schemeClr val="dk2"/>
              </a:buClr>
              <a:buFont typeface="Arial"/>
              <a:buNone/>
              <a:defRPr/>
            </a:lvl6pPr>
            <a:lvl7pPr algn="ctr" rtl="0" marR="0" indent="190500" marL="0">
              <a:lnSpc>
                <a:spcPct val="100000"/>
              </a:lnSpc>
              <a:spcBef>
                <a:spcPts val="0"/>
              </a:spcBef>
              <a:spcAft>
                <a:spcPts val="0"/>
              </a:spcAft>
              <a:buClr>
                <a:schemeClr val="dk2"/>
              </a:buClr>
              <a:buFont typeface="Arial"/>
              <a:buNone/>
              <a:defRPr/>
            </a:lvl7pPr>
            <a:lvl8pPr algn="ctr" rtl="0" marR="0" indent="190500" marL="0">
              <a:lnSpc>
                <a:spcPct val="100000"/>
              </a:lnSpc>
              <a:spcBef>
                <a:spcPts val="0"/>
              </a:spcBef>
              <a:spcAft>
                <a:spcPts val="0"/>
              </a:spcAft>
              <a:buClr>
                <a:schemeClr val="dk2"/>
              </a:buClr>
              <a:buFont typeface="Arial"/>
              <a:buNone/>
              <a:defRPr/>
            </a:lvl8pPr>
            <a:lvl9pPr algn="ctr" rtl="0" marR="0" indent="190500" marL="0">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8" name="Shape 28"/>
        <p:cNvGrpSpPr/>
        <p:nvPr/>
      </p:nvGrpSpPr>
      <p:grpSpPr>
        <a:xfrm>
          <a:off y="0" x="0"/>
          <a:ext cy="0" cx="0"/>
          <a:chOff y="0" x="0"/>
          <a:chExt cy="0" cx="0"/>
        </a:xfrm>
      </p:grpSpPr>
      <p:sp>
        <p:nvSpPr>
          <p:cNvPr id="29" name="Shape 29"/>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
        <p:nvSpPr>
          <p:cNvPr id="30" name="Shape 30"/>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rtl="0">
              <a:spcBef>
                <a:spcPts val="0"/>
              </a:spcBef>
              <a:defRPr/>
            </a:lvl1pPr>
            <a:lvl2pPr rtl="0" indent="-285750" marL="742950">
              <a:spcBef>
                <a:spcPts val="0"/>
              </a:spcBef>
              <a:defRPr/>
            </a:lvl2pPr>
            <a:lvl3pPr rtl="0" indent="-228600" marL="1143000">
              <a:spcBef>
                <a:spcPts val="0"/>
              </a:spcBef>
              <a:defRPr/>
            </a:lvl3pPr>
            <a:lvl4pPr rtl="0" indent="-228600" marL="160020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1" name="Shape 31"/>
        <p:cNvGrpSpPr/>
        <p:nvPr/>
      </p:nvGrpSpPr>
      <p:grpSpPr>
        <a:xfrm>
          <a:off y="0" x="0"/>
          <a:ext cy="0" cx="0"/>
          <a:chOff y="0" x="0"/>
          <a:chExt cy="0" cx="0"/>
        </a:xfrm>
      </p:grpSpPr>
      <p:sp>
        <p:nvSpPr>
          <p:cNvPr id="32" name="Shape 32"/>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p:txBody>
      </p:sp>
      <p:sp>
        <p:nvSpPr>
          <p:cNvPr id="33" name="Shape 33"/>
          <p:cNvSpPr txBox="1"/>
          <p:nvPr>
            <p:ph idx="1" type="body"/>
          </p:nvPr>
        </p:nvSpPr>
        <p:spPr>
          <a:xfrm>
            <a:off y="1600200" x="457200"/>
            <a:ext cy="4967574" cx="39945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2" type="body"/>
          </p:nvPr>
        </p:nvSpPr>
        <p:spPr>
          <a:xfrm>
            <a:off y="1600200" x="4692273"/>
            <a:ext cy="4967574" cx="3994524"/>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4.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14300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600200" x="457200"/>
            <a:ext cy="496770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 name="Shape 22"/>
        <p:cNvGrpSpPr/>
        <p:nvPr/>
      </p:nvGrpSpPr>
      <p:grpSpPr>
        <a:xfrm>
          <a:off y="0" x="0"/>
          <a:ext cy="0" cx="0"/>
          <a:chOff y="0" x="0"/>
          <a:chExt cy="0" cx="0"/>
        </a:xfrm>
      </p:grpSpPr>
      <p:sp>
        <p:nvSpPr>
          <p:cNvPr id="23" name="Shape 23"/>
          <p:cNvSpPr txBox="1"/>
          <p:nvPr>
            <p:ph type="title"/>
          </p:nvPr>
        </p:nvSpPr>
        <p:spPr>
          <a:xfrm>
            <a:off y="274637" x="457200"/>
            <a:ext cy="1143000" cx="8229600"/>
          </a:xfrm>
          <a:prstGeom prst="rect">
            <a:avLst/>
          </a:prstGeom>
          <a:noFill/>
          <a:ln>
            <a:noFill/>
          </a:ln>
        </p:spPr>
        <p:txBody>
          <a:bodyPr bIns="91425" rIns="91425" lIns="91425" tIns="91425" anchor="b" anchorCtr="0"/>
          <a:lstStyle>
            <a:lvl1pPr algn="l" rtl="0" marR="0" indent="228600" marL="0">
              <a:lnSpc>
                <a:spcPct val="100000"/>
              </a:lnSpc>
              <a:spcBef>
                <a:spcPts val="0"/>
              </a:spcBef>
              <a:spcAft>
                <a:spcPts val="0"/>
              </a:spcAft>
              <a:buClr>
                <a:schemeClr val="dk1"/>
              </a:buClr>
              <a:buFont typeface="Arial"/>
              <a:buNone/>
              <a:defRPr/>
            </a:lvl1pPr>
            <a:lvl2pPr algn="l" rtl="0" marR="0" indent="228600" marL="0">
              <a:lnSpc>
                <a:spcPct val="100000"/>
              </a:lnSpc>
              <a:spcBef>
                <a:spcPts val="0"/>
              </a:spcBef>
              <a:spcAft>
                <a:spcPts val="0"/>
              </a:spcAft>
              <a:buClr>
                <a:schemeClr val="dk1"/>
              </a:buClr>
              <a:buFont typeface="Arial"/>
              <a:buNone/>
              <a:defRPr/>
            </a:lvl2pPr>
            <a:lvl3pPr algn="l" rtl="0" marR="0" indent="228600" marL="0">
              <a:spcBef>
                <a:spcPts val="0"/>
              </a:spcBef>
              <a:buClr>
                <a:schemeClr val="dk1"/>
              </a:buClr>
              <a:buFont typeface="Arial"/>
              <a:buNone/>
              <a:defRPr/>
            </a:lvl3pPr>
            <a:lvl4pPr algn="l" rtl="0" marR="0" indent="228600" marL="0">
              <a:spcBef>
                <a:spcPts val="0"/>
              </a:spcBef>
              <a:buClr>
                <a:schemeClr val="dk1"/>
              </a:buClr>
              <a:buFont typeface="Arial"/>
              <a:buNone/>
              <a:defRPr/>
            </a:lvl4pPr>
            <a:lvl5pPr algn="l" rtl="0" marR="0" indent="228600" marL="0">
              <a:spcBef>
                <a:spcPts val="0"/>
              </a:spcBef>
              <a:buClr>
                <a:schemeClr val="dk1"/>
              </a:buClr>
              <a:buFont typeface="Arial"/>
              <a:buNone/>
              <a:defRPr/>
            </a:lvl5pPr>
            <a:lvl6pPr algn="l" rtl="0" marR="0" indent="228600" marL="0">
              <a:spcBef>
                <a:spcPts val="0"/>
              </a:spcBef>
              <a:buClr>
                <a:schemeClr val="dk1"/>
              </a:buClr>
              <a:buFont typeface="Arial"/>
              <a:buNone/>
              <a:defRPr/>
            </a:lvl6pPr>
            <a:lvl7pPr algn="l" rtl="0" marR="0" indent="228600" marL="0">
              <a:spcBef>
                <a:spcPts val="0"/>
              </a:spcBef>
              <a:buClr>
                <a:schemeClr val="dk1"/>
              </a:buClr>
              <a:buFont typeface="Arial"/>
              <a:buNone/>
              <a:defRPr/>
            </a:lvl7pPr>
            <a:lvl8pPr algn="l" rtl="0" marR="0" indent="228600" marL="0">
              <a:spcBef>
                <a:spcPts val="0"/>
              </a:spcBef>
              <a:buClr>
                <a:schemeClr val="dk1"/>
              </a:buClr>
              <a:buFont typeface="Arial"/>
              <a:buNone/>
              <a:defRPr/>
            </a:lvl8pPr>
            <a:lvl9pPr algn="l" rtl="0" marR="0" indent="228600" marL="0">
              <a:spcBef>
                <a:spcPts val="0"/>
              </a:spcBef>
              <a:buClr>
                <a:schemeClr val="dk1"/>
              </a:buClr>
              <a:buFont typeface="Arial"/>
              <a:buNone/>
              <a:defRPr/>
            </a:lvl9pPr>
          </a:lstStyle>
          <a:p/>
        </p:txBody>
      </p:sp>
      <p:sp>
        <p:nvSpPr>
          <p:cNvPr id="24" name="Shape 24"/>
          <p:cNvSpPr txBox="1"/>
          <p:nvPr>
            <p:ph idx="1" type="body"/>
          </p:nvPr>
        </p:nvSpPr>
        <p:spPr>
          <a:xfrm>
            <a:off y="1600200" x="457200"/>
            <a:ext cy="4967574" cx="8229600"/>
          </a:xfrm>
          <a:prstGeom prst="rect">
            <a:avLst/>
          </a:prstGeom>
          <a:noFill/>
          <a:ln>
            <a:noFill/>
          </a:ln>
        </p:spPr>
        <p:txBody>
          <a:bodyPr bIns="91425" rIns="91425" lIns="91425" tIns="91425" anchor="t" anchorCtr="0"/>
          <a:lstStyle>
            <a:lvl1pPr algn="l" rtl="0" marR="0" indent="-25401" marL="342900">
              <a:lnSpc>
                <a:spcPct val="100000"/>
              </a:lnSpc>
              <a:spcBef>
                <a:spcPts val="600"/>
              </a:spcBef>
              <a:spcAft>
                <a:spcPts val="0"/>
              </a:spcAft>
              <a:buClr>
                <a:schemeClr val="dk1"/>
              </a:buClr>
              <a:buFont typeface="Arial"/>
              <a:buChar char="•"/>
              <a:defRPr/>
            </a:lvl1pPr>
            <a:lvl2pPr algn="l" rtl="0" marR="0" indent="-133350" marL="742950">
              <a:lnSpc>
                <a:spcPct val="100000"/>
              </a:lnSpc>
              <a:spcBef>
                <a:spcPts val="480"/>
              </a:spcBef>
              <a:spcAft>
                <a:spcPts val="0"/>
              </a:spcAft>
              <a:buClr>
                <a:schemeClr val="dk1"/>
              </a:buClr>
              <a:buFont typeface="Arial"/>
              <a:buChar char="o"/>
              <a:defRPr/>
            </a:lvl2pPr>
            <a:lvl3pPr algn="l" rtl="0" marR="0" indent="-76200" marL="1143000">
              <a:lnSpc>
                <a:spcPct val="100000"/>
              </a:lnSpc>
              <a:spcBef>
                <a:spcPts val="480"/>
              </a:spcBef>
              <a:spcAft>
                <a:spcPts val="0"/>
              </a:spcAft>
              <a:buClr>
                <a:schemeClr val="dk1"/>
              </a:buClr>
              <a:buFont typeface="Arial"/>
              <a:buChar char="▪"/>
              <a:defRPr/>
            </a:lvl3pPr>
            <a:lvl4pPr algn="l" rtl="0" marR="0" indent="-38100" marL="1600200">
              <a:lnSpc>
                <a:spcPct val="100000"/>
              </a:lnSpc>
              <a:spcBef>
                <a:spcPts val="360"/>
              </a:spcBef>
              <a:spcAft>
                <a:spcPts val="0"/>
              </a:spcAft>
              <a:buClr>
                <a:schemeClr val="dk1"/>
              </a:buClr>
              <a:buFont typeface="Arial"/>
              <a:buChar char="•"/>
              <a:defRPr/>
            </a:lvl4pPr>
            <a:lvl5pPr algn="l" rtl="0" marR="0" indent="-114300" marL="2057400">
              <a:lnSpc>
                <a:spcPct val="100000"/>
              </a:lnSpc>
              <a:spcBef>
                <a:spcPts val="360"/>
              </a:spcBef>
              <a:spcAft>
                <a:spcPts val="0"/>
              </a:spcAft>
              <a:buClr>
                <a:schemeClr val="dk1"/>
              </a:buClr>
              <a:buFont typeface="Arial"/>
              <a:buChar char="o"/>
              <a:defRPr/>
            </a:lvl5pPr>
            <a:lvl6pPr algn="l" rtl="0" marR="0" indent="-114300" marL="2514600">
              <a:lnSpc>
                <a:spcPct val="100000"/>
              </a:lnSpc>
              <a:spcBef>
                <a:spcPts val="360"/>
              </a:spcBef>
              <a:spcAft>
                <a:spcPts val="0"/>
              </a:spcAft>
              <a:buClr>
                <a:schemeClr val="dk1"/>
              </a:buClr>
              <a:buFont typeface="Arial"/>
              <a:buChar char="▪"/>
              <a:defRPr/>
            </a:lvl6pPr>
            <a:lvl7pPr algn="l" rtl="0" marR="0" indent="-38100" marL="2971800">
              <a:lnSpc>
                <a:spcPct val="100000"/>
              </a:lnSpc>
              <a:spcBef>
                <a:spcPts val="360"/>
              </a:spcBef>
              <a:spcAft>
                <a:spcPts val="0"/>
              </a:spcAft>
              <a:buClr>
                <a:schemeClr val="dk1"/>
              </a:buClr>
              <a:buFont typeface="Arial"/>
              <a:buChar char="•"/>
              <a:defRPr/>
            </a:lvl7pPr>
            <a:lvl8pPr algn="l" rtl="0" marR="0" indent="-114300" marL="3429000">
              <a:lnSpc>
                <a:spcPct val="100000"/>
              </a:lnSpc>
              <a:spcBef>
                <a:spcPts val="360"/>
              </a:spcBef>
              <a:spcAft>
                <a:spcPts val="0"/>
              </a:spcAft>
              <a:buClr>
                <a:schemeClr val="dk1"/>
              </a:buClr>
              <a:buFont typeface="Arial"/>
              <a:buChar char="o"/>
              <a:defRPr/>
            </a:lvl8pPr>
            <a:lvl9pPr algn="l" rtl="0" marR="0" indent="-114300" marL="3886200">
              <a:lnSpc>
                <a:spcPct val="100000"/>
              </a:lnSpc>
              <a:spcBef>
                <a:spcPts val="360"/>
              </a:spcBef>
              <a:spcAft>
                <a:spcPts val="0"/>
              </a:spcAft>
              <a:buClr>
                <a:schemeClr val="dk1"/>
              </a:buClr>
              <a:buFont typeface="Arial"/>
              <a:buChar char="▪"/>
              <a:defRPr/>
            </a:lvl9pPr>
          </a:lstStyle>
          <a:p/>
        </p:txBody>
      </p: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 Target="../media/image01.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7.xml" Type="http://schemas.openxmlformats.org/officeDocument/2006/relationships/slideLayout" Id="rId1"/><Relationship Target="http://hal.upmc.fr/docs/00/55/55/88/PDF/techreport.pdf" Type="http://schemas.openxmlformats.org/officeDocument/2006/relationships/hyperlink" TargetMode="External" Id="rId4"/><Relationship Target="../media/image00.png" Type="http://schemas.openxmlformats.org/officeDocument/2006/relationships/image" Id="rId3"/><Relationship Target="http://docs.basho.com/riak/2.0.0/dev/data-modeling/data-types/" Type="http://schemas.openxmlformats.org/officeDocument/2006/relationships/hyperlink" TargetMode="External" Id="rId6"/><Relationship Target="http://docs.basho.com/riak/2.0.0/dev/using/data-types/" Type="http://schemas.openxmlformats.org/officeDocument/2006/relationships/hyperlink" TargetMode="External" Id="rId5"/></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7.xml" Type="http://schemas.openxmlformats.org/officeDocument/2006/relationships/slideLayout" Id="rId1"/><Relationship Target="http://docs.basho.com/riak/2.0.0/dev/advanced/bucket-types/" Type="http://schemas.openxmlformats.org/officeDocument/2006/relationships/hyperlink" TargetMode="External" Id="rId4"/><Relationship Target="../media/image00.png" Type="http://schemas.openxmlformats.org/officeDocument/2006/relationships/image" Id="rId3"/></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4"/><Relationship Target="http://en.wikipedia.org/wiki/CAP_theorem" Type="http://schemas.openxmlformats.org/officeDocument/2006/relationships/hyperlink" TargetMode="External"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7.xml" Type="http://schemas.openxmlformats.org/officeDocument/2006/relationships/slideLayout" Id="rId1"/><Relationship Target="http://docs.basho.com/riak/2.0.0/dev/advanced/strong-consistency/" Type="http://schemas.openxmlformats.org/officeDocument/2006/relationships/hyperlink" TargetMode="External" Id="rId4"/><Relationship Target="../media/image00.png" Type="http://schemas.openxmlformats.org/officeDocument/2006/relationships/image" Id="rId3"/><Relationship Target="http://docs.basho.com/riak/2.0.0/theory/concepts/strong-consistency/" Type="http://schemas.openxmlformats.org/officeDocument/2006/relationships/hyperlink" TargetMode="External" Id="rId5"/></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7.xml" Type="http://schemas.openxmlformats.org/officeDocument/2006/relationships/slideLayout" Id="rId1"/><Relationship Target="http://docs.basho.com/riak/2.0.0/ops/advanced/configs/configuration-files/" Type="http://schemas.openxmlformats.org/officeDocument/2006/relationships/hyperlink" TargetMode="External" Id="rId4"/><Relationship Target="../media/image00.png" Type="http://schemas.openxmlformats.org/officeDocument/2006/relationships/image" Id="rId3"/></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7.xml" Type="http://schemas.openxmlformats.org/officeDocument/2006/relationships/slideLayout" Id="rId1"/><Relationship Target="http://docs.basho.com/riak/2.0.0/dev/using/search/" Type="http://schemas.openxmlformats.org/officeDocument/2006/relationships/hyperlink" TargetMode="External" Id="rId4"/><Relationship Target="../media/image00.png" Type="http://schemas.openxmlformats.org/officeDocument/2006/relationships/image" Id="rId3"/><Relationship Target="http://docs.basho.com/riak/2.0.0/dev/advanced/search-schema/" Type="http://schemas.openxmlformats.org/officeDocument/2006/relationships/hyperlink" TargetMode="External" Id="rId6"/><Relationship Target="http://docs.basho.com/riak/2.0.0/dev/advanced/search/" Type="http://schemas.openxmlformats.org/officeDocument/2006/relationships/hyperlink" TargetMode="External" Id="rId5"/></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7.xml" Type="http://schemas.openxmlformats.org/officeDocument/2006/relationships/slideLayout" Id="rId1"/><Relationship Target="https://cwiki.apache.org/confluence/display/solr/Spatial+Search" Type="http://schemas.openxmlformats.org/officeDocument/2006/relationships/hyperlink" TargetMode="External" Id="rId4"/><Relationship Target="https://cwiki.apache.org/confluence/display/solr/Language+Analysis" Type="http://schemas.openxmlformats.org/officeDocument/2006/relationships/hyperlink" TargetMode="External" Id="rId3"/><Relationship Target="https://cwiki.apache.org/confluence/display/solr/Other+Parsers" Type="http://schemas.openxmlformats.org/officeDocument/2006/relationships/hyperlink" TargetMode="External" Id="rId6"/><Relationship Target="https://cwiki.apache.org/confluence/display/solr/Overview+of+Analyzers%2C+Tokenizers%2C+and+Filters" Type="http://schemas.openxmlformats.org/officeDocument/2006/relationships/hyperlink" TargetMode="External" Id="rId5"/><Relationship Target="../media/image00.png" Type="http://schemas.openxmlformats.org/officeDocument/2006/relationships/image" Id="rId7"/></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7.xml" Type="http://schemas.openxmlformats.org/officeDocument/2006/relationships/slideLayout" Id="rId1"/><Relationship Target="../media/image00.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7.xml" Type="http://schemas.openxmlformats.org/officeDocument/2006/relationships/slideLayout" Id="rId1"/><Relationship Target="http://docs.basho.com/riak/2.0.0/ops/running/authz/" Type="http://schemas.openxmlformats.org/officeDocument/2006/relationships/hyperlink" TargetMode="External" Id="rId4"/><Relationship Target="../media/image00.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p:nvPr/>
        </p:nvSpPr>
        <p:spPr>
          <a:xfrm>
            <a:off y="2567368" x="2704"/>
            <a:ext cy="3763200"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42" name="Shape 42"/>
          <p:cNvSpPr/>
          <p:nvPr/>
        </p:nvSpPr>
        <p:spPr>
          <a:xfrm>
            <a:off y="2567368" x="1805235"/>
            <a:ext cy="3763200"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43" name="Shape 43"/>
          <p:cNvSpPr txBox="1"/>
          <p:nvPr>
            <p:ph type="ctrTitle"/>
          </p:nvPr>
        </p:nvSpPr>
        <p:spPr>
          <a:xfrm>
            <a:off y="4549548" x="1154600"/>
            <a:ext cy="1546500" cx="77724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6000" lang="en">
                <a:solidFill>
                  <a:srgbClr val="FFFFFF"/>
                </a:solidFill>
                <a:latin typeface="Verdana"/>
                <a:ea typeface="Verdana"/>
                <a:cs typeface="Verdana"/>
                <a:sym typeface="Verdana"/>
              </a:rPr>
              <a:t>Riak 2.0 Overview</a:t>
            </a:r>
          </a:p>
          <a:p>
            <a:pPr algn="r" rtl="0" lvl="0" marR="0" indent="304800" marL="0">
              <a:lnSpc>
                <a:spcPct val="100000"/>
              </a:lnSpc>
              <a:spcBef>
                <a:spcPts val="0"/>
              </a:spcBef>
              <a:spcAft>
                <a:spcPts val="0"/>
              </a:spcAft>
              <a:buClr>
                <a:schemeClr val="dk1"/>
              </a:buClr>
              <a:buSzPct val="25000"/>
              <a:buFont typeface="Arial"/>
              <a:buNone/>
            </a:pPr>
            <a:r>
              <a:rPr sz="3600" lang="en">
                <a:solidFill>
                  <a:srgbClr val="FFFFFF"/>
                </a:solidFill>
                <a:latin typeface="Verdana"/>
                <a:ea typeface="Verdana"/>
                <a:cs typeface="Verdana"/>
                <a:sym typeface="Verdana"/>
              </a:rPr>
              <a:t>19 August 2014</a:t>
            </a:r>
          </a:p>
          <a:p>
            <a:pPr algn="r" rtl="0" lvl="0" marR="0" indent="304800" marL="0">
              <a:lnSpc>
                <a:spcPct val="100000"/>
              </a:lnSpc>
              <a:spcBef>
                <a:spcPts val="0"/>
              </a:spcBef>
              <a:spcAft>
                <a:spcPts val="0"/>
              </a:spcAft>
              <a:buClr>
                <a:schemeClr val="dk1"/>
              </a:buClr>
              <a:buFont typeface="Arial"/>
              <a:buNone/>
            </a:pPr>
            <a:r>
              <a:t/>
            </a:r>
            <a:endParaRPr>
              <a:solidFill>
                <a:srgbClr val="FFFFFF"/>
              </a:solidFill>
              <a:latin typeface="Verdana"/>
              <a:ea typeface="Verdana"/>
              <a:cs typeface="Verdana"/>
              <a:sym typeface="Verdana"/>
            </a:endParaRPr>
          </a:p>
        </p:txBody>
      </p:sp>
      <p:pic>
        <p:nvPicPr>
          <p:cNvPr id="44" name="Shape 44"/>
          <p:cNvPicPr preferRelativeResize="0"/>
          <p:nvPr/>
        </p:nvPicPr>
        <p:blipFill>
          <a:blip r:embed="rId3">
            <a:alphaModFix/>
          </a:blip>
          <a:stretch>
            <a:fillRect/>
          </a:stretch>
        </p:blipFill>
        <p:spPr>
          <a:xfrm>
            <a:off y="197375" x="177375"/>
            <a:ext cy="1714500" cx="2286000"/>
          </a:xfrm>
          <a:prstGeom prst="rect">
            <a:avLst/>
          </a:prstGeom>
          <a:noFill/>
          <a:ln>
            <a:noFill/>
          </a:ln>
        </p:spPr>
      </p:pic>
      <p:sp>
        <p:nvSpPr>
          <p:cNvPr id="45" name="Shape 45"/>
          <p:cNvSpPr txBox="1"/>
          <p:nvPr/>
        </p:nvSpPr>
        <p:spPr>
          <a:xfrm>
            <a:off y="6393125" x="412450"/>
            <a:ext cy="309000" cx="8665200"/>
          </a:xfrm>
          <a:prstGeom prst="rect">
            <a:avLst/>
          </a:prstGeom>
          <a:noFill/>
          <a:ln>
            <a:noFill/>
          </a:ln>
        </p:spPr>
        <p:txBody>
          <a:bodyPr bIns="91425" rIns="91425" lIns="91425" tIns="91425" anchor="t" anchorCtr="0">
            <a:normAutofit/>
          </a:bodyPr>
          <a:lstStyle/>
          <a:p>
            <a:pPr algn="r" rtl="0" lvl="0" indent="0" marL="0">
              <a:spcBef>
                <a:spcPts val="0"/>
              </a:spcBef>
              <a:buClr>
                <a:schemeClr val="dk1"/>
              </a:buClr>
              <a:buSzPct val="25000"/>
              <a:buFont typeface="Arial"/>
              <a:buNone/>
            </a:pPr>
            <a:r>
              <a:rPr lang="en">
                <a:solidFill>
                  <a:srgbClr val="666666"/>
                </a:solidFill>
                <a:latin typeface="Verdana"/>
                <a:ea typeface="Verdana"/>
                <a:cs typeface="Verdana"/>
                <a:sym typeface="Verdana"/>
              </a:rPr>
              <a:t>version 1.4 (represents a Riak pre-release; subject to minor changes for GA)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y="0" x="0"/>
          <a:ext cy="0" cx="0"/>
          <a:chOff y="0" x="0"/>
          <a:chExt cy="0" cx="0"/>
        </a:xfrm>
      </p:grpSpPr>
      <p:sp>
        <p:nvSpPr>
          <p:cNvPr id="137" name="Shape 137"/>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38" name="Shape 138"/>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39" name="Shape 139"/>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Security</a:t>
            </a:r>
          </a:p>
        </p:txBody>
      </p:sp>
      <p:sp>
        <p:nvSpPr>
          <p:cNvPr id="140" name="Shape 140"/>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authentication</a:t>
            </a:r>
          </a:p>
          <a:p>
            <a:pPr rtl="0" lvl="0">
              <a:spcBef>
                <a:spcPts val="0"/>
              </a:spcBef>
              <a:buNone/>
            </a:pPr>
            <a:r>
              <a:rPr sz="2400" lang="en">
                <a:latin typeface="Verdana"/>
                <a:ea typeface="Verdana"/>
                <a:cs typeface="Verdana"/>
                <a:sym typeface="Verdana"/>
              </a:rPr>
              <a:t>Authentication is configured as a security source.</a:t>
            </a:r>
          </a:p>
          <a:p>
            <a:pPr rtl="0" lvl="0" indent="0" marL="0">
              <a:spcBef>
                <a:spcPts val="0"/>
              </a:spcBef>
              <a:buNone/>
            </a:pPr>
            <a:r>
              <a:rPr sz="2400" lang="en">
                <a:latin typeface="Verdana"/>
                <a:ea typeface="Verdana"/>
                <a:cs typeface="Verdana"/>
                <a:sym typeface="Verdana"/>
              </a:rPr>
              <a:t>Source options include:</a:t>
            </a:r>
          </a:p>
        </p:txBody>
      </p:sp>
      <p:sp>
        <p:nvSpPr>
          <p:cNvPr id="141" name="Shape 141"/>
          <p:cNvSpPr txBox="1"/>
          <p:nvPr/>
        </p:nvSpPr>
        <p:spPr>
          <a:xfrm>
            <a:off y="5800950" x="78900"/>
            <a:ext cy="210000" cx="326700"/>
          </a:xfrm>
          <a:prstGeom prst="rect">
            <a:avLst/>
          </a:prstGeom>
          <a:noFill/>
          <a:ln>
            <a:noFill/>
          </a:ln>
        </p:spPr>
        <p:txBody>
          <a:bodyPr bIns="91425" rIns="91425" lIns="91425" tIns="91425" anchor="t" anchorCtr="0">
            <a:normAutofit/>
          </a:bodyPr>
          <a:lstStyle/>
          <a:p>
            <a:pPr rtl="0" lvl="0">
              <a:spcBef>
                <a:spcPts val="0"/>
              </a:spcBef>
              <a:buNone/>
            </a:pPr>
            <a:r>
              <a:t/>
            </a:r>
            <a:endParaRPr sz="1000">
              <a:latin typeface="Verdana"/>
              <a:ea typeface="Verdana"/>
              <a:cs typeface="Verdana"/>
              <a:sym typeface="Verdana"/>
            </a:endParaRPr>
          </a:p>
        </p:txBody>
      </p:sp>
      <p:sp>
        <p:nvSpPr>
          <p:cNvPr id="142" name="Shape 142"/>
          <p:cNvSpPr txBox="1"/>
          <p:nvPr/>
        </p:nvSpPr>
        <p:spPr>
          <a:xfrm>
            <a:off y="6419850" x="313575"/>
            <a:ext cy="210000" cx="326700"/>
          </a:xfrm>
          <a:prstGeom prst="rect">
            <a:avLst/>
          </a:prstGeom>
          <a:noFill/>
          <a:ln>
            <a:noFill/>
          </a:ln>
        </p:spPr>
        <p:txBody>
          <a:bodyPr bIns="91425" rIns="91425" lIns="91425" tIns="91425" anchor="t" anchorCtr="0">
            <a:normAutofit/>
          </a:bodyPr>
          <a:lstStyle/>
          <a:p>
            <a:pPr rtl="0" lvl="0">
              <a:spcBef>
                <a:spcPts val="0"/>
              </a:spcBef>
              <a:buNone/>
            </a:pPr>
            <a:r>
              <a:rPr sz="1000" lang="en">
                <a:latin typeface="Verdana"/>
                <a:ea typeface="Verdana"/>
                <a:cs typeface="Verdana"/>
                <a:sym typeface="Verdana"/>
              </a:rPr>
              <a:t>1</a:t>
            </a:r>
          </a:p>
        </p:txBody>
      </p:sp>
      <p:sp>
        <p:nvSpPr>
          <p:cNvPr id="143" name="Shape 143"/>
          <p:cNvSpPr txBox="1"/>
          <p:nvPr/>
        </p:nvSpPr>
        <p:spPr>
          <a:xfrm>
            <a:off y="6419850" x="514675"/>
            <a:ext cy="210000" cx="4091100"/>
          </a:xfrm>
          <a:prstGeom prst="rect">
            <a:avLst/>
          </a:prstGeom>
          <a:noFill/>
          <a:ln>
            <a:noFill/>
          </a:ln>
        </p:spPr>
        <p:txBody>
          <a:bodyPr bIns="91425" rIns="91425" lIns="91425" tIns="91425" anchor="t" anchorCtr="0">
            <a:normAutofit/>
          </a:bodyPr>
          <a:lstStyle/>
          <a:p>
            <a:pPr rtl="0" lvl="0">
              <a:spcBef>
                <a:spcPts val="0"/>
              </a:spcBef>
              <a:buNone/>
            </a:pPr>
            <a:r>
              <a:rPr lang="en">
                <a:solidFill>
                  <a:srgbClr val="252525"/>
                </a:solidFill>
                <a:latin typeface="Verdana"/>
                <a:ea typeface="Verdana"/>
                <a:cs typeface="Verdana"/>
                <a:sym typeface="Verdana"/>
              </a:rPr>
              <a:t>Password-Based Key Derivation Function 2</a:t>
            </a:r>
          </a:p>
        </p:txBody>
      </p:sp>
      <p:pic>
        <p:nvPicPr>
          <p:cNvPr id="144" name="Shape 144"/>
          <p:cNvPicPr preferRelativeResize="0"/>
          <p:nvPr/>
        </p:nvPicPr>
        <p:blipFill>
          <a:blip r:embed="rId3">
            <a:alphaModFix/>
          </a:blip>
          <a:stretch>
            <a:fillRect/>
          </a:stretch>
        </p:blipFill>
        <p:spPr>
          <a:xfrm>
            <a:off y="5877150" x="6749400"/>
            <a:ext cy="869224" cx="2298775"/>
          </a:xfrm>
          <a:prstGeom prst="rect">
            <a:avLst/>
          </a:prstGeom>
          <a:noFill/>
          <a:ln>
            <a:noFill/>
          </a:ln>
        </p:spPr>
      </p:pic>
      <p:graphicFrame>
        <p:nvGraphicFramePr>
          <p:cNvPr id="145" name="Shape 145"/>
          <p:cNvGraphicFramePr/>
          <p:nvPr/>
        </p:nvGraphicFramePr>
        <p:xfrm>
          <a:off y="2581350" x="405600"/>
          <a:ext cy="3000000" cx="3000000"/>
        </p:xfrm>
        <a:graphic>
          <a:graphicData uri="http://schemas.openxmlformats.org/drawingml/2006/table">
            <a:tbl>
              <a:tblPr>
                <a:noFill/>
                <a:tableStyleId>{E8E08C18-1729-403F-8186-C79E09AC42A1}</a:tableStyleId>
              </a:tblPr>
              <a:tblGrid>
                <a:gridCol w="2068250"/>
                <a:gridCol w="6022175"/>
              </a:tblGrid>
              <a:tr h="381000">
                <a:tc>
                  <a:txBody>
                    <a:bodyPr>
                      <a:normAutofit/>
                    </a:bodyPr>
                    <a:lstStyle/>
                    <a:p>
                      <a:pPr rtl="0" lvl="0">
                        <a:spcBef>
                          <a:spcPts val="0"/>
                        </a:spcBef>
                        <a:buNone/>
                      </a:pPr>
                      <a:r>
                        <a:rPr b="1" sz="1600" lang="en">
                          <a:solidFill>
                            <a:schemeClr val="lt2"/>
                          </a:solidFill>
                          <a:latin typeface="Verdana"/>
                          <a:ea typeface="Verdana"/>
                          <a:cs typeface="Verdana"/>
                          <a:sym typeface="Verdana"/>
                        </a:rPr>
                        <a:t>Source</a:t>
                      </a:r>
                    </a:p>
                  </a:txBody>
                  <a:tcPr marR="91425" marB="91425" marT="91425" marL="91425">
                    <a:solidFill>
                      <a:schemeClr val="dk2"/>
                    </a:solidFill>
                  </a:tcPr>
                </a:tc>
                <a:tc>
                  <a:txBody>
                    <a:bodyPr>
                      <a:normAutofit/>
                    </a:bodyPr>
                    <a:lstStyle/>
                    <a:p>
                      <a:pPr rtl="0" lvl="0">
                        <a:spcBef>
                          <a:spcPts val="0"/>
                        </a:spcBef>
                        <a:buNone/>
                      </a:pPr>
                      <a:r>
                        <a:rPr b="1" sz="1600" lang="en">
                          <a:solidFill>
                            <a:schemeClr val="lt2"/>
                          </a:solidFill>
                          <a:latin typeface="Verdana"/>
                          <a:ea typeface="Verdana"/>
                          <a:cs typeface="Verdana"/>
                          <a:sym typeface="Verdana"/>
                        </a:rPr>
                        <a:t>Description</a:t>
                      </a:r>
                    </a:p>
                  </a:txBody>
                  <a:tcPr marR="91425" marB="91425" marT="91425" marL="91425">
                    <a:solidFill>
                      <a:schemeClr val="dk2"/>
                    </a:solidFill>
                  </a:tcPr>
                </a:tc>
              </a:tr>
              <a:tr h="381000">
                <a:tc>
                  <a:txBody>
                    <a:bodyPr>
                      <a:normAutofit/>
                    </a:bodyPr>
                    <a:lstStyle/>
                    <a:p>
                      <a:pPr rtl="0" lvl="0">
                        <a:spcBef>
                          <a:spcPts val="0"/>
                        </a:spcBef>
                        <a:buNone/>
                      </a:pPr>
                      <a:r>
                        <a:rPr b="1" sz="1800" lang="en">
                          <a:latin typeface="Courier New"/>
                          <a:ea typeface="Courier New"/>
                          <a:cs typeface="Courier New"/>
                          <a:sym typeface="Courier New"/>
                        </a:rPr>
                        <a:t>trust</a:t>
                      </a:r>
                    </a:p>
                  </a:txBody>
                  <a:tcPr marR="91425" marB="91425" marT="91425" marL="91425">
                    <a:solidFill>
                      <a:srgbClr val="D9D9D9"/>
                    </a:solidFill>
                  </a:tcPr>
                </a:tc>
                <a:tc>
                  <a:txBody>
                    <a:bodyPr>
                      <a:normAutofit/>
                    </a:bodyPr>
                    <a:lstStyle/>
                    <a:p>
                      <a:pPr rtl="0" lvl="0">
                        <a:spcBef>
                          <a:spcPts val="0"/>
                        </a:spcBef>
                        <a:buNone/>
                      </a:pPr>
                      <a:r>
                        <a:rPr sz="1800" lang="en">
                          <a:latin typeface="Verdana"/>
                          <a:ea typeface="Verdana"/>
                          <a:cs typeface="Verdana"/>
                          <a:sym typeface="Verdana"/>
                        </a:rPr>
                        <a:t>Always authenticates successfully if access has been granted to a user or all users on the specified CIDR range.</a:t>
                      </a:r>
                    </a:p>
                  </a:txBody>
                  <a:tcPr marR="91425" marB="91425" marT="91425" marL="91425">
                    <a:solidFill>
                      <a:srgbClr val="D9D9D9"/>
                    </a:solidFill>
                  </a:tcPr>
                </a:tc>
              </a:tr>
              <a:tr h="381000">
                <a:tc>
                  <a:txBody>
                    <a:bodyPr>
                      <a:normAutofit/>
                    </a:bodyPr>
                    <a:lstStyle/>
                    <a:p>
                      <a:pPr rtl="0" lvl="0">
                        <a:spcBef>
                          <a:spcPts val="0"/>
                        </a:spcBef>
                        <a:buNone/>
                      </a:pPr>
                      <a:r>
                        <a:rPr b="1" sz="1800" lang="en">
                          <a:latin typeface="Courier New"/>
                          <a:ea typeface="Courier New"/>
                          <a:cs typeface="Courier New"/>
                          <a:sym typeface="Courier New"/>
                        </a:rPr>
                        <a:t>password</a:t>
                      </a:r>
                    </a:p>
                  </a:txBody>
                  <a:tcPr marR="91425" marB="91425" marT="91425" marL="91425">
                    <a:solidFill>
                      <a:srgbClr val="FFFFFF"/>
                    </a:solidFill>
                  </a:tcPr>
                </a:tc>
                <a:tc>
                  <a:txBody>
                    <a:bodyPr>
                      <a:normAutofit/>
                    </a:bodyPr>
                    <a:lstStyle/>
                    <a:p>
                      <a:pPr rtl="0" lvl="0">
                        <a:spcBef>
                          <a:spcPts val="0"/>
                        </a:spcBef>
                        <a:buNone/>
                      </a:pPr>
                      <a:r>
                        <a:rPr sz="1800" lang="en">
                          <a:latin typeface="Verdana"/>
                          <a:ea typeface="Verdana"/>
                          <a:cs typeface="Verdana"/>
                          <a:sym typeface="Verdana"/>
                        </a:rPr>
                        <a:t>Check the user's password against the PBKDF2  hashed password stored in Riak.</a:t>
                      </a:r>
                    </a:p>
                  </a:txBody>
                  <a:tcPr marR="91425" marB="91425" marT="91425" marL="91425">
                    <a:solidFill>
                      <a:srgbClr val="FFFFFF"/>
                    </a:solidFill>
                  </a:tcPr>
                </a:tc>
              </a:tr>
              <a:tr h="381000">
                <a:tc>
                  <a:txBody>
                    <a:bodyPr>
                      <a:normAutofit/>
                    </a:bodyPr>
                    <a:lstStyle/>
                    <a:p>
                      <a:pPr rtl="0" lvl="0">
                        <a:spcBef>
                          <a:spcPts val="0"/>
                        </a:spcBef>
                        <a:buNone/>
                      </a:pPr>
                      <a:r>
                        <a:rPr b="1" sz="1800" lang="en">
                          <a:latin typeface="Courier New"/>
                          <a:ea typeface="Courier New"/>
                          <a:cs typeface="Courier New"/>
                          <a:sym typeface="Courier New"/>
                        </a:rPr>
                        <a:t>pam</a:t>
                      </a:r>
                    </a:p>
                  </a:txBody>
                  <a:tcPr marR="91425" marB="91425" marT="91425" marL="91425">
                    <a:solidFill>
                      <a:srgbClr val="D9D9D9"/>
                    </a:solidFill>
                  </a:tcPr>
                </a:tc>
                <a:tc>
                  <a:txBody>
                    <a:bodyPr>
                      <a:normAutofit/>
                    </a:bodyPr>
                    <a:lstStyle/>
                    <a:p>
                      <a:pPr rtl="0" lvl="0">
                        <a:spcBef>
                          <a:spcPts val="0"/>
                        </a:spcBef>
                        <a:buClr>
                          <a:schemeClr val="dk1"/>
                        </a:buClr>
                        <a:buSzPct val="61111"/>
                        <a:buFont typeface="Arial"/>
                        <a:buNone/>
                      </a:pPr>
                      <a:r>
                        <a:rPr sz="1800" lang="en">
                          <a:latin typeface="Verdana"/>
                          <a:ea typeface="Verdana"/>
                          <a:cs typeface="Verdana"/>
                          <a:sym typeface="Verdana"/>
                        </a:rPr>
                        <a:t>Authenticate against the given pluggable authentication module (PAM) service</a:t>
                      </a:r>
                    </a:p>
                    <a:p>
                      <a:pPr rtl="0" lvl="0">
                        <a:spcBef>
                          <a:spcPts val="0"/>
                        </a:spcBef>
                        <a:buNone/>
                      </a:pPr>
                      <a:r>
                        <a:rPr sz="1800" lang="en">
                          <a:latin typeface="Verdana"/>
                          <a:ea typeface="Verdana"/>
                          <a:cs typeface="Verdana"/>
                          <a:sym typeface="Verdana"/>
                        </a:rPr>
                        <a:t>certificate.</a:t>
                      </a:r>
                    </a:p>
                  </a:txBody>
                  <a:tcPr marR="91425" marB="91425" marT="91425" marL="91425">
                    <a:solidFill>
                      <a:srgbClr val="D9D9D9"/>
                    </a:solidFill>
                  </a:tcPr>
                </a:tc>
              </a:tr>
              <a:tr h="381000">
                <a:tc>
                  <a:txBody>
                    <a:bodyPr>
                      <a:normAutofit/>
                    </a:bodyPr>
                    <a:lstStyle/>
                    <a:p>
                      <a:pPr rtl="0" lvl="0">
                        <a:spcBef>
                          <a:spcPts val="0"/>
                        </a:spcBef>
                        <a:buNone/>
                      </a:pPr>
                      <a:r>
                        <a:rPr b="1" sz="1800" lang="en">
                          <a:latin typeface="Courier New"/>
                          <a:ea typeface="Courier New"/>
                          <a:cs typeface="Courier New"/>
                          <a:sym typeface="Courier New"/>
                        </a:rPr>
                        <a:t>certificate</a:t>
                      </a:r>
                    </a:p>
                  </a:txBody>
                  <a:tcPr marR="91425" marB="91425" marT="91425" marL="91425"/>
                </a:tc>
                <a:tc>
                  <a:txBody>
                    <a:bodyPr>
                      <a:normAutofit/>
                    </a:bodyPr>
                    <a:lstStyle/>
                    <a:p>
                      <a:pPr rtl="0" lvl="0">
                        <a:spcBef>
                          <a:spcPts val="0"/>
                        </a:spcBef>
                        <a:buNone/>
                      </a:pPr>
                      <a:r>
                        <a:rPr sz="1800" lang="en">
                          <a:latin typeface="Verdana"/>
                          <a:ea typeface="Verdana"/>
                          <a:cs typeface="Verdana"/>
                          <a:sym typeface="Verdana"/>
                        </a:rPr>
                        <a:t>Authenticate using a client certificate.</a:t>
                      </a:r>
                    </a:p>
                  </a:txBody>
                  <a:tcPr marR="91425" marB="91425" marT="91425" marL="91425"/>
                </a:tc>
              </a:tr>
            </a:tbl>
          </a:graphicData>
        </a:graphic>
      </p:graphicFrame>
      <p:sp>
        <p:nvSpPr>
          <p:cNvPr id="146" name="Shape 146"/>
          <p:cNvSpPr txBox="1"/>
          <p:nvPr/>
        </p:nvSpPr>
        <p:spPr>
          <a:xfrm>
            <a:off y="4105987" x="4388625"/>
            <a:ext cy="210000" cx="326700"/>
          </a:xfrm>
          <a:prstGeom prst="rect">
            <a:avLst/>
          </a:prstGeom>
          <a:noFill/>
          <a:ln>
            <a:noFill/>
          </a:ln>
        </p:spPr>
        <p:txBody>
          <a:bodyPr bIns="91425" rIns="91425" lIns="91425" tIns="91425" anchor="t" anchorCtr="0">
            <a:normAutofit/>
          </a:bodyPr>
          <a:lstStyle/>
          <a:p>
            <a:pPr rtl="0" lvl="0">
              <a:spcBef>
                <a:spcPts val="0"/>
              </a:spcBef>
              <a:buNone/>
            </a:pPr>
            <a:r>
              <a:rPr sz="1000" lang="en">
                <a:latin typeface="Verdana"/>
                <a:ea typeface="Verdana"/>
                <a:cs typeface="Verdana"/>
                <a:sym typeface="Verdana"/>
              </a:rPr>
              <a:t>1</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y="0" x="0"/>
          <a:ext cy="0" cx="0"/>
          <a:chOff y="0" x="0"/>
          <a:chExt cy="0" cx="0"/>
        </a:xfrm>
      </p:grpSpPr>
      <p:sp>
        <p:nvSpPr>
          <p:cNvPr id="151" name="Shape 151"/>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52" name="Shape 152"/>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53" name="Shape 153"/>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Security</a:t>
            </a:r>
          </a:p>
        </p:txBody>
      </p:sp>
      <p:sp>
        <p:nvSpPr>
          <p:cNvPr id="154" name="Shape 154"/>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authentication</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PAM supports integration with other authentication platforms, such as LDAP.</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Although groups of users may be granted functional permissions, authentication must be at the individual level.</a:t>
            </a:r>
          </a:p>
          <a:p>
            <a:pPr rtl="0" lvl="0">
              <a:spcBef>
                <a:spcPts val="0"/>
              </a:spcBef>
              <a:buNone/>
            </a:pPr>
            <a:r>
              <a:t/>
            </a:r>
            <a:endParaRPr sz="2400">
              <a:latin typeface="Verdana"/>
              <a:ea typeface="Verdana"/>
              <a:cs typeface="Verdana"/>
              <a:sym typeface="Verdana"/>
            </a:endParaRPr>
          </a:p>
        </p:txBody>
      </p:sp>
      <p:sp>
        <p:nvSpPr>
          <p:cNvPr id="155" name="Shape 155"/>
          <p:cNvSpPr txBox="1"/>
          <p:nvPr/>
        </p:nvSpPr>
        <p:spPr>
          <a:xfrm>
            <a:off y="5800950" x="78900"/>
            <a:ext cy="210000" cx="326700"/>
          </a:xfrm>
          <a:prstGeom prst="rect">
            <a:avLst/>
          </a:prstGeom>
          <a:noFill/>
          <a:ln>
            <a:noFill/>
          </a:ln>
        </p:spPr>
        <p:txBody>
          <a:bodyPr bIns="91425" rIns="91425" lIns="91425" tIns="91425" anchor="t" anchorCtr="0">
            <a:normAutofit/>
          </a:bodyPr>
          <a:lstStyle/>
          <a:p>
            <a:pPr rtl="0" lvl="0">
              <a:spcBef>
                <a:spcPts val="0"/>
              </a:spcBef>
              <a:buNone/>
            </a:pPr>
            <a:r>
              <a:t/>
            </a:r>
            <a:endParaRPr sz="1000">
              <a:latin typeface="Verdana"/>
              <a:ea typeface="Verdana"/>
              <a:cs typeface="Verdana"/>
              <a:sym typeface="Verdana"/>
            </a:endParaRPr>
          </a:p>
        </p:txBody>
      </p:sp>
      <p:pic>
        <p:nvPicPr>
          <p:cNvPr id="156" name="Shape 156"/>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y="0" x="0"/>
          <a:ext cy="0" cx="0"/>
          <a:chOff y="0" x="0"/>
          <a:chExt cy="0" cx="0"/>
        </a:xfrm>
      </p:grpSpPr>
      <p:sp>
        <p:nvSpPr>
          <p:cNvPr id="161" name="Shape 161"/>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62" name="Shape 162"/>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63" name="Shape 163"/>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Security</a:t>
            </a:r>
          </a:p>
        </p:txBody>
      </p:sp>
      <p:sp>
        <p:nvSpPr>
          <p:cNvPr id="164" name="Shape 164"/>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authorization</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Users may be assigned to one or more groups for convenience in managing permissions.</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Permissions are set at the bucket type level or as a global setting for all buckets.</a:t>
            </a:r>
          </a:p>
        </p:txBody>
      </p:sp>
      <p:sp>
        <p:nvSpPr>
          <p:cNvPr id="165" name="Shape 165"/>
          <p:cNvSpPr txBox="1"/>
          <p:nvPr/>
        </p:nvSpPr>
        <p:spPr>
          <a:xfrm>
            <a:off y="5800950" x="78900"/>
            <a:ext cy="210000" cx="326700"/>
          </a:xfrm>
          <a:prstGeom prst="rect">
            <a:avLst/>
          </a:prstGeom>
          <a:noFill/>
          <a:ln>
            <a:noFill/>
          </a:ln>
        </p:spPr>
        <p:txBody>
          <a:bodyPr bIns="91425" rIns="91425" lIns="91425" tIns="91425" anchor="t" anchorCtr="0">
            <a:normAutofit/>
          </a:bodyPr>
          <a:lstStyle/>
          <a:p>
            <a:pPr rtl="0" lvl="0">
              <a:spcBef>
                <a:spcPts val="0"/>
              </a:spcBef>
              <a:buNone/>
            </a:pPr>
            <a:r>
              <a:t/>
            </a:r>
            <a:endParaRPr sz="1000">
              <a:latin typeface="Verdana"/>
              <a:ea typeface="Verdana"/>
              <a:cs typeface="Verdana"/>
              <a:sym typeface="Verdana"/>
            </a:endParaRPr>
          </a:p>
        </p:txBody>
      </p:sp>
      <p:pic>
        <p:nvPicPr>
          <p:cNvPr id="166" name="Shape 166"/>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y="0" x="0"/>
          <a:ext cy="0" cx="0"/>
          <a:chOff y="0" x="0"/>
          <a:chExt cy="0" cx="0"/>
        </a:xfrm>
      </p:grpSpPr>
      <p:sp>
        <p:nvSpPr>
          <p:cNvPr id="171" name="Shape 171"/>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72" name="Shape 172"/>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73" name="Shape 173"/>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Security</a:t>
            </a:r>
          </a:p>
        </p:txBody>
      </p:sp>
      <p:sp>
        <p:nvSpPr>
          <p:cNvPr id="174" name="Shape 174"/>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authorization</a:t>
            </a:r>
          </a:p>
          <a:p>
            <a:pPr rtl="0" lvl="0">
              <a:spcBef>
                <a:spcPts val="0"/>
              </a:spcBef>
              <a:buNone/>
            </a:pPr>
            <a:r>
              <a:rPr sz="2400" lang="en">
                <a:latin typeface="Verdana"/>
                <a:ea typeface="Verdana"/>
                <a:cs typeface="Verdana"/>
                <a:sym typeface="Verdana"/>
              </a:rPr>
              <a:t>Permissions for the following may be granted or revoked to/from a user or group:</a:t>
            </a:r>
          </a:p>
        </p:txBody>
      </p:sp>
      <p:sp>
        <p:nvSpPr>
          <p:cNvPr id="175" name="Shape 175"/>
          <p:cNvSpPr txBox="1"/>
          <p:nvPr/>
        </p:nvSpPr>
        <p:spPr>
          <a:xfrm>
            <a:off y="5800950" x="78900"/>
            <a:ext cy="210000" cx="326700"/>
          </a:xfrm>
          <a:prstGeom prst="rect">
            <a:avLst/>
          </a:prstGeom>
          <a:noFill/>
          <a:ln>
            <a:noFill/>
          </a:ln>
        </p:spPr>
        <p:txBody>
          <a:bodyPr bIns="91425" rIns="91425" lIns="91425" tIns="91425" anchor="t" anchorCtr="0">
            <a:normAutofit/>
          </a:bodyPr>
          <a:lstStyle/>
          <a:p>
            <a:pPr rtl="0" lvl="0">
              <a:spcBef>
                <a:spcPts val="0"/>
              </a:spcBef>
              <a:buNone/>
            </a:pPr>
            <a:r>
              <a:t/>
            </a:r>
            <a:endParaRPr sz="1000">
              <a:latin typeface="Verdana"/>
              <a:ea typeface="Verdana"/>
              <a:cs typeface="Verdana"/>
              <a:sym typeface="Verdana"/>
            </a:endParaRPr>
          </a:p>
        </p:txBody>
      </p:sp>
      <p:pic>
        <p:nvPicPr>
          <p:cNvPr id="176" name="Shape 176"/>
          <p:cNvPicPr preferRelativeResize="0"/>
          <p:nvPr/>
        </p:nvPicPr>
        <p:blipFill>
          <a:blip r:embed="rId3">
            <a:alphaModFix/>
          </a:blip>
          <a:stretch>
            <a:fillRect/>
          </a:stretch>
        </p:blipFill>
        <p:spPr>
          <a:xfrm>
            <a:off y="5877150" x="6749400"/>
            <a:ext cy="869224" cx="2298775"/>
          </a:xfrm>
          <a:prstGeom prst="rect">
            <a:avLst/>
          </a:prstGeom>
          <a:noFill/>
          <a:ln>
            <a:noFill/>
          </a:ln>
        </p:spPr>
      </p:pic>
      <p:graphicFrame>
        <p:nvGraphicFramePr>
          <p:cNvPr id="177" name="Shape 177"/>
          <p:cNvGraphicFramePr/>
          <p:nvPr/>
        </p:nvGraphicFramePr>
        <p:xfrm>
          <a:off y="2581350" x="405600"/>
          <a:ext cy="3000000" cx="3000000"/>
        </p:xfrm>
        <a:graphic>
          <a:graphicData uri="http://schemas.openxmlformats.org/drawingml/2006/table">
            <a:tbl>
              <a:tblPr>
                <a:noFill/>
                <a:tableStyleId>{6C715B52-8B5C-4975-8BE8-4115556F6D5C}</a:tableStyleId>
              </a:tblPr>
              <a:tblGrid>
                <a:gridCol w="2956250"/>
                <a:gridCol w="5134175"/>
              </a:tblGrid>
              <a:tr h="381000">
                <a:tc>
                  <a:txBody>
                    <a:bodyPr>
                      <a:normAutofit/>
                    </a:bodyPr>
                    <a:lstStyle/>
                    <a:p>
                      <a:pPr>
                        <a:spcBef>
                          <a:spcPts val="0"/>
                        </a:spcBef>
                        <a:buNone/>
                      </a:pPr>
                      <a:r>
                        <a:rPr b="1" sz="1600" lang="en">
                          <a:solidFill>
                            <a:schemeClr val="lt2"/>
                          </a:solidFill>
                          <a:latin typeface="Verdana"/>
                          <a:ea typeface="Verdana"/>
                          <a:cs typeface="Verdana"/>
                          <a:sym typeface="Verdana"/>
                        </a:rPr>
                        <a:t>Permission</a:t>
                      </a:r>
                    </a:p>
                  </a:txBody>
                  <a:tcPr marR="91425" marB="91425" marT="91425" marL="91425">
                    <a:solidFill>
                      <a:schemeClr val="dk2"/>
                    </a:solidFill>
                  </a:tcPr>
                </a:tc>
                <a:tc>
                  <a:txBody>
                    <a:bodyPr>
                      <a:normAutofit/>
                    </a:bodyPr>
                    <a:lstStyle/>
                    <a:p>
                      <a:pPr>
                        <a:spcBef>
                          <a:spcPts val="0"/>
                        </a:spcBef>
                        <a:buNone/>
                      </a:pPr>
                      <a:r>
                        <a:rPr b="1" sz="1600" lang="en">
                          <a:solidFill>
                            <a:schemeClr val="lt2"/>
                          </a:solidFill>
                          <a:latin typeface="Verdana"/>
                          <a:ea typeface="Verdana"/>
                          <a:cs typeface="Verdana"/>
                          <a:sym typeface="Verdana"/>
                        </a:rPr>
                        <a:t>Operation</a:t>
                      </a:r>
                    </a:p>
                  </a:txBody>
                  <a:tcPr marR="91425" marB="91425" marT="91425" marL="91425">
                    <a:solidFill>
                      <a:schemeClr val="dk2"/>
                    </a:solidFill>
                  </a:tcPr>
                </a:tc>
              </a:tr>
              <a:tr h="381000">
                <a:tc>
                  <a:txBody>
                    <a:bodyPr>
                      <a:normAutofit/>
                    </a:bodyPr>
                    <a:lstStyle/>
                    <a:p>
                      <a:pPr rtl="0">
                        <a:spcBef>
                          <a:spcPts val="0"/>
                        </a:spcBef>
                        <a:buNone/>
                      </a:pPr>
                      <a:r>
                        <a:rPr b="1" sz="1800" lang="en">
                          <a:latin typeface="Courier New"/>
                          <a:ea typeface="Courier New"/>
                          <a:cs typeface="Courier New"/>
                          <a:sym typeface="Courier New"/>
                        </a:rPr>
                        <a:t>riak_kv.get</a:t>
                      </a:r>
                    </a:p>
                  </a:txBody>
                  <a:tcPr marR="91425" marB="91425" marT="91425" marL="91425"/>
                </a:tc>
                <a:tc>
                  <a:txBody>
                    <a:bodyPr>
                      <a:normAutofit/>
                    </a:bodyPr>
                    <a:lstStyle/>
                    <a:p>
                      <a:pPr>
                        <a:spcBef>
                          <a:spcPts val="0"/>
                        </a:spcBef>
                        <a:buNone/>
                      </a:pPr>
                      <a:r>
                        <a:rPr sz="1800" lang="en">
                          <a:latin typeface="Verdana"/>
                          <a:ea typeface="Verdana"/>
                          <a:cs typeface="Verdana"/>
                          <a:sym typeface="Verdana"/>
                        </a:rPr>
                        <a:t>Retrieve objects</a:t>
                      </a:r>
                    </a:p>
                  </a:txBody>
                  <a:tcPr marR="91425" marB="91425" marT="91425" marL="91425"/>
                </a:tc>
              </a:tr>
              <a:tr h="381000">
                <a:tc>
                  <a:txBody>
                    <a:bodyPr>
                      <a:normAutofit/>
                    </a:bodyPr>
                    <a:lstStyle/>
                    <a:p>
                      <a:pPr rtl="0">
                        <a:spcBef>
                          <a:spcPts val="0"/>
                        </a:spcBef>
                        <a:buNone/>
                      </a:pPr>
                      <a:r>
                        <a:rPr b="1" sz="1800" lang="en">
                          <a:latin typeface="Courier New"/>
                          <a:ea typeface="Courier New"/>
                          <a:cs typeface="Courier New"/>
                          <a:sym typeface="Courier New"/>
                        </a:rPr>
                        <a:t>riak</a:t>
                      </a:r>
                      <a:r>
                        <a:rPr b="1" sz="1800" lang="en">
                          <a:solidFill>
                            <a:schemeClr val="dk1"/>
                          </a:solidFill>
                          <a:latin typeface="Courier New"/>
                          <a:ea typeface="Courier New"/>
                          <a:cs typeface="Courier New"/>
                          <a:sym typeface="Courier New"/>
                        </a:rPr>
                        <a:t>_</a:t>
                      </a:r>
                      <a:r>
                        <a:rPr b="1" sz="1800" lang="en">
                          <a:latin typeface="Courier New"/>
                          <a:ea typeface="Courier New"/>
                          <a:cs typeface="Courier New"/>
                          <a:sym typeface="Courier New"/>
                        </a:rPr>
                        <a:t>kv.put</a:t>
                      </a:r>
                    </a:p>
                  </a:txBody>
                  <a:tcPr marR="91425" marB="91425" marT="91425" marL="91425">
                    <a:solidFill>
                      <a:srgbClr val="D9D9D9"/>
                    </a:solidFill>
                  </a:tcPr>
                </a:tc>
                <a:tc>
                  <a:txBody>
                    <a:bodyPr>
                      <a:normAutofit/>
                    </a:bodyPr>
                    <a:lstStyle/>
                    <a:p>
                      <a:pPr>
                        <a:spcBef>
                          <a:spcPts val="0"/>
                        </a:spcBef>
                        <a:buNone/>
                      </a:pPr>
                      <a:r>
                        <a:rPr sz="1800" lang="en">
                          <a:latin typeface="Verdana"/>
                          <a:ea typeface="Verdana"/>
                          <a:cs typeface="Verdana"/>
                          <a:sym typeface="Verdana"/>
                        </a:rPr>
                        <a:t>Create or update objects</a:t>
                      </a:r>
                    </a:p>
                  </a:txBody>
                  <a:tcPr marR="91425" marB="91425" marT="91425" marL="91425">
                    <a:solidFill>
                      <a:srgbClr val="D9D9D9"/>
                    </a:solidFill>
                  </a:tcPr>
                </a:tc>
              </a:tr>
              <a:tr h="381000">
                <a:tc>
                  <a:txBody>
                    <a:bodyPr>
                      <a:normAutofit/>
                    </a:bodyPr>
                    <a:lstStyle/>
                    <a:p>
                      <a:pPr>
                        <a:spcBef>
                          <a:spcPts val="0"/>
                        </a:spcBef>
                        <a:buNone/>
                      </a:pPr>
                      <a:r>
                        <a:rPr b="1" sz="1800" lang="en">
                          <a:latin typeface="Courier New"/>
                          <a:ea typeface="Courier New"/>
                          <a:cs typeface="Courier New"/>
                          <a:sym typeface="Courier New"/>
                        </a:rPr>
                        <a:t>riak</a:t>
                      </a:r>
                      <a:r>
                        <a:rPr b="1" sz="1800" lang="en">
                          <a:solidFill>
                            <a:schemeClr val="dk1"/>
                          </a:solidFill>
                          <a:latin typeface="Courier New"/>
                          <a:ea typeface="Courier New"/>
                          <a:cs typeface="Courier New"/>
                          <a:sym typeface="Courier New"/>
                        </a:rPr>
                        <a:t>_</a:t>
                      </a:r>
                      <a:r>
                        <a:rPr b="1" sz="1800" lang="en">
                          <a:latin typeface="Courier New"/>
                          <a:ea typeface="Courier New"/>
                          <a:cs typeface="Courier New"/>
                          <a:sym typeface="Courier New"/>
                        </a:rPr>
                        <a:t>kv.delete</a:t>
                      </a:r>
                    </a:p>
                  </a:txBody>
                  <a:tcPr marR="91425" marB="91425" marT="91425" marL="91425"/>
                </a:tc>
                <a:tc>
                  <a:txBody>
                    <a:bodyPr>
                      <a:normAutofit/>
                    </a:bodyPr>
                    <a:lstStyle/>
                    <a:p>
                      <a:pPr>
                        <a:spcBef>
                          <a:spcPts val="0"/>
                        </a:spcBef>
                        <a:buNone/>
                      </a:pPr>
                      <a:r>
                        <a:rPr sz="1800" lang="en">
                          <a:latin typeface="Verdana"/>
                          <a:ea typeface="Verdana"/>
                          <a:cs typeface="Verdana"/>
                          <a:sym typeface="Verdana"/>
                        </a:rPr>
                        <a:t>Delete objects</a:t>
                      </a:r>
                    </a:p>
                  </a:txBody>
                  <a:tcPr marR="91425" marB="91425" marT="91425" marL="91425"/>
                </a:tc>
              </a:tr>
              <a:tr h="381000">
                <a:tc>
                  <a:txBody>
                    <a:bodyPr>
                      <a:normAutofit/>
                    </a:bodyPr>
                    <a:lstStyle/>
                    <a:p>
                      <a:pPr>
                        <a:spcBef>
                          <a:spcPts val="0"/>
                        </a:spcBef>
                        <a:buNone/>
                      </a:pPr>
                      <a:r>
                        <a:rPr b="1" sz="1800" lang="en">
                          <a:latin typeface="Courier New"/>
                          <a:ea typeface="Courier New"/>
                          <a:cs typeface="Courier New"/>
                          <a:sym typeface="Courier New"/>
                        </a:rPr>
                        <a:t>riak</a:t>
                      </a:r>
                      <a:r>
                        <a:rPr b="1" sz="1800" lang="en">
                          <a:solidFill>
                            <a:schemeClr val="dk1"/>
                          </a:solidFill>
                          <a:latin typeface="Courier New"/>
                          <a:ea typeface="Courier New"/>
                          <a:cs typeface="Courier New"/>
                          <a:sym typeface="Courier New"/>
                        </a:rPr>
                        <a:t>_</a:t>
                      </a:r>
                      <a:r>
                        <a:rPr b="1" sz="1800" lang="en">
                          <a:latin typeface="Courier New"/>
                          <a:ea typeface="Courier New"/>
                          <a:cs typeface="Courier New"/>
                          <a:sym typeface="Courier New"/>
                        </a:rPr>
                        <a:t>kv.index</a:t>
                      </a:r>
                    </a:p>
                  </a:txBody>
                  <a:tcPr marR="91425" marB="91425" marT="91425" marL="91425">
                    <a:solidFill>
                      <a:srgbClr val="D9D9D9"/>
                    </a:solidFill>
                  </a:tcPr>
                </a:tc>
                <a:tc>
                  <a:txBody>
                    <a:bodyPr>
                      <a:normAutofit/>
                    </a:bodyPr>
                    <a:lstStyle/>
                    <a:p>
                      <a:pPr>
                        <a:spcBef>
                          <a:spcPts val="0"/>
                        </a:spcBef>
                        <a:buNone/>
                      </a:pPr>
                      <a:r>
                        <a:rPr sz="1800" lang="en">
                          <a:latin typeface="Verdana"/>
                          <a:ea typeface="Verdana"/>
                          <a:cs typeface="Verdana"/>
                          <a:sym typeface="Verdana"/>
                        </a:rPr>
                        <a:t>Index objects using secondary indexes (2i)</a:t>
                      </a:r>
                    </a:p>
                  </a:txBody>
                  <a:tcPr marR="91425" marB="91425" marT="91425" marL="91425">
                    <a:solidFill>
                      <a:srgbClr val="D9D9D9"/>
                    </a:solidFill>
                  </a:tcPr>
                </a:tc>
              </a:tr>
              <a:tr h="381000">
                <a:tc>
                  <a:txBody>
                    <a:bodyPr>
                      <a:normAutofit/>
                    </a:bodyPr>
                    <a:lstStyle/>
                    <a:p>
                      <a:pPr rtl="0" lvl="0">
                        <a:spcBef>
                          <a:spcPts val="0"/>
                        </a:spcBef>
                        <a:buNone/>
                      </a:pPr>
                      <a:r>
                        <a:rPr b="1" sz="1800" lang="en">
                          <a:latin typeface="Courier New"/>
                          <a:ea typeface="Courier New"/>
                          <a:cs typeface="Courier New"/>
                          <a:sym typeface="Courier New"/>
                        </a:rPr>
                        <a:t>riak</a:t>
                      </a:r>
                      <a:r>
                        <a:rPr b="1" sz="1800" lang="en">
                          <a:solidFill>
                            <a:schemeClr val="dk1"/>
                          </a:solidFill>
                          <a:latin typeface="Courier New"/>
                          <a:ea typeface="Courier New"/>
                          <a:cs typeface="Courier New"/>
                          <a:sym typeface="Courier New"/>
                        </a:rPr>
                        <a:t>_</a:t>
                      </a:r>
                      <a:r>
                        <a:rPr b="1" sz="1800" lang="en">
                          <a:latin typeface="Courier New"/>
                          <a:ea typeface="Courier New"/>
                          <a:cs typeface="Courier New"/>
                          <a:sym typeface="Courier New"/>
                        </a:rPr>
                        <a:t>kv.list_keys</a:t>
                      </a:r>
                    </a:p>
                  </a:txBody>
                  <a:tcPr marR="91425" marB="91425" marT="91425" marL="91425">
                    <a:solidFill>
                      <a:srgbClr val="FFFFFF"/>
                    </a:solidFill>
                  </a:tcPr>
                </a:tc>
                <a:tc>
                  <a:txBody>
                    <a:bodyPr>
                      <a:normAutofit/>
                    </a:bodyPr>
                    <a:lstStyle/>
                    <a:p>
                      <a:pPr>
                        <a:spcBef>
                          <a:spcPts val="0"/>
                        </a:spcBef>
                        <a:buNone/>
                      </a:pPr>
                      <a:r>
                        <a:rPr sz="1800" lang="en">
                          <a:latin typeface="Verdana"/>
                          <a:ea typeface="Verdana"/>
                          <a:cs typeface="Verdana"/>
                          <a:sym typeface="Verdana"/>
                        </a:rPr>
                        <a:t>List all of the keys in a bucket</a:t>
                      </a:r>
                    </a:p>
                  </a:txBody>
                  <a:tcPr marR="91425" marB="91425" marT="91425" marL="91425"/>
                </a:tc>
              </a:tr>
              <a:tr h="381000">
                <a:tc>
                  <a:txBody>
                    <a:bodyPr>
                      <a:normAutofit/>
                    </a:bodyPr>
                    <a:lstStyle/>
                    <a:p>
                      <a:pPr rtl="0" lvl="0">
                        <a:spcBef>
                          <a:spcPts val="0"/>
                        </a:spcBef>
                        <a:buNone/>
                      </a:pPr>
                      <a:r>
                        <a:rPr b="1" sz="1800" lang="en">
                          <a:latin typeface="Courier New"/>
                          <a:ea typeface="Courier New"/>
                          <a:cs typeface="Courier New"/>
                          <a:sym typeface="Courier New"/>
                        </a:rPr>
                        <a:t>riak</a:t>
                      </a:r>
                      <a:r>
                        <a:rPr b="1" sz="1800" lang="en">
                          <a:solidFill>
                            <a:schemeClr val="dk1"/>
                          </a:solidFill>
                          <a:latin typeface="Courier New"/>
                          <a:ea typeface="Courier New"/>
                          <a:cs typeface="Courier New"/>
                          <a:sym typeface="Courier New"/>
                        </a:rPr>
                        <a:t>_</a:t>
                      </a:r>
                      <a:r>
                        <a:rPr b="1" sz="1800" lang="en">
                          <a:latin typeface="Courier New"/>
                          <a:ea typeface="Courier New"/>
                          <a:cs typeface="Courier New"/>
                          <a:sym typeface="Courier New"/>
                        </a:rPr>
                        <a:t>kv.list_buckets</a:t>
                      </a:r>
                    </a:p>
                  </a:txBody>
                  <a:tcPr marR="91425" marB="91425" marT="91425" marL="91425">
                    <a:solidFill>
                      <a:srgbClr val="D9D9D9"/>
                    </a:solidFill>
                  </a:tcPr>
                </a:tc>
                <a:tc>
                  <a:txBody>
                    <a:bodyPr>
                      <a:normAutofit/>
                    </a:bodyPr>
                    <a:lstStyle/>
                    <a:p>
                      <a:pPr>
                        <a:spcBef>
                          <a:spcPts val="0"/>
                        </a:spcBef>
                        <a:buNone/>
                      </a:pPr>
                      <a:r>
                        <a:rPr sz="1800" lang="en">
                          <a:latin typeface="Verdana"/>
                          <a:ea typeface="Verdana"/>
                          <a:cs typeface="Verdana"/>
                          <a:sym typeface="Verdana"/>
                        </a:rPr>
                        <a:t>List all buckets</a:t>
                      </a:r>
                    </a:p>
                  </a:txBody>
                  <a:tcPr marR="91425" marB="91425" marT="91425" marL="91425">
                    <a:solidFill>
                      <a:srgbClr val="D9D9D9"/>
                    </a:solidFill>
                  </a:tcPr>
                </a:tc>
              </a:tr>
              <a:tr h="381000">
                <a:tc>
                  <a:txBody>
                    <a:bodyPr>
                      <a:normAutofit/>
                    </a:bodyPr>
                    <a:lstStyle/>
                    <a:p>
                      <a:pPr rtl="0" lvl="0">
                        <a:spcBef>
                          <a:spcPts val="0"/>
                        </a:spcBef>
                        <a:buNone/>
                      </a:pPr>
                      <a:r>
                        <a:rPr b="1" sz="1800" lang="en">
                          <a:latin typeface="Courier New"/>
                          <a:ea typeface="Courier New"/>
                          <a:cs typeface="Courier New"/>
                          <a:sym typeface="Courier New"/>
                        </a:rPr>
                        <a:t>riak_kv.mapreduce</a:t>
                      </a:r>
                    </a:p>
                  </a:txBody>
                  <a:tcPr marR="91425" marB="91425" marT="91425" marL="91425"/>
                </a:tc>
                <a:tc>
                  <a:txBody>
                    <a:bodyPr>
                      <a:normAutofit/>
                    </a:bodyPr>
                    <a:lstStyle/>
                    <a:p>
                      <a:pPr rtl="0" lvl="0">
                        <a:spcBef>
                          <a:spcPts val="0"/>
                        </a:spcBef>
                        <a:buNone/>
                      </a:pPr>
                      <a:r>
                        <a:rPr sz="1800" lang="en">
                          <a:latin typeface="Verdana"/>
                          <a:ea typeface="Verdana"/>
                          <a:cs typeface="Verdana"/>
                          <a:sym typeface="Verdana"/>
                        </a:rPr>
                        <a:t>Ability to run mapreduce jobs</a:t>
                      </a:r>
                    </a:p>
                  </a:txBody>
                  <a:tcPr marR="91425" marB="91425" marT="91425" marL="91425"/>
                </a:tc>
              </a:tr>
            </a:tbl>
          </a:graphicData>
        </a:graphic>
      </p:graphicFrame>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y="0" x="0"/>
          <a:ext cy="0" cx="0"/>
          <a:chOff y="0" x="0"/>
          <a:chExt cy="0" cx="0"/>
        </a:xfrm>
      </p:grpSpPr>
      <p:sp>
        <p:nvSpPr>
          <p:cNvPr id="182" name="Shape 182"/>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83" name="Shape 183"/>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84" name="Shape 184"/>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Security</a:t>
            </a:r>
          </a:p>
        </p:txBody>
      </p:sp>
      <p:sp>
        <p:nvSpPr>
          <p:cNvPr id="185" name="Shape 185"/>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authorization</a:t>
            </a:r>
          </a:p>
          <a:p>
            <a:pPr rtl="0" lvl="0">
              <a:spcBef>
                <a:spcPts val="0"/>
              </a:spcBef>
              <a:buNone/>
            </a:pPr>
            <a:r>
              <a:rPr sz="2400" lang="en">
                <a:latin typeface="Verdana"/>
                <a:ea typeface="Verdana"/>
                <a:cs typeface="Verdana"/>
                <a:sym typeface="Verdana"/>
              </a:rPr>
              <a:t>Permissions (continued)</a:t>
            </a:r>
          </a:p>
        </p:txBody>
      </p:sp>
      <p:sp>
        <p:nvSpPr>
          <p:cNvPr id="186" name="Shape 186"/>
          <p:cNvSpPr txBox="1"/>
          <p:nvPr/>
        </p:nvSpPr>
        <p:spPr>
          <a:xfrm>
            <a:off y="5800950" x="78900"/>
            <a:ext cy="210000" cx="326700"/>
          </a:xfrm>
          <a:prstGeom prst="rect">
            <a:avLst/>
          </a:prstGeom>
          <a:noFill/>
          <a:ln>
            <a:noFill/>
          </a:ln>
        </p:spPr>
        <p:txBody>
          <a:bodyPr bIns="91425" rIns="91425" lIns="91425" tIns="91425" anchor="t" anchorCtr="0">
            <a:normAutofit/>
          </a:bodyPr>
          <a:lstStyle/>
          <a:p>
            <a:pPr rtl="0" lvl="0">
              <a:spcBef>
                <a:spcPts val="0"/>
              </a:spcBef>
              <a:buNone/>
            </a:pPr>
            <a:r>
              <a:t/>
            </a:r>
            <a:endParaRPr sz="1000">
              <a:latin typeface="Verdana"/>
              <a:ea typeface="Verdana"/>
              <a:cs typeface="Verdana"/>
              <a:sym typeface="Verdana"/>
            </a:endParaRPr>
          </a:p>
        </p:txBody>
      </p:sp>
      <p:pic>
        <p:nvPicPr>
          <p:cNvPr id="187" name="Shape 187"/>
          <p:cNvPicPr preferRelativeResize="0"/>
          <p:nvPr/>
        </p:nvPicPr>
        <p:blipFill>
          <a:blip r:embed="rId3">
            <a:alphaModFix/>
          </a:blip>
          <a:stretch>
            <a:fillRect/>
          </a:stretch>
        </p:blipFill>
        <p:spPr>
          <a:xfrm>
            <a:off y="5877150" x="6749400"/>
            <a:ext cy="869224" cx="2298775"/>
          </a:xfrm>
          <a:prstGeom prst="rect">
            <a:avLst/>
          </a:prstGeom>
          <a:noFill/>
          <a:ln>
            <a:noFill/>
          </a:ln>
        </p:spPr>
      </p:pic>
      <p:graphicFrame>
        <p:nvGraphicFramePr>
          <p:cNvPr id="188" name="Shape 188"/>
          <p:cNvGraphicFramePr/>
          <p:nvPr/>
        </p:nvGraphicFramePr>
        <p:xfrm>
          <a:off y="2181600" x="405587"/>
          <a:ext cy="3000000" cx="3000000"/>
        </p:xfrm>
        <a:graphic>
          <a:graphicData uri="http://schemas.openxmlformats.org/drawingml/2006/table">
            <a:tbl>
              <a:tblPr>
                <a:noFill/>
                <a:tableStyleId>{3BCA35DC-881E-42A2-9D3F-5D3F3E36B02E}</a:tableStyleId>
              </a:tblPr>
              <a:tblGrid>
                <a:gridCol w="3584500"/>
                <a:gridCol w="4505925"/>
              </a:tblGrid>
              <a:tr h="381000">
                <a:tc>
                  <a:txBody>
                    <a:bodyPr>
                      <a:normAutofit/>
                    </a:bodyPr>
                    <a:lstStyle/>
                    <a:p>
                      <a:pPr rtl="0" lvl="0">
                        <a:spcBef>
                          <a:spcPts val="0"/>
                        </a:spcBef>
                        <a:buNone/>
                      </a:pPr>
                      <a:r>
                        <a:rPr b="1" sz="1600" lang="en">
                          <a:solidFill>
                            <a:schemeClr val="lt2"/>
                          </a:solidFill>
                          <a:latin typeface="Verdana"/>
                          <a:ea typeface="Verdana"/>
                          <a:cs typeface="Verdana"/>
                          <a:sym typeface="Verdana"/>
                        </a:rPr>
                        <a:t>Permission</a:t>
                      </a:r>
                    </a:p>
                  </a:txBody>
                  <a:tcPr marR="91425" marB="91425" marT="91425" marL="91425">
                    <a:solidFill>
                      <a:schemeClr val="dk2"/>
                    </a:solidFill>
                  </a:tcPr>
                </a:tc>
                <a:tc>
                  <a:txBody>
                    <a:bodyPr>
                      <a:normAutofit/>
                    </a:bodyPr>
                    <a:lstStyle/>
                    <a:p>
                      <a:pPr rtl="0" lvl="0">
                        <a:spcBef>
                          <a:spcPts val="0"/>
                        </a:spcBef>
                        <a:buNone/>
                      </a:pPr>
                      <a:r>
                        <a:rPr b="1" sz="1600" lang="en">
                          <a:solidFill>
                            <a:schemeClr val="lt2"/>
                          </a:solidFill>
                          <a:latin typeface="Verdana"/>
                          <a:ea typeface="Verdana"/>
                          <a:cs typeface="Verdana"/>
                          <a:sym typeface="Verdana"/>
                        </a:rPr>
                        <a:t>Operation</a:t>
                      </a:r>
                    </a:p>
                  </a:txBody>
                  <a:tcPr marR="91425" marB="91425" marT="91425" marL="91425">
                    <a:solidFill>
                      <a:schemeClr val="dk2"/>
                    </a:solidFill>
                  </a:tcPr>
                </a:tc>
              </a:tr>
              <a:tr h="381000">
                <a:tc>
                  <a:txBody>
                    <a:bodyPr>
                      <a:normAutofit/>
                    </a:bodyPr>
                    <a:lstStyle/>
                    <a:p>
                      <a:pPr rtl="0" lvl="0">
                        <a:spcBef>
                          <a:spcPts val="0"/>
                        </a:spcBef>
                        <a:buNone/>
                      </a:pPr>
                      <a:r>
                        <a:rPr b="1" sz="1800" lang="en">
                          <a:latin typeface="Courier New"/>
                          <a:ea typeface="Courier New"/>
                          <a:cs typeface="Courier New"/>
                          <a:sym typeface="Courier New"/>
                        </a:rPr>
                        <a:t>riak_core.get_bucket</a:t>
                      </a:r>
                    </a:p>
                  </a:txBody>
                  <a:tcPr marR="91425" marB="91425" marT="91425" marL="91425">
                    <a:solidFill>
                      <a:srgbClr val="D9D9D9"/>
                    </a:solidFill>
                  </a:tcPr>
                </a:tc>
                <a:tc>
                  <a:txBody>
                    <a:bodyPr>
                      <a:normAutofit/>
                    </a:bodyPr>
                    <a:lstStyle/>
                    <a:p>
                      <a:pPr rtl="0" lvl="0">
                        <a:spcBef>
                          <a:spcPts val="0"/>
                        </a:spcBef>
                        <a:buNone/>
                      </a:pPr>
                      <a:r>
                        <a:rPr sz="1800" lang="en">
                          <a:latin typeface="Verdana"/>
                          <a:ea typeface="Verdana"/>
                          <a:cs typeface="Verdana"/>
                          <a:sym typeface="Verdana"/>
                        </a:rPr>
                        <a:t>Retrieve bucket properties</a:t>
                      </a:r>
                    </a:p>
                  </a:txBody>
                  <a:tcPr marR="91425" marB="91425" marT="91425" marL="91425">
                    <a:solidFill>
                      <a:srgbClr val="D9D9D9"/>
                    </a:solidFill>
                  </a:tcPr>
                </a:tc>
              </a:tr>
              <a:tr h="381000">
                <a:tc>
                  <a:txBody>
                    <a:bodyPr>
                      <a:normAutofit/>
                    </a:bodyPr>
                    <a:lstStyle/>
                    <a:p>
                      <a:pPr rtl="0" lvl="0">
                        <a:spcBef>
                          <a:spcPts val="0"/>
                        </a:spcBef>
                        <a:buNone/>
                      </a:pPr>
                      <a:r>
                        <a:rPr b="1" sz="1800" lang="en">
                          <a:solidFill>
                            <a:schemeClr val="dk1"/>
                          </a:solidFill>
                          <a:latin typeface="Courier New"/>
                          <a:ea typeface="Courier New"/>
                          <a:cs typeface="Courier New"/>
                          <a:sym typeface="Courier New"/>
                        </a:rPr>
                        <a:t>riak_core.set_bucket</a:t>
                      </a:r>
                    </a:p>
                  </a:txBody>
                  <a:tcPr marR="91425" marB="91425" marT="91425" marL="91425">
                    <a:solidFill>
                      <a:srgbClr val="FFFFFF"/>
                    </a:solidFill>
                  </a:tcPr>
                </a:tc>
                <a:tc>
                  <a:txBody>
                    <a:bodyPr>
                      <a:normAutofit/>
                    </a:bodyPr>
                    <a:lstStyle/>
                    <a:p>
                      <a:pPr rtl="0" lvl="0">
                        <a:spcBef>
                          <a:spcPts val="0"/>
                        </a:spcBef>
                        <a:buNone/>
                      </a:pPr>
                      <a:r>
                        <a:rPr sz="1800" lang="en">
                          <a:latin typeface="Verdana"/>
                          <a:ea typeface="Verdana"/>
                          <a:cs typeface="Verdana"/>
                          <a:sym typeface="Verdana"/>
                        </a:rPr>
                        <a:t>Modify bucket properties</a:t>
                      </a:r>
                    </a:p>
                  </a:txBody>
                  <a:tcPr marR="91425" marB="91425" marT="91425" marL="91425">
                    <a:solidFill>
                      <a:srgbClr val="FFFFFF"/>
                    </a:solidFill>
                  </a:tcPr>
                </a:tc>
              </a:tr>
              <a:tr h="381000">
                <a:tc>
                  <a:txBody>
                    <a:bodyPr>
                      <a:normAutofit/>
                    </a:bodyPr>
                    <a:lstStyle/>
                    <a:p>
                      <a:pPr rtl="0" lvl="0">
                        <a:spcBef>
                          <a:spcPts val="0"/>
                        </a:spcBef>
                        <a:buNone/>
                      </a:pPr>
                      <a:r>
                        <a:rPr b="1" sz="1800" lang="en">
                          <a:solidFill>
                            <a:schemeClr val="dk1"/>
                          </a:solidFill>
                          <a:latin typeface="Courier New"/>
                          <a:ea typeface="Courier New"/>
                          <a:cs typeface="Courier New"/>
                          <a:sym typeface="Courier New"/>
                        </a:rPr>
                        <a:t>riak_core.get_bucket_type</a:t>
                      </a:r>
                    </a:p>
                  </a:txBody>
                  <a:tcPr marR="91425" marB="91425" marT="91425" marL="91425">
                    <a:solidFill>
                      <a:srgbClr val="D9D9D9"/>
                    </a:solidFill>
                  </a:tcPr>
                </a:tc>
                <a:tc>
                  <a:txBody>
                    <a:bodyPr>
                      <a:normAutofit/>
                    </a:bodyPr>
                    <a:lstStyle/>
                    <a:p>
                      <a:pPr rtl="0" lvl="0">
                        <a:spcBef>
                          <a:spcPts val="0"/>
                        </a:spcBef>
                        <a:buNone/>
                      </a:pPr>
                      <a:r>
                        <a:rPr sz="1800" lang="en">
                          <a:solidFill>
                            <a:schemeClr val="dk1"/>
                          </a:solidFill>
                          <a:latin typeface="Verdana"/>
                          <a:ea typeface="Verdana"/>
                          <a:cs typeface="Verdana"/>
                          <a:sym typeface="Verdana"/>
                        </a:rPr>
                        <a:t>Retrieve bucket type properties</a:t>
                      </a:r>
                    </a:p>
                  </a:txBody>
                  <a:tcPr marR="91425" marB="91425" marT="91425" marL="91425">
                    <a:solidFill>
                      <a:srgbClr val="D9D9D9"/>
                    </a:solidFill>
                  </a:tcPr>
                </a:tc>
              </a:tr>
              <a:tr h="381000">
                <a:tc>
                  <a:txBody>
                    <a:bodyPr>
                      <a:normAutofit/>
                    </a:bodyPr>
                    <a:lstStyle/>
                    <a:p>
                      <a:pPr rtl="0" lvl="0">
                        <a:spcBef>
                          <a:spcPts val="0"/>
                        </a:spcBef>
                        <a:buNone/>
                      </a:pPr>
                      <a:r>
                        <a:rPr b="1" sz="1800" lang="en">
                          <a:solidFill>
                            <a:schemeClr val="dk1"/>
                          </a:solidFill>
                          <a:latin typeface="Courier New"/>
                          <a:ea typeface="Courier New"/>
                          <a:cs typeface="Courier New"/>
                          <a:sym typeface="Courier New"/>
                        </a:rPr>
                        <a:t>riak_core.set_bucket_type</a:t>
                      </a:r>
                    </a:p>
                  </a:txBody>
                  <a:tcPr marR="91425" marB="91425" marT="91425" marL="91425">
                    <a:solidFill>
                      <a:srgbClr val="FFFFFF"/>
                    </a:solidFill>
                  </a:tcPr>
                </a:tc>
                <a:tc>
                  <a:txBody>
                    <a:bodyPr>
                      <a:normAutofit/>
                    </a:bodyPr>
                    <a:lstStyle/>
                    <a:p>
                      <a:pPr rtl="0" lvl="0">
                        <a:spcBef>
                          <a:spcPts val="0"/>
                        </a:spcBef>
                        <a:buNone/>
                      </a:pPr>
                      <a:r>
                        <a:rPr sz="1800" lang="en">
                          <a:solidFill>
                            <a:schemeClr val="dk1"/>
                          </a:solidFill>
                          <a:latin typeface="Verdana"/>
                          <a:ea typeface="Verdana"/>
                          <a:cs typeface="Verdana"/>
                          <a:sym typeface="Verdana"/>
                        </a:rPr>
                        <a:t>Modify bucket type properties</a:t>
                      </a:r>
                    </a:p>
                  </a:txBody>
                  <a:tcPr marR="91425" marB="91425" marT="91425" marL="91425">
                    <a:solidFill>
                      <a:srgbClr val="FFFFFF"/>
                    </a:solidFill>
                  </a:tcPr>
                </a:tc>
              </a:tr>
              <a:tr h="381000">
                <a:tc>
                  <a:txBody>
                    <a:bodyPr>
                      <a:normAutofit/>
                    </a:bodyPr>
                    <a:lstStyle/>
                    <a:p>
                      <a:pPr rtl="0" lvl="0">
                        <a:spcBef>
                          <a:spcPts val="0"/>
                        </a:spcBef>
                        <a:buNone/>
                      </a:pPr>
                      <a:r>
                        <a:rPr b="1" sz="1800" lang="en">
                          <a:solidFill>
                            <a:schemeClr val="dk1"/>
                          </a:solidFill>
                          <a:latin typeface="Courier New"/>
                          <a:ea typeface="Courier New"/>
                          <a:cs typeface="Courier New"/>
                          <a:sym typeface="Courier New"/>
                        </a:rPr>
                        <a:t>search.admin</a:t>
                      </a:r>
                    </a:p>
                  </a:txBody>
                  <a:tcPr marR="91425" marB="91425" marT="91425" marL="91425">
                    <a:solidFill>
                      <a:srgbClr val="D9D9D9"/>
                    </a:solidFill>
                  </a:tcPr>
                </a:tc>
                <a:tc>
                  <a:txBody>
                    <a:bodyPr>
                      <a:normAutofit/>
                    </a:bodyPr>
                    <a:lstStyle/>
                    <a:p>
                      <a:pPr rtl="0" lvl="0">
                        <a:spcBef>
                          <a:spcPts val="0"/>
                        </a:spcBef>
                        <a:buNone/>
                      </a:pPr>
                      <a:r>
                        <a:rPr sz="1800" lang="en">
                          <a:latin typeface="Verdana"/>
                          <a:ea typeface="Verdana"/>
                          <a:cs typeface="Verdana"/>
                          <a:sym typeface="Verdana"/>
                        </a:rPr>
                        <a:t>Ability to perform search admin-related tasks, such as creating and deleting indexes and adding and modifying search schemas</a:t>
                      </a:r>
                    </a:p>
                  </a:txBody>
                  <a:tcPr marR="91425" marB="91425" marT="91425" marL="91425">
                    <a:solidFill>
                      <a:srgbClr val="D9D9D9"/>
                    </a:solidFill>
                  </a:tcPr>
                </a:tc>
              </a:tr>
              <a:tr h="381000">
                <a:tc>
                  <a:txBody>
                    <a:bodyPr>
                      <a:normAutofit/>
                    </a:bodyPr>
                    <a:lstStyle/>
                    <a:p>
                      <a:pPr rtl="0" lvl="0">
                        <a:spcBef>
                          <a:spcPts val="0"/>
                        </a:spcBef>
                        <a:buNone/>
                      </a:pPr>
                      <a:r>
                        <a:rPr b="1" sz="1800" lang="en">
                          <a:solidFill>
                            <a:schemeClr val="dk1"/>
                          </a:solidFill>
                          <a:latin typeface="Courier New"/>
                          <a:ea typeface="Courier New"/>
                          <a:cs typeface="Courier New"/>
                          <a:sym typeface="Courier New"/>
                        </a:rPr>
                        <a:t>search.query</a:t>
                      </a:r>
                    </a:p>
                  </a:txBody>
                  <a:tcPr marR="91425" marB="91425" marT="91425" marL="91425"/>
                </a:tc>
                <a:tc>
                  <a:txBody>
                    <a:bodyPr>
                      <a:normAutofit/>
                    </a:bodyPr>
                    <a:lstStyle/>
                    <a:p>
                      <a:pPr rtl="0" lvl="0">
                        <a:spcBef>
                          <a:spcPts val="0"/>
                        </a:spcBef>
                        <a:buNone/>
                      </a:pPr>
                      <a:r>
                        <a:rPr sz="1800" lang="en">
                          <a:latin typeface="Verdana"/>
                          <a:ea typeface="Verdana"/>
                          <a:cs typeface="Verdana"/>
                          <a:sym typeface="Verdana"/>
                        </a:rPr>
                        <a:t>Ability to query an index</a:t>
                      </a:r>
                    </a:p>
                  </a:txBody>
                  <a:tcPr marR="91425" marB="91425" marT="91425" marL="91425"/>
                </a:tc>
              </a:tr>
            </a:tbl>
          </a:graphicData>
        </a:graphic>
      </p:graphicFrame>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y="0" x="0"/>
          <a:ext cy="0" cx="0"/>
          <a:chOff y="0" x="0"/>
          <a:chExt cy="0" cx="0"/>
        </a:xfrm>
      </p:grpSpPr>
      <p:sp>
        <p:nvSpPr>
          <p:cNvPr id="193" name="Shape 193"/>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94" name="Shape 194"/>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95" name="Shape 195"/>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Data Types</a:t>
            </a:r>
          </a:p>
        </p:txBody>
      </p:sp>
      <p:pic>
        <p:nvPicPr>
          <p:cNvPr id="196" name="Shape 196"/>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197" name="Shape 197"/>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overview</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Inspired by convergent replicated data types (CRDTs) work by Shapiro et al.</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Developer-friendly way to keep track of updates in an eventually consistent environment.</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First introduced in 1.4 as counters.</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2.0 adds sets, flags, registers, and maps.</a:t>
            </a:r>
          </a:p>
          <a:p>
            <a:pPr rtl="0" lvl="0" indent="0" marL="45720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Configured as a bucket type property.</a:t>
            </a:r>
          </a:p>
        </p:txBody>
      </p:sp>
      <p:sp>
        <p:nvSpPr>
          <p:cNvPr id="198" name="Shape 198"/>
          <p:cNvSpPr txBox="1"/>
          <p:nvPr/>
        </p:nvSpPr>
        <p:spPr>
          <a:xfrm>
            <a:off y="5644325" x="120850"/>
            <a:ext cy="457200" cx="6972900"/>
          </a:xfrm>
          <a:prstGeom prst="rect">
            <a:avLst/>
          </a:prstGeom>
          <a:noFill/>
          <a:ln>
            <a:noFill/>
          </a:ln>
        </p:spPr>
        <p:txBody>
          <a:bodyPr bIns="91425" rIns="91425" lIns="91425" tIns="91425" anchor="t" anchorCtr="0">
            <a:normAutofit/>
          </a:bodyPr>
          <a:lstStyle/>
          <a:p>
            <a:pPr rtl="0" lvl="0">
              <a:spcBef>
                <a:spcPts val="0"/>
              </a:spcBef>
              <a:buNone/>
            </a:pPr>
            <a:r>
              <a:rPr lang="en">
                <a:latin typeface="Verdana"/>
                <a:ea typeface="Verdana"/>
                <a:cs typeface="Verdana"/>
                <a:sym typeface="Verdana"/>
              </a:rPr>
              <a:t>MORE INFO</a:t>
            </a:r>
          </a:p>
          <a:p>
            <a:pPr rtl="0">
              <a:spcBef>
                <a:spcPts val="0"/>
              </a:spcBef>
              <a:buNone/>
            </a:pPr>
            <a:r>
              <a:rPr lang="en">
                <a:latin typeface="Verdana"/>
                <a:ea typeface="Verdana"/>
                <a:cs typeface="Verdana"/>
                <a:sym typeface="Verdana"/>
              </a:rPr>
              <a:t>  </a:t>
            </a:r>
            <a:r>
              <a:rPr u="sng" lang="en">
                <a:solidFill>
                  <a:schemeClr val="hlink"/>
                </a:solidFill>
                <a:latin typeface="Verdana"/>
                <a:ea typeface="Verdana"/>
                <a:cs typeface="Verdana"/>
                <a:sym typeface="Verdana"/>
                <a:hlinkClick r:id="rId4"/>
              </a:rPr>
              <a:t>http://hal.upmc.fr/docs/00/55/55/88/PDF/techreport.pdf</a:t>
            </a:r>
          </a:p>
          <a:p>
            <a:pPr rtl="0">
              <a:spcBef>
                <a:spcPts val="0"/>
              </a:spcBef>
              <a:buNone/>
            </a:pPr>
            <a:r>
              <a:rPr u="sng" lang="en">
                <a:solidFill>
                  <a:schemeClr val="hlink"/>
                </a:solidFill>
                <a:latin typeface="Verdana"/>
                <a:ea typeface="Verdana"/>
                <a:cs typeface="Verdana"/>
                <a:sym typeface="Verdana"/>
                <a:hlinkClick r:id="rId5"/>
              </a:rPr>
              <a:t>http://docs.basho.com/riak/2.0.0/dev/using/data-types/</a:t>
            </a:r>
          </a:p>
          <a:p>
            <a:pPr>
              <a:spcBef>
                <a:spcPts val="0"/>
              </a:spcBef>
              <a:buNone/>
            </a:pPr>
            <a:r>
              <a:rPr u="sng" lang="en">
                <a:solidFill>
                  <a:schemeClr val="hlink"/>
                </a:solidFill>
                <a:latin typeface="Verdana"/>
                <a:ea typeface="Verdana"/>
                <a:cs typeface="Verdana"/>
                <a:sym typeface="Verdana"/>
                <a:hlinkClick r:id="rId6"/>
              </a:rPr>
              <a:t>http://docs.basho.com/riak/2.0.0/dev/data-modeling/data-types/</a:t>
            </a:r>
          </a:p>
        </p:txBody>
      </p:sp>
      <p:sp>
        <p:nvSpPr>
          <p:cNvPr id="199" name="Shape 199"/>
          <p:cNvSpPr txBox="1"/>
          <p:nvPr/>
        </p:nvSpPr>
        <p:spPr>
          <a:xfrm>
            <a:off y="2011525" x="5531325"/>
            <a:ext cy="210000" cx="326700"/>
          </a:xfrm>
          <a:prstGeom prst="rect">
            <a:avLst/>
          </a:prstGeom>
          <a:noFill/>
          <a:ln>
            <a:noFill/>
          </a:ln>
        </p:spPr>
        <p:txBody>
          <a:bodyPr bIns="91425" rIns="91425" lIns="91425" tIns="91425" anchor="t" anchorCtr="0">
            <a:normAutofit/>
          </a:bodyPr>
          <a:lstStyle/>
          <a:p>
            <a:pPr>
              <a:spcBef>
                <a:spcPts val="0"/>
              </a:spcBef>
              <a:buNone/>
            </a:pPr>
            <a:r>
              <a:rPr sz="1000" lang="en">
                <a:latin typeface="Verdana"/>
                <a:ea typeface="Verdana"/>
                <a:cs typeface="Verdana"/>
                <a:sym typeface="Verdana"/>
              </a:rPr>
              <a:t>1</a:t>
            </a:r>
          </a:p>
        </p:txBody>
      </p:sp>
      <p:sp>
        <p:nvSpPr>
          <p:cNvPr id="200" name="Shape 200"/>
          <p:cNvSpPr txBox="1"/>
          <p:nvPr/>
        </p:nvSpPr>
        <p:spPr>
          <a:xfrm>
            <a:off y="5877150" x="78900"/>
            <a:ext cy="210000" cx="326700"/>
          </a:xfrm>
          <a:prstGeom prst="rect">
            <a:avLst/>
          </a:prstGeom>
          <a:noFill/>
          <a:ln>
            <a:noFill/>
          </a:ln>
        </p:spPr>
        <p:txBody>
          <a:bodyPr bIns="91425" rIns="91425" lIns="91425" tIns="91425" anchor="t" anchorCtr="0">
            <a:normAutofit/>
          </a:bodyPr>
          <a:lstStyle/>
          <a:p>
            <a:pPr rtl="0" lvl="0">
              <a:spcBef>
                <a:spcPts val="0"/>
              </a:spcBef>
              <a:buNone/>
            </a:pPr>
            <a:r>
              <a:rPr sz="1000" lang="en">
                <a:latin typeface="Verdana"/>
                <a:ea typeface="Verdana"/>
                <a:cs typeface="Verdana"/>
                <a:sym typeface="Verdana"/>
              </a:rPr>
              <a:t>1</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y="0" x="0"/>
          <a:ext cy="0" cx="0"/>
          <a:chOff y="0" x="0"/>
          <a:chExt cy="0" cx="0"/>
        </a:xfrm>
      </p:grpSpPr>
      <p:sp>
        <p:nvSpPr>
          <p:cNvPr id="205" name="Shape 205"/>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06" name="Shape 206"/>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07" name="Shape 207"/>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Data Types</a:t>
            </a:r>
          </a:p>
        </p:txBody>
      </p:sp>
      <p:sp>
        <p:nvSpPr>
          <p:cNvPr id="208" name="Shape 208"/>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counters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Can be used alone or as part of a map.</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Keeps track of increments/decrements.</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Default value is 1 or -1, but configure to any integer value.</a:t>
            </a:r>
          </a:p>
          <a:p>
            <a:pPr rtl="0" lvl="0" indent="0" marL="45720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Examples:</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page likes</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number of Twitter followers</a:t>
            </a:r>
          </a:p>
        </p:txBody>
      </p:sp>
      <p:pic>
        <p:nvPicPr>
          <p:cNvPr id="209" name="Shape 209"/>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15" name="Shape 215"/>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16" name="Shape 216"/>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Data Types</a:t>
            </a:r>
          </a:p>
        </p:txBody>
      </p:sp>
      <p:sp>
        <p:nvSpPr>
          <p:cNvPr id="217" name="Shape 217"/>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sets</a:t>
            </a:r>
          </a:p>
          <a:p>
            <a:pPr rtl="0" lvl="0" indent="-381000" marL="457200">
              <a:spcBef>
                <a:spcPts val="0"/>
              </a:spcBef>
              <a:buClr>
                <a:srgbClr val="000000"/>
              </a:buClr>
              <a:buSzPct val="100000"/>
              <a:buFont typeface="Verdana"/>
              <a:buChar char="●"/>
            </a:pPr>
            <a:r>
              <a:rPr sz="2400" lang="en">
                <a:solidFill>
                  <a:schemeClr val="dk1"/>
                </a:solidFill>
                <a:latin typeface="Verdana"/>
                <a:ea typeface="Verdana"/>
                <a:cs typeface="Verdana"/>
                <a:sym typeface="Verdana"/>
              </a:rPr>
              <a:t>Can be used alone or as part of a map.</a:t>
            </a:r>
          </a:p>
          <a:p>
            <a:pPr rtl="0" lvl="0">
              <a:spcBef>
                <a:spcPts val="0"/>
              </a:spcBef>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Collection of unique binary values</a:t>
            </a:r>
          </a:p>
          <a:p>
            <a:pPr algn="l" rtl="0" lvl="0" marR="0">
              <a:lnSpc>
                <a:spcPct val="100000"/>
              </a:lnSpc>
              <a:spcBef>
                <a:spcPts val="0"/>
              </a:spcBef>
              <a:spcAft>
                <a:spcPts val="0"/>
              </a:spcAft>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Supported operations are add/remove 1 element and add/remove multiple elements.</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Examples:</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items in an online shopping cart</a:t>
            </a:r>
          </a:p>
          <a:p>
            <a:pPr rtl="0" lvl="1" indent="-381000" marL="914400">
              <a:spcBef>
                <a:spcPts val="0"/>
              </a:spcBef>
              <a:buClr>
                <a:srgbClr val="000000"/>
              </a:buClr>
              <a:buSzPct val="100000"/>
              <a:buFont typeface="Verdana"/>
              <a:buChar char="○"/>
            </a:pPr>
            <a:r>
              <a:rPr sz="2400" lang="en">
                <a:solidFill>
                  <a:schemeClr val="dk1"/>
                </a:solidFill>
                <a:latin typeface="Verdana"/>
                <a:ea typeface="Verdana"/>
                <a:cs typeface="Verdana"/>
                <a:sym typeface="Verdana"/>
              </a:rPr>
              <a:t>UUIDs of a user’s friends in a social networking app</a:t>
            </a:r>
          </a:p>
        </p:txBody>
      </p:sp>
      <p:pic>
        <p:nvPicPr>
          <p:cNvPr id="218" name="Shape 218"/>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y="0" x="0"/>
          <a:ext cy="0" cx="0"/>
          <a:chOff y="0" x="0"/>
          <a:chExt cy="0" cx="0"/>
        </a:xfrm>
      </p:grpSpPr>
      <p:sp>
        <p:nvSpPr>
          <p:cNvPr id="223" name="Shape 223"/>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24" name="Shape 224"/>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25" name="Shape 225"/>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Data Types</a:t>
            </a:r>
          </a:p>
        </p:txBody>
      </p:sp>
      <p:sp>
        <p:nvSpPr>
          <p:cNvPr id="226" name="Shape 226"/>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flags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Must be used as part of a map; cannot be used alone.</a:t>
            </a:r>
          </a:p>
          <a:p>
            <a:pPr rtl="0" lvl="0">
              <a:spcBef>
                <a:spcPts val="0"/>
              </a:spcBef>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Values limited to </a:t>
            </a:r>
            <a:r>
              <a:rPr sz="2400" lang="en" i="1">
                <a:latin typeface="Courier New"/>
                <a:ea typeface="Courier New"/>
                <a:cs typeface="Courier New"/>
                <a:sym typeface="Courier New"/>
              </a:rPr>
              <a:t>enable</a:t>
            </a:r>
            <a:r>
              <a:rPr sz="2400" lang="en">
                <a:latin typeface="Verdana"/>
                <a:ea typeface="Verdana"/>
                <a:cs typeface="Verdana"/>
                <a:sym typeface="Verdana"/>
              </a:rPr>
              <a:t> or </a:t>
            </a:r>
            <a:r>
              <a:rPr sz="2400" lang="en" i="1">
                <a:latin typeface="Courier New"/>
                <a:ea typeface="Courier New"/>
                <a:cs typeface="Courier New"/>
                <a:sym typeface="Courier New"/>
              </a:rPr>
              <a:t>disable</a:t>
            </a:r>
            <a:r>
              <a:rPr sz="2400" lang="en">
                <a:latin typeface="Verdana"/>
                <a:ea typeface="Verdana"/>
                <a:cs typeface="Verdana"/>
                <a:sym typeface="Verdana"/>
              </a:rPr>
              <a:t>.</a:t>
            </a:r>
          </a:p>
          <a:p>
            <a:pPr algn="l" rtl="0" lvl="0" marR="0">
              <a:lnSpc>
                <a:spcPct val="100000"/>
              </a:lnSpc>
              <a:spcBef>
                <a:spcPts val="0"/>
              </a:spcBef>
              <a:spcAft>
                <a:spcPts val="0"/>
              </a:spcAft>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Examples:</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whether a tweet has been retweeted</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whether a user is eligible for preferred pricing</a:t>
            </a:r>
          </a:p>
        </p:txBody>
      </p:sp>
      <p:pic>
        <p:nvPicPr>
          <p:cNvPr id="227" name="Shape 227"/>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y="0" x="0"/>
          <a:ext cy="0" cx="0"/>
          <a:chOff y="0" x="0"/>
          <a:chExt cy="0" cx="0"/>
        </a:xfrm>
      </p:grpSpPr>
      <p:sp>
        <p:nvSpPr>
          <p:cNvPr id="232" name="Shape 232"/>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33" name="Shape 233"/>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34" name="Shape 234"/>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Data Types</a:t>
            </a:r>
          </a:p>
        </p:txBody>
      </p:sp>
      <p:sp>
        <p:nvSpPr>
          <p:cNvPr id="235" name="Shape 235"/>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registers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Must be used as part of a map; cannot be used alone.</a:t>
            </a:r>
          </a:p>
          <a:p>
            <a:pPr rtl="0" lvl="0">
              <a:spcBef>
                <a:spcPts val="0"/>
              </a:spcBef>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Named binary, with values of any binary.  The value may change over time.</a:t>
            </a:r>
          </a:p>
          <a:p>
            <a:pPr algn="l" rtl="0" lvl="0" marR="0">
              <a:lnSpc>
                <a:spcPct val="100000"/>
              </a:lnSpc>
              <a:spcBef>
                <a:spcPts val="0"/>
              </a:spcBef>
              <a:spcAft>
                <a:spcPts val="0"/>
              </a:spcAft>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Examples:</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storing the name </a:t>
            </a:r>
            <a:r>
              <a:rPr sz="2400" lang="en" i="1">
                <a:latin typeface="Verdana"/>
                <a:ea typeface="Verdana"/>
                <a:cs typeface="Verdana"/>
                <a:sym typeface="Verdana"/>
              </a:rPr>
              <a:t>Beaker</a:t>
            </a:r>
            <a:r>
              <a:rPr sz="2400" lang="en">
                <a:latin typeface="Verdana"/>
                <a:ea typeface="Verdana"/>
                <a:cs typeface="Verdana"/>
                <a:sym typeface="Verdana"/>
              </a:rPr>
              <a:t> in the register </a:t>
            </a:r>
            <a:r>
              <a:rPr sz="2400" lang="en" i="1">
                <a:latin typeface="Courier New"/>
                <a:ea typeface="Courier New"/>
                <a:cs typeface="Courier New"/>
                <a:sym typeface="Courier New"/>
              </a:rPr>
              <a:t>firstName</a:t>
            </a:r>
            <a:r>
              <a:rPr sz="2400" lang="en">
                <a:latin typeface="Verdana"/>
                <a:ea typeface="Verdana"/>
                <a:cs typeface="Verdana"/>
                <a:sym typeface="Verdana"/>
              </a:rPr>
              <a:t> in the map </a:t>
            </a:r>
            <a:r>
              <a:rPr sz="2400" lang="en" i="1">
                <a:latin typeface="Courier New"/>
                <a:ea typeface="Courier New"/>
                <a:cs typeface="Courier New"/>
                <a:sym typeface="Courier New"/>
              </a:rPr>
              <a:t>favoriteMuppets</a:t>
            </a:r>
          </a:p>
          <a:p>
            <a:pPr rtl="0" lvl="1" indent="-381000" marL="914400">
              <a:spcBef>
                <a:spcPts val="0"/>
              </a:spcBef>
              <a:buClr>
                <a:srgbClr val="000000"/>
              </a:buClr>
              <a:buSzPct val="100000"/>
              <a:buFont typeface="Verdana"/>
              <a:buChar char="○"/>
            </a:pPr>
            <a:r>
              <a:rPr sz="2400" lang="en">
                <a:solidFill>
                  <a:schemeClr val="dk1"/>
                </a:solidFill>
                <a:latin typeface="Verdana"/>
                <a:ea typeface="Verdana"/>
                <a:cs typeface="Verdana"/>
                <a:sym typeface="Verdana"/>
              </a:rPr>
              <a:t>storing the place </a:t>
            </a:r>
            <a:r>
              <a:rPr sz="2400" lang="en" i="1">
                <a:solidFill>
                  <a:schemeClr val="dk1"/>
                </a:solidFill>
                <a:latin typeface="Verdana"/>
                <a:ea typeface="Verdana"/>
                <a:cs typeface="Verdana"/>
                <a:sym typeface="Verdana"/>
              </a:rPr>
              <a:t>Timbuktu</a:t>
            </a:r>
            <a:r>
              <a:rPr sz="2400" lang="en">
                <a:solidFill>
                  <a:schemeClr val="dk1"/>
                </a:solidFill>
                <a:latin typeface="Verdana"/>
                <a:ea typeface="Verdana"/>
                <a:cs typeface="Verdana"/>
                <a:sym typeface="Verdana"/>
              </a:rPr>
              <a:t> in the register </a:t>
            </a:r>
            <a:r>
              <a:rPr sz="2400" lang="en" i="1">
                <a:solidFill>
                  <a:schemeClr val="dk1"/>
                </a:solidFill>
                <a:latin typeface="Courier New"/>
                <a:ea typeface="Courier New"/>
                <a:cs typeface="Courier New"/>
                <a:sym typeface="Courier New"/>
              </a:rPr>
              <a:t>cities</a:t>
            </a:r>
            <a:r>
              <a:rPr sz="2400" lang="en">
                <a:solidFill>
                  <a:schemeClr val="dk1"/>
                </a:solidFill>
                <a:latin typeface="Verdana"/>
                <a:ea typeface="Verdana"/>
                <a:cs typeface="Verdana"/>
                <a:sym typeface="Verdana"/>
              </a:rPr>
              <a:t> in the map </a:t>
            </a:r>
            <a:r>
              <a:rPr sz="2400" lang="en" i="1">
                <a:solidFill>
                  <a:schemeClr val="dk1"/>
                </a:solidFill>
                <a:latin typeface="Courier New"/>
                <a:ea typeface="Courier New"/>
                <a:cs typeface="Courier New"/>
                <a:sym typeface="Courier New"/>
              </a:rPr>
              <a:t>hottestPlaces</a:t>
            </a:r>
          </a:p>
        </p:txBody>
      </p:sp>
      <p:pic>
        <p:nvPicPr>
          <p:cNvPr id="236" name="Shape 236"/>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y="0" x="0"/>
          <a:ext cy="0" cx="0"/>
          <a:chOff y="0" x="0"/>
          <a:chExt cy="0" cx="0"/>
        </a:xfrm>
      </p:grpSpPr>
      <p:sp>
        <p:nvSpPr>
          <p:cNvPr id="50" name="Shape 50"/>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51" name="Shape 51"/>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52" name="Shape 52"/>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Bucket Types</a:t>
            </a:r>
          </a:p>
        </p:txBody>
      </p:sp>
      <p:pic>
        <p:nvPicPr>
          <p:cNvPr id="53" name="Shape 53"/>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54" name="Shape 54"/>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bucket type administration</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Bucket types provide a more efficient way to manage the bucket properties for a collection of buckets.</a:t>
            </a:r>
          </a:p>
          <a:p>
            <a:pPr rtl="0" lvl="0">
              <a:spcBef>
                <a:spcPts val="0"/>
              </a:spcBef>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Unlike properties on individual buckets, which can be set on the fly, bucket type properties must be created and activated in advance.</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1" marR="0" indent="-381000" marL="9144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Bucket type properties can be modified after creation with the exception of the settings for strong consistency and data types.</a:t>
            </a:r>
          </a:p>
        </p:txBody>
      </p:sp>
      <p:sp>
        <p:nvSpPr>
          <p:cNvPr id="55" name="Shape 55"/>
          <p:cNvSpPr txBox="1"/>
          <p:nvPr/>
        </p:nvSpPr>
        <p:spPr>
          <a:xfrm>
            <a:off y="5800950" x="78900"/>
            <a:ext cy="210000" cx="326700"/>
          </a:xfrm>
          <a:prstGeom prst="rect">
            <a:avLst/>
          </a:prstGeom>
          <a:noFill/>
          <a:ln>
            <a:noFill/>
          </a:ln>
        </p:spPr>
        <p:txBody>
          <a:bodyPr bIns="91425" rIns="91425" lIns="91425" tIns="91425" anchor="t" anchorCtr="0">
            <a:normAutofit/>
          </a:bodyPr>
          <a:lstStyle/>
          <a:p>
            <a:pPr rtl="0" lvl="0">
              <a:spcBef>
                <a:spcPts val="0"/>
              </a:spcBef>
              <a:buNone/>
            </a:pPr>
            <a:r>
              <a:t/>
            </a:r>
            <a:endParaRPr sz="1000">
              <a:latin typeface="Verdana"/>
              <a:ea typeface="Verdana"/>
              <a:cs typeface="Verdana"/>
              <a:sym typeface="Verdana"/>
            </a:endParaRPr>
          </a:p>
        </p:txBody>
      </p:sp>
      <p:sp>
        <p:nvSpPr>
          <p:cNvPr id="56" name="Shape 56"/>
          <p:cNvSpPr txBox="1"/>
          <p:nvPr/>
        </p:nvSpPr>
        <p:spPr>
          <a:xfrm>
            <a:off y="6253925" x="120850"/>
            <a:ext cy="457200" cx="6628500"/>
          </a:xfrm>
          <a:prstGeom prst="rect">
            <a:avLst/>
          </a:prstGeom>
          <a:noFill/>
          <a:ln>
            <a:noFill/>
          </a:ln>
        </p:spPr>
        <p:txBody>
          <a:bodyPr bIns="91425" rIns="91425" lIns="91425" tIns="91425" anchor="t" anchorCtr="0">
            <a:normAutofit/>
          </a:bodyPr>
          <a:lstStyle/>
          <a:p>
            <a:pPr rtl="0" lvl="0">
              <a:spcBef>
                <a:spcPts val="0"/>
              </a:spcBef>
              <a:buNone/>
            </a:pPr>
            <a:r>
              <a:rPr lang="en">
                <a:latin typeface="Verdana"/>
                <a:ea typeface="Verdana"/>
                <a:cs typeface="Verdana"/>
                <a:sym typeface="Verdana"/>
              </a:rPr>
              <a:t>MORE INFO</a:t>
            </a:r>
          </a:p>
          <a:p>
            <a:pPr rtl="0" lvl="0">
              <a:spcBef>
                <a:spcPts val="0"/>
              </a:spcBef>
              <a:buNone/>
            </a:pPr>
            <a:r>
              <a:rPr u="sng" lang="en">
                <a:solidFill>
                  <a:srgbClr val="1155CC"/>
                </a:solidFill>
                <a:latin typeface="Verdana"/>
                <a:ea typeface="Verdana"/>
                <a:cs typeface="Verdana"/>
                <a:sym typeface="Verdana"/>
                <a:hlinkClick r:id="rId4"/>
              </a:rPr>
              <a:t>http://docs.basho.com/riak/2.0.0/dev/advanced/bucket-types/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y="0" x="0"/>
          <a:ext cy="0" cx="0"/>
          <a:chOff y="0" x="0"/>
          <a:chExt cy="0" cx="0"/>
        </a:xfrm>
      </p:grpSpPr>
      <p:sp>
        <p:nvSpPr>
          <p:cNvPr id="241" name="Shape 241"/>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42" name="Shape 242"/>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43" name="Shape 243"/>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Data Types</a:t>
            </a:r>
          </a:p>
        </p:txBody>
      </p:sp>
      <p:sp>
        <p:nvSpPr>
          <p:cNvPr id="244" name="Shape 244"/>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maps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Supports nesting any of the data types, including maps.</a:t>
            </a:r>
          </a:p>
          <a:p>
            <a:pPr rtl="0" lvl="0">
              <a:spcBef>
                <a:spcPts val="0"/>
              </a:spcBef>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Operations including adding/removing map fields and performing allowed operations on the data types nested within a field (e.g. decrement a counter). </a:t>
            </a:r>
          </a:p>
          <a:p>
            <a:pPr algn="l" rtl="0" lvl="0" marR="0">
              <a:lnSpc>
                <a:spcPct val="100000"/>
              </a:lnSpc>
              <a:spcBef>
                <a:spcPts val="0"/>
              </a:spcBef>
              <a:spcAft>
                <a:spcPts val="0"/>
              </a:spcAft>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Example: a map called </a:t>
            </a:r>
            <a:r>
              <a:rPr sz="2400" lang="en" i="1">
                <a:latin typeface="Courier New"/>
                <a:ea typeface="Courier New"/>
                <a:cs typeface="Courier New"/>
                <a:sym typeface="Courier New"/>
              </a:rPr>
              <a:t>userProfile</a:t>
            </a:r>
            <a:r>
              <a:rPr sz="2400" lang="en" i="1">
                <a:latin typeface="Verdana"/>
                <a:ea typeface="Verdana"/>
                <a:cs typeface="Verdana"/>
                <a:sym typeface="Verdana"/>
              </a:rPr>
              <a:t> </a:t>
            </a:r>
            <a:r>
              <a:rPr sz="2400" lang="en">
                <a:latin typeface="Verdana"/>
                <a:ea typeface="Verdana"/>
                <a:cs typeface="Verdana"/>
                <a:sym typeface="Verdana"/>
              </a:rPr>
              <a:t>containing: </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register </a:t>
            </a:r>
            <a:r>
              <a:rPr sz="2400" lang="en" i="1">
                <a:latin typeface="Courier New"/>
                <a:ea typeface="Courier New"/>
                <a:cs typeface="Courier New"/>
                <a:sym typeface="Courier New"/>
              </a:rPr>
              <a:t>userName</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flag </a:t>
            </a:r>
            <a:r>
              <a:rPr sz="2400" lang="en" i="1">
                <a:latin typeface="Courier New"/>
                <a:ea typeface="Courier New"/>
                <a:cs typeface="Courier New"/>
                <a:sym typeface="Courier New"/>
              </a:rPr>
              <a:t>emailNotifications</a:t>
            </a: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counter </a:t>
            </a:r>
            <a:r>
              <a:rPr sz="2400" lang="en" i="1">
                <a:latin typeface="Courier New"/>
                <a:ea typeface="Courier New"/>
                <a:cs typeface="Courier New"/>
                <a:sym typeface="Courier New"/>
              </a:rPr>
              <a:t>siteVisits</a:t>
            </a:r>
          </a:p>
        </p:txBody>
      </p:sp>
      <p:pic>
        <p:nvPicPr>
          <p:cNvPr id="245" name="Shape 245"/>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y="0" x="0"/>
          <a:ext cy="0" cx="0"/>
          <a:chOff y="0" x="0"/>
          <a:chExt cy="0" cx="0"/>
        </a:xfrm>
      </p:grpSpPr>
      <p:sp>
        <p:nvSpPr>
          <p:cNvPr id="250" name="Shape 250"/>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51" name="Shape 251"/>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52" name="Shape 252"/>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Data Types</a:t>
            </a:r>
          </a:p>
        </p:txBody>
      </p:sp>
      <p:sp>
        <p:nvSpPr>
          <p:cNvPr id="253" name="Shape 253"/>
          <p:cNvSpPr txBox="1"/>
          <p:nvPr/>
        </p:nvSpPr>
        <p:spPr>
          <a:xfrm>
            <a:off y="1130437" x="333600"/>
            <a:ext cy="4436999" cx="8476799"/>
          </a:xfrm>
          <a:prstGeom prst="rect">
            <a:avLst/>
          </a:prstGeom>
          <a:noFill/>
          <a:ln>
            <a:noFill/>
          </a:ln>
        </p:spPr>
        <p:txBody>
          <a:bodyPr bIns="91425" rIns="91425" lIns="91425" tIns="91425" anchor="t" anchorCtr="0">
            <a:normAutofit/>
          </a:bodyPr>
          <a:lstStyle/>
          <a:p>
            <a:pPr rtl="0" lvl="0">
              <a:spcBef>
                <a:spcPts val="0"/>
              </a:spcBef>
              <a:buNone/>
            </a:pPr>
            <a:r>
              <a:rPr sz="2400" lang="en">
                <a:latin typeface="Verdana"/>
                <a:ea typeface="Verdana"/>
                <a:cs typeface="Verdana"/>
                <a:sym typeface="Verdana"/>
              </a:rPr>
              <a:t>Data types have built-in conflict resolution, with rules set to favor more elements.</a:t>
            </a:r>
          </a:p>
          <a:p>
            <a:pPr rtl="0" lvl="0">
              <a:spcBef>
                <a:spcPts val="0"/>
              </a:spcBef>
              <a:buNone/>
            </a:pPr>
            <a:r>
              <a:t/>
            </a:r>
            <a:endParaRPr sz="2400" i="1">
              <a:latin typeface="Verdana"/>
              <a:ea typeface="Verdana"/>
              <a:cs typeface="Verdana"/>
              <a:sym typeface="Verdana"/>
            </a:endParaRPr>
          </a:p>
        </p:txBody>
      </p:sp>
      <p:pic>
        <p:nvPicPr>
          <p:cNvPr id="254" name="Shape 254"/>
          <p:cNvPicPr preferRelativeResize="0"/>
          <p:nvPr/>
        </p:nvPicPr>
        <p:blipFill>
          <a:blip r:embed="rId3">
            <a:alphaModFix/>
          </a:blip>
          <a:stretch>
            <a:fillRect/>
          </a:stretch>
        </p:blipFill>
        <p:spPr>
          <a:xfrm>
            <a:off y="5877150" x="6749400"/>
            <a:ext cy="869224" cx="2298775"/>
          </a:xfrm>
          <a:prstGeom prst="rect">
            <a:avLst/>
          </a:prstGeom>
          <a:noFill/>
          <a:ln>
            <a:noFill/>
          </a:ln>
        </p:spPr>
      </p:pic>
      <p:graphicFrame>
        <p:nvGraphicFramePr>
          <p:cNvPr id="255" name="Shape 255"/>
          <p:cNvGraphicFramePr/>
          <p:nvPr/>
        </p:nvGraphicFramePr>
        <p:xfrm>
          <a:off y="2151375" x="528450"/>
          <a:ext cy="3000000" cx="3000000"/>
        </p:xfrm>
        <a:graphic>
          <a:graphicData uri="http://schemas.openxmlformats.org/drawingml/2006/table">
            <a:tbl>
              <a:tblPr>
                <a:noFill/>
                <a:tableStyleId>{06877233-A276-4190-8C1C-C6849FC25751}</a:tableStyleId>
              </a:tblPr>
              <a:tblGrid>
                <a:gridCol w="2184875"/>
                <a:gridCol w="5905550"/>
              </a:tblGrid>
              <a:tr h="381000">
                <a:tc>
                  <a:txBody>
                    <a:bodyPr>
                      <a:normAutofit/>
                    </a:bodyPr>
                    <a:lstStyle/>
                    <a:p>
                      <a:pPr rtl="0" lvl="0">
                        <a:spcBef>
                          <a:spcPts val="0"/>
                        </a:spcBef>
                        <a:buNone/>
                      </a:pPr>
                      <a:r>
                        <a:rPr b="1" sz="1600" lang="en">
                          <a:solidFill>
                            <a:schemeClr val="lt2"/>
                          </a:solidFill>
                          <a:latin typeface="Verdana"/>
                          <a:ea typeface="Verdana"/>
                          <a:cs typeface="Verdana"/>
                          <a:sym typeface="Verdana"/>
                        </a:rPr>
                        <a:t>Data Type</a:t>
                      </a:r>
                    </a:p>
                  </a:txBody>
                  <a:tcPr marR="91425" marB="91425" marT="91425" marL="91425">
                    <a:solidFill>
                      <a:schemeClr val="dk2"/>
                    </a:solidFill>
                  </a:tcPr>
                </a:tc>
                <a:tc>
                  <a:txBody>
                    <a:bodyPr>
                      <a:normAutofit/>
                    </a:bodyPr>
                    <a:lstStyle/>
                    <a:p>
                      <a:pPr rtl="0" lvl="0">
                        <a:spcBef>
                          <a:spcPts val="0"/>
                        </a:spcBef>
                        <a:buNone/>
                      </a:pPr>
                      <a:r>
                        <a:rPr b="1" sz="1600" lang="en">
                          <a:solidFill>
                            <a:schemeClr val="lt2"/>
                          </a:solidFill>
                          <a:latin typeface="Verdana"/>
                          <a:ea typeface="Verdana"/>
                          <a:cs typeface="Verdana"/>
                          <a:sym typeface="Verdana"/>
                        </a:rPr>
                        <a:t>General Rule</a:t>
                      </a:r>
                    </a:p>
                  </a:txBody>
                  <a:tcPr marR="91425" marB="91425" marT="91425" marL="91425">
                    <a:solidFill>
                      <a:schemeClr val="dk2"/>
                    </a:solidFill>
                  </a:tcPr>
                </a:tc>
              </a:tr>
              <a:tr h="381000">
                <a:tc>
                  <a:txBody>
                    <a:bodyPr>
                      <a:normAutofit/>
                    </a:bodyPr>
                    <a:lstStyle/>
                    <a:p>
                      <a:pPr rtl="0" lvl="0">
                        <a:spcBef>
                          <a:spcPts val="0"/>
                        </a:spcBef>
                        <a:buNone/>
                      </a:pPr>
                      <a:r>
                        <a:rPr b="1" sz="1600" lang="en">
                          <a:latin typeface="Verdana"/>
                          <a:ea typeface="Verdana"/>
                          <a:cs typeface="Verdana"/>
                          <a:sym typeface="Verdana"/>
                        </a:rPr>
                        <a:t>Flags</a:t>
                      </a:r>
                    </a:p>
                  </a:txBody>
                  <a:tcPr marR="91425" marB="91425" marT="91425" marL="91425"/>
                </a:tc>
                <a:tc>
                  <a:txBody>
                    <a:bodyPr>
                      <a:normAutofit/>
                    </a:bodyPr>
                    <a:lstStyle/>
                    <a:p>
                      <a:pPr rtl="0" lvl="0">
                        <a:spcBef>
                          <a:spcPts val="0"/>
                        </a:spcBef>
                        <a:buNone/>
                      </a:pPr>
                      <a:r>
                        <a:rPr sz="1800" lang="en">
                          <a:latin typeface="Courier New"/>
                          <a:ea typeface="Courier New"/>
                          <a:cs typeface="Courier New"/>
                          <a:sym typeface="Courier New"/>
                        </a:rPr>
                        <a:t>enable</a:t>
                      </a:r>
                      <a:r>
                        <a:rPr sz="1600" lang="en">
                          <a:latin typeface="Verdana"/>
                          <a:ea typeface="Verdana"/>
                          <a:cs typeface="Verdana"/>
                          <a:sym typeface="Verdana"/>
                        </a:rPr>
                        <a:t> wins over </a:t>
                      </a:r>
                      <a:r>
                        <a:rPr sz="1800" lang="en">
                          <a:latin typeface="Courier New"/>
                          <a:ea typeface="Courier New"/>
                          <a:cs typeface="Courier New"/>
                          <a:sym typeface="Courier New"/>
                        </a:rPr>
                        <a:t>disable.</a:t>
                      </a:r>
                    </a:p>
                  </a:txBody>
                  <a:tcPr marR="91425" marB="91425" marT="91425" marL="91425"/>
                </a:tc>
              </a:tr>
              <a:tr h="381000">
                <a:tc>
                  <a:txBody>
                    <a:bodyPr>
                      <a:normAutofit/>
                    </a:bodyPr>
                    <a:lstStyle/>
                    <a:p>
                      <a:pPr rtl="0" lvl="0">
                        <a:spcBef>
                          <a:spcPts val="0"/>
                        </a:spcBef>
                        <a:buNone/>
                      </a:pPr>
                      <a:r>
                        <a:rPr b="1" sz="1600" lang="en">
                          <a:latin typeface="Verdana"/>
                          <a:ea typeface="Verdana"/>
                          <a:cs typeface="Verdana"/>
                          <a:sym typeface="Verdana"/>
                        </a:rPr>
                        <a:t>Registers</a:t>
                      </a:r>
                    </a:p>
                  </a:txBody>
                  <a:tcPr marR="91425" marB="91425" marT="91425" marL="91425">
                    <a:solidFill>
                      <a:srgbClr val="D9D9D9"/>
                    </a:solidFill>
                  </a:tcPr>
                </a:tc>
                <a:tc>
                  <a:txBody>
                    <a:bodyPr>
                      <a:normAutofit/>
                    </a:bodyPr>
                    <a:lstStyle/>
                    <a:p>
                      <a:pPr rtl="0" lvl="0">
                        <a:spcBef>
                          <a:spcPts val="0"/>
                        </a:spcBef>
                        <a:buNone/>
                      </a:pPr>
                      <a:r>
                        <a:rPr sz="1600" lang="en">
                          <a:latin typeface="Verdana"/>
                          <a:ea typeface="Verdana"/>
                          <a:cs typeface="Verdana"/>
                          <a:sym typeface="Verdana"/>
                        </a:rPr>
                        <a:t>The most chronologically recent value wins, based on timestamps.</a:t>
                      </a:r>
                    </a:p>
                  </a:txBody>
                  <a:tcPr marR="91425" marB="91425" marT="91425" marL="91425">
                    <a:solidFill>
                      <a:srgbClr val="D9D9D9"/>
                    </a:solidFill>
                  </a:tcPr>
                </a:tc>
              </a:tr>
              <a:tr h="381000">
                <a:tc>
                  <a:txBody>
                    <a:bodyPr>
                      <a:normAutofit/>
                    </a:bodyPr>
                    <a:lstStyle/>
                    <a:p>
                      <a:pPr rtl="0" lvl="0">
                        <a:spcBef>
                          <a:spcPts val="0"/>
                        </a:spcBef>
                        <a:buNone/>
                      </a:pPr>
                      <a:r>
                        <a:rPr b="1" sz="1600" lang="en">
                          <a:latin typeface="Verdana"/>
                          <a:ea typeface="Verdana"/>
                          <a:cs typeface="Verdana"/>
                          <a:sym typeface="Verdana"/>
                        </a:rPr>
                        <a:t>Counters</a:t>
                      </a:r>
                    </a:p>
                  </a:txBody>
                  <a:tcPr marR="91425" marB="91425" marT="91425" marL="91425"/>
                </a:tc>
                <a:tc>
                  <a:txBody>
                    <a:bodyPr>
                      <a:normAutofit/>
                    </a:bodyPr>
                    <a:lstStyle/>
                    <a:p>
                      <a:pPr rtl="0" lvl="0">
                        <a:spcBef>
                          <a:spcPts val="0"/>
                        </a:spcBef>
                        <a:buNone/>
                      </a:pPr>
                      <a:r>
                        <a:rPr sz="1600" lang="en">
                          <a:latin typeface="Verdana"/>
                          <a:ea typeface="Verdana"/>
                          <a:cs typeface="Verdana"/>
                          <a:sym typeface="Verdana"/>
                        </a:rPr>
                        <a:t>Each actor keeps an independent count for increments and decrements. Upon merge, the pairwise maximum of any two actors will win (e.g. if one actor holds 172 and the other holds 173, 173 will win upon merge).</a:t>
                      </a:r>
                    </a:p>
                  </a:txBody>
                  <a:tcPr marR="91425" marB="91425" marT="91425" marL="91425"/>
                </a:tc>
              </a:tr>
              <a:tr h="381000">
                <a:tc>
                  <a:txBody>
                    <a:bodyPr>
                      <a:normAutofit/>
                    </a:bodyPr>
                    <a:lstStyle/>
                    <a:p>
                      <a:pPr rtl="0" lvl="0">
                        <a:spcBef>
                          <a:spcPts val="0"/>
                        </a:spcBef>
                        <a:buNone/>
                      </a:pPr>
                      <a:r>
                        <a:rPr b="1" sz="1600" lang="en">
                          <a:latin typeface="Verdana"/>
                          <a:ea typeface="Verdana"/>
                          <a:cs typeface="Verdana"/>
                          <a:sym typeface="Verdana"/>
                        </a:rPr>
                        <a:t>Sets</a:t>
                      </a:r>
                    </a:p>
                  </a:txBody>
                  <a:tcPr marR="91425" marB="91425" marT="91425" marL="91425">
                    <a:solidFill>
                      <a:srgbClr val="D9D9D9"/>
                    </a:solidFill>
                  </a:tcPr>
                </a:tc>
                <a:tc>
                  <a:txBody>
                    <a:bodyPr>
                      <a:normAutofit/>
                    </a:bodyPr>
                    <a:lstStyle/>
                    <a:p>
                      <a:pPr rtl="0" lvl="0">
                        <a:spcBef>
                          <a:spcPts val="0"/>
                        </a:spcBef>
                        <a:buNone/>
                      </a:pPr>
                      <a:r>
                        <a:rPr sz="1600" lang="en">
                          <a:latin typeface="Verdana"/>
                          <a:ea typeface="Verdana"/>
                          <a:cs typeface="Verdana"/>
                          <a:sym typeface="Verdana"/>
                        </a:rPr>
                        <a:t>If an element is concurrently added and removed, the add will win.</a:t>
                      </a:r>
                    </a:p>
                  </a:txBody>
                  <a:tcPr marR="91425" marB="91425" marT="91425" marL="91425">
                    <a:solidFill>
                      <a:srgbClr val="D9D9D9"/>
                    </a:solidFill>
                  </a:tcPr>
                </a:tc>
              </a:tr>
              <a:tr h="381000">
                <a:tc>
                  <a:txBody>
                    <a:bodyPr>
                      <a:normAutofit/>
                    </a:bodyPr>
                    <a:lstStyle/>
                    <a:p>
                      <a:pPr rtl="0" lvl="0">
                        <a:spcBef>
                          <a:spcPts val="0"/>
                        </a:spcBef>
                        <a:buNone/>
                      </a:pPr>
                      <a:r>
                        <a:rPr b="1" sz="1600" lang="en">
                          <a:latin typeface="Verdana"/>
                          <a:ea typeface="Verdana"/>
                          <a:cs typeface="Verdana"/>
                          <a:sym typeface="Verdana"/>
                        </a:rPr>
                        <a:t>Maps</a:t>
                      </a:r>
                    </a:p>
                  </a:txBody>
                  <a:tcPr marR="91425" marB="91425" marT="91425" marL="91425">
                    <a:solidFill>
                      <a:srgbClr val="FFFFFF"/>
                    </a:solidFill>
                  </a:tcPr>
                </a:tc>
                <a:tc>
                  <a:txBody>
                    <a:bodyPr>
                      <a:normAutofit/>
                    </a:bodyPr>
                    <a:lstStyle/>
                    <a:p>
                      <a:pPr rtl="0" lvl="0">
                        <a:spcBef>
                          <a:spcPts val="0"/>
                        </a:spcBef>
                        <a:buNone/>
                      </a:pPr>
                      <a:r>
                        <a:rPr sz="1600" lang="en">
                          <a:latin typeface="Verdana"/>
                          <a:ea typeface="Verdana"/>
                          <a:cs typeface="Verdana"/>
                          <a:sym typeface="Verdana"/>
                        </a:rPr>
                        <a:t>If a field is concurrently added or updated and removed, the add/update will win.</a:t>
                      </a:r>
                    </a:p>
                  </a:txBody>
                  <a:tcPr marR="91425" marB="91425" marT="91425" marL="91425"/>
                </a:tc>
              </a:tr>
            </a:tbl>
          </a:graphicData>
        </a:graphic>
      </p:graphicFrame>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y="0" x="0"/>
          <a:ext cy="0" cx="0"/>
          <a:chOff y="0" x="0"/>
          <a:chExt cy="0" cx="0"/>
        </a:xfrm>
      </p:grpSpPr>
      <p:sp>
        <p:nvSpPr>
          <p:cNvPr id="260" name="Shape 260"/>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61" name="Shape 261"/>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62" name="Shape 262"/>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Data Types</a:t>
            </a:r>
          </a:p>
        </p:txBody>
      </p:sp>
      <p:sp>
        <p:nvSpPr>
          <p:cNvPr id="263" name="Shape 263"/>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caveats</a:t>
            </a:r>
          </a:p>
          <a:p>
            <a:pPr algn="l" rtl="0" lvl="0" marR="0">
              <a:lnSpc>
                <a:spcPct val="100000"/>
              </a:lnSpc>
              <a:spcBef>
                <a:spcPts val="0"/>
              </a:spcBef>
              <a:spcAft>
                <a:spcPts val="0"/>
              </a:spcAft>
              <a:buNone/>
            </a:pPr>
            <a:r>
              <a:rPr sz="2400" lang="en">
                <a:latin typeface="Verdana"/>
                <a:ea typeface="Verdana"/>
                <a:cs typeface="Verdana"/>
                <a:sym typeface="Verdana"/>
              </a:rPr>
              <a:t>For optimal performance in 2.0 Riak data types should not exceed size 100kb.  Increased latency is expected with data types than exceed this limit.</a:t>
            </a:r>
          </a:p>
        </p:txBody>
      </p:sp>
      <p:pic>
        <p:nvPicPr>
          <p:cNvPr id="264" name="Shape 264"/>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70" name="Shape 270"/>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71" name="Shape 271"/>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Strong Consistency</a:t>
            </a:r>
          </a:p>
        </p:txBody>
      </p:sp>
      <p:sp>
        <p:nvSpPr>
          <p:cNvPr id="272" name="Shape 272"/>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overview</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Eric Brewer’s </a:t>
            </a:r>
            <a:r>
              <a:rPr u="sng" sz="2400" lang="en">
                <a:solidFill>
                  <a:schemeClr val="hlink"/>
                </a:solidFill>
                <a:latin typeface="Verdana"/>
                <a:ea typeface="Verdana"/>
                <a:cs typeface="Verdana"/>
                <a:sym typeface="Verdana"/>
                <a:hlinkClick r:id="rId3"/>
              </a:rPr>
              <a:t>CAP theorem</a:t>
            </a:r>
            <a:r>
              <a:rPr sz="2400" lang="en">
                <a:latin typeface="Verdana"/>
                <a:ea typeface="Verdana"/>
                <a:cs typeface="Verdana"/>
                <a:sym typeface="Verdana"/>
              </a:rPr>
              <a:t> states that a distributed system cannot simultaneously provide </a:t>
            </a:r>
            <a:r>
              <a:rPr b="1" sz="2400" lang="en">
                <a:latin typeface="Verdana"/>
                <a:ea typeface="Verdana"/>
                <a:cs typeface="Verdana"/>
                <a:sym typeface="Verdana"/>
              </a:rPr>
              <a:t>c</a:t>
            </a:r>
            <a:r>
              <a:rPr sz="2400" lang="en">
                <a:latin typeface="Verdana"/>
                <a:ea typeface="Verdana"/>
                <a:cs typeface="Verdana"/>
                <a:sym typeface="Verdana"/>
              </a:rPr>
              <a:t>onsistency, </a:t>
            </a:r>
            <a:r>
              <a:rPr b="1" sz="2400" lang="en">
                <a:latin typeface="Verdana"/>
                <a:ea typeface="Verdana"/>
                <a:cs typeface="Verdana"/>
                <a:sym typeface="Verdana"/>
              </a:rPr>
              <a:t>a</a:t>
            </a:r>
            <a:r>
              <a:rPr sz="2400" lang="en">
                <a:latin typeface="Verdana"/>
                <a:ea typeface="Verdana"/>
                <a:cs typeface="Verdana"/>
                <a:sym typeface="Verdana"/>
              </a:rPr>
              <a:t>vailability and </a:t>
            </a:r>
            <a:r>
              <a:rPr b="1" sz="2400" lang="en">
                <a:latin typeface="Verdana"/>
                <a:ea typeface="Verdana"/>
                <a:cs typeface="Verdana"/>
                <a:sym typeface="Verdana"/>
              </a:rPr>
              <a:t>p</a:t>
            </a:r>
            <a:r>
              <a:rPr sz="2400" lang="en">
                <a:latin typeface="Verdana"/>
                <a:ea typeface="Verdana"/>
                <a:cs typeface="Verdana"/>
                <a:sym typeface="Verdana"/>
              </a:rPr>
              <a:t>artition tolerance.</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Traditionally, Riak has leaned toward AP, with replicas being eventually consistent.</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Riak 2.0 introduces strong consistency where only the most current value will be returned.</a:t>
            </a:r>
          </a:p>
          <a:p>
            <a:pPr rtl="0" lvl="0">
              <a:spcBef>
                <a:spcPts val="0"/>
              </a:spcBef>
              <a:buNone/>
            </a:pPr>
            <a:r>
              <a:t/>
            </a:r>
            <a:endParaRPr sz="2400">
              <a:latin typeface="Verdana"/>
              <a:ea typeface="Verdana"/>
              <a:cs typeface="Verdana"/>
              <a:sym typeface="Verdana"/>
            </a:endParaRPr>
          </a:p>
        </p:txBody>
      </p:sp>
      <p:pic>
        <p:nvPicPr>
          <p:cNvPr id="273" name="Shape 273"/>
          <p:cNvPicPr preferRelativeResize="0"/>
          <p:nvPr/>
        </p:nvPicPr>
        <p:blipFill>
          <a:blip r:embed="rId4">
            <a:alphaModFix/>
          </a:blip>
          <a:stretch>
            <a:fillRect/>
          </a:stretch>
        </p:blipFill>
        <p:spPr>
          <a:xfrm>
            <a:off y="5877150" x="6749400"/>
            <a:ext cy="869224" cx="2298775"/>
          </a:xfrm>
          <a:prstGeom prst="rect">
            <a:avLst/>
          </a:prstGeom>
          <a:noFill/>
          <a:ln>
            <a:noFill/>
          </a:ln>
        </p:spPr>
      </p:pic>
      <p:sp>
        <p:nvSpPr>
          <p:cNvPr id="274" name="Shape 274"/>
          <p:cNvSpPr/>
          <p:nvPr/>
        </p:nvSpPr>
        <p:spPr>
          <a:xfrm>
            <a:off y="454675" x="1075975"/>
            <a:ext cy="456299" cx="1397700"/>
          </a:xfrm>
          <a:prstGeom prst="roundRect">
            <a:avLst>
              <a:gd fmla="val 16667" name="adj"/>
            </a:avLst>
          </a:prstGeom>
          <a:solidFill>
            <a:srgbClr val="F6B26B"/>
          </a:solidFill>
          <a:ln w="19050" cap="flat">
            <a:solidFill>
              <a:srgbClr val="666666"/>
            </a:solidFill>
            <a:prstDash val="solid"/>
            <a:round/>
            <a:headEnd w="med" len="med" type="none"/>
            <a:tailEnd w="med" len="med" type="none"/>
          </a:ln>
        </p:spPr>
        <p:txBody>
          <a:bodyPr bIns="91425" rIns="91425" lIns="91425" tIns="91425" anchor="ctr" anchorCtr="0">
            <a:normAutofit/>
          </a:bodyPr>
          <a:lstStyle/>
          <a:p>
            <a:pPr rtl="0" lvl="0">
              <a:spcBef>
                <a:spcPts val="0"/>
              </a:spcBef>
              <a:buNone/>
            </a:pPr>
            <a:r>
              <a:rPr b="1" lang="en"/>
              <a:t>t</a:t>
            </a:r>
            <a:r>
              <a:rPr b="1" lang="en">
                <a:latin typeface="Tahoma"/>
                <a:ea typeface="Tahoma"/>
                <a:cs typeface="Tahoma"/>
                <a:sym typeface="Tahoma"/>
              </a:rPr>
              <a:t>ech preview</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y="0" x="0"/>
          <a:ext cy="0" cx="0"/>
          <a:chOff y="0" x="0"/>
          <a:chExt cy="0" cx="0"/>
        </a:xfrm>
      </p:grpSpPr>
      <p:sp>
        <p:nvSpPr>
          <p:cNvPr id="279" name="Shape 279"/>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80" name="Shape 280"/>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81" name="Shape 281"/>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Strong Consistency</a:t>
            </a:r>
          </a:p>
        </p:txBody>
      </p:sp>
      <p:sp>
        <p:nvSpPr>
          <p:cNvPr id="282" name="Shape 282"/>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tradeoffs</a:t>
            </a:r>
          </a:p>
          <a:p>
            <a:pPr rtl="0" lvl="0" indent="-381000" marL="457200">
              <a:spcBef>
                <a:spcPts val="0"/>
              </a:spcBef>
              <a:buClr>
                <a:srgbClr val="000000"/>
              </a:buClr>
              <a:buSzPct val="100000"/>
              <a:buFont typeface="Verdana"/>
              <a:buChar char="●"/>
            </a:pPr>
            <a:r>
              <a:rPr sz="2400" lang="en">
                <a:solidFill>
                  <a:schemeClr val="dk1"/>
                </a:solidFill>
                <a:latin typeface="Verdana"/>
                <a:ea typeface="Verdana"/>
                <a:cs typeface="Verdana"/>
                <a:sym typeface="Verdana"/>
              </a:rPr>
              <a:t>Availability in that some writes may fail should a node become unavailable. </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Slight (up to a few milliseconds) performance hit on reads and writes.</a:t>
            </a:r>
          </a:p>
          <a:p>
            <a:pPr rtl="0">
              <a:spcBef>
                <a:spcPts val="0"/>
              </a:spcBef>
              <a:buNone/>
            </a:pPr>
            <a:r>
              <a:t/>
            </a:r>
            <a:endParaRPr sz="2400">
              <a:latin typeface="Verdana"/>
              <a:ea typeface="Verdana"/>
              <a:cs typeface="Verdana"/>
              <a:sym typeface="Verdana"/>
            </a:endParaRPr>
          </a:p>
          <a:p>
            <a:pPr rtl="0" lvl="0">
              <a:spcBef>
                <a:spcPts val="0"/>
              </a:spcBef>
              <a:buClr>
                <a:schemeClr val="dk1"/>
              </a:buClr>
              <a:buSzPct val="36666"/>
              <a:buFont typeface="Arial"/>
              <a:buNone/>
            </a:pPr>
            <a:r>
              <a:rPr b="1" sz="3000" lang="en">
                <a:solidFill>
                  <a:srgbClr val="E69138"/>
                </a:solidFill>
                <a:latin typeface="Verdana"/>
                <a:ea typeface="Verdana"/>
                <a:cs typeface="Verdana"/>
                <a:sym typeface="Verdana"/>
              </a:rPr>
              <a:t>usage</a:t>
            </a:r>
          </a:p>
          <a:p>
            <a:pPr rtl="0" lvl="0">
              <a:spcBef>
                <a:spcPts val="0"/>
              </a:spcBef>
              <a:buClr>
                <a:schemeClr val="dk1"/>
              </a:buClr>
              <a:buSzPct val="45833"/>
              <a:buFont typeface="Arial"/>
              <a:buNone/>
            </a:pPr>
            <a:r>
              <a:rPr sz="2400" lang="en">
                <a:solidFill>
                  <a:schemeClr val="dk1"/>
                </a:solidFill>
                <a:latin typeface="Verdana"/>
                <a:ea typeface="Verdana"/>
                <a:cs typeface="Verdana"/>
                <a:sym typeface="Verdana"/>
              </a:rPr>
              <a:t>Strong consistency is applied to buckets as a bucket-type property. </a:t>
            </a: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p:txBody>
      </p:sp>
      <p:pic>
        <p:nvPicPr>
          <p:cNvPr id="283" name="Shape 283"/>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284" name="Shape 284"/>
          <p:cNvSpPr/>
          <p:nvPr/>
        </p:nvSpPr>
        <p:spPr>
          <a:xfrm>
            <a:off y="454675" x="1075975"/>
            <a:ext cy="456299" cx="1397700"/>
          </a:xfrm>
          <a:prstGeom prst="roundRect">
            <a:avLst>
              <a:gd fmla="val 16667" name="adj"/>
            </a:avLst>
          </a:prstGeom>
          <a:solidFill>
            <a:srgbClr val="F6B26B"/>
          </a:solidFill>
          <a:ln w="19050" cap="flat">
            <a:solidFill>
              <a:srgbClr val="666666"/>
            </a:solidFill>
            <a:prstDash val="solid"/>
            <a:round/>
            <a:headEnd w="med" len="med" type="none"/>
            <a:tailEnd w="med" len="med" type="none"/>
          </a:ln>
        </p:spPr>
        <p:txBody>
          <a:bodyPr bIns="91425" rIns="91425" lIns="91425" tIns="91425" anchor="ctr" anchorCtr="0">
            <a:normAutofit/>
          </a:bodyPr>
          <a:lstStyle/>
          <a:p>
            <a:pPr rtl="0" lvl="0">
              <a:spcBef>
                <a:spcPts val="0"/>
              </a:spcBef>
              <a:buNone/>
            </a:pPr>
            <a:r>
              <a:rPr b="1" lang="en"/>
              <a:t>t</a:t>
            </a:r>
            <a:r>
              <a:rPr b="1" lang="en">
                <a:latin typeface="Tahoma"/>
                <a:ea typeface="Tahoma"/>
                <a:cs typeface="Tahoma"/>
                <a:sym typeface="Tahoma"/>
              </a:rPr>
              <a:t>ech preview</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y="0" x="0"/>
          <a:ext cy="0" cx="0"/>
          <a:chOff y="0" x="0"/>
          <a:chExt cy="0" cx="0"/>
        </a:xfrm>
      </p:grpSpPr>
      <p:sp>
        <p:nvSpPr>
          <p:cNvPr id="289" name="Shape 289"/>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90" name="Shape 290"/>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291" name="Shape 291"/>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Strong Consistency</a:t>
            </a:r>
          </a:p>
        </p:txBody>
      </p:sp>
      <p:sp>
        <p:nvSpPr>
          <p:cNvPr id="292" name="Shape 292"/>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Clr>
                <a:schemeClr val="dk1"/>
              </a:buClr>
              <a:buSzPct val="36666"/>
              <a:buFont typeface="Arial"/>
              <a:buNone/>
            </a:pPr>
            <a:r>
              <a:rPr b="1" sz="3000" lang="en">
                <a:solidFill>
                  <a:srgbClr val="E69138"/>
                </a:solidFill>
                <a:latin typeface="Verdana"/>
                <a:ea typeface="Verdana"/>
                <a:cs typeface="Verdana"/>
                <a:sym typeface="Verdana"/>
              </a:rPr>
              <a:t>caveats</a:t>
            </a:r>
          </a:p>
          <a:p>
            <a:pPr rtl="0" lvl="0" indent="-381000" marL="457200">
              <a:spcBef>
                <a:spcPts val="0"/>
              </a:spcBef>
              <a:buClr>
                <a:schemeClr val="dk1"/>
              </a:buClr>
              <a:buSzPct val="100000"/>
              <a:buFont typeface="Verdana"/>
              <a:buChar char="●"/>
            </a:pPr>
            <a:r>
              <a:rPr sz="2400" lang="en">
                <a:solidFill>
                  <a:schemeClr val="dk1"/>
                </a:solidFill>
                <a:latin typeface="Verdana"/>
                <a:ea typeface="Verdana"/>
                <a:cs typeface="Verdana"/>
                <a:sym typeface="Verdana"/>
              </a:rPr>
              <a:t>The initial release does not yet support multi-data center replication, 2i or Data Types.  </a:t>
            </a:r>
          </a:p>
          <a:p>
            <a:pPr rtl="0" lvl="0">
              <a:spcBef>
                <a:spcPts val="0"/>
              </a:spcBef>
              <a:buNone/>
            </a:pPr>
            <a:r>
              <a:t/>
            </a:r>
            <a:endParaRPr sz="900">
              <a:solidFill>
                <a:schemeClr val="dk1"/>
              </a:solidFill>
              <a:latin typeface="Verdana"/>
              <a:ea typeface="Verdana"/>
              <a:cs typeface="Verdana"/>
              <a:sym typeface="Verdana"/>
            </a:endParaRPr>
          </a:p>
          <a:p>
            <a:pPr rtl="0" lvl="0" indent="-381000" marL="457200">
              <a:spcBef>
                <a:spcPts val="0"/>
              </a:spcBef>
              <a:buClr>
                <a:schemeClr val="dk1"/>
              </a:buClr>
              <a:buSzPct val="100000"/>
              <a:buFont typeface="Verdana"/>
              <a:buChar char="●"/>
            </a:pPr>
            <a:r>
              <a:rPr sz="2400" lang="en">
                <a:solidFill>
                  <a:schemeClr val="dk1"/>
                </a:solidFill>
                <a:latin typeface="Verdana"/>
                <a:ea typeface="Verdana"/>
                <a:cs typeface="Verdana"/>
                <a:sym typeface="Verdana"/>
              </a:rPr>
              <a:t>Strong consistency related error codes are only recognized by the Erlang client.</a:t>
            </a:r>
          </a:p>
          <a:p>
            <a:pPr rtl="0" lvl="0">
              <a:spcBef>
                <a:spcPts val="0"/>
              </a:spcBef>
              <a:buNone/>
            </a:pPr>
            <a:r>
              <a:t/>
            </a:r>
            <a:endParaRPr sz="900">
              <a:solidFill>
                <a:schemeClr val="dk1"/>
              </a:solidFill>
              <a:latin typeface="Verdana"/>
              <a:ea typeface="Verdana"/>
              <a:cs typeface="Verdana"/>
              <a:sym typeface="Verdana"/>
            </a:endParaRPr>
          </a:p>
          <a:p>
            <a:pPr rtl="0" lvl="0" indent="-381000" marL="457200">
              <a:spcBef>
                <a:spcPts val="0"/>
              </a:spcBef>
              <a:buClr>
                <a:schemeClr val="dk1"/>
              </a:buClr>
              <a:buSzPct val="100000"/>
              <a:buFont typeface="Verdana"/>
              <a:buChar char="●"/>
            </a:pPr>
            <a:r>
              <a:rPr sz="2400" lang="en">
                <a:solidFill>
                  <a:schemeClr val="dk1"/>
                </a:solidFill>
                <a:latin typeface="Verdana"/>
                <a:ea typeface="Verdana"/>
                <a:cs typeface="Verdana"/>
                <a:sym typeface="Verdana"/>
              </a:rPr>
              <a:t>Reading a key that doesn’t exist results in creation of a tombstone.</a:t>
            </a:r>
          </a:p>
          <a:p>
            <a:pPr rtl="0" lvl="0">
              <a:spcBef>
                <a:spcPts val="0"/>
              </a:spcBef>
              <a:buNone/>
            </a:pPr>
            <a:r>
              <a:t/>
            </a:r>
            <a:endParaRPr sz="900">
              <a:solidFill>
                <a:schemeClr val="dk1"/>
              </a:solidFill>
              <a:latin typeface="Verdana"/>
              <a:ea typeface="Verdana"/>
              <a:cs typeface="Verdana"/>
              <a:sym typeface="Verdana"/>
            </a:endParaRPr>
          </a:p>
          <a:p>
            <a:pPr rtl="0" lvl="0">
              <a:spcBef>
                <a:spcPts val="0"/>
              </a:spcBef>
              <a:buNone/>
            </a:pPr>
            <a:r>
              <a:rPr sz="2400" lang="en">
                <a:solidFill>
                  <a:schemeClr val="dk1"/>
                </a:solidFill>
                <a:latin typeface="Verdana"/>
                <a:ea typeface="Verdana"/>
                <a:cs typeface="Verdana"/>
                <a:sym typeface="Verdana"/>
              </a:rPr>
              <a:t>These shortcomings will be addressed in future releases. </a:t>
            </a: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p:txBody>
      </p:sp>
      <p:pic>
        <p:nvPicPr>
          <p:cNvPr id="293" name="Shape 293"/>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294" name="Shape 294"/>
          <p:cNvSpPr txBox="1"/>
          <p:nvPr/>
        </p:nvSpPr>
        <p:spPr>
          <a:xfrm>
            <a:off y="5872925" x="120850"/>
            <a:ext cy="457200" cx="7025100"/>
          </a:xfrm>
          <a:prstGeom prst="rect">
            <a:avLst/>
          </a:prstGeom>
          <a:noFill/>
          <a:ln>
            <a:noFill/>
          </a:ln>
        </p:spPr>
        <p:txBody>
          <a:bodyPr bIns="91425" rIns="91425" lIns="91425" tIns="91425" anchor="t" anchorCtr="0">
            <a:normAutofit/>
          </a:bodyPr>
          <a:lstStyle/>
          <a:p>
            <a:pPr rtl="0" lvl="0">
              <a:spcBef>
                <a:spcPts val="0"/>
              </a:spcBef>
              <a:buNone/>
            </a:pPr>
            <a:r>
              <a:rPr lang="en">
                <a:latin typeface="Verdana"/>
                <a:ea typeface="Verdana"/>
                <a:cs typeface="Verdana"/>
                <a:sym typeface="Verdana"/>
              </a:rPr>
              <a:t>MORE INFO</a:t>
            </a:r>
          </a:p>
          <a:p>
            <a:pPr rtl="0">
              <a:spcBef>
                <a:spcPts val="0"/>
              </a:spcBef>
              <a:buNone/>
            </a:pPr>
            <a:r>
              <a:rPr u="sng" lang="en">
                <a:solidFill>
                  <a:schemeClr val="hlink"/>
                </a:solidFill>
                <a:latin typeface="Verdana"/>
                <a:ea typeface="Verdana"/>
                <a:cs typeface="Verdana"/>
                <a:sym typeface="Verdana"/>
                <a:hlinkClick r:id="rId4"/>
              </a:rPr>
              <a:t>http://docs.basho.com/riak/2.0.0/dev/advanced/strong-consistency/</a:t>
            </a:r>
          </a:p>
          <a:p>
            <a:pPr rtl="0" lvl="0">
              <a:spcBef>
                <a:spcPts val="0"/>
              </a:spcBef>
              <a:buNone/>
            </a:pPr>
            <a:r>
              <a:rPr u="sng" lang="en">
                <a:solidFill>
                  <a:schemeClr val="hlink"/>
                </a:solidFill>
                <a:latin typeface="Verdana"/>
                <a:ea typeface="Verdana"/>
                <a:cs typeface="Verdana"/>
                <a:sym typeface="Verdana"/>
                <a:hlinkClick r:id="rId5"/>
              </a:rPr>
              <a:t>http://docs.basho.com/riak/2.0.0/theory/concepts/strong-consistency/</a:t>
            </a:r>
          </a:p>
        </p:txBody>
      </p:sp>
      <p:sp>
        <p:nvSpPr>
          <p:cNvPr id="295" name="Shape 295"/>
          <p:cNvSpPr/>
          <p:nvPr/>
        </p:nvSpPr>
        <p:spPr>
          <a:xfrm>
            <a:off y="454675" x="1075975"/>
            <a:ext cy="456299" cx="1397700"/>
          </a:xfrm>
          <a:prstGeom prst="roundRect">
            <a:avLst>
              <a:gd fmla="val 16667" name="adj"/>
            </a:avLst>
          </a:prstGeom>
          <a:solidFill>
            <a:srgbClr val="F6B26B"/>
          </a:solidFill>
          <a:ln w="19050" cap="flat">
            <a:solidFill>
              <a:srgbClr val="666666"/>
            </a:solidFill>
            <a:prstDash val="solid"/>
            <a:round/>
            <a:headEnd w="med" len="med" type="none"/>
            <a:tailEnd w="med" len="med" type="none"/>
          </a:ln>
        </p:spPr>
        <p:txBody>
          <a:bodyPr bIns="91425" rIns="91425" lIns="91425" tIns="91425" anchor="ctr" anchorCtr="0">
            <a:normAutofit/>
          </a:bodyPr>
          <a:lstStyle/>
          <a:p>
            <a:pPr rtl="0" lvl="0">
              <a:spcBef>
                <a:spcPts val="0"/>
              </a:spcBef>
              <a:buNone/>
            </a:pPr>
            <a:r>
              <a:rPr b="1" lang="en"/>
              <a:t>t</a:t>
            </a:r>
            <a:r>
              <a:rPr b="1" lang="en">
                <a:latin typeface="Tahoma"/>
                <a:ea typeface="Tahoma"/>
                <a:cs typeface="Tahoma"/>
                <a:sym typeface="Tahoma"/>
              </a:rPr>
              <a:t>ech preview</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y="0" x="0"/>
          <a:ext cy="0" cx="0"/>
          <a:chOff y="0" x="0"/>
          <a:chExt cy="0" cx="0"/>
        </a:xfrm>
      </p:grpSpPr>
      <p:sp>
        <p:nvSpPr>
          <p:cNvPr id="300" name="Shape 300"/>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01" name="Shape 301"/>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02" name="Shape 302"/>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Tiered Storage</a:t>
            </a:r>
          </a:p>
        </p:txBody>
      </p:sp>
      <p:sp>
        <p:nvSpPr>
          <p:cNvPr id="303" name="Shape 303"/>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overview</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When using the LevelDB backend it is now possible to split data files across two mount points with different I/O performance, keeping the most frequently accessed data on the faster mount and less frequently access data on the slower mount.</a:t>
            </a:r>
          </a:p>
          <a:p>
            <a:pPr rtl="0" lvl="0" indent="-228600" marL="457200">
              <a:spcBef>
                <a:spcPts val="0"/>
              </a:spcBef>
              <a:buFont typeface="Verdana"/>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The result is more consistent 99.9 percentile latency when reading recently written data and when modifying existing data.</a:t>
            </a:r>
          </a:p>
          <a:p>
            <a:pPr rtl="0" lvl="0">
              <a:spcBef>
                <a:spcPts val="0"/>
              </a:spcBef>
              <a:buNone/>
            </a:pPr>
            <a:r>
              <a:t/>
            </a:r>
            <a:endParaRPr sz="2400">
              <a:latin typeface="Verdana"/>
              <a:ea typeface="Verdana"/>
              <a:cs typeface="Verdana"/>
              <a:sym typeface="Verdana"/>
            </a:endParaRPr>
          </a:p>
        </p:txBody>
      </p:sp>
      <p:pic>
        <p:nvPicPr>
          <p:cNvPr id="304" name="Shape 304"/>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y="0" x="0"/>
          <a:ext cy="0" cx="0"/>
          <a:chOff y="0" x="0"/>
          <a:chExt cy="0" cx="0"/>
        </a:xfrm>
      </p:grpSpPr>
      <p:sp>
        <p:nvSpPr>
          <p:cNvPr id="309" name="Shape 309"/>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10" name="Shape 310"/>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11" name="Shape 311"/>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Tiered Storage</a:t>
            </a:r>
          </a:p>
        </p:txBody>
      </p:sp>
      <p:sp>
        <p:nvSpPr>
          <p:cNvPr id="312" name="Shape 312"/>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usage</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Users will configure when to cut over data from the faster to the slower mount and LevelDB will do the rest of the work.</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Use Cases: anyone with any amount of SSD/Flash hardware, as well as either NAS or local spinning disk should use this feature with LevelDB.</a:t>
            </a:r>
          </a:p>
          <a:p>
            <a:pPr rtl="0" lvl="0">
              <a:spcBef>
                <a:spcPts val="0"/>
              </a:spcBef>
              <a:buNone/>
            </a:pPr>
            <a:r>
              <a:t/>
            </a:r>
            <a:endParaRPr sz="2400">
              <a:latin typeface="Verdana"/>
              <a:ea typeface="Verdana"/>
              <a:cs typeface="Verdana"/>
              <a:sym typeface="Verdana"/>
            </a:endParaRPr>
          </a:p>
          <a:p>
            <a:pPr rtl="0" lvl="1" indent="-381000" marL="914400">
              <a:spcBef>
                <a:spcPts val="0"/>
              </a:spcBef>
              <a:buClr>
                <a:srgbClr val="000000"/>
              </a:buClr>
              <a:buSzPct val="100000"/>
              <a:buFont typeface="Verdana"/>
              <a:buChar char="○"/>
            </a:pPr>
            <a:r>
              <a:rPr sz="2400" lang="en">
                <a:latin typeface="Verdana"/>
                <a:ea typeface="Verdana"/>
                <a:cs typeface="Verdana"/>
                <a:sym typeface="Verdana"/>
              </a:rPr>
              <a:t>Keeping both the AAE and the first few levels on flash will significantly improve performance of Riak under most circumstances.</a:t>
            </a: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p:txBody>
      </p:sp>
      <p:pic>
        <p:nvPicPr>
          <p:cNvPr id="313" name="Shape 313"/>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y="0" x="0"/>
          <a:ext cy="0" cx="0"/>
          <a:chOff y="0" x="0"/>
          <a:chExt cy="0" cx="0"/>
        </a:xfrm>
      </p:grpSpPr>
      <p:sp>
        <p:nvSpPr>
          <p:cNvPr id="318" name="Shape 318"/>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19" name="Shape 319"/>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20" name="Shape 320"/>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Tiered Storage</a:t>
            </a:r>
          </a:p>
        </p:txBody>
      </p:sp>
      <p:sp>
        <p:nvSpPr>
          <p:cNvPr id="321" name="Shape 321"/>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caveats</a:t>
            </a:r>
          </a:p>
          <a:p>
            <a:pPr rtl="0" lvl="0">
              <a:spcBef>
                <a:spcPts val="0"/>
              </a:spcBef>
              <a:buNone/>
            </a:pPr>
            <a:r>
              <a:rPr sz="2400" lang="en">
                <a:latin typeface="Verdana"/>
                <a:ea typeface="Verdana"/>
                <a:cs typeface="Verdana"/>
                <a:sym typeface="Verdana"/>
              </a:rPr>
              <a:t>Existing data will not be automatically migrated once tiered storage is set up, but migration is possible with manual intervention.</a:t>
            </a:r>
          </a:p>
          <a:p>
            <a:pPr rtl="0" lvl="0">
              <a:spcBef>
                <a:spcPts val="0"/>
              </a:spcBef>
              <a:buNone/>
            </a:pPr>
            <a:r>
              <a:t/>
            </a:r>
            <a:endParaRPr sz="2400">
              <a:latin typeface="Verdana"/>
              <a:ea typeface="Verdana"/>
              <a:cs typeface="Verdana"/>
              <a:sym typeface="Verdana"/>
            </a:endParaRPr>
          </a:p>
        </p:txBody>
      </p:sp>
      <p:pic>
        <p:nvPicPr>
          <p:cNvPr id="322" name="Shape 322"/>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y="0" x="0"/>
          <a:ext cy="0" cx="0"/>
          <a:chOff y="0" x="0"/>
          <a:chExt cy="0" cx="0"/>
        </a:xfrm>
      </p:grpSpPr>
      <p:sp>
        <p:nvSpPr>
          <p:cNvPr id="327" name="Shape 327"/>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28" name="Shape 328"/>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29" name="Shape 329"/>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Simplified Configuration</a:t>
            </a:r>
          </a:p>
        </p:txBody>
      </p:sp>
      <p:sp>
        <p:nvSpPr>
          <p:cNvPr id="330" name="Shape 330"/>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overview</a:t>
            </a:r>
          </a:p>
          <a:p>
            <a:pPr rtl="0" lvl="0" indent="-381000" marL="457200">
              <a:spcBef>
                <a:spcPts val="0"/>
              </a:spcBef>
              <a:buClr>
                <a:srgbClr val="000000"/>
              </a:buClr>
              <a:buSzPct val="100000"/>
              <a:buFont typeface="Verdana"/>
              <a:buChar char="●"/>
            </a:pPr>
            <a:r>
              <a:rPr sz="2400" lang="en">
                <a:solidFill>
                  <a:schemeClr val="dk1"/>
                </a:solidFill>
                <a:latin typeface="Verdana"/>
                <a:ea typeface="Verdana"/>
                <a:cs typeface="Verdana"/>
                <a:sym typeface="Verdana"/>
              </a:rPr>
              <a:t>In Riak 2.0 configuration has been simplified to consolidate where parameters are stored and to provide them in a more readable format.</a:t>
            </a:r>
          </a:p>
          <a:p>
            <a:pPr rtl="0" lvl="0">
              <a:spcBef>
                <a:spcPts val="0"/>
              </a:spcBef>
              <a:buNone/>
            </a:pPr>
            <a:r>
              <a:t/>
            </a:r>
            <a:endParaRPr sz="2400">
              <a:solidFill>
                <a:schemeClr val="dk1"/>
              </a:solidFill>
              <a:latin typeface="Verdana"/>
              <a:ea typeface="Verdana"/>
              <a:cs typeface="Verdana"/>
              <a:sym typeface="Verdana"/>
            </a:endParaRPr>
          </a:p>
          <a:p>
            <a:pPr rtl="0" lvl="0" indent="-381000" marL="457200">
              <a:spcBef>
                <a:spcPts val="0"/>
              </a:spcBef>
              <a:buClr>
                <a:schemeClr val="dk1"/>
              </a:buClr>
              <a:buSzPct val="100000"/>
              <a:buFont typeface="Verdana"/>
              <a:buChar char="●"/>
            </a:pPr>
            <a:r>
              <a:rPr sz="2400" lang="en">
                <a:solidFill>
                  <a:schemeClr val="dk1"/>
                </a:solidFill>
                <a:latin typeface="Verdana"/>
                <a:ea typeface="Verdana"/>
                <a:cs typeface="Verdana"/>
                <a:sym typeface="Verdana"/>
              </a:rPr>
              <a:t>Configuration settings are now stored in </a:t>
            </a:r>
            <a:r>
              <a:rPr sz="2400" lang="en">
                <a:solidFill>
                  <a:schemeClr val="dk1"/>
                </a:solidFill>
                <a:latin typeface="Courier New"/>
                <a:ea typeface="Courier New"/>
                <a:cs typeface="Courier New"/>
                <a:sym typeface="Courier New"/>
              </a:rPr>
              <a:t>riak.conf</a:t>
            </a:r>
            <a:r>
              <a:rPr sz="2400" lang="en">
                <a:solidFill>
                  <a:schemeClr val="dk1"/>
                </a:solidFill>
                <a:latin typeface="Verdana"/>
                <a:ea typeface="Verdana"/>
                <a:cs typeface="Verdana"/>
                <a:sym typeface="Verdana"/>
              </a:rPr>
              <a:t>.</a:t>
            </a:r>
          </a:p>
          <a:p>
            <a:pPr rtl="0" lvl="0" indent="0" marL="0">
              <a:spcBef>
                <a:spcPts val="0"/>
              </a:spcBef>
              <a:buNone/>
            </a:pPr>
            <a:r>
              <a:t/>
            </a:r>
            <a:endParaRPr sz="2400">
              <a:solidFill>
                <a:schemeClr val="dk1"/>
              </a:solidFill>
              <a:latin typeface="Verdana"/>
              <a:ea typeface="Verdana"/>
              <a:cs typeface="Verdana"/>
              <a:sym typeface="Verdana"/>
            </a:endParaRPr>
          </a:p>
          <a:p>
            <a:pPr rtl="0" lvl="0">
              <a:spcBef>
                <a:spcPts val="0"/>
              </a:spcBef>
              <a:buNone/>
            </a:pPr>
            <a:r>
              <a:t/>
            </a:r>
            <a:endParaRPr sz="2400">
              <a:solidFill>
                <a:schemeClr val="dk1"/>
              </a:solidFill>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p:txBody>
      </p:sp>
      <p:pic>
        <p:nvPicPr>
          <p:cNvPr id="331" name="Shape 331"/>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332" name="Shape 332"/>
          <p:cNvSpPr txBox="1"/>
          <p:nvPr/>
        </p:nvSpPr>
        <p:spPr>
          <a:xfrm>
            <a:off y="6025325" x="120850"/>
            <a:ext cy="457200" cx="5432699"/>
          </a:xfrm>
          <a:prstGeom prst="rect">
            <a:avLst/>
          </a:prstGeom>
          <a:noFill/>
          <a:ln>
            <a:noFill/>
          </a:ln>
        </p:spPr>
        <p:txBody>
          <a:bodyPr bIns="91425" rIns="91425" lIns="91425" tIns="91425" anchor="t" anchorCtr="0">
            <a:normAutofit/>
          </a:bodyPr>
          <a:lstStyle/>
          <a:p>
            <a:pPr rtl="0" lvl="0">
              <a:spcBef>
                <a:spcPts val="0"/>
              </a:spcBef>
              <a:buNone/>
            </a:pPr>
            <a:r>
              <a:rPr lang="en">
                <a:latin typeface="Verdana"/>
                <a:ea typeface="Verdana"/>
                <a:cs typeface="Verdana"/>
                <a:sym typeface="Verdana"/>
              </a:rPr>
              <a:t>MORE INFO</a:t>
            </a:r>
          </a:p>
          <a:p>
            <a:pPr rtl="0" lvl="0">
              <a:spcBef>
                <a:spcPts val="0"/>
              </a:spcBef>
              <a:buNone/>
            </a:pPr>
            <a:r>
              <a:rPr u="sng" lang="en">
                <a:solidFill>
                  <a:schemeClr val="hlink"/>
                </a:solidFill>
                <a:latin typeface="Verdana"/>
                <a:ea typeface="Verdana"/>
                <a:cs typeface="Verdana"/>
                <a:sym typeface="Verdana"/>
                <a:hlinkClick r:id="rId4"/>
              </a:rPr>
              <a:t>http://docs.basho.com/riak/2.0.0/ops/advanced/configs/configuration-files/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y="0" x="0"/>
          <a:ext cy="0" cx="0"/>
          <a:chOff y="0" x="0"/>
          <a:chExt cy="0" cx="0"/>
        </a:xfrm>
      </p:grpSpPr>
      <p:sp>
        <p:nvSpPr>
          <p:cNvPr id="61" name="Shape 61"/>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62" name="Shape 62"/>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63" name="Shape 63"/>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Bucket Types</a:t>
            </a:r>
          </a:p>
        </p:txBody>
      </p:sp>
      <p:pic>
        <p:nvPicPr>
          <p:cNvPr id="64" name="Shape 64"/>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65" name="Shape 65"/>
          <p:cNvSpPr txBox="1"/>
          <p:nvPr/>
        </p:nvSpPr>
        <p:spPr>
          <a:xfrm>
            <a:off y="1156900" x="313575"/>
            <a:ext cy="4436999" cx="86522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applying bucket types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Prior to 2.0 queries are targeted at a bucket/key pair.</a:t>
            </a:r>
          </a:p>
          <a:p>
            <a:pPr rtl="0" lvl="0">
              <a:spcBef>
                <a:spcPts val="0"/>
              </a:spcBef>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Starting in 2.0 a bucket type must also be specified. If one isn’t specified the default type will be used.</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a:lnSpc>
                <a:spcPct val="100000"/>
              </a:lnSpc>
              <a:spcBef>
                <a:spcPts val="0"/>
              </a:spcBef>
              <a:spcAft>
                <a:spcPts val="0"/>
              </a:spcAft>
              <a:buNone/>
            </a:pPr>
            <a:r>
              <a:rPr sz="2400" lang="en">
                <a:latin typeface="Verdana"/>
                <a:ea typeface="Verdana"/>
                <a:cs typeface="Verdana"/>
                <a:sym typeface="Verdana"/>
              </a:rPr>
              <a:t>EXAMPLE</a:t>
            </a:r>
          </a:p>
          <a:p>
            <a:pPr algn="l" rtl="0" lvl="0" marR="0">
              <a:lnSpc>
                <a:spcPct val="100000"/>
              </a:lnSpc>
              <a:spcBef>
                <a:spcPts val="0"/>
              </a:spcBef>
              <a:spcAft>
                <a:spcPts val="0"/>
              </a:spcAft>
              <a:buNone/>
            </a:pPr>
            <a:r>
              <a:rPr sz="1800" lang="en">
                <a:latin typeface="Verdana"/>
                <a:ea typeface="Verdana"/>
                <a:cs typeface="Verdana"/>
                <a:sym typeface="Verdana"/>
              </a:rPr>
              <a:t>pre-2.0</a:t>
            </a:r>
          </a:p>
          <a:p>
            <a:pPr algn="l" rtl="0" lvl="0" marR="0">
              <a:lnSpc>
                <a:spcPct val="100000"/>
              </a:lnSpc>
              <a:spcBef>
                <a:spcPts val="0"/>
              </a:spcBef>
              <a:spcAft>
                <a:spcPts val="0"/>
              </a:spcAft>
              <a:buNone/>
            </a:pPr>
            <a:r>
              <a:rPr sz="1800" lang="en">
                <a:solidFill>
                  <a:schemeClr val="dk1"/>
                </a:solidFill>
                <a:latin typeface="Courier New"/>
                <a:ea typeface="Courier New"/>
                <a:cs typeface="Courier New"/>
                <a:sym typeface="Courier New"/>
              </a:rPr>
              <a:t>curl http://localhost:8098/buckets/my_bucket/keys/my_key</a:t>
            </a:r>
          </a:p>
          <a:p>
            <a:pPr algn="l" rtl="0" lvl="0" marR="0">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a:p>
            <a:pPr algn="l" rtl="0" lvl="0" marR="0">
              <a:lnSpc>
                <a:spcPct val="100000"/>
              </a:lnSpc>
              <a:spcBef>
                <a:spcPts val="0"/>
              </a:spcBef>
              <a:spcAft>
                <a:spcPts val="0"/>
              </a:spcAft>
              <a:buNone/>
            </a:pPr>
            <a:r>
              <a:rPr sz="1800" lang="en">
                <a:solidFill>
                  <a:schemeClr val="dk1"/>
                </a:solidFill>
                <a:latin typeface="Verdana"/>
                <a:ea typeface="Verdana"/>
                <a:cs typeface="Verdana"/>
                <a:sym typeface="Verdana"/>
              </a:rPr>
              <a:t>2.0+</a:t>
            </a:r>
          </a:p>
          <a:p>
            <a:pPr algn="l" rtl="0" lvl="0" marR="0">
              <a:lnSpc>
                <a:spcPct val="100000"/>
              </a:lnSpc>
              <a:spcBef>
                <a:spcPts val="0"/>
              </a:spcBef>
              <a:spcAft>
                <a:spcPts val="0"/>
              </a:spcAft>
              <a:buNone/>
            </a:pPr>
            <a:r>
              <a:rPr sz="1800" lang="en">
                <a:solidFill>
                  <a:schemeClr val="dk1"/>
                </a:solidFill>
                <a:latin typeface="Courier New"/>
                <a:ea typeface="Courier New"/>
                <a:cs typeface="Courier New"/>
                <a:sym typeface="Courier New"/>
              </a:rPr>
              <a:t>curl http://localhost:8098/</a:t>
            </a:r>
            <a:r>
              <a:rPr sz="1800" lang="en">
                <a:solidFill>
                  <a:srgbClr val="B45F06"/>
                </a:solidFill>
                <a:latin typeface="Courier New"/>
                <a:ea typeface="Courier New"/>
                <a:cs typeface="Courier New"/>
                <a:sym typeface="Courier New"/>
              </a:rPr>
              <a:t>types/type2</a:t>
            </a:r>
            <a:r>
              <a:rPr sz="1800" lang="en">
                <a:solidFill>
                  <a:schemeClr val="dk1"/>
                </a:solidFill>
                <a:latin typeface="Courier New"/>
                <a:ea typeface="Courier New"/>
                <a:cs typeface="Courier New"/>
                <a:sym typeface="Courier New"/>
              </a:rPr>
              <a:t>/my_bucket/my_key</a:t>
            </a:r>
          </a:p>
          <a:p>
            <a:pPr algn="l" rtl="0" lvl="0" marR="0">
              <a:lnSpc>
                <a:spcPct val="100000"/>
              </a:lnSpc>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66" name="Shape 66"/>
          <p:cNvSpPr txBox="1"/>
          <p:nvPr/>
        </p:nvSpPr>
        <p:spPr>
          <a:xfrm>
            <a:off y="5800950" x="78900"/>
            <a:ext cy="210000" cx="326700"/>
          </a:xfrm>
          <a:prstGeom prst="rect">
            <a:avLst/>
          </a:prstGeom>
          <a:noFill/>
          <a:ln>
            <a:noFill/>
          </a:ln>
        </p:spPr>
        <p:txBody>
          <a:bodyPr bIns="91425" rIns="91425" lIns="91425" tIns="91425" anchor="t" anchorCtr="0">
            <a:normAutofit/>
          </a:bodyPr>
          <a:lstStyle/>
          <a:p>
            <a:pPr rtl="0" lvl="0">
              <a:spcBef>
                <a:spcPts val="0"/>
              </a:spcBef>
              <a:buNone/>
            </a:pPr>
            <a:r>
              <a:t/>
            </a:r>
            <a:endParaRPr sz="1000">
              <a:latin typeface="Verdana"/>
              <a:ea typeface="Verdana"/>
              <a:cs typeface="Verdana"/>
              <a:sym typeface="Verdana"/>
            </a:endParaRP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y="0" x="0"/>
          <a:ext cy="0" cx="0"/>
          <a:chOff y="0" x="0"/>
          <a:chExt cy="0" cx="0"/>
        </a:xfrm>
      </p:grpSpPr>
      <p:sp>
        <p:nvSpPr>
          <p:cNvPr id="337" name="Shape 337"/>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38" name="Shape 338"/>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39" name="Shape 339"/>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Simplified Configuration</a:t>
            </a:r>
          </a:p>
        </p:txBody>
      </p:sp>
      <p:sp>
        <p:nvSpPr>
          <p:cNvPr id="340" name="Shape 340"/>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usage</a:t>
            </a:r>
          </a:p>
          <a:p>
            <a:pPr rtl="0" lvl="0">
              <a:spcBef>
                <a:spcPts val="0"/>
              </a:spcBef>
              <a:buNone/>
            </a:pPr>
            <a:r>
              <a:rPr sz="2400" lang="en">
                <a:latin typeface="Verdana"/>
                <a:ea typeface="Verdana"/>
                <a:cs typeface="Verdana"/>
                <a:sym typeface="Verdana"/>
              </a:rPr>
              <a:t>The system attributes controlled by riak.conf include:</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storage backend</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directories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search</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stats									</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health checks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default bucket properties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sibling strategy</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Erlang VM</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SSL</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ring</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client interfaces</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AAE</a:t>
            </a: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p:txBody>
      </p:sp>
      <p:pic>
        <p:nvPicPr>
          <p:cNvPr id="341" name="Shape 341"/>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342" name="Shape 342"/>
          <p:cNvSpPr txBox="1"/>
          <p:nvPr/>
        </p:nvSpPr>
        <p:spPr>
          <a:xfrm>
            <a:off y="2019825" x="5033875"/>
            <a:ext cy="4436999" cx="3957300"/>
          </a:xfrm>
          <a:prstGeom prst="rect">
            <a:avLst/>
          </a:prstGeom>
          <a:noFill/>
          <a:ln>
            <a:noFill/>
          </a:ln>
        </p:spPr>
        <p:txBody>
          <a:bodyPr bIns="91425" rIns="91425" lIns="91425" tIns="91425" anchor="t" anchorCtr="0">
            <a:normAutofit/>
          </a:bodyPr>
          <a:lstStyle/>
          <a:p>
            <a:pPr rtl="0" lvl="0" indent="-381000" marL="457200">
              <a:spcBef>
                <a:spcPts val="0"/>
              </a:spcBef>
              <a:buClr>
                <a:srgbClr val="000000"/>
              </a:buClr>
              <a:buSzPct val="100000"/>
              <a:buFont typeface="Verdana"/>
              <a:buChar char="●"/>
            </a:pPr>
            <a:r>
              <a:rPr sz="2400" lang="en">
                <a:latin typeface="Verdana"/>
                <a:ea typeface="Verdana"/>
                <a:cs typeface="Verdana"/>
                <a:sym typeface="Verdana"/>
              </a:rPr>
              <a:t>node handoff</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strong consistency</a:t>
            </a: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y="0" x="0"/>
          <a:ext cy="0" cx="0"/>
          <a:chOff y="0" x="0"/>
          <a:chExt cy="0" cx="0"/>
        </a:xfrm>
      </p:grpSpPr>
      <p:sp>
        <p:nvSpPr>
          <p:cNvPr id="347" name="Shape 347"/>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48" name="Shape 348"/>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349" name="Shape 349"/>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Simplified Configuration</a:t>
            </a:r>
          </a:p>
        </p:txBody>
      </p:sp>
      <p:sp>
        <p:nvSpPr>
          <p:cNvPr id="350" name="Shape 350"/>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caveats</a:t>
            </a:r>
          </a:p>
          <a:p>
            <a:pPr rtl="0" lvl="0">
              <a:spcBef>
                <a:spcPts val="0"/>
              </a:spcBef>
              <a:buNone/>
            </a:pPr>
            <a:r>
              <a:rPr sz="2400" lang="en">
                <a:solidFill>
                  <a:schemeClr val="dk1"/>
                </a:solidFill>
                <a:latin typeface="Verdana"/>
                <a:ea typeface="Verdana"/>
                <a:cs typeface="Verdana"/>
                <a:sym typeface="Verdana"/>
              </a:rPr>
              <a:t>Replication configuration parameters are not yet stored in </a:t>
            </a:r>
            <a:r>
              <a:rPr sz="2400" lang="en" i="1">
                <a:solidFill>
                  <a:schemeClr val="dk1"/>
                </a:solidFill>
                <a:latin typeface="Verdana"/>
                <a:ea typeface="Verdana"/>
                <a:cs typeface="Verdana"/>
                <a:sym typeface="Verdana"/>
              </a:rPr>
              <a:t>riak.conf</a:t>
            </a:r>
            <a:r>
              <a:rPr sz="2400" lang="en">
                <a:solidFill>
                  <a:schemeClr val="dk1"/>
                </a:solidFill>
                <a:latin typeface="Verdana"/>
                <a:ea typeface="Verdana"/>
                <a:cs typeface="Verdana"/>
                <a:sym typeface="Verdana"/>
              </a:rPr>
              <a:t>, but this will be supported in a future release.</a:t>
            </a:r>
          </a:p>
          <a:p>
            <a:pPr rtl="0" lvl="0">
              <a:spcBef>
                <a:spcPts val="0"/>
              </a:spcBef>
              <a:buNone/>
            </a:pPr>
            <a:r>
              <a:t/>
            </a:r>
            <a:endParaRPr sz="2400">
              <a:solidFill>
                <a:schemeClr val="dk1"/>
              </a:solidFill>
              <a:latin typeface="Verdana"/>
              <a:ea typeface="Verdana"/>
              <a:cs typeface="Verdana"/>
              <a:sym typeface="Verdana"/>
            </a:endParaRPr>
          </a:p>
          <a:p>
            <a:pPr rtl="0" lvl="0" indent="0" marL="0">
              <a:spcBef>
                <a:spcPts val="0"/>
              </a:spcBef>
              <a:buNone/>
            </a:pPr>
            <a:r>
              <a:t/>
            </a:r>
            <a:endParaRPr sz="2400">
              <a:solidFill>
                <a:schemeClr val="dk1"/>
              </a:solidFill>
              <a:latin typeface="Verdana"/>
              <a:ea typeface="Verdana"/>
              <a:cs typeface="Verdana"/>
              <a:sym typeface="Verdana"/>
            </a:endParaRPr>
          </a:p>
          <a:p>
            <a:pPr rtl="0" lvl="0">
              <a:spcBef>
                <a:spcPts val="0"/>
              </a:spcBef>
              <a:buNone/>
            </a:pPr>
            <a:r>
              <a:t/>
            </a:r>
            <a:endParaRPr sz="2400">
              <a:solidFill>
                <a:schemeClr val="dk1"/>
              </a:solidFill>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a:p>
            <a:pPr rtl="0" lvl="0">
              <a:spcBef>
                <a:spcPts val="0"/>
              </a:spcBef>
              <a:buNone/>
            </a:pPr>
            <a:r>
              <a:t/>
            </a:r>
            <a:endParaRPr sz="2400">
              <a:latin typeface="Verdana"/>
              <a:ea typeface="Verdana"/>
              <a:cs typeface="Verdana"/>
              <a:sym typeface="Verdana"/>
            </a:endParaRPr>
          </a:p>
        </p:txBody>
      </p:sp>
      <p:pic>
        <p:nvPicPr>
          <p:cNvPr id="351" name="Shape 351"/>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y="0" x="0"/>
          <a:ext cy="0" cx="0"/>
          <a:chOff y="0" x="0"/>
          <a:chExt cy="0" cx="0"/>
        </a:xfrm>
      </p:grpSpPr>
      <p:sp>
        <p:nvSpPr>
          <p:cNvPr id="71" name="Shape 71"/>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72" name="Shape 72"/>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73" name="Shape 73"/>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Search</a:t>
            </a:r>
          </a:p>
        </p:txBody>
      </p:sp>
      <p:sp>
        <p:nvSpPr>
          <p:cNvPr id="74" name="Shape 74"/>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history</a:t>
            </a: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Riak Search was originally designed as a Solr-like full-text search.</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Because Basho is not a search platform company, the decision was made to redesign Riak Search to leverage Solr.</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1" marR="0" indent="-381000" marL="9144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The open source Yokozuna project combined the operational simplicity and fault tolerance of Riak with the powerful search functionality of Solr.</a:t>
            </a:r>
          </a:p>
        </p:txBody>
      </p:sp>
      <p:pic>
        <p:nvPicPr>
          <p:cNvPr id="75" name="Shape 75"/>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76" name="Shape 76"/>
          <p:cNvSpPr txBox="1"/>
          <p:nvPr/>
        </p:nvSpPr>
        <p:spPr>
          <a:xfrm>
            <a:off y="5796725" x="120850"/>
            <a:ext cy="457200" cx="7832400"/>
          </a:xfrm>
          <a:prstGeom prst="rect">
            <a:avLst/>
          </a:prstGeom>
          <a:noFill/>
          <a:ln>
            <a:noFill/>
          </a:ln>
        </p:spPr>
        <p:txBody>
          <a:bodyPr bIns="91425" rIns="91425" lIns="91425" tIns="91425" anchor="t" anchorCtr="0">
            <a:normAutofit/>
          </a:bodyPr>
          <a:lstStyle/>
          <a:p>
            <a:pPr rtl="0" lvl="0">
              <a:spcBef>
                <a:spcPts val="0"/>
              </a:spcBef>
              <a:buNone/>
            </a:pPr>
            <a:r>
              <a:rPr lang="en">
                <a:latin typeface="Verdana"/>
                <a:ea typeface="Verdana"/>
                <a:cs typeface="Verdana"/>
                <a:sym typeface="Verdana"/>
              </a:rPr>
              <a:t>MORE INFO</a:t>
            </a:r>
          </a:p>
          <a:p>
            <a:pPr rtl="0" lvl="0">
              <a:spcBef>
                <a:spcPts val="0"/>
              </a:spcBef>
              <a:buNone/>
            </a:pPr>
            <a:r>
              <a:rPr u="sng" lang="en">
                <a:solidFill>
                  <a:srgbClr val="1155CC"/>
                </a:solidFill>
                <a:latin typeface="Verdana"/>
                <a:ea typeface="Verdana"/>
                <a:cs typeface="Verdana"/>
                <a:sym typeface="Verdana"/>
                <a:hlinkClick r:id="rId4"/>
              </a:rPr>
              <a:t>http://docs.basho.com/riak/2.0.0/dev/using/search/</a:t>
            </a:r>
          </a:p>
          <a:p>
            <a:pPr rtl="0" lvl="0">
              <a:spcBef>
                <a:spcPts val="0"/>
              </a:spcBef>
              <a:buNone/>
            </a:pPr>
            <a:r>
              <a:rPr u="sng" lang="en">
                <a:solidFill>
                  <a:srgbClr val="1155CC"/>
                </a:solidFill>
                <a:latin typeface="Verdana"/>
                <a:ea typeface="Verdana"/>
                <a:cs typeface="Verdana"/>
                <a:sym typeface="Verdana"/>
                <a:hlinkClick r:id="rId5"/>
              </a:rPr>
              <a:t>http://docs.basho.com/riak/2.0.0/dev/advanced/search/</a:t>
            </a:r>
          </a:p>
          <a:p>
            <a:pPr rtl="0" lvl="0">
              <a:spcBef>
                <a:spcPts val="0"/>
              </a:spcBef>
              <a:buNone/>
            </a:pPr>
            <a:r>
              <a:rPr u="sng" lang="en">
                <a:solidFill>
                  <a:srgbClr val="1155CC"/>
                </a:solidFill>
                <a:latin typeface="Verdana"/>
                <a:ea typeface="Verdana"/>
                <a:cs typeface="Verdana"/>
                <a:sym typeface="Verdana"/>
                <a:hlinkClick r:id="rId6"/>
              </a:rPr>
              <a:t>http://docs.basho.com/riak/2.0.0/dev/advanced/search-schema/</a:t>
            </a:r>
          </a:p>
          <a:p>
            <a:pPr rtl="0" lvl="0">
              <a:spcBef>
                <a:spcPts val="0"/>
              </a:spcBef>
              <a:buNone/>
            </a:pPr>
            <a:r>
              <a:t/>
            </a:r>
            <a:endParaRPr>
              <a:latin typeface="Verdana"/>
              <a:ea typeface="Verdana"/>
              <a:cs typeface="Verdana"/>
              <a:sym typeface="Verdana"/>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82" name="Shape 82"/>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83" name="Shape 83"/>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Search</a:t>
            </a:r>
          </a:p>
        </p:txBody>
      </p:sp>
      <p:sp>
        <p:nvSpPr>
          <p:cNvPr id="84" name="Shape 84"/>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highlights</a:t>
            </a: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Support for various MIME types (JSON, XML, plain text, data types) for automatic data extraction</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Support for </a:t>
            </a:r>
            <a:r>
              <a:rPr u="sng" sz="2400" lang="en">
                <a:solidFill>
                  <a:schemeClr val="hlink"/>
                </a:solidFill>
                <a:latin typeface="Verdana"/>
                <a:ea typeface="Verdana"/>
                <a:cs typeface="Verdana"/>
                <a:sym typeface="Verdana"/>
                <a:hlinkClick r:id="rId3"/>
              </a:rPr>
              <a:t>multiple languages</a:t>
            </a:r>
            <a:r>
              <a:rPr lang="en"/>
              <a:t>, </a:t>
            </a:r>
            <a:r>
              <a:rPr u="sng" sz="2400" lang="en">
                <a:solidFill>
                  <a:schemeClr val="hlink"/>
                </a:solidFill>
                <a:latin typeface="Verdana"/>
                <a:ea typeface="Verdana"/>
                <a:cs typeface="Verdana"/>
                <a:sym typeface="Verdana"/>
                <a:hlinkClick r:id="rId4"/>
              </a:rPr>
              <a:t>geo-spatial</a:t>
            </a:r>
            <a:r>
              <a:rPr sz="2400" lang="en">
                <a:solidFill>
                  <a:schemeClr val="dk1"/>
                </a:solidFill>
                <a:latin typeface="Verdana"/>
                <a:ea typeface="Verdana"/>
                <a:cs typeface="Verdana"/>
                <a:sym typeface="Verdana"/>
              </a:rPr>
              <a:t> search, </a:t>
            </a:r>
            <a:r>
              <a:rPr u="sng" sz="2400" lang="en">
                <a:solidFill>
                  <a:schemeClr val="hlink"/>
                </a:solidFill>
                <a:latin typeface="Verdana"/>
                <a:ea typeface="Verdana"/>
                <a:cs typeface="Verdana"/>
                <a:sym typeface="Verdana"/>
                <a:hlinkClick r:id="rId5"/>
              </a:rPr>
              <a:t>analyzers, tokenizers and filters</a:t>
            </a:r>
            <a:r>
              <a:rPr sz="2400" lang="en">
                <a:latin typeface="Verdana"/>
                <a:ea typeface="Verdana"/>
                <a:cs typeface="Verdana"/>
                <a:sym typeface="Verdana"/>
              </a:rPr>
              <a:t>.</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Robust, user-friendly </a:t>
            </a:r>
            <a:r>
              <a:rPr u="sng" sz="2400" lang="en">
                <a:solidFill>
                  <a:schemeClr val="hlink"/>
                </a:solidFill>
                <a:latin typeface="Verdana"/>
                <a:ea typeface="Verdana"/>
                <a:cs typeface="Verdana"/>
                <a:sym typeface="Verdana"/>
                <a:hlinkClick r:id="rId6"/>
              </a:rPr>
              <a:t>query languages</a:t>
            </a:r>
            <a:r>
              <a:rPr sz="2400" lang="en">
                <a:latin typeface="Verdana"/>
                <a:ea typeface="Verdana"/>
                <a:cs typeface="Verdana"/>
                <a:sym typeface="Verdana"/>
              </a:rPr>
              <a:t> like lucene and dismax</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solidFill>
                  <a:schemeClr val="dk1"/>
                </a:solidFill>
                <a:latin typeface="Verdana"/>
                <a:ea typeface="Verdana"/>
                <a:cs typeface="Verdana"/>
                <a:sym typeface="Verdana"/>
              </a:rPr>
              <a:t>Protocol Buffer interface and Solr interface via HTTP</a:t>
            </a:r>
          </a:p>
        </p:txBody>
      </p:sp>
      <p:pic>
        <p:nvPicPr>
          <p:cNvPr id="85" name="Shape 85"/>
          <p:cNvPicPr preferRelativeResize="0"/>
          <p:nvPr/>
        </p:nvPicPr>
        <p:blipFill>
          <a:blip r:embed="rId7">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91" name="Shape 91"/>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92" name="Shape 92"/>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Search</a:t>
            </a:r>
          </a:p>
        </p:txBody>
      </p:sp>
      <p:sp>
        <p:nvSpPr>
          <p:cNvPr id="93" name="Shape 93"/>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highlights</a:t>
            </a:r>
          </a:p>
          <a:p>
            <a:pPr algn="l" rtl="0" lvl="0" marR="0" indent="-381000" marL="457200">
              <a:lnSpc>
                <a:spcPct val="100000"/>
              </a:lnSpc>
              <a:spcBef>
                <a:spcPts val="0"/>
              </a:spcBef>
              <a:spcAft>
                <a:spcPts val="0"/>
              </a:spcAft>
              <a:buClr>
                <a:srgbClr val="000000"/>
              </a:buClr>
              <a:buSzPct val="100000"/>
              <a:buFont typeface="Verdana"/>
              <a:buChar char="●"/>
            </a:pPr>
            <a:r>
              <a:rPr sz="2400" lang="en">
                <a:solidFill>
                  <a:schemeClr val="dk1"/>
                </a:solidFill>
                <a:latin typeface="Verdana"/>
                <a:ea typeface="Verdana"/>
                <a:cs typeface="Verdana"/>
                <a:sym typeface="Verdana"/>
              </a:rPr>
              <a:t>Query parameters include: exact match, globs, inclusive/exclusive range queries, AND/OR/NOT, prefix matching, proximity searches, term boosting, sorting, pagination</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Scoring and ranking for most relevant results</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Query result highlighting</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indent="-381000" marL="457200">
              <a:lnSpc>
                <a:spcPct val="100000"/>
              </a:lnSpc>
              <a:spcBef>
                <a:spcPts val="0"/>
              </a:spcBef>
              <a:spcAft>
                <a:spcPts val="0"/>
              </a:spcAft>
              <a:buClr>
                <a:srgbClr val="000000"/>
              </a:buClr>
              <a:buSzPct val="100000"/>
              <a:buFont typeface="Verdana"/>
              <a:buChar char="●"/>
            </a:pPr>
            <a:r>
              <a:rPr sz="2400" lang="en">
                <a:latin typeface="Verdana"/>
                <a:ea typeface="Verdana"/>
                <a:cs typeface="Verdana"/>
                <a:sym typeface="Verdana"/>
              </a:rPr>
              <a:t>Search queries as input for MapReduce jobs</a:t>
            </a:r>
          </a:p>
          <a:p>
            <a:pPr algn="l" rtl="0" lvl="0" marR="0">
              <a:lnSpc>
                <a:spcPct val="100000"/>
              </a:lnSpc>
              <a:spcBef>
                <a:spcPts val="0"/>
              </a:spcBef>
              <a:spcAft>
                <a:spcPts val="0"/>
              </a:spcAft>
              <a:buNone/>
            </a:pPr>
            <a:r>
              <a:t/>
            </a:r>
            <a:endParaRPr sz="2400">
              <a:latin typeface="Verdana"/>
              <a:ea typeface="Verdana"/>
              <a:cs typeface="Verdana"/>
              <a:sym typeface="Verdana"/>
            </a:endParaRPr>
          </a:p>
        </p:txBody>
      </p:sp>
      <p:pic>
        <p:nvPicPr>
          <p:cNvPr id="94" name="Shape 94"/>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00" name="Shape 100"/>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01" name="Shape 101"/>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Search</a:t>
            </a:r>
          </a:p>
        </p:txBody>
      </p:sp>
      <p:sp>
        <p:nvSpPr>
          <p:cNvPr id="102" name="Shape 102"/>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setup</a:t>
            </a:r>
          </a:p>
          <a:p>
            <a:pPr algn="l" rtl="0" lvl="0" marR="0">
              <a:lnSpc>
                <a:spcPct val="100000"/>
              </a:lnSpc>
              <a:spcBef>
                <a:spcPts val="0"/>
              </a:spcBef>
              <a:spcAft>
                <a:spcPts val="0"/>
              </a:spcAft>
              <a:buNone/>
            </a:pPr>
            <a:r>
              <a:rPr sz="2400" lang="en">
                <a:latin typeface="Verdana"/>
                <a:ea typeface="Verdana"/>
                <a:cs typeface="Verdana"/>
                <a:sym typeface="Verdana"/>
              </a:rPr>
              <a:t>1. Set up a schema to tell Solr how to index fields.  If one isn’t defined the default will be used.</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a:lnSpc>
                <a:spcPct val="100000"/>
              </a:lnSpc>
              <a:spcBef>
                <a:spcPts val="0"/>
              </a:spcBef>
              <a:spcAft>
                <a:spcPts val="0"/>
              </a:spcAft>
              <a:buNone/>
            </a:pPr>
            <a:r>
              <a:rPr sz="2400" lang="en">
                <a:latin typeface="Verdana"/>
                <a:ea typeface="Verdana"/>
                <a:cs typeface="Verdana"/>
                <a:sym typeface="Verdana"/>
              </a:rPr>
              <a:t>2. Create a Solr index through Riak Search against which queries will be run.</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a:lnSpc>
                <a:spcPct val="100000"/>
              </a:lnSpc>
              <a:spcBef>
                <a:spcPts val="0"/>
              </a:spcBef>
              <a:spcAft>
                <a:spcPts val="0"/>
              </a:spcAft>
              <a:buNone/>
            </a:pPr>
            <a:r>
              <a:rPr sz="2400" lang="en">
                <a:latin typeface="Verdana"/>
                <a:ea typeface="Verdana"/>
                <a:cs typeface="Verdana"/>
                <a:sym typeface="Verdana"/>
              </a:rPr>
              <a:t>3. Associate indexes to buckets using bucket types.</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a:lnSpc>
                <a:spcPct val="100000"/>
              </a:lnSpc>
              <a:spcBef>
                <a:spcPts val="0"/>
              </a:spcBef>
              <a:spcAft>
                <a:spcPts val="0"/>
              </a:spcAft>
              <a:buNone/>
            </a:pPr>
            <a:r>
              <a:rPr sz="2400" lang="en">
                <a:latin typeface="Verdana"/>
                <a:ea typeface="Verdana"/>
                <a:cs typeface="Verdana"/>
                <a:sym typeface="Verdana"/>
              </a:rPr>
              <a:t>Extractors are available to convert Riak data to a format that is accessible to Solr for indexing.</a:t>
            </a:r>
          </a:p>
          <a:p>
            <a:pPr algn="l" rtl="0" lvl="0" marR="0">
              <a:lnSpc>
                <a:spcPct val="100000"/>
              </a:lnSpc>
              <a:spcBef>
                <a:spcPts val="0"/>
              </a:spcBef>
              <a:spcAft>
                <a:spcPts val="0"/>
              </a:spcAft>
              <a:buNone/>
            </a:pPr>
            <a:r>
              <a:t/>
            </a:r>
            <a:endParaRPr sz="2400">
              <a:latin typeface="Verdana"/>
              <a:ea typeface="Verdana"/>
              <a:cs typeface="Verdana"/>
              <a:sym typeface="Verdana"/>
            </a:endParaRPr>
          </a:p>
        </p:txBody>
      </p:sp>
      <p:pic>
        <p:nvPicPr>
          <p:cNvPr id="103" name="Shape 103"/>
          <p:cNvPicPr preferRelativeResize="0"/>
          <p:nvPr/>
        </p:nvPicPr>
        <p:blipFill>
          <a:blip r:embed="rId3">
            <a:alphaModFix/>
          </a:blip>
          <a:stretch>
            <a:fillRect/>
          </a:stretch>
        </p:blipFill>
        <p:spPr>
          <a:xfrm>
            <a:off y="5877150" x="6749400"/>
            <a:ext cy="869224" cx="229877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09" name="Shape 109"/>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10" name="Shape 110"/>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Riak Search</a:t>
            </a:r>
          </a:p>
        </p:txBody>
      </p:sp>
      <p:sp>
        <p:nvSpPr>
          <p:cNvPr id="111" name="Shape 111"/>
          <p:cNvSpPr txBox="1"/>
          <p:nvPr/>
        </p:nvSpPr>
        <p:spPr>
          <a:xfrm>
            <a:off y="1156900" x="313575"/>
            <a:ext cy="4436999" cx="8677800"/>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usage</a:t>
            </a:r>
          </a:p>
          <a:p>
            <a:pPr algn="l" rtl="0" lvl="0" marR="0">
              <a:lnSpc>
                <a:spcPct val="100000"/>
              </a:lnSpc>
              <a:spcBef>
                <a:spcPts val="0"/>
              </a:spcBef>
              <a:spcAft>
                <a:spcPts val="0"/>
              </a:spcAft>
              <a:buNone/>
            </a:pPr>
            <a:r>
              <a:rPr sz="2400" lang="en">
                <a:latin typeface="Verdana"/>
                <a:ea typeface="Verdana"/>
                <a:cs typeface="Verdana"/>
                <a:sym typeface="Verdana"/>
              </a:rPr>
              <a:t>Queries are run with Solr syntax.</a:t>
            </a:r>
          </a:p>
          <a:p>
            <a:pPr algn="l" rtl="0" lvl="0" marR="0">
              <a:lnSpc>
                <a:spcPct val="100000"/>
              </a:lnSpc>
              <a:spcBef>
                <a:spcPts val="0"/>
              </a:spcBef>
              <a:spcAft>
                <a:spcPts val="0"/>
              </a:spcAft>
              <a:buNone/>
            </a:pPr>
            <a:r>
              <a:t/>
            </a:r>
            <a:endParaRPr sz="2400">
              <a:latin typeface="Verdana"/>
              <a:ea typeface="Verdana"/>
              <a:cs typeface="Verdana"/>
              <a:sym typeface="Verdana"/>
            </a:endParaRPr>
          </a:p>
          <a:p>
            <a:pPr algn="l" rtl="0" lvl="0" marR="0">
              <a:lnSpc>
                <a:spcPct val="100000"/>
              </a:lnSpc>
              <a:spcBef>
                <a:spcPts val="0"/>
              </a:spcBef>
              <a:spcAft>
                <a:spcPts val="0"/>
              </a:spcAft>
              <a:buNone/>
            </a:pPr>
            <a:r>
              <a:rPr sz="2400" lang="en">
                <a:latin typeface="Verdana"/>
                <a:ea typeface="Verdana"/>
                <a:cs typeface="Verdana"/>
                <a:sym typeface="Verdana"/>
              </a:rPr>
              <a:t>EXAMPLE</a:t>
            </a:r>
          </a:p>
          <a:p>
            <a:pPr algn="l" rtl="0" lvl="0" marR="0">
              <a:lnSpc>
                <a:spcPct val="100000"/>
              </a:lnSpc>
              <a:spcBef>
                <a:spcPts val="0"/>
              </a:spcBef>
              <a:spcAft>
                <a:spcPts val="0"/>
              </a:spcAft>
              <a:buNone/>
            </a:pPr>
            <a:r>
              <a:rPr sz="1800" lang="en">
                <a:latin typeface="Courier New"/>
                <a:ea typeface="Courier New"/>
                <a:cs typeface="Courier New"/>
                <a:sym typeface="Courier New"/>
              </a:rPr>
              <a:t>curl "$RIAK_HOST/search/famous?wt=json&amp;q=name_s:Lion*" | jsonpp</a:t>
            </a:r>
          </a:p>
          <a:p>
            <a:pPr algn="l" rtl="0" lvl="0" marR="0">
              <a:lnSpc>
                <a:spcPct val="100000"/>
              </a:lnSpc>
              <a:spcBef>
                <a:spcPts val="0"/>
              </a:spcBef>
              <a:spcAft>
                <a:spcPts val="0"/>
              </a:spcAft>
              <a:buNone/>
            </a:pPr>
            <a:r>
              <a:t/>
            </a:r>
            <a:endParaRPr sz="1800">
              <a:latin typeface="Courier New"/>
              <a:ea typeface="Courier New"/>
              <a:cs typeface="Courier New"/>
              <a:sym typeface="Courier New"/>
            </a:endParaRPr>
          </a:p>
          <a:p>
            <a:pPr algn="l" rtl="0" lvl="0" marR="0">
              <a:lnSpc>
                <a:spcPct val="100000"/>
              </a:lnSpc>
              <a:spcBef>
                <a:spcPts val="0"/>
              </a:spcBef>
              <a:spcAft>
                <a:spcPts val="0"/>
              </a:spcAft>
              <a:buNone/>
            </a:pPr>
            <a:r>
              <a:rPr sz="1800" lang="en">
                <a:latin typeface="Verdana"/>
                <a:ea typeface="Verdana"/>
                <a:cs typeface="Verdana"/>
                <a:sym typeface="Verdana"/>
              </a:rPr>
              <a:t>will return a Solr response of:</a:t>
            </a:r>
          </a:p>
          <a:p>
            <a:pPr algn="l" rtl="0" lvl="0" marR="0">
              <a:lnSpc>
                <a:spcPct val="100000"/>
              </a:lnSpc>
              <a:spcBef>
                <a:spcPts val="0"/>
              </a:spcBef>
              <a:spcAft>
                <a:spcPts val="0"/>
              </a:spcAft>
              <a:buClr>
                <a:schemeClr val="dk1"/>
              </a:buClr>
              <a:buSzPct val="68750"/>
              <a:buFont typeface="Arial"/>
              <a:buNone/>
            </a:pPr>
            <a:r>
              <a:rPr sz="1600" lang="en">
                <a:latin typeface="Verdana"/>
                <a:ea typeface="Verdana"/>
                <a:cs typeface="Verdana"/>
                <a:sym typeface="Verdana"/>
              </a:rPr>
              <a:t>{</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"numFound": 1,</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"start": 0,</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"maxScore": 1.0,</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"docs": [</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"leader_b": true,</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"age_i": 30,</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"name_s": "Lion-o",</a:t>
            </a:r>
          </a:p>
          <a:p>
            <a:pPr algn="l" rtl="0" lvl="0" marR="0">
              <a:lnSpc>
                <a:spcPct val="100000"/>
              </a:lnSpc>
              <a:spcBef>
                <a:spcPts val="0"/>
              </a:spcBef>
              <a:spcAft>
                <a:spcPts val="0"/>
              </a:spcAft>
              <a:buClr>
                <a:schemeClr val="dk1"/>
              </a:buClr>
              <a:buSzPct val="68750"/>
              <a:buFont typeface="Arial"/>
              <a:buNone/>
            </a:pPr>
            <a:r>
              <a:rPr sz="1600" lang="en">
                <a:latin typeface="Courier New"/>
                <a:ea typeface="Courier New"/>
                <a:cs typeface="Courier New"/>
                <a:sym typeface="Courier New"/>
              </a:rPr>
              <a:t>      "_yz_id": "default_cats_liono_37",</a:t>
            </a:r>
          </a:p>
          <a:p>
            <a:pPr algn="l" rtl="0" lvl="0" marR="0">
              <a:lnSpc>
                <a:spcPct val="100000"/>
              </a:lnSpc>
              <a:spcBef>
                <a:spcPts val="0"/>
              </a:spcBef>
              <a:spcAft>
                <a:spcPts val="0"/>
              </a:spcAft>
              <a:buClr>
                <a:schemeClr val="dk1"/>
              </a:buClr>
              <a:buFont typeface="Arial"/>
              <a:buNone/>
            </a:pPr>
            <a:r>
              <a:t/>
            </a:r>
            <a:endParaRPr sz="1600">
              <a:latin typeface="Courier New"/>
              <a:ea typeface="Courier New"/>
              <a:cs typeface="Courier New"/>
              <a:sym typeface="Courier New"/>
            </a:endParaRPr>
          </a:p>
          <a:p>
            <a:pPr algn="l" rtl="0" lvl="0" marR="0">
              <a:lnSpc>
                <a:spcPct val="100000"/>
              </a:lnSpc>
              <a:spcBef>
                <a:spcPts val="0"/>
              </a:spcBef>
              <a:spcAft>
                <a:spcPts val="0"/>
              </a:spcAft>
              <a:buNone/>
            </a:pPr>
            <a:r>
              <a:t/>
            </a:r>
            <a:endParaRPr sz="1800">
              <a:latin typeface="Verdana"/>
              <a:ea typeface="Verdana"/>
              <a:cs typeface="Verdana"/>
              <a:sym typeface="Verdana"/>
            </a:endParaRPr>
          </a:p>
          <a:p>
            <a:pPr algn="l" rtl="0" lvl="0" marR="0">
              <a:lnSpc>
                <a:spcPct val="100000"/>
              </a:lnSpc>
              <a:spcBef>
                <a:spcPts val="0"/>
              </a:spcBef>
              <a:spcAft>
                <a:spcPts val="0"/>
              </a:spcAft>
              <a:buNone/>
            </a:pPr>
            <a:r>
              <a:t/>
            </a:r>
            <a:endParaRPr sz="1800">
              <a:latin typeface="Verdana"/>
              <a:ea typeface="Verdana"/>
              <a:cs typeface="Verdana"/>
              <a:sym typeface="Verdana"/>
            </a:endParaRPr>
          </a:p>
          <a:p>
            <a:pPr algn="l" rtl="0" lvl="0" marR="0">
              <a:lnSpc>
                <a:spcPct val="100000"/>
              </a:lnSpc>
              <a:spcBef>
                <a:spcPts val="0"/>
              </a:spcBef>
              <a:spcAft>
                <a:spcPts val="0"/>
              </a:spcAft>
              <a:buNone/>
            </a:pPr>
            <a:r>
              <a:t/>
            </a:r>
            <a:endParaRPr sz="1800">
              <a:latin typeface="Verdana"/>
              <a:ea typeface="Verdana"/>
              <a:cs typeface="Verdana"/>
              <a:sym typeface="Verdana"/>
            </a:endParaRPr>
          </a:p>
          <a:p>
            <a:pPr algn="l" rtl="0" lvl="0" marR="0">
              <a:lnSpc>
                <a:spcPct val="100000"/>
              </a:lnSpc>
              <a:spcBef>
                <a:spcPts val="0"/>
              </a:spcBef>
              <a:spcAft>
                <a:spcPts val="0"/>
              </a:spcAft>
              <a:buNone/>
            </a:pPr>
            <a:r>
              <a:t/>
            </a:r>
            <a:endParaRPr sz="2400">
              <a:latin typeface="Verdana"/>
              <a:ea typeface="Verdana"/>
              <a:cs typeface="Verdana"/>
              <a:sym typeface="Verdana"/>
            </a:endParaRPr>
          </a:p>
        </p:txBody>
      </p:sp>
      <p:pic>
        <p:nvPicPr>
          <p:cNvPr id="112" name="Shape 112"/>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113" name="Shape 113"/>
          <p:cNvSpPr txBox="1"/>
          <p:nvPr/>
        </p:nvSpPr>
        <p:spPr>
          <a:xfrm>
            <a:off y="3798200" x="5747775"/>
            <a:ext cy="2332200" cx="3243600"/>
          </a:xfrm>
          <a:prstGeom prst="rect">
            <a:avLst/>
          </a:prstGeom>
          <a:noFill/>
          <a:ln>
            <a:noFill/>
          </a:ln>
        </p:spPr>
        <p:txBody>
          <a:bodyPr bIns="91425" rIns="91425" lIns="91425" tIns="91425" anchor="t" anchorCtr="0">
            <a:normAutofit/>
          </a:bodyPr>
          <a:lstStyle/>
          <a:p>
            <a:pPr rtl="0" lvl="0">
              <a:spcBef>
                <a:spcPts val="0"/>
              </a:spcBef>
              <a:buClr>
                <a:schemeClr val="dk1"/>
              </a:buClr>
              <a:buSzPct val="68750"/>
              <a:buFont typeface="Arial"/>
              <a:buNone/>
            </a:pPr>
            <a:r>
              <a:rPr sz="1600" lang="en">
                <a:solidFill>
                  <a:schemeClr val="dk1"/>
                </a:solidFill>
                <a:latin typeface="Courier New"/>
                <a:ea typeface="Courier New"/>
                <a:cs typeface="Courier New"/>
                <a:sym typeface="Courier New"/>
              </a:rPr>
              <a:t>      "_yz_rk": "liono",</a:t>
            </a:r>
          </a:p>
          <a:p>
            <a:pPr rtl="0" lvl="0">
              <a:spcBef>
                <a:spcPts val="0"/>
              </a:spcBef>
              <a:buClr>
                <a:schemeClr val="dk1"/>
              </a:buClr>
              <a:buSzPct val="68750"/>
              <a:buFont typeface="Arial"/>
              <a:buNone/>
            </a:pPr>
            <a:r>
              <a:rPr sz="1600" lang="en">
                <a:solidFill>
                  <a:schemeClr val="dk1"/>
                </a:solidFill>
                <a:latin typeface="Courier New"/>
                <a:ea typeface="Courier New"/>
                <a:cs typeface="Courier New"/>
                <a:sym typeface="Courier New"/>
              </a:rPr>
              <a:t>      "_yz_rt": "default",</a:t>
            </a:r>
          </a:p>
          <a:p>
            <a:pPr rtl="0" lvl="0">
              <a:spcBef>
                <a:spcPts val="0"/>
              </a:spcBef>
              <a:buClr>
                <a:schemeClr val="dk1"/>
              </a:buClr>
              <a:buSzPct val="68750"/>
              <a:buFont typeface="Arial"/>
              <a:buNone/>
            </a:pPr>
            <a:r>
              <a:rPr sz="1600" lang="en">
                <a:solidFill>
                  <a:schemeClr val="dk1"/>
                </a:solidFill>
                <a:latin typeface="Courier New"/>
                <a:ea typeface="Courier New"/>
                <a:cs typeface="Courier New"/>
                <a:sym typeface="Courier New"/>
              </a:rPr>
              <a:t>      "_yz_rb": "cats"</a:t>
            </a:r>
          </a:p>
          <a:p>
            <a:pPr rtl="0" lvl="0">
              <a:spcBef>
                <a:spcPts val="0"/>
              </a:spcBef>
              <a:buClr>
                <a:schemeClr val="dk1"/>
              </a:buClr>
              <a:buSzPct val="68750"/>
              <a:buFont typeface="Arial"/>
              <a:buNone/>
            </a:pPr>
            <a:r>
              <a:rPr sz="1600" lang="en">
                <a:solidFill>
                  <a:schemeClr val="dk1"/>
                </a:solidFill>
                <a:latin typeface="Courier New"/>
                <a:ea typeface="Courier New"/>
                <a:cs typeface="Courier New"/>
                <a:sym typeface="Courier New"/>
              </a:rPr>
              <a:t>    }</a:t>
            </a:r>
          </a:p>
          <a:p>
            <a:pPr rtl="0" lvl="0">
              <a:spcBef>
                <a:spcPts val="0"/>
              </a:spcBef>
              <a:buClr>
                <a:schemeClr val="dk1"/>
              </a:buClr>
              <a:buSzPct val="68750"/>
              <a:buFont typeface="Arial"/>
              <a:buNone/>
            </a:pPr>
            <a:r>
              <a:rPr sz="1600" lang="en">
                <a:solidFill>
                  <a:schemeClr val="dk1"/>
                </a:solidFill>
                <a:latin typeface="Courier New"/>
                <a:ea typeface="Courier New"/>
                <a:cs typeface="Courier New"/>
                <a:sym typeface="Courier New"/>
              </a:rPr>
              <a:t>  ]</a:t>
            </a:r>
          </a:p>
          <a:p>
            <a:pPr rtl="0" lvl="0">
              <a:spcBef>
                <a:spcPts val="0"/>
              </a:spcBef>
              <a:buClr>
                <a:schemeClr val="dk1"/>
              </a:buClr>
              <a:buSzPct val="68750"/>
              <a:buFont typeface="Arial"/>
              <a:buNone/>
            </a:pPr>
            <a:r>
              <a:rPr sz="1600" lang="en">
                <a:solidFill>
                  <a:schemeClr val="dk1"/>
                </a:solidFill>
                <a:latin typeface="Courier New"/>
                <a:ea typeface="Courier New"/>
                <a:cs typeface="Courier New"/>
                <a:sym typeface="Courier New"/>
              </a:rPr>
              <a:t>}</a:t>
            </a:r>
          </a:p>
        </p:txBody>
      </p:sp>
      <p:cxnSp>
        <p:nvCxnSpPr>
          <p:cNvPr id="114" name="Shape 114"/>
          <p:cNvCxnSpPr/>
          <p:nvPr/>
        </p:nvCxnSpPr>
        <p:spPr>
          <a:xfrm>
            <a:off y="3859975" x="5495200"/>
            <a:ext cy="2733900" cx="0"/>
          </a:xfrm>
          <a:prstGeom prst="straightConnector1">
            <a:avLst/>
          </a:prstGeom>
          <a:noFill/>
          <a:ln w="19050" cap="flat">
            <a:solidFill>
              <a:schemeClr val="dk2"/>
            </a:solidFill>
            <a:prstDash val="solid"/>
            <a:round/>
            <a:headEnd w="lg" len="lg" type="none"/>
            <a:tailEnd w="lg" len="lg" type="none"/>
          </a:ln>
        </p:spPr>
      </p:cxnSp>
      <p:sp>
        <p:nvSpPr>
          <p:cNvPr id="115" name="Shape 115"/>
          <p:cNvSpPr txBox="1"/>
          <p:nvPr/>
        </p:nvSpPr>
        <p:spPr>
          <a:xfrm rot="-5401112">
            <a:off y="4987574" x="-1014375"/>
            <a:ext cy="123600" cx="2780400"/>
          </a:xfrm>
          <a:prstGeom prst="rect">
            <a:avLst/>
          </a:prstGeom>
          <a:noFill/>
          <a:ln>
            <a:noFill/>
          </a:ln>
        </p:spPr>
        <p:txBody>
          <a:bodyPr bIns="91425" rIns="91425" lIns="91425" tIns="91425" anchor="t" anchorCtr="0">
            <a:normAutofit/>
          </a:bodyPr>
          <a:lstStyle/>
          <a:p>
            <a:pPr rtl="0" lvl="0">
              <a:spcBef>
                <a:spcPts val="0"/>
              </a:spcBef>
              <a:buNone/>
            </a:pPr>
            <a:r>
              <a:rPr lang="en">
                <a:solidFill>
                  <a:srgbClr val="6AA84F"/>
                </a:solidFill>
                <a:latin typeface="Verdana"/>
                <a:ea typeface="Verdana"/>
                <a:cs typeface="Verdana"/>
                <a:sym typeface="Verdana"/>
              </a:rPr>
              <a:t>matching index</a:t>
            </a:r>
          </a:p>
          <a:p>
            <a:pPr>
              <a:spcBef>
                <a:spcPts val="0"/>
              </a:spcBef>
              <a:buNone/>
            </a:pPr>
            <a:r>
              <a:rPr lang="en">
                <a:solidFill>
                  <a:srgbClr val="6AA84F"/>
                </a:solidFill>
                <a:latin typeface="Verdana"/>
                <a:ea typeface="Verdana"/>
                <a:cs typeface="Verdana"/>
                <a:sym typeface="Verdana"/>
              </a:rPr>
              <a:t>docs</a:t>
            </a:r>
          </a:p>
        </p:txBody>
      </p:sp>
      <p:sp>
        <p:nvSpPr>
          <p:cNvPr id="116" name="Shape 116"/>
          <p:cNvSpPr txBox="1"/>
          <p:nvPr/>
        </p:nvSpPr>
        <p:spPr>
          <a:xfrm>
            <a:off y="4316475" x="2601425"/>
            <a:ext cy="231600" cx="2641200"/>
          </a:xfrm>
          <a:prstGeom prst="rect">
            <a:avLst/>
          </a:prstGeom>
          <a:noFill/>
          <a:ln>
            <a:noFill/>
          </a:ln>
        </p:spPr>
        <p:txBody>
          <a:bodyPr bIns="91425" rIns="91425" lIns="91425" tIns="91425" anchor="t" anchorCtr="0">
            <a:normAutofit/>
          </a:bodyPr>
          <a:lstStyle/>
          <a:p>
            <a:pPr>
              <a:spcBef>
                <a:spcPts val="0"/>
              </a:spcBef>
              <a:buNone/>
            </a:pPr>
            <a:r>
              <a:rPr lang="en">
                <a:solidFill>
                  <a:srgbClr val="6AA84F"/>
                </a:solidFill>
                <a:latin typeface="Verdana"/>
                <a:ea typeface="Verdana"/>
                <a:cs typeface="Verdana"/>
                <a:sym typeface="Verdana"/>
              </a:rPr>
              <a:t>Lucene similarity score</a:t>
            </a:r>
          </a:p>
        </p:txBody>
      </p:sp>
      <p:sp>
        <p:nvSpPr>
          <p:cNvPr id="117" name="Shape 117"/>
          <p:cNvSpPr txBox="1"/>
          <p:nvPr/>
        </p:nvSpPr>
        <p:spPr>
          <a:xfrm>
            <a:off y="4316475" x="7197325"/>
            <a:ext cy="231600" cx="1543500"/>
          </a:xfrm>
          <a:prstGeom prst="rect">
            <a:avLst/>
          </a:prstGeom>
          <a:noFill/>
          <a:ln>
            <a:noFill/>
          </a:ln>
        </p:spPr>
        <p:txBody>
          <a:bodyPr bIns="91425" rIns="91425" lIns="91425" tIns="91425" anchor="t" anchorCtr="0">
            <a:normAutofit/>
          </a:bodyPr>
          <a:lstStyle/>
          <a:p>
            <a:pPr rtl="0" lvl="0">
              <a:spcBef>
                <a:spcPts val="0"/>
              </a:spcBef>
              <a:buNone/>
            </a:pPr>
            <a:r>
              <a:rPr lang="en">
                <a:solidFill>
                  <a:srgbClr val="6AA84F"/>
                </a:solidFill>
                <a:latin typeface="Verdana"/>
                <a:ea typeface="Verdana"/>
                <a:cs typeface="Verdana"/>
                <a:sym typeface="Verdana"/>
              </a:rPr>
              <a:t>bucket type</a:t>
            </a:r>
          </a:p>
        </p:txBody>
      </p:sp>
      <p:sp>
        <p:nvSpPr>
          <p:cNvPr id="118" name="Shape 118"/>
          <p:cNvSpPr txBox="1"/>
          <p:nvPr/>
        </p:nvSpPr>
        <p:spPr>
          <a:xfrm>
            <a:off y="5096812" x="7612300"/>
            <a:ext cy="231600" cx="866100"/>
          </a:xfrm>
          <a:prstGeom prst="rect">
            <a:avLst/>
          </a:prstGeom>
          <a:noFill/>
          <a:ln>
            <a:noFill/>
          </a:ln>
        </p:spPr>
        <p:txBody>
          <a:bodyPr bIns="91425" rIns="91425" lIns="91425" tIns="91425" anchor="t" anchorCtr="0">
            <a:normAutofit/>
          </a:bodyPr>
          <a:lstStyle/>
          <a:p>
            <a:pPr rtl="0" lvl="0">
              <a:spcBef>
                <a:spcPts val="0"/>
              </a:spcBef>
              <a:buNone/>
            </a:pPr>
            <a:r>
              <a:rPr lang="en">
                <a:solidFill>
                  <a:srgbClr val="6AA84F"/>
                </a:solidFill>
                <a:latin typeface="Verdana"/>
                <a:ea typeface="Verdana"/>
                <a:cs typeface="Verdana"/>
                <a:sym typeface="Verdana"/>
              </a:rPr>
              <a:t>bucket</a:t>
            </a:r>
          </a:p>
        </p:txBody>
      </p:sp>
      <p:cxnSp>
        <p:nvCxnSpPr>
          <p:cNvPr id="119" name="Shape 119"/>
          <p:cNvCxnSpPr>
            <a:stCxn id="118" idx="1"/>
          </p:cNvCxnSpPr>
          <p:nvPr/>
        </p:nvCxnSpPr>
        <p:spPr>
          <a:xfrm rot="10800000">
            <a:off y="4869112" x="7335400"/>
            <a:ext cy="343500" cx="276899"/>
          </a:xfrm>
          <a:prstGeom prst="straightConnector1">
            <a:avLst/>
          </a:prstGeom>
          <a:noFill/>
          <a:ln w="19050" cap="flat">
            <a:solidFill>
              <a:srgbClr val="6AA84F"/>
            </a:solidFill>
            <a:prstDash val="solid"/>
            <a:round/>
            <a:headEnd w="lg" len="lg" type="none"/>
            <a:tailEnd w="lg" len="lg" type="none"/>
          </a:ln>
        </p:spPr>
      </p:cxnSp>
      <p:sp>
        <p:nvSpPr>
          <p:cNvPr id="120" name="Shape 120"/>
          <p:cNvSpPr txBox="1"/>
          <p:nvPr/>
        </p:nvSpPr>
        <p:spPr>
          <a:xfrm>
            <a:off y="3427575" x="7612300"/>
            <a:ext cy="231600" cx="1115099"/>
          </a:xfrm>
          <a:prstGeom prst="rect">
            <a:avLst/>
          </a:prstGeom>
          <a:noFill/>
          <a:ln>
            <a:noFill/>
          </a:ln>
        </p:spPr>
        <p:txBody>
          <a:bodyPr bIns="91425" rIns="91425" lIns="91425" tIns="91425" anchor="t" anchorCtr="0">
            <a:normAutofit/>
          </a:bodyPr>
          <a:lstStyle/>
          <a:p>
            <a:pPr rtl="0" lvl="0">
              <a:spcBef>
                <a:spcPts val="0"/>
              </a:spcBef>
              <a:buNone/>
            </a:pPr>
            <a:r>
              <a:rPr lang="en">
                <a:solidFill>
                  <a:srgbClr val="6AA84F"/>
                </a:solidFill>
                <a:latin typeface="Verdana"/>
                <a:ea typeface="Verdana"/>
                <a:cs typeface="Verdana"/>
                <a:sym typeface="Verdana"/>
              </a:rPr>
              <a:t>Riak key</a:t>
            </a:r>
          </a:p>
        </p:txBody>
      </p:sp>
      <p:cxnSp>
        <p:nvCxnSpPr>
          <p:cNvPr id="121" name="Shape 121"/>
          <p:cNvCxnSpPr/>
          <p:nvPr/>
        </p:nvCxnSpPr>
        <p:spPr>
          <a:xfrm flipH="1">
            <a:off y="3605275" x="7299399"/>
            <a:ext cy="254699" cx="348900"/>
          </a:xfrm>
          <a:prstGeom prst="straightConnector1">
            <a:avLst/>
          </a:prstGeom>
          <a:noFill/>
          <a:ln w="19050" cap="flat">
            <a:solidFill>
              <a:srgbClr val="6AA84F"/>
            </a:solidFill>
            <a:prstDash val="solid"/>
            <a:round/>
            <a:headEnd w="lg" len="lg" type="none"/>
            <a:tailEnd w="lg" len="lg" type="non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p:nvPr/>
        </p:nvSpPr>
        <p:spPr>
          <a:xfrm>
            <a:off y="128956" x="2704"/>
            <a:ext cy="656399" cx="1796700"/>
          </a:xfrm>
          <a:prstGeom prst="rect">
            <a:avLst/>
          </a:prstGeom>
          <a:solidFill>
            <a:srgbClr val="E4E4E6"/>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27" name="Shape 127"/>
          <p:cNvSpPr/>
          <p:nvPr/>
        </p:nvSpPr>
        <p:spPr>
          <a:xfrm>
            <a:off y="128956" x="1805235"/>
            <a:ext cy="656399" cx="7350299"/>
          </a:xfrm>
          <a:prstGeom prst="rect">
            <a:avLst/>
          </a:prstGeom>
          <a:solidFill>
            <a:srgbClr val="9AA9A1"/>
          </a:solidFill>
          <a:ln>
            <a:noFill/>
          </a:ln>
        </p:spPr>
        <p:txBody>
          <a:bodyPr bIns="91425" rIns="91425" lIns="91425" tIns="91425" anchor="ctr" anchorCtr="0">
            <a:normAutofit/>
          </a:bodyPr>
          <a:lstStyle/>
          <a:p>
            <a:pPr algn="l" rtl="0" lvl="0" marR="0" indent="0" marL="0">
              <a:lnSpc>
                <a:spcPct val="100000"/>
              </a:lnSpc>
              <a:spcBef>
                <a:spcPts val="0"/>
              </a:spcBef>
              <a:spcAft>
                <a:spcPts val="0"/>
              </a:spcAft>
              <a:buClr>
                <a:srgbClr val="000000"/>
              </a:buClr>
              <a:buFont typeface="Arial"/>
              <a:buNone/>
            </a:pPr>
            <a:r>
              <a:t/>
            </a:r>
            <a:endParaRPr/>
          </a:p>
        </p:txBody>
      </p:sp>
      <p:sp>
        <p:nvSpPr>
          <p:cNvPr id="128" name="Shape 128"/>
          <p:cNvSpPr txBox="1"/>
          <p:nvPr>
            <p:ph type="ctrTitle"/>
          </p:nvPr>
        </p:nvSpPr>
        <p:spPr>
          <a:xfrm>
            <a:off y="364425" x="1230800"/>
            <a:ext cy="456299" cx="7913100"/>
          </a:xfrm>
          <a:prstGeom prst="rect">
            <a:avLst/>
          </a:prstGeom>
          <a:noFill/>
          <a:ln>
            <a:noFill/>
          </a:ln>
        </p:spPr>
        <p:txBody>
          <a:bodyPr bIns="91425" rIns="91425" lIns="91425" tIns="91425" anchor="b" anchorCtr="0">
            <a:normAutofit/>
          </a:bodyPr>
          <a:lstStyle/>
          <a:p>
            <a:pPr algn="r" rtl="0" lvl="0" marR="0" indent="304800" marL="0">
              <a:lnSpc>
                <a:spcPct val="100000"/>
              </a:lnSpc>
              <a:spcBef>
                <a:spcPts val="0"/>
              </a:spcBef>
              <a:spcAft>
                <a:spcPts val="0"/>
              </a:spcAft>
              <a:buClr>
                <a:schemeClr val="dk1"/>
              </a:buClr>
              <a:buSzPct val="25000"/>
              <a:buFont typeface="Arial"/>
              <a:buNone/>
            </a:pPr>
            <a:r>
              <a:rPr b="1" sz="3000" lang="en">
                <a:solidFill>
                  <a:srgbClr val="FFFFFF"/>
                </a:solidFill>
                <a:latin typeface="Verdana"/>
                <a:ea typeface="Verdana"/>
                <a:cs typeface="Verdana"/>
                <a:sym typeface="Verdana"/>
              </a:rPr>
              <a:t>Security</a:t>
            </a:r>
          </a:p>
        </p:txBody>
      </p:sp>
      <p:pic>
        <p:nvPicPr>
          <p:cNvPr id="129" name="Shape 129"/>
          <p:cNvPicPr preferRelativeResize="0"/>
          <p:nvPr/>
        </p:nvPicPr>
        <p:blipFill>
          <a:blip r:embed="rId3">
            <a:alphaModFix/>
          </a:blip>
          <a:stretch>
            <a:fillRect/>
          </a:stretch>
        </p:blipFill>
        <p:spPr>
          <a:xfrm>
            <a:off y="5877150" x="6749400"/>
            <a:ext cy="869224" cx="2298775"/>
          </a:xfrm>
          <a:prstGeom prst="rect">
            <a:avLst/>
          </a:prstGeom>
          <a:noFill/>
          <a:ln>
            <a:noFill/>
          </a:ln>
        </p:spPr>
      </p:pic>
      <p:sp>
        <p:nvSpPr>
          <p:cNvPr id="130" name="Shape 130"/>
          <p:cNvSpPr txBox="1"/>
          <p:nvPr/>
        </p:nvSpPr>
        <p:spPr>
          <a:xfrm>
            <a:off y="1156900" x="313575"/>
            <a:ext cy="4436999" cx="8476799"/>
          </a:xfrm>
          <a:prstGeom prst="rect">
            <a:avLst/>
          </a:prstGeom>
          <a:noFill/>
          <a:ln>
            <a:noFill/>
          </a:ln>
        </p:spPr>
        <p:txBody>
          <a:bodyPr bIns="91425" rIns="91425" lIns="91425" tIns="91425" anchor="t" anchorCtr="0">
            <a:normAutofit/>
          </a:bodyPr>
          <a:lstStyle/>
          <a:p>
            <a:pPr rtl="0" lvl="0">
              <a:spcBef>
                <a:spcPts val="0"/>
              </a:spcBef>
              <a:buNone/>
            </a:pPr>
            <a:r>
              <a:rPr b="1" sz="3000" lang="en">
                <a:solidFill>
                  <a:srgbClr val="E69138"/>
                </a:solidFill>
                <a:latin typeface="Verdana"/>
                <a:ea typeface="Verdana"/>
                <a:cs typeface="Verdana"/>
                <a:sym typeface="Verdana"/>
              </a:rPr>
              <a:t>overview</a:t>
            </a: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Prior to 2.0 Riak security was limited to transport encryption (SSL).</a:t>
            </a:r>
          </a:p>
          <a:p>
            <a:pPr rtl="0" lvl="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Riak 2.0 introduces authentication and authorization.</a:t>
            </a:r>
          </a:p>
          <a:p>
            <a:pPr rtl="0" lvl="1" indent="-381000" marL="914400">
              <a:spcBef>
                <a:spcPts val="0"/>
              </a:spcBef>
              <a:buClr>
                <a:srgbClr val="000000"/>
              </a:buClr>
              <a:buSzPct val="100000"/>
              <a:buFont typeface="Verdana"/>
              <a:buChar char="○"/>
            </a:pPr>
            <a:r>
              <a:rPr b="1" sz="2400" lang="en">
                <a:latin typeface="Verdana"/>
                <a:ea typeface="Verdana"/>
                <a:cs typeface="Verdana"/>
                <a:sym typeface="Verdana"/>
              </a:rPr>
              <a:t>authentication: </a:t>
            </a:r>
            <a:r>
              <a:rPr sz="2400" lang="en">
                <a:latin typeface="Verdana"/>
                <a:ea typeface="Verdana"/>
                <a:cs typeface="Verdana"/>
                <a:sym typeface="Verdana"/>
              </a:rPr>
              <a:t>the verification of a user’s identity</a:t>
            </a:r>
          </a:p>
          <a:p>
            <a:pPr rtl="0" lvl="1" indent="-381000" marL="914400">
              <a:spcBef>
                <a:spcPts val="0"/>
              </a:spcBef>
              <a:buClr>
                <a:srgbClr val="000000"/>
              </a:buClr>
              <a:buSzPct val="100000"/>
              <a:buFont typeface="Verdana"/>
              <a:buChar char="○"/>
            </a:pPr>
            <a:r>
              <a:rPr b="1" sz="2400" lang="en">
                <a:latin typeface="Verdana"/>
                <a:ea typeface="Verdana"/>
                <a:cs typeface="Verdana"/>
                <a:sym typeface="Verdana"/>
              </a:rPr>
              <a:t>authorization: </a:t>
            </a:r>
            <a:r>
              <a:rPr sz="2400" lang="en">
                <a:latin typeface="Verdana"/>
                <a:ea typeface="Verdana"/>
                <a:cs typeface="Verdana"/>
                <a:sym typeface="Verdana"/>
              </a:rPr>
              <a:t>verification that a user (or group of users) has rights to access data or perform certain functions</a:t>
            </a:r>
          </a:p>
          <a:p>
            <a:pPr rtl="0" lvl="0" indent="0" marL="457200">
              <a:spcBef>
                <a:spcPts val="0"/>
              </a:spcBef>
              <a:buNone/>
            </a:pPr>
            <a:r>
              <a:t/>
            </a:r>
            <a:endParaRPr sz="2400">
              <a:latin typeface="Verdana"/>
              <a:ea typeface="Verdana"/>
              <a:cs typeface="Verdana"/>
              <a:sym typeface="Verdana"/>
            </a:endParaRPr>
          </a:p>
          <a:p>
            <a:pPr rtl="0" lvl="0" indent="-381000" marL="457200">
              <a:spcBef>
                <a:spcPts val="0"/>
              </a:spcBef>
              <a:buClr>
                <a:srgbClr val="000000"/>
              </a:buClr>
              <a:buSzPct val="100000"/>
              <a:buFont typeface="Verdana"/>
              <a:buChar char="●"/>
            </a:pPr>
            <a:r>
              <a:rPr sz="2400" lang="en">
                <a:latin typeface="Verdana"/>
                <a:ea typeface="Verdana"/>
                <a:cs typeface="Verdana"/>
                <a:sym typeface="Verdana"/>
              </a:rPr>
              <a:t>Auditing is planned in a future release.</a:t>
            </a:r>
          </a:p>
        </p:txBody>
      </p:sp>
      <p:sp>
        <p:nvSpPr>
          <p:cNvPr id="131" name="Shape 131"/>
          <p:cNvSpPr txBox="1"/>
          <p:nvPr/>
        </p:nvSpPr>
        <p:spPr>
          <a:xfrm>
            <a:off y="5800950" x="78900"/>
            <a:ext cy="210000" cx="326700"/>
          </a:xfrm>
          <a:prstGeom prst="rect">
            <a:avLst/>
          </a:prstGeom>
          <a:noFill/>
          <a:ln>
            <a:noFill/>
          </a:ln>
        </p:spPr>
        <p:txBody>
          <a:bodyPr bIns="91425" rIns="91425" lIns="91425" tIns="91425" anchor="t" anchorCtr="0">
            <a:normAutofit/>
          </a:bodyPr>
          <a:lstStyle/>
          <a:p>
            <a:pPr rtl="0" lvl="0">
              <a:spcBef>
                <a:spcPts val="0"/>
              </a:spcBef>
              <a:buNone/>
            </a:pPr>
            <a:r>
              <a:t/>
            </a:r>
            <a:endParaRPr sz="1000">
              <a:latin typeface="Verdana"/>
              <a:ea typeface="Verdana"/>
              <a:cs typeface="Verdana"/>
              <a:sym typeface="Verdana"/>
            </a:endParaRPr>
          </a:p>
        </p:txBody>
      </p:sp>
      <p:sp>
        <p:nvSpPr>
          <p:cNvPr id="132" name="Shape 132"/>
          <p:cNvSpPr txBox="1"/>
          <p:nvPr/>
        </p:nvSpPr>
        <p:spPr>
          <a:xfrm>
            <a:off y="6253925" x="120850"/>
            <a:ext cy="457200" cx="6003599"/>
          </a:xfrm>
          <a:prstGeom prst="rect">
            <a:avLst/>
          </a:prstGeom>
          <a:noFill/>
          <a:ln>
            <a:noFill/>
          </a:ln>
        </p:spPr>
        <p:txBody>
          <a:bodyPr bIns="91425" rIns="91425" lIns="91425" tIns="91425" anchor="t" anchorCtr="0">
            <a:normAutofit/>
          </a:bodyPr>
          <a:lstStyle/>
          <a:p>
            <a:pPr rtl="0" lvl="0">
              <a:spcBef>
                <a:spcPts val="0"/>
              </a:spcBef>
              <a:buNone/>
            </a:pPr>
            <a:r>
              <a:rPr lang="en">
                <a:latin typeface="Verdana"/>
                <a:ea typeface="Verdana"/>
                <a:cs typeface="Verdana"/>
                <a:sym typeface="Verdana"/>
              </a:rPr>
              <a:t>MORE INFO</a:t>
            </a:r>
          </a:p>
          <a:p>
            <a:pPr rtl="0" lvl="0">
              <a:spcBef>
                <a:spcPts val="0"/>
              </a:spcBef>
              <a:buNone/>
            </a:pPr>
            <a:r>
              <a:rPr u="sng" lang="en">
                <a:solidFill>
                  <a:schemeClr val="hlink"/>
                </a:solidFill>
                <a:latin typeface="Verdana"/>
                <a:ea typeface="Verdana"/>
                <a:cs typeface="Verdana"/>
                <a:sym typeface="Verdana"/>
                <a:hlinkClick r:id="rId4"/>
              </a:rPr>
              <a:t>http://docs.basho.com/riak/2.0.0/ops/running/authz/</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