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0" r:id="rId1"/>
    <p:sldMasterId id="2147483661" r:id="rId2"/>
  </p:sldMasterIdLst>
  <p:notesMasterIdLst>
    <p:notesMasterId r:id="rId25"/>
  </p:notesMasterIdLst>
  <p:sldIdLst>
    <p:sldId id="256" r:id="rId3"/>
    <p:sldId id="257" r:id="rId4"/>
    <p:sldId id="289" r:id="rId5"/>
    <p:sldId id="288" r:id="rId6"/>
    <p:sldId id="290" r:id="rId7"/>
    <p:sldId id="292" r:id="rId8"/>
    <p:sldId id="291" r:id="rId9"/>
    <p:sldId id="287" r:id="rId10"/>
    <p:sldId id="258" r:id="rId11"/>
    <p:sldId id="270" r:id="rId12"/>
    <p:sldId id="271" r:id="rId13"/>
    <p:sldId id="272" r:id="rId14"/>
    <p:sldId id="273" r:id="rId15"/>
    <p:sldId id="274" r:id="rId16"/>
    <p:sldId id="275" r:id="rId17"/>
    <p:sldId id="276" r:id="rId18"/>
    <p:sldId id="277" r:id="rId19"/>
    <p:sldId id="259" r:id="rId20"/>
    <p:sldId id="260" r:id="rId21"/>
    <p:sldId id="261" r:id="rId22"/>
    <p:sldId id="262" r:id="rId23"/>
    <p:sldId id="263" r:id="rId24"/>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8E08C18-1729-403F-8186-C79E09AC42A1}">
  <a:tblStyle styleId="{E8E08C18-1729-403F-8186-C79E09AC42A1}"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6C715B52-8B5C-4975-8BE8-4115556F6D5C}"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BCA35DC-881E-42A2-9D3F-5D3F3E36B02E}"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06877233-A276-4190-8C1C-C6849FC25751}"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1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54712189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 name="Shape 4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rmAutofit/>
          </a:bodyPr>
          <a:lstStyle/>
          <a:p>
            <a:pPr marL="0" marR="0" lvl="0" indent="0" algn="l"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3" name="Shape 20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rmAutofit/>
          </a:bodyPr>
          <a:lstStyle/>
          <a:p>
            <a:pPr marL="0" marR="0" lvl="0" indent="0" algn="l"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12" name="Shape 21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rmAutofit/>
          </a:bodyPr>
          <a:lstStyle/>
          <a:p>
            <a:pPr marL="0" marR="0" lvl="0" indent="0" algn="l"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21" name="Shape 22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rmAutofit/>
          </a:bodyPr>
          <a:lstStyle/>
          <a:p>
            <a:pPr marL="0" marR="0" lvl="0" indent="0" algn="l"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0" name="Shape 23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rmAutofit/>
          </a:bodyPr>
          <a:lstStyle/>
          <a:p>
            <a:pPr marL="0" marR="0" lvl="0" indent="0" algn="l"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9" name="Shape 23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rmAutofit/>
          </a:bodyPr>
          <a:lstStyle/>
          <a:p>
            <a:pPr marL="0" marR="0" lvl="0" indent="0" algn="l"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48" name="Shape 24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rmAutofit/>
          </a:bodyPr>
          <a:lstStyle/>
          <a:p>
            <a:pPr marL="0" marR="0" lvl="0" indent="0" algn="l"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rmAutofit/>
          </a:bodyPr>
          <a:lstStyle/>
          <a:p>
            <a:pPr marL="0" marR="0" lvl="0" indent="0" algn="l"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rmAutofit/>
          </a:bodyPr>
          <a:lstStyle/>
          <a:p>
            <a:pPr marL="0" marR="0" lvl="0" indent="0" algn="l"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 name="Shape 7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rmAutofit/>
          </a:bodyPr>
          <a:lstStyle/>
          <a:p>
            <a:pPr marL="0" marR="0" lvl="0" indent="0" algn="l"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rmAutofit/>
          </a:bodyPr>
          <a:lstStyle/>
          <a:p>
            <a:pPr marL="0" marR="0" lvl="0" indent="0" algn="l"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 name="Shape 5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rmAutofit/>
          </a:bodyPr>
          <a:lstStyle/>
          <a:p>
            <a:pPr marL="0" marR="0" lvl="0" indent="0" algn="l"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 name="Shape 9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rmAutofit/>
          </a:bodyPr>
          <a:lstStyle/>
          <a:p>
            <a:pPr marL="0" marR="0" lvl="0" indent="0" algn="l"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6" name="Shape 10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rmAutofit/>
          </a:bodyPr>
          <a:lstStyle/>
          <a:p>
            <a:pPr marL="0" marR="0" lvl="0" indent="0" algn="l"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4" name="Shape 12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rmAutofit/>
          </a:bodyPr>
          <a:lstStyle/>
          <a:p>
            <a:pPr marL="0" marR="0" lvl="0" indent="0" algn="l"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 name="Shape 5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rmAutofit/>
          </a:bodyPr>
          <a:lstStyle/>
          <a:p>
            <a:pPr marL="0" marR="0" lvl="0" indent="0" algn="l"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 name="Shape 5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rmAutofit/>
          </a:bodyPr>
          <a:lstStyle/>
          <a:p>
            <a:pPr marL="0" marR="0" lvl="0" indent="0" algn="l"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 name="Shape 5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rmAutofit/>
          </a:bodyPr>
          <a:lstStyle/>
          <a:p>
            <a:pPr marL="0" marR="0" lvl="0" indent="0" algn="l"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 name="Shape 5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rmAutofit/>
          </a:bodyPr>
          <a:lstStyle/>
          <a:p>
            <a:pPr marL="0" marR="0" lvl="0" indent="0" algn="l"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 name="Shape 5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rmAutofit/>
          </a:bodyPr>
          <a:lstStyle/>
          <a:p>
            <a:pPr marL="0" marR="0" lvl="0" indent="0" algn="l"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 name="Shape 5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rmAutofit/>
          </a:bodyPr>
          <a:lstStyle/>
          <a:p>
            <a:pPr marL="0" marR="0" lvl="0" indent="0" algn="l"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 name="Shape 6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rmAutofit/>
          </a:bodyPr>
          <a:lstStyle/>
          <a:p>
            <a:pPr marL="0" marR="0" lvl="0" indent="0" algn="l"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9" name="Shape 9"/>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457200" y="5875078"/>
            <a:ext cx="8229600" cy="692692"/>
          </a:xfrm>
          <a:prstGeom prst="rect">
            <a:avLst/>
          </a:prstGeom>
          <a:noFill/>
          <a:ln>
            <a:noFill/>
          </a:ln>
        </p:spPr>
        <p:txBody>
          <a:bodyPr lIns="91425" tIns="91425" rIns="91425" bIns="91425" anchor="t" anchorCtr="0"/>
          <a:lstStyle>
            <a:lvl1pPr marL="285750" indent="-95250" algn="ctr" rtl="0">
              <a:lnSpc>
                <a:spcPct val="100000"/>
              </a:lnSpc>
              <a:spcBef>
                <a:spcPts val="360"/>
              </a:spcBef>
              <a:spcAft>
                <a:spcPts val="0"/>
              </a:spcAft>
              <a:buClr>
                <a:schemeClr val="dk1"/>
              </a:buClr>
              <a:buFont typeface="Arial"/>
              <a:buChar char="•"/>
              <a:defRPr/>
            </a:lvl1pPr>
            <a:lvl2pPr marL="285750" indent="-171450" algn="ctr" rtl="0">
              <a:lnSpc>
                <a:spcPct val="100000"/>
              </a:lnSpc>
              <a:spcBef>
                <a:spcPts val="360"/>
              </a:spcBef>
              <a:spcAft>
                <a:spcPts val="0"/>
              </a:spcAft>
              <a:buClr>
                <a:schemeClr val="dk1"/>
              </a:buClr>
              <a:buFont typeface="Arial"/>
              <a:buChar char="o"/>
              <a:defRPr/>
            </a:lvl2pPr>
            <a:lvl3pPr marL="285750" indent="-171450" algn="ctr" rtl="0">
              <a:lnSpc>
                <a:spcPct val="100000"/>
              </a:lnSpc>
              <a:spcBef>
                <a:spcPts val="360"/>
              </a:spcBef>
              <a:spcAft>
                <a:spcPts val="0"/>
              </a:spcAft>
              <a:buClr>
                <a:schemeClr val="dk1"/>
              </a:buClr>
              <a:buFont typeface="Arial"/>
              <a:buChar char="▪"/>
              <a:defRPr/>
            </a:lvl3pPr>
            <a:lvl4pPr marL="285750" indent="-95250" algn="ctr" rtl="0">
              <a:lnSpc>
                <a:spcPct val="100000"/>
              </a:lnSpc>
              <a:spcBef>
                <a:spcPts val="360"/>
              </a:spcBef>
              <a:spcAft>
                <a:spcPts val="0"/>
              </a:spcAft>
              <a:buClr>
                <a:schemeClr val="dk1"/>
              </a:buClr>
              <a:buFont typeface="Arial"/>
              <a:buChar char="•"/>
              <a:defRPr/>
            </a:lvl4pPr>
            <a:lvl5pPr marL="285750" indent="-171450" algn="ctr" rtl="0">
              <a:lnSpc>
                <a:spcPct val="100000"/>
              </a:lnSpc>
              <a:spcBef>
                <a:spcPts val="360"/>
              </a:spcBef>
              <a:spcAft>
                <a:spcPts val="0"/>
              </a:spcAft>
              <a:buClr>
                <a:schemeClr val="dk1"/>
              </a:buClr>
              <a:buFont typeface="Arial"/>
              <a:buChar char="o"/>
              <a:defRPr/>
            </a:lvl5pPr>
            <a:lvl6pPr marL="285750" indent="-171450" algn="ctr" rtl="0">
              <a:lnSpc>
                <a:spcPct val="100000"/>
              </a:lnSpc>
              <a:spcBef>
                <a:spcPts val="360"/>
              </a:spcBef>
              <a:spcAft>
                <a:spcPts val="0"/>
              </a:spcAft>
              <a:buClr>
                <a:schemeClr val="dk1"/>
              </a:buClr>
              <a:buFont typeface="Arial"/>
              <a:buChar char="▪"/>
              <a:defRPr/>
            </a:lvl6pPr>
            <a:lvl7pPr marL="285750" indent="-95250" algn="ctr" rtl="0">
              <a:lnSpc>
                <a:spcPct val="100000"/>
              </a:lnSpc>
              <a:spcBef>
                <a:spcPts val="360"/>
              </a:spcBef>
              <a:spcAft>
                <a:spcPts val="0"/>
              </a:spcAft>
              <a:buClr>
                <a:schemeClr val="dk1"/>
              </a:buClr>
              <a:buFont typeface="Arial"/>
              <a:buChar char="•"/>
              <a:defRPr/>
            </a:lvl7pPr>
            <a:lvl8pPr marL="285750" indent="-171450" algn="ctr" rtl="0">
              <a:lnSpc>
                <a:spcPct val="100000"/>
              </a:lnSpc>
              <a:spcBef>
                <a:spcPts val="360"/>
              </a:spcBef>
              <a:spcAft>
                <a:spcPts val="0"/>
              </a:spcAft>
              <a:buClr>
                <a:schemeClr val="dk1"/>
              </a:buClr>
              <a:buFont typeface="Arial"/>
              <a:buChar char="o"/>
              <a:defRPr/>
            </a:lvl8pPr>
            <a:lvl9pPr marL="285750" indent="-171450" algn="ctr" rtl="0">
              <a:lnSpc>
                <a:spcPct val="100000"/>
              </a:lnSpc>
              <a:spcBef>
                <a:spcPts val="360"/>
              </a:spcBef>
              <a:spcAft>
                <a:spcPts val="0"/>
              </a:spcAft>
              <a:buClr>
                <a:schemeClr val="dk1"/>
              </a:buClr>
              <a:buFont typeface="Arial"/>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5"/>
        <p:cNvGrpSpPr/>
        <p:nvPr/>
      </p:nvGrpSpPr>
      <p:grpSpPr>
        <a:xfrm>
          <a:off x="0" y="0"/>
          <a:ext cx="0" cy="0"/>
          <a:chOff x="0" y="0"/>
          <a:chExt cx="0" cy="0"/>
        </a:xfrm>
      </p:grpSpPr>
      <p:sp>
        <p:nvSpPr>
          <p:cNvPr id="26" name="Shape 26"/>
          <p:cNvSpPr txBox="1">
            <a:spLocks noGrp="1"/>
          </p:cNvSpPr>
          <p:nvPr>
            <p:ph type="ctrTitle"/>
          </p:nvPr>
        </p:nvSpPr>
        <p:spPr>
          <a:xfrm>
            <a:off x="685800" y="2111123"/>
            <a:ext cx="7772400" cy="1546473"/>
          </a:xfrm>
          <a:prstGeom prst="rect">
            <a:avLst/>
          </a:prstGeom>
          <a:noFill/>
          <a:ln>
            <a:noFill/>
          </a:ln>
        </p:spPr>
        <p:txBody>
          <a:bodyPr lIns="91425" tIns="91425" rIns="91425" bIns="91425" anchor="b" anchorCtr="0"/>
          <a:lstStyle>
            <a:lvl1pPr marL="0" marR="0" indent="304800" algn="ctr" rtl="0">
              <a:lnSpc>
                <a:spcPct val="100000"/>
              </a:lnSpc>
              <a:spcBef>
                <a:spcPts val="0"/>
              </a:spcBef>
              <a:spcAft>
                <a:spcPts val="0"/>
              </a:spcAft>
              <a:buClr>
                <a:schemeClr val="dk1"/>
              </a:buClr>
              <a:buFont typeface="Arial"/>
              <a:buNone/>
              <a:defRPr/>
            </a:lvl1pPr>
            <a:lvl2pPr marL="0" marR="0" indent="304800" algn="ctr" rtl="0">
              <a:lnSpc>
                <a:spcPct val="100000"/>
              </a:lnSpc>
              <a:spcBef>
                <a:spcPts val="0"/>
              </a:spcBef>
              <a:spcAft>
                <a:spcPts val="0"/>
              </a:spcAft>
              <a:buClr>
                <a:schemeClr val="dk1"/>
              </a:buClr>
              <a:buFont typeface="Arial"/>
              <a:buNone/>
              <a:defRPr/>
            </a:lvl2pPr>
            <a:lvl3pPr marL="0" marR="0" indent="304800" algn="ctr" rtl="0">
              <a:spcBef>
                <a:spcPts val="0"/>
              </a:spcBef>
              <a:buClr>
                <a:schemeClr val="dk1"/>
              </a:buClr>
              <a:buFont typeface="Arial"/>
              <a:buNone/>
              <a:defRPr/>
            </a:lvl3pPr>
            <a:lvl4pPr marL="0" marR="0" indent="304800" algn="ctr" rtl="0">
              <a:spcBef>
                <a:spcPts val="0"/>
              </a:spcBef>
              <a:buClr>
                <a:schemeClr val="dk1"/>
              </a:buClr>
              <a:buFont typeface="Arial"/>
              <a:buNone/>
              <a:defRPr/>
            </a:lvl4pPr>
            <a:lvl5pPr marL="0" marR="0" indent="304800" algn="ctr" rtl="0">
              <a:spcBef>
                <a:spcPts val="0"/>
              </a:spcBef>
              <a:buClr>
                <a:schemeClr val="dk1"/>
              </a:buClr>
              <a:buFont typeface="Arial"/>
              <a:buNone/>
              <a:defRPr/>
            </a:lvl5pPr>
            <a:lvl6pPr marL="0" marR="0" indent="304800" algn="ctr" rtl="0">
              <a:spcBef>
                <a:spcPts val="0"/>
              </a:spcBef>
              <a:buClr>
                <a:schemeClr val="dk1"/>
              </a:buClr>
              <a:buFont typeface="Arial"/>
              <a:buNone/>
              <a:defRPr/>
            </a:lvl6pPr>
            <a:lvl7pPr marL="0" marR="0" indent="304800" algn="ctr" rtl="0">
              <a:spcBef>
                <a:spcPts val="0"/>
              </a:spcBef>
              <a:buClr>
                <a:schemeClr val="dk1"/>
              </a:buClr>
              <a:buFont typeface="Arial"/>
              <a:buNone/>
              <a:defRPr/>
            </a:lvl7pPr>
            <a:lvl8pPr marL="0" marR="0" indent="304800" algn="ctr" rtl="0">
              <a:spcBef>
                <a:spcPts val="0"/>
              </a:spcBef>
              <a:buClr>
                <a:schemeClr val="dk1"/>
              </a:buClr>
              <a:buFont typeface="Arial"/>
              <a:buNone/>
              <a:defRPr/>
            </a:lvl8pPr>
            <a:lvl9pPr marL="0" marR="0" indent="304800" algn="ctr" rtl="0">
              <a:spcBef>
                <a:spcPts val="0"/>
              </a:spcBef>
              <a:buClr>
                <a:schemeClr val="dk1"/>
              </a:buClr>
              <a:buFont typeface="Arial"/>
              <a:buNone/>
              <a:defRPr/>
            </a:lvl9pPr>
          </a:lstStyle>
          <a:p>
            <a:endParaRPr/>
          </a:p>
        </p:txBody>
      </p:sp>
      <p:sp>
        <p:nvSpPr>
          <p:cNvPr id="27" name="Shape 27"/>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marL="0" marR="0" indent="190500" algn="ctr" rtl="0">
              <a:lnSpc>
                <a:spcPct val="100000"/>
              </a:lnSpc>
              <a:spcBef>
                <a:spcPts val="0"/>
              </a:spcBef>
              <a:spcAft>
                <a:spcPts val="0"/>
              </a:spcAft>
              <a:buClr>
                <a:schemeClr val="dk2"/>
              </a:buClr>
              <a:buFont typeface="Arial"/>
              <a:buNone/>
              <a:defRPr/>
            </a:lvl1pPr>
            <a:lvl2pPr marL="0" marR="0" indent="190500" algn="ctr" rtl="0">
              <a:lnSpc>
                <a:spcPct val="100000"/>
              </a:lnSpc>
              <a:spcBef>
                <a:spcPts val="0"/>
              </a:spcBef>
              <a:spcAft>
                <a:spcPts val="0"/>
              </a:spcAft>
              <a:buClr>
                <a:schemeClr val="dk2"/>
              </a:buClr>
              <a:buFont typeface="Arial"/>
              <a:buNone/>
              <a:defRPr/>
            </a:lvl2pPr>
            <a:lvl3pPr marL="0" marR="0" indent="190500" algn="ctr" rtl="0">
              <a:lnSpc>
                <a:spcPct val="100000"/>
              </a:lnSpc>
              <a:spcBef>
                <a:spcPts val="0"/>
              </a:spcBef>
              <a:spcAft>
                <a:spcPts val="0"/>
              </a:spcAft>
              <a:buClr>
                <a:schemeClr val="dk2"/>
              </a:buClr>
              <a:buFont typeface="Arial"/>
              <a:buNone/>
              <a:defRPr/>
            </a:lvl3pPr>
            <a:lvl4pPr marL="0" marR="0" indent="190500" algn="ctr" rtl="0">
              <a:lnSpc>
                <a:spcPct val="100000"/>
              </a:lnSpc>
              <a:spcBef>
                <a:spcPts val="0"/>
              </a:spcBef>
              <a:spcAft>
                <a:spcPts val="0"/>
              </a:spcAft>
              <a:buClr>
                <a:schemeClr val="dk2"/>
              </a:buClr>
              <a:buFont typeface="Arial"/>
              <a:buNone/>
              <a:defRPr/>
            </a:lvl4pPr>
            <a:lvl5pPr marL="0" marR="0" indent="190500" algn="ctr" rtl="0">
              <a:lnSpc>
                <a:spcPct val="100000"/>
              </a:lnSpc>
              <a:spcBef>
                <a:spcPts val="0"/>
              </a:spcBef>
              <a:spcAft>
                <a:spcPts val="0"/>
              </a:spcAft>
              <a:buClr>
                <a:schemeClr val="dk2"/>
              </a:buClr>
              <a:buFont typeface="Arial"/>
              <a:buNone/>
              <a:defRPr/>
            </a:lvl5pPr>
            <a:lvl6pPr marL="0" marR="0" indent="190500" algn="ctr" rtl="0">
              <a:lnSpc>
                <a:spcPct val="100000"/>
              </a:lnSpc>
              <a:spcBef>
                <a:spcPts val="0"/>
              </a:spcBef>
              <a:spcAft>
                <a:spcPts val="0"/>
              </a:spcAft>
              <a:buClr>
                <a:schemeClr val="dk2"/>
              </a:buClr>
              <a:buFont typeface="Arial"/>
              <a:buNone/>
              <a:defRPr/>
            </a:lvl6pPr>
            <a:lvl7pPr marL="0" marR="0" indent="190500" algn="ctr" rtl="0">
              <a:lnSpc>
                <a:spcPct val="100000"/>
              </a:lnSpc>
              <a:spcBef>
                <a:spcPts val="0"/>
              </a:spcBef>
              <a:spcAft>
                <a:spcPts val="0"/>
              </a:spcAft>
              <a:buClr>
                <a:schemeClr val="dk2"/>
              </a:buClr>
              <a:buFont typeface="Arial"/>
              <a:buNone/>
              <a:defRPr/>
            </a:lvl7pPr>
            <a:lvl8pPr marL="0" marR="0" indent="190500" algn="ctr" rtl="0">
              <a:lnSpc>
                <a:spcPct val="100000"/>
              </a:lnSpc>
              <a:spcBef>
                <a:spcPts val="0"/>
              </a:spcBef>
              <a:spcAft>
                <a:spcPts val="0"/>
              </a:spcAft>
              <a:buClr>
                <a:schemeClr val="dk2"/>
              </a:buClr>
              <a:buFont typeface="Arial"/>
              <a:buNone/>
              <a:defRPr/>
            </a:lvl8pPr>
            <a:lvl9pPr marL="0" marR="0" indent="190500" algn="ctr" rtl="0">
              <a:lnSpc>
                <a:spcPct val="100000"/>
              </a:lnSpc>
              <a:spcBef>
                <a:spcPts val="0"/>
              </a:spcBef>
              <a:spcAft>
                <a:spcPts val="0"/>
              </a:spcAft>
              <a:buClr>
                <a:schemeClr val="dk2"/>
              </a:buClr>
              <a:buFont typeface="Arial"/>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a:lvl1pPr>
            <a:lvl2pPr algn="l" rtl="0">
              <a:spcBef>
                <a:spcPts val="0"/>
              </a:spcBef>
              <a:buClr>
                <a:schemeClr val="dk1"/>
              </a:buClr>
              <a:buFont typeface="Arial"/>
              <a:buNone/>
              <a:defRPr/>
            </a:lvl2pPr>
            <a:lvl3pPr algn="l" rtl="0">
              <a:spcBef>
                <a:spcPts val="0"/>
              </a:spcBef>
              <a:buClr>
                <a:schemeClr val="dk1"/>
              </a:buClr>
              <a:buFont typeface="Arial"/>
              <a:buNone/>
              <a:defRPr/>
            </a:lvl3pPr>
            <a:lvl4pPr algn="l" rtl="0">
              <a:spcBef>
                <a:spcPts val="0"/>
              </a:spcBef>
              <a:buClr>
                <a:schemeClr val="dk1"/>
              </a:buClr>
              <a:buFont typeface="Arial"/>
              <a:buNone/>
              <a:defRPr/>
            </a:lvl4pPr>
            <a:lvl5pPr algn="l" rtl="0">
              <a:spcBef>
                <a:spcPts val="0"/>
              </a:spcBef>
              <a:buClr>
                <a:schemeClr val="dk1"/>
              </a:buClr>
              <a:buFont typeface="Arial"/>
              <a:buNone/>
              <a:defRPr/>
            </a:lvl5pPr>
            <a:lvl6pPr algn="l" rtl="0">
              <a:spcBef>
                <a:spcPts val="0"/>
              </a:spcBef>
              <a:buClr>
                <a:schemeClr val="dk1"/>
              </a:buClr>
              <a:buFont typeface="Arial"/>
              <a:buNone/>
              <a:defRPr/>
            </a:lvl6pPr>
            <a:lvl7pPr algn="l" rtl="0">
              <a:spcBef>
                <a:spcPts val="0"/>
              </a:spcBef>
              <a:buClr>
                <a:schemeClr val="dk1"/>
              </a:buClr>
              <a:buFont typeface="Arial"/>
              <a:buNone/>
              <a:defRPr/>
            </a:lvl7pPr>
            <a:lvl8pPr algn="l" rtl="0">
              <a:spcBef>
                <a:spcPts val="0"/>
              </a:spcBef>
              <a:buClr>
                <a:schemeClr val="dk1"/>
              </a:buClr>
              <a:buFont typeface="Arial"/>
              <a:buNone/>
              <a:defRPr/>
            </a:lvl8pPr>
            <a:lvl9pPr algn="l" rtl="0">
              <a:spcBef>
                <a:spcPts val="0"/>
              </a:spcBef>
              <a:buClr>
                <a:schemeClr val="dk1"/>
              </a:buClr>
              <a:buFont typeface="Arial"/>
              <a:buNone/>
              <a:defRPr/>
            </a:lvl9pPr>
          </a:lstStyle>
          <a:p>
            <a:endParaRPr/>
          </a:p>
        </p:txBody>
      </p:sp>
      <p:sp>
        <p:nvSpPr>
          <p:cNvPr id="33" name="Shape 33"/>
          <p:cNvSpPr txBox="1">
            <a:spLocks noGrp="1"/>
          </p:cNvSpPr>
          <p:nvPr>
            <p:ph type="body" idx="1"/>
          </p:nvPr>
        </p:nvSpPr>
        <p:spPr>
          <a:xfrm>
            <a:off x="457200" y="1600200"/>
            <a:ext cx="3994524"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2"/>
          </p:nvPr>
        </p:nvSpPr>
        <p:spPr>
          <a:xfrm>
            <a:off x="4692273" y="1600200"/>
            <a:ext cx="3994524"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a:lvl1pPr>
            <a:lvl2pPr algn="l" rtl="0">
              <a:spcBef>
                <a:spcPts val="0"/>
              </a:spcBef>
              <a:buClr>
                <a:schemeClr val="dk1"/>
              </a:buClr>
              <a:buFont typeface="Arial"/>
              <a:buNone/>
              <a:defRPr/>
            </a:lvl2pPr>
            <a:lvl3pPr algn="l" rtl="0">
              <a:spcBef>
                <a:spcPts val="0"/>
              </a:spcBef>
              <a:buClr>
                <a:schemeClr val="dk1"/>
              </a:buClr>
              <a:buFont typeface="Arial"/>
              <a:buNone/>
              <a:defRPr/>
            </a:lvl3pPr>
            <a:lvl4pPr algn="l" rtl="0">
              <a:spcBef>
                <a:spcPts val="0"/>
              </a:spcBef>
              <a:buClr>
                <a:schemeClr val="dk1"/>
              </a:buClr>
              <a:buFont typeface="Arial"/>
              <a:buNone/>
              <a:defRPr/>
            </a:lvl4pPr>
            <a:lvl5pPr algn="l" rtl="0">
              <a:spcBef>
                <a:spcPts val="0"/>
              </a:spcBef>
              <a:buClr>
                <a:schemeClr val="dk1"/>
              </a:buClr>
              <a:buFont typeface="Arial"/>
              <a:buNone/>
              <a:defRPr/>
            </a:lvl5pPr>
            <a:lvl6pPr algn="l" rtl="0">
              <a:spcBef>
                <a:spcPts val="0"/>
              </a:spcBef>
              <a:buClr>
                <a:schemeClr val="dk1"/>
              </a:buClr>
              <a:buFont typeface="Arial"/>
              <a:buNone/>
              <a:defRPr/>
            </a:lvl6pPr>
            <a:lvl7pPr algn="l" rtl="0">
              <a:spcBef>
                <a:spcPts val="0"/>
              </a:spcBef>
              <a:buClr>
                <a:schemeClr val="dk1"/>
              </a:buClr>
              <a:buFont typeface="Arial"/>
              <a:buNone/>
              <a:defRPr/>
            </a:lvl7pPr>
            <a:lvl8pPr algn="l" rtl="0">
              <a:spcBef>
                <a:spcPts val="0"/>
              </a:spcBef>
              <a:buClr>
                <a:schemeClr val="dk1"/>
              </a:buClr>
              <a:buFont typeface="Arial"/>
              <a:buNone/>
              <a:defRPr/>
            </a:lvl8pPr>
            <a:lvl9pPr algn="l" rtl="0">
              <a:spcBef>
                <a:spcPts val="0"/>
              </a:spcBef>
              <a:buClr>
                <a:schemeClr val="dk1"/>
              </a:buClr>
              <a:buFont typeface="Arial"/>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theme" Target="../theme/theme2.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marR="0" indent="228600" algn="l" rtl="0">
              <a:lnSpc>
                <a:spcPct val="100000"/>
              </a:lnSpc>
              <a:spcBef>
                <a:spcPts val="0"/>
              </a:spcBef>
              <a:spcAft>
                <a:spcPts val="0"/>
              </a:spcAft>
              <a:buClr>
                <a:schemeClr val="dk1"/>
              </a:buClr>
              <a:buFont typeface="Arial"/>
              <a:buNone/>
              <a:defRPr/>
            </a:lvl1pPr>
            <a:lvl2pPr marL="0" marR="0" indent="228600" algn="l" rtl="0">
              <a:lnSpc>
                <a:spcPct val="100000"/>
              </a:lnSpc>
              <a:spcBef>
                <a:spcPts val="0"/>
              </a:spcBef>
              <a:spcAft>
                <a:spcPts val="0"/>
              </a:spcAft>
              <a:buClr>
                <a:schemeClr val="dk1"/>
              </a:buClr>
              <a:buFont typeface="Arial"/>
              <a:buNone/>
              <a:defRPr/>
            </a:lvl2pPr>
            <a:lvl3pPr marL="0" marR="0" indent="228600" algn="l" rtl="0">
              <a:spcBef>
                <a:spcPts val="0"/>
              </a:spcBef>
              <a:buClr>
                <a:schemeClr val="dk1"/>
              </a:buClr>
              <a:buFont typeface="Arial"/>
              <a:buNone/>
              <a:defRPr/>
            </a:lvl3pPr>
            <a:lvl4pPr marL="0" marR="0" indent="228600" algn="l" rtl="0">
              <a:spcBef>
                <a:spcPts val="0"/>
              </a:spcBef>
              <a:buClr>
                <a:schemeClr val="dk1"/>
              </a:buClr>
              <a:buFont typeface="Arial"/>
              <a:buNone/>
              <a:defRPr/>
            </a:lvl4pPr>
            <a:lvl5pPr marL="0" marR="0" indent="228600" algn="l" rtl="0">
              <a:spcBef>
                <a:spcPts val="0"/>
              </a:spcBef>
              <a:buClr>
                <a:schemeClr val="dk1"/>
              </a:buClr>
              <a:buFont typeface="Arial"/>
              <a:buNone/>
              <a:defRPr/>
            </a:lvl5pPr>
            <a:lvl6pPr marL="0" marR="0" indent="228600" algn="l" rtl="0">
              <a:spcBef>
                <a:spcPts val="0"/>
              </a:spcBef>
              <a:buClr>
                <a:schemeClr val="dk1"/>
              </a:buClr>
              <a:buFont typeface="Arial"/>
              <a:buNone/>
              <a:defRPr/>
            </a:lvl6pPr>
            <a:lvl7pPr marL="0" marR="0" indent="228600" algn="l" rtl="0">
              <a:spcBef>
                <a:spcPts val="0"/>
              </a:spcBef>
              <a:buClr>
                <a:schemeClr val="dk1"/>
              </a:buClr>
              <a:buFont typeface="Arial"/>
              <a:buNone/>
              <a:defRPr/>
            </a:lvl7pPr>
            <a:lvl8pPr marL="0" marR="0" indent="228600" algn="l" rtl="0">
              <a:spcBef>
                <a:spcPts val="0"/>
              </a:spcBef>
              <a:buClr>
                <a:schemeClr val="dk1"/>
              </a:buClr>
              <a:buFont typeface="Arial"/>
              <a:buNone/>
              <a:defRPr/>
            </a:lvl8pPr>
            <a:lvl9pPr marL="0" marR="0" indent="228600" algn="l" rtl="0">
              <a:spcBef>
                <a:spcPts val="0"/>
              </a:spcBef>
              <a:buClr>
                <a:schemeClr val="dk1"/>
              </a:buClr>
              <a:buFont typeface="Arial"/>
              <a:buNone/>
              <a:defRPr/>
            </a:lvl9pPr>
          </a:lstStyle>
          <a:p>
            <a:endParaRPr/>
          </a:p>
        </p:txBody>
      </p:sp>
      <p:sp>
        <p:nvSpPr>
          <p:cNvPr id="24" name="Shape 24"/>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marR="0" indent="-25401" algn="l" rtl="0">
              <a:lnSpc>
                <a:spcPct val="100000"/>
              </a:lnSpc>
              <a:spcBef>
                <a:spcPts val="600"/>
              </a:spcBef>
              <a:spcAft>
                <a:spcPts val="0"/>
              </a:spcAft>
              <a:buClr>
                <a:schemeClr val="dk1"/>
              </a:buClr>
              <a:buFont typeface="Arial"/>
              <a:buChar char="•"/>
              <a:defRPr/>
            </a:lvl1pPr>
            <a:lvl2pPr marL="742950" marR="0" indent="-133350" algn="l" rtl="0">
              <a:lnSpc>
                <a:spcPct val="100000"/>
              </a:lnSpc>
              <a:spcBef>
                <a:spcPts val="480"/>
              </a:spcBef>
              <a:spcAft>
                <a:spcPts val="0"/>
              </a:spcAft>
              <a:buClr>
                <a:schemeClr val="dk1"/>
              </a:buClr>
              <a:buFont typeface="Arial"/>
              <a:buChar char="o"/>
              <a:defRPr/>
            </a:lvl2pPr>
            <a:lvl3pPr marL="1143000" marR="0" indent="-76200" algn="l" rtl="0">
              <a:lnSpc>
                <a:spcPct val="100000"/>
              </a:lnSpc>
              <a:spcBef>
                <a:spcPts val="480"/>
              </a:spcBef>
              <a:spcAft>
                <a:spcPts val="0"/>
              </a:spcAft>
              <a:buClr>
                <a:schemeClr val="dk1"/>
              </a:buClr>
              <a:buFont typeface="Arial"/>
              <a:buChar char="▪"/>
              <a:defRPr/>
            </a:lvl3pPr>
            <a:lvl4pPr marL="1600200" marR="0" indent="-38100" algn="l" rtl="0">
              <a:lnSpc>
                <a:spcPct val="100000"/>
              </a:lnSpc>
              <a:spcBef>
                <a:spcPts val="360"/>
              </a:spcBef>
              <a:spcAft>
                <a:spcPts val="0"/>
              </a:spcAft>
              <a:buClr>
                <a:schemeClr val="dk1"/>
              </a:buClr>
              <a:buFont typeface="Arial"/>
              <a:buChar char="•"/>
              <a:defRPr/>
            </a:lvl4pPr>
            <a:lvl5pPr marL="2057400" marR="0" indent="-114300" algn="l" rtl="0">
              <a:lnSpc>
                <a:spcPct val="100000"/>
              </a:lnSpc>
              <a:spcBef>
                <a:spcPts val="360"/>
              </a:spcBef>
              <a:spcAft>
                <a:spcPts val="0"/>
              </a:spcAft>
              <a:buClr>
                <a:schemeClr val="dk1"/>
              </a:buClr>
              <a:buFont typeface="Arial"/>
              <a:buChar char="o"/>
              <a:defRPr/>
            </a:lvl5pPr>
            <a:lvl6pPr marL="2514600" marR="0" indent="-114300" algn="l" rtl="0">
              <a:lnSpc>
                <a:spcPct val="100000"/>
              </a:lnSpc>
              <a:spcBef>
                <a:spcPts val="360"/>
              </a:spcBef>
              <a:spcAft>
                <a:spcPts val="0"/>
              </a:spcAft>
              <a:buClr>
                <a:schemeClr val="dk1"/>
              </a:buClr>
              <a:buFont typeface="Arial"/>
              <a:buChar char="▪"/>
              <a:defRPr/>
            </a:lvl6pPr>
            <a:lvl7pPr marL="2971800" marR="0" indent="-38100" algn="l" rtl="0">
              <a:lnSpc>
                <a:spcPct val="100000"/>
              </a:lnSpc>
              <a:spcBef>
                <a:spcPts val="360"/>
              </a:spcBef>
              <a:spcAft>
                <a:spcPts val="0"/>
              </a:spcAft>
              <a:buClr>
                <a:schemeClr val="dk1"/>
              </a:buClr>
              <a:buFont typeface="Arial"/>
              <a:buChar char="•"/>
              <a:defRPr/>
            </a:lvl7pPr>
            <a:lvl8pPr marL="3429000" marR="0" indent="-114300" algn="l" rtl="0">
              <a:lnSpc>
                <a:spcPct val="100000"/>
              </a:lnSpc>
              <a:spcBef>
                <a:spcPts val="360"/>
              </a:spcBef>
              <a:spcAft>
                <a:spcPts val="0"/>
              </a:spcAft>
              <a:buClr>
                <a:schemeClr val="dk1"/>
              </a:buClr>
              <a:buFont typeface="Arial"/>
              <a:buChar char="o"/>
              <a:defRPr/>
            </a:lvl8pPr>
            <a:lvl9pPr marL="3886200" marR="0" indent="-114300" algn="l" rtl="0">
              <a:lnSpc>
                <a:spcPct val="100000"/>
              </a:lnSpc>
              <a:spcBef>
                <a:spcPts val="360"/>
              </a:spcBef>
              <a:spcAft>
                <a:spcPts val="0"/>
              </a:spcAft>
              <a:buClr>
                <a:schemeClr val="dk1"/>
              </a:buClr>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6" r:id="rId2"/>
    <p:sldLayoutId id="2147483657" r:id="rId3"/>
    <p:sldLayoutId id="2147483658" r:id="rId4"/>
    <p:sldLayoutId id="2147483659"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hal.upmc.fr/docs/00/55/55/88/PDF/techreport.pdf" TargetMode="External"/><Relationship Id="rId5" Type="http://schemas.openxmlformats.org/officeDocument/2006/relationships/hyperlink" Target="http://docs.basho.com/riak/2.0.0/dev/using/data-types/" TargetMode="External"/><Relationship Id="rId6" Type="http://schemas.openxmlformats.org/officeDocument/2006/relationships/hyperlink" Target="http://docs.basho.com/riak/2.0.0/dev/data-modeling/data-types/" TargetMode="External"/><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docs.basho.com/riak/2.0.0/dev/using/search/" TargetMode="External"/><Relationship Id="rId5" Type="http://schemas.openxmlformats.org/officeDocument/2006/relationships/hyperlink" Target="http://docs.basho.com/riak/2.0.0/dev/advanced/search/" TargetMode="External"/><Relationship Id="rId6" Type="http://schemas.openxmlformats.org/officeDocument/2006/relationships/hyperlink" Target="http://docs.basho.com/riak/2.0.0/dev/advanced/search-schema/" TargetMode="External"/><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s://cwiki.apache.org/confluence/display/solr/Language+Analysis" TargetMode="External"/><Relationship Id="rId4" Type="http://schemas.openxmlformats.org/officeDocument/2006/relationships/hyperlink" Target="https://cwiki.apache.org/confluence/display/solr/Spatial+Search" TargetMode="External"/><Relationship Id="rId5" Type="http://schemas.openxmlformats.org/officeDocument/2006/relationships/hyperlink" Target="https://cwiki.apache.org/confluence/display/solr/Overview+of+Analyzers,+Tokenizers,+and+Filters" TargetMode="External"/><Relationship Id="rId6" Type="http://schemas.openxmlformats.org/officeDocument/2006/relationships/hyperlink" Target="https://cwiki.apache.org/confluence/display/solr/Other+Parsers" TargetMode="External"/><Relationship Id="rId7"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docs.basho.com/riak/2.0.0/dev/advanced/bucket-types/" TargetMode="External"/><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docs.basho.com/riak/2.0.0/dev/advanced/bucket-types/" TargetMode="External"/><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docs.basho.com/riak/2.0.0/dev/advanced/bucket-types/" TargetMode="External"/><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docs.basho.com/riak/2.0.0/dev/advanced/bucket-types/" TargetMode="External"/><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docs.basho.com/riak/2.0.0/dev/advanced/bucket-types/" TargetMode="External"/><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docs.basho.com/riak/2.0.0/dev/advanced/bucket-types/" TargetMode="External"/><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docs.basho.com/riak/2.0.0/dev/advanced/bucket-types/" TargetMode="External"/><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p:nvPr/>
        </p:nvSpPr>
        <p:spPr>
          <a:xfrm>
            <a:off x="2704" y="2567368"/>
            <a:ext cx="1796700" cy="3763200"/>
          </a:xfrm>
          <a:prstGeom prst="rect">
            <a:avLst/>
          </a:prstGeom>
          <a:solidFill>
            <a:srgbClr val="E4E4E6"/>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42" name="Shape 42"/>
          <p:cNvSpPr/>
          <p:nvPr/>
        </p:nvSpPr>
        <p:spPr>
          <a:xfrm>
            <a:off x="1805235" y="2567368"/>
            <a:ext cx="7350299" cy="3763200"/>
          </a:xfrm>
          <a:prstGeom prst="rect">
            <a:avLst/>
          </a:prstGeom>
          <a:solidFill>
            <a:srgbClr val="9AA9A1"/>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43" name="Shape 43"/>
          <p:cNvSpPr txBox="1">
            <a:spLocks noGrp="1"/>
          </p:cNvSpPr>
          <p:nvPr>
            <p:ph type="ctrTitle"/>
          </p:nvPr>
        </p:nvSpPr>
        <p:spPr>
          <a:xfrm>
            <a:off x="1154600" y="4549548"/>
            <a:ext cx="7772400" cy="1546500"/>
          </a:xfrm>
          <a:prstGeom prst="rect">
            <a:avLst/>
          </a:prstGeom>
          <a:noFill/>
          <a:ln>
            <a:noFill/>
          </a:ln>
        </p:spPr>
        <p:txBody>
          <a:bodyPr lIns="91425" tIns="91425" rIns="91425" bIns="91425" anchor="b" anchorCtr="0">
            <a:normAutofit fontScale="90000"/>
          </a:bodyPr>
          <a:lstStyle/>
          <a:p>
            <a:pPr lvl="0" algn="r">
              <a:buSzPct val="25000"/>
            </a:pPr>
            <a:r>
              <a:rPr lang="en-US" sz="6000" b="1" dirty="0">
                <a:solidFill>
                  <a:srgbClr val="FFFFFF"/>
                </a:solidFill>
                <a:latin typeface="Verdana"/>
                <a:ea typeface="Verdana"/>
                <a:cs typeface="Verdana"/>
                <a:sym typeface="Verdana"/>
              </a:rPr>
              <a:t>Data </a:t>
            </a:r>
            <a:r>
              <a:rPr lang="en-US" sz="6000" b="1" dirty="0" smtClean="0">
                <a:solidFill>
                  <a:srgbClr val="FFFFFF"/>
                </a:solidFill>
                <a:latin typeface="Verdana"/>
                <a:ea typeface="Verdana"/>
                <a:cs typeface="Verdana"/>
                <a:sym typeface="Verdana"/>
              </a:rPr>
              <a:t>Modeling with </a:t>
            </a:r>
            <a:r>
              <a:rPr lang="en" sz="6000" b="1" dirty="0" smtClean="0">
                <a:solidFill>
                  <a:srgbClr val="FFFFFF"/>
                </a:solidFill>
                <a:latin typeface="Verdana"/>
                <a:ea typeface="Verdana"/>
                <a:cs typeface="Verdana"/>
                <a:sym typeface="Verdana"/>
              </a:rPr>
              <a:t>Riak 2.0</a:t>
            </a:r>
            <a:endParaRPr lang="en" sz="6000" b="1" dirty="0">
              <a:solidFill>
                <a:srgbClr val="FFFFFF"/>
              </a:solidFill>
              <a:latin typeface="Verdana"/>
              <a:ea typeface="Verdana"/>
              <a:cs typeface="Verdana"/>
              <a:sym typeface="Verdana"/>
            </a:endParaRPr>
          </a:p>
          <a:p>
            <a:pPr marL="0" marR="0" lvl="0" indent="304800" algn="r" rtl="0">
              <a:lnSpc>
                <a:spcPct val="100000"/>
              </a:lnSpc>
              <a:spcBef>
                <a:spcPts val="0"/>
              </a:spcBef>
              <a:spcAft>
                <a:spcPts val="0"/>
              </a:spcAft>
              <a:buClr>
                <a:schemeClr val="dk1"/>
              </a:buClr>
              <a:buFont typeface="Arial"/>
              <a:buNone/>
            </a:pPr>
            <a:endParaRPr dirty="0">
              <a:solidFill>
                <a:srgbClr val="FFFFFF"/>
              </a:solidFill>
              <a:latin typeface="Verdana"/>
              <a:ea typeface="Verdana"/>
              <a:cs typeface="Verdana"/>
              <a:sym typeface="Verdana"/>
            </a:endParaRPr>
          </a:p>
        </p:txBody>
      </p:sp>
      <p:pic>
        <p:nvPicPr>
          <p:cNvPr id="44" name="Shape 44"/>
          <p:cNvPicPr preferRelativeResize="0"/>
          <p:nvPr/>
        </p:nvPicPr>
        <p:blipFill>
          <a:blip r:embed="rId3">
            <a:alphaModFix/>
          </a:blip>
          <a:stretch>
            <a:fillRect/>
          </a:stretch>
        </p:blipFill>
        <p:spPr>
          <a:xfrm>
            <a:off x="177375" y="197375"/>
            <a:ext cx="2286000" cy="1714500"/>
          </a:xfrm>
          <a:prstGeom prst="rect">
            <a:avLst/>
          </a:prstGeom>
          <a:noFill/>
          <a:ln>
            <a:noFill/>
          </a:ln>
        </p:spPr>
      </p:pic>
      <p:sp>
        <p:nvSpPr>
          <p:cNvPr id="45" name="Shape 45"/>
          <p:cNvSpPr txBox="1"/>
          <p:nvPr/>
        </p:nvSpPr>
        <p:spPr>
          <a:xfrm>
            <a:off x="412450" y="6393125"/>
            <a:ext cx="8665200" cy="309000"/>
          </a:xfrm>
          <a:prstGeom prst="rect">
            <a:avLst/>
          </a:prstGeom>
          <a:noFill/>
          <a:ln>
            <a:noFill/>
          </a:ln>
        </p:spPr>
        <p:txBody>
          <a:bodyPr lIns="91425" tIns="91425" rIns="91425" bIns="91425" anchor="t" anchorCtr="0">
            <a:normAutofit fontScale="70000" lnSpcReduction="20000"/>
          </a:bodyPr>
          <a:lstStyle/>
          <a:p>
            <a:pPr marL="0" lvl="0" indent="0" algn="r" rtl="0">
              <a:spcBef>
                <a:spcPts val="0"/>
              </a:spcBef>
              <a:buClr>
                <a:schemeClr val="dk1"/>
              </a:buClr>
              <a:buSzPct val="25000"/>
              <a:buFont typeface="Arial"/>
              <a:buNone/>
            </a:pPr>
            <a:endParaRPr lang="en" dirty="0">
              <a:solidFill>
                <a:srgbClr val="666666"/>
              </a:solidFill>
              <a:latin typeface="Verdana"/>
              <a:ea typeface="Verdana"/>
              <a:cs typeface="Verdana"/>
              <a:sym typeface="Verdana"/>
            </a:endParaRP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p:nvPr/>
        </p:nvSpPr>
        <p:spPr>
          <a:xfrm>
            <a:off x="2704" y="128956"/>
            <a:ext cx="1796700" cy="656399"/>
          </a:xfrm>
          <a:prstGeom prst="rect">
            <a:avLst/>
          </a:prstGeom>
          <a:solidFill>
            <a:srgbClr val="E4E4E6"/>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194" name="Shape 194"/>
          <p:cNvSpPr/>
          <p:nvPr/>
        </p:nvSpPr>
        <p:spPr>
          <a:xfrm>
            <a:off x="1805235" y="128956"/>
            <a:ext cx="7350299" cy="656399"/>
          </a:xfrm>
          <a:prstGeom prst="rect">
            <a:avLst/>
          </a:prstGeom>
          <a:solidFill>
            <a:srgbClr val="9AA9A1"/>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195" name="Shape 195"/>
          <p:cNvSpPr txBox="1">
            <a:spLocks noGrp="1"/>
          </p:cNvSpPr>
          <p:nvPr>
            <p:ph type="ctrTitle"/>
          </p:nvPr>
        </p:nvSpPr>
        <p:spPr>
          <a:xfrm>
            <a:off x="1230800" y="364425"/>
            <a:ext cx="7913100" cy="456299"/>
          </a:xfrm>
          <a:prstGeom prst="rect">
            <a:avLst/>
          </a:prstGeom>
          <a:noFill/>
          <a:ln>
            <a:noFill/>
          </a:ln>
        </p:spPr>
        <p:txBody>
          <a:bodyPr lIns="91425" tIns="91425" rIns="91425" bIns="91425" anchor="b" anchorCtr="0">
            <a:normAutofit fontScale="90000"/>
          </a:bodyPr>
          <a:lstStyle/>
          <a:p>
            <a:pPr marL="0" marR="0" lvl="0" indent="304800" algn="r" rtl="0">
              <a:lnSpc>
                <a:spcPct val="100000"/>
              </a:lnSpc>
              <a:spcBef>
                <a:spcPts val="0"/>
              </a:spcBef>
              <a:spcAft>
                <a:spcPts val="0"/>
              </a:spcAft>
              <a:buClr>
                <a:schemeClr val="dk1"/>
              </a:buClr>
              <a:buSzPct val="25000"/>
              <a:buFont typeface="Arial"/>
              <a:buNone/>
            </a:pPr>
            <a:r>
              <a:rPr lang="en" sz="3000" b="1">
                <a:solidFill>
                  <a:srgbClr val="FFFFFF"/>
                </a:solidFill>
                <a:latin typeface="Verdana"/>
                <a:ea typeface="Verdana"/>
                <a:cs typeface="Verdana"/>
                <a:sym typeface="Verdana"/>
              </a:rPr>
              <a:t>Riak Data Types</a:t>
            </a:r>
          </a:p>
        </p:txBody>
      </p:sp>
      <p:pic>
        <p:nvPicPr>
          <p:cNvPr id="196" name="Shape 196"/>
          <p:cNvPicPr preferRelativeResize="0"/>
          <p:nvPr/>
        </p:nvPicPr>
        <p:blipFill>
          <a:blip r:embed="rId3">
            <a:alphaModFix/>
          </a:blip>
          <a:stretch>
            <a:fillRect/>
          </a:stretch>
        </p:blipFill>
        <p:spPr>
          <a:xfrm>
            <a:off x="6749400" y="5877150"/>
            <a:ext cx="2298775" cy="869224"/>
          </a:xfrm>
          <a:prstGeom prst="rect">
            <a:avLst/>
          </a:prstGeom>
          <a:noFill/>
          <a:ln>
            <a:noFill/>
          </a:ln>
        </p:spPr>
      </p:pic>
      <p:sp>
        <p:nvSpPr>
          <p:cNvPr id="197" name="Shape 197"/>
          <p:cNvSpPr txBox="1"/>
          <p:nvPr/>
        </p:nvSpPr>
        <p:spPr>
          <a:xfrm>
            <a:off x="313575" y="1156900"/>
            <a:ext cx="8476799" cy="4436999"/>
          </a:xfrm>
          <a:prstGeom prst="rect">
            <a:avLst/>
          </a:prstGeom>
          <a:noFill/>
          <a:ln>
            <a:noFill/>
          </a:ln>
        </p:spPr>
        <p:txBody>
          <a:bodyPr lIns="91425" tIns="91425" rIns="91425" bIns="91425" anchor="t" anchorCtr="0">
            <a:normAutofit/>
          </a:bodyPr>
          <a:lstStyle/>
          <a:p>
            <a:pPr lvl="0" rtl="0">
              <a:spcBef>
                <a:spcPts val="0"/>
              </a:spcBef>
              <a:buNone/>
            </a:pPr>
            <a:r>
              <a:rPr lang="en" sz="3000" b="1">
                <a:solidFill>
                  <a:srgbClr val="E69138"/>
                </a:solidFill>
                <a:latin typeface="Verdana"/>
                <a:ea typeface="Verdana"/>
                <a:cs typeface="Verdana"/>
                <a:sym typeface="Verdana"/>
              </a:rPr>
              <a:t>overview</a:t>
            </a:r>
          </a:p>
          <a:p>
            <a:pPr marL="457200" lvl="0" indent="-381000" rtl="0">
              <a:spcBef>
                <a:spcPts val="0"/>
              </a:spcBef>
              <a:buClr>
                <a:srgbClr val="000000"/>
              </a:buClr>
              <a:buSzPct val="100000"/>
              <a:buFont typeface="Verdana"/>
              <a:buChar char="●"/>
            </a:pPr>
            <a:r>
              <a:rPr lang="en" sz="2400">
                <a:latin typeface="Verdana"/>
                <a:ea typeface="Verdana"/>
                <a:cs typeface="Verdana"/>
                <a:sym typeface="Verdana"/>
              </a:rPr>
              <a:t>Inspired by convergent replicated data types (CRDTs) work by Shapiro et al.</a:t>
            </a:r>
          </a:p>
          <a:p>
            <a:pPr lvl="0" rtl="0">
              <a:spcBef>
                <a:spcPts val="0"/>
              </a:spcBef>
              <a:buNone/>
            </a:pPr>
            <a:endParaRPr sz="2400">
              <a:latin typeface="Verdana"/>
              <a:ea typeface="Verdana"/>
              <a:cs typeface="Verdana"/>
              <a:sym typeface="Verdana"/>
            </a:endParaRPr>
          </a:p>
          <a:p>
            <a:pPr marL="457200" lvl="0" indent="-381000" rtl="0">
              <a:spcBef>
                <a:spcPts val="0"/>
              </a:spcBef>
              <a:buClr>
                <a:srgbClr val="000000"/>
              </a:buClr>
              <a:buSzPct val="100000"/>
              <a:buFont typeface="Verdana"/>
              <a:buChar char="●"/>
            </a:pPr>
            <a:r>
              <a:rPr lang="en" sz="2400">
                <a:latin typeface="Verdana"/>
                <a:ea typeface="Verdana"/>
                <a:cs typeface="Verdana"/>
                <a:sym typeface="Verdana"/>
              </a:rPr>
              <a:t>Developer-friendly way to keep track of updates in an eventually consistent environment.</a:t>
            </a:r>
          </a:p>
          <a:p>
            <a:pPr lvl="0" rtl="0">
              <a:spcBef>
                <a:spcPts val="0"/>
              </a:spcBef>
              <a:buNone/>
            </a:pPr>
            <a:endParaRPr sz="2400">
              <a:latin typeface="Verdana"/>
              <a:ea typeface="Verdana"/>
              <a:cs typeface="Verdana"/>
              <a:sym typeface="Verdana"/>
            </a:endParaRPr>
          </a:p>
          <a:p>
            <a:pPr marL="457200" lvl="0" indent="-381000" rtl="0">
              <a:spcBef>
                <a:spcPts val="0"/>
              </a:spcBef>
              <a:buClr>
                <a:srgbClr val="000000"/>
              </a:buClr>
              <a:buSzPct val="100000"/>
              <a:buFont typeface="Verdana"/>
              <a:buChar char="●"/>
            </a:pPr>
            <a:r>
              <a:rPr lang="en" sz="2400">
                <a:latin typeface="Verdana"/>
                <a:ea typeface="Verdana"/>
                <a:cs typeface="Verdana"/>
                <a:sym typeface="Verdana"/>
              </a:rPr>
              <a:t>First introduced in 1.4 as counters.</a:t>
            </a:r>
          </a:p>
          <a:p>
            <a:pPr marL="914400" lvl="1" indent="-381000" rtl="0">
              <a:spcBef>
                <a:spcPts val="0"/>
              </a:spcBef>
              <a:buClr>
                <a:srgbClr val="000000"/>
              </a:buClr>
              <a:buSzPct val="100000"/>
              <a:buFont typeface="Verdana"/>
              <a:buChar char="○"/>
            </a:pPr>
            <a:r>
              <a:rPr lang="en" sz="2400">
                <a:latin typeface="Verdana"/>
                <a:ea typeface="Verdana"/>
                <a:cs typeface="Verdana"/>
                <a:sym typeface="Verdana"/>
              </a:rPr>
              <a:t>2.0 adds sets, flags, registers, and maps.</a:t>
            </a:r>
          </a:p>
          <a:p>
            <a:pPr marL="457200" lvl="0" indent="0" rtl="0">
              <a:spcBef>
                <a:spcPts val="0"/>
              </a:spcBef>
              <a:buNone/>
            </a:pPr>
            <a:endParaRPr sz="2400">
              <a:latin typeface="Verdana"/>
              <a:ea typeface="Verdana"/>
              <a:cs typeface="Verdana"/>
              <a:sym typeface="Verdana"/>
            </a:endParaRPr>
          </a:p>
          <a:p>
            <a:pPr marL="457200" lvl="0" indent="-381000" rtl="0">
              <a:spcBef>
                <a:spcPts val="0"/>
              </a:spcBef>
              <a:buClr>
                <a:srgbClr val="000000"/>
              </a:buClr>
              <a:buSzPct val="100000"/>
              <a:buFont typeface="Verdana"/>
              <a:buChar char="●"/>
            </a:pPr>
            <a:r>
              <a:rPr lang="en" sz="2400">
                <a:latin typeface="Verdana"/>
                <a:ea typeface="Verdana"/>
                <a:cs typeface="Verdana"/>
                <a:sym typeface="Verdana"/>
              </a:rPr>
              <a:t>Configured as a bucket type property.</a:t>
            </a:r>
          </a:p>
        </p:txBody>
      </p:sp>
      <p:sp>
        <p:nvSpPr>
          <p:cNvPr id="198" name="Shape 198"/>
          <p:cNvSpPr txBox="1"/>
          <p:nvPr/>
        </p:nvSpPr>
        <p:spPr>
          <a:xfrm>
            <a:off x="120850" y="5644325"/>
            <a:ext cx="6972900" cy="457200"/>
          </a:xfrm>
          <a:prstGeom prst="rect">
            <a:avLst/>
          </a:prstGeom>
          <a:noFill/>
          <a:ln>
            <a:noFill/>
          </a:ln>
        </p:spPr>
        <p:txBody>
          <a:bodyPr lIns="91425" tIns="91425" rIns="91425" bIns="91425" anchor="t" anchorCtr="0">
            <a:normAutofit fontScale="32500" lnSpcReduction="20000"/>
          </a:bodyPr>
          <a:lstStyle/>
          <a:p>
            <a:pPr lvl="0" rtl="0">
              <a:spcBef>
                <a:spcPts val="0"/>
              </a:spcBef>
              <a:buNone/>
            </a:pPr>
            <a:r>
              <a:rPr lang="en">
                <a:latin typeface="Verdana"/>
                <a:ea typeface="Verdana"/>
                <a:cs typeface="Verdana"/>
                <a:sym typeface="Verdana"/>
              </a:rPr>
              <a:t>MORE INFO</a:t>
            </a:r>
          </a:p>
          <a:p>
            <a:pPr rtl="0">
              <a:spcBef>
                <a:spcPts val="0"/>
              </a:spcBef>
              <a:buNone/>
            </a:pPr>
            <a:r>
              <a:rPr lang="en">
                <a:latin typeface="Verdana"/>
                <a:ea typeface="Verdana"/>
                <a:cs typeface="Verdana"/>
                <a:sym typeface="Verdana"/>
              </a:rPr>
              <a:t>  </a:t>
            </a:r>
            <a:r>
              <a:rPr lang="en" u="sng">
                <a:solidFill>
                  <a:schemeClr val="hlink"/>
                </a:solidFill>
                <a:latin typeface="Verdana"/>
                <a:ea typeface="Verdana"/>
                <a:cs typeface="Verdana"/>
                <a:sym typeface="Verdana"/>
                <a:hlinkClick r:id="rId4"/>
              </a:rPr>
              <a:t>http://hal.upmc.fr/docs/00/55/55/88/PDF/techreport.pdf</a:t>
            </a:r>
          </a:p>
          <a:p>
            <a:pPr rtl="0">
              <a:spcBef>
                <a:spcPts val="0"/>
              </a:spcBef>
              <a:buNone/>
            </a:pPr>
            <a:r>
              <a:rPr lang="en" u="sng">
                <a:solidFill>
                  <a:schemeClr val="hlink"/>
                </a:solidFill>
                <a:latin typeface="Verdana"/>
                <a:ea typeface="Verdana"/>
                <a:cs typeface="Verdana"/>
                <a:sym typeface="Verdana"/>
                <a:hlinkClick r:id="rId5"/>
              </a:rPr>
              <a:t>http://docs.basho.com/riak/2.0.0/dev/using/data-types/</a:t>
            </a:r>
          </a:p>
          <a:p>
            <a:pPr>
              <a:spcBef>
                <a:spcPts val="0"/>
              </a:spcBef>
              <a:buNone/>
            </a:pPr>
            <a:r>
              <a:rPr lang="en" u="sng">
                <a:solidFill>
                  <a:schemeClr val="hlink"/>
                </a:solidFill>
                <a:latin typeface="Verdana"/>
                <a:ea typeface="Verdana"/>
                <a:cs typeface="Verdana"/>
                <a:sym typeface="Verdana"/>
                <a:hlinkClick r:id="rId6"/>
              </a:rPr>
              <a:t>http://docs.basho.com/riak/2.0.0/dev/data-modeling/data-types/</a:t>
            </a:r>
          </a:p>
        </p:txBody>
      </p:sp>
      <p:sp>
        <p:nvSpPr>
          <p:cNvPr id="199" name="Shape 199"/>
          <p:cNvSpPr txBox="1"/>
          <p:nvPr/>
        </p:nvSpPr>
        <p:spPr>
          <a:xfrm>
            <a:off x="5531325" y="2011525"/>
            <a:ext cx="326700" cy="210000"/>
          </a:xfrm>
          <a:prstGeom prst="rect">
            <a:avLst/>
          </a:prstGeom>
          <a:noFill/>
          <a:ln>
            <a:noFill/>
          </a:ln>
        </p:spPr>
        <p:txBody>
          <a:bodyPr lIns="91425" tIns="91425" rIns="91425" bIns="91425" anchor="t" anchorCtr="0">
            <a:normAutofit fontScale="25000" lnSpcReduction="20000"/>
          </a:bodyPr>
          <a:lstStyle/>
          <a:p>
            <a:pPr>
              <a:spcBef>
                <a:spcPts val="0"/>
              </a:spcBef>
              <a:buNone/>
            </a:pPr>
            <a:r>
              <a:rPr lang="en" sz="1000">
                <a:latin typeface="Verdana"/>
                <a:ea typeface="Verdana"/>
                <a:cs typeface="Verdana"/>
                <a:sym typeface="Verdana"/>
              </a:rPr>
              <a:t>1</a:t>
            </a:r>
          </a:p>
        </p:txBody>
      </p:sp>
      <p:sp>
        <p:nvSpPr>
          <p:cNvPr id="200" name="Shape 200"/>
          <p:cNvSpPr txBox="1"/>
          <p:nvPr/>
        </p:nvSpPr>
        <p:spPr>
          <a:xfrm>
            <a:off x="78900" y="5877150"/>
            <a:ext cx="326700" cy="210000"/>
          </a:xfrm>
          <a:prstGeom prst="rect">
            <a:avLst/>
          </a:prstGeom>
          <a:noFill/>
          <a:ln>
            <a:noFill/>
          </a:ln>
        </p:spPr>
        <p:txBody>
          <a:bodyPr lIns="91425" tIns="91425" rIns="91425" bIns="91425" anchor="t" anchorCtr="0">
            <a:normAutofit fontScale="25000" lnSpcReduction="20000"/>
          </a:bodyPr>
          <a:lstStyle/>
          <a:p>
            <a:pPr lvl="0" rtl="0">
              <a:spcBef>
                <a:spcPts val="0"/>
              </a:spcBef>
              <a:buNone/>
            </a:pPr>
            <a:r>
              <a:rPr lang="en" sz="1000">
                <a:latin typeface="Verdana"/>
                <a:ea typeface="Verdana"/>
                <a:cs typeface="Verdana"/>
                <a:sym typeface="Verdana"/>
              </a:rPr>
              <a:t>1</a:t>
            </a: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p:nvPr/>
        </p:nvSpPr>
        <p:spPr>
          <a:xfrm>
            <a:off x="2704" y="128956"/>
            <a:ext cx="1796700" cy="656399"/>
          </a:xfrm>
          <a:prstGeom prst="rect">
            <a:avLst/>
          </a:prstGeom>
          <a:solidFill>
            <a:srgbClr val="E4E4E6"/>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206" name="Shape 206"/>
          <p:cNvSpPr/>
          <p:nvPr/>
        </p:nvSpPr>
        <p:spPr>
          <a:xfrm>
            <a:off x="1805235" y="128956"/>
            <a:ext cx="7350299" cy="656399"/>
          </a:xfrm>
          <a:prstGeom prst="rect">
            <a:avLst/>
          </a:prstGeom>
          <a:solidFill>
            <a:srgbClr val="9AA9A1"/>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207" name="Shape 207"/>
          <p:cNvSpPr txBox="1">
            <a:spLocks noGrp="1"/>
          </p:cNvSpPr>
          <p:nvPr>
            <p:ph type="ctrTitle"/>
          </p:nvPr>
        </p:nvSpPr>
        <p:spPr>
          <a:xfrm>
            <a:off x="1230800" y="364425"/>
            <a:ext cx="7913100" cy="456299"/>
          </a:xfrm>
          <a:prstGeom prst="rect">
            <a:avLst/>
          </a:prstGeom>
          <a:noFill/>
          <a:ln>
            <a:noFill/>
          </a:ln>
        </p:spPr>
        <p:txBody>
          <a:bodyPr lIns="91425" tIns="91425" rIns="91425" bIns="91425" anchor="b" anchorCtr="0">
            <a:normAutofit fontScale="90000"/>
          </a:bodyPr>
          <a:lstStyle/>
          <a:p>
            <a:pPr marL="0" marR="0" lvl="0" indent="304800" algn="r" rtl="0">
              <a:lnSpc>
                <a:spcPct val="100000"/>
              </a:lnSpc>
              <a:spcBef>
                <a:spcPts val="0"/>
              </a:spcBef>
              <a:spcAft>
                <a:spcPts val="0"/>
              </a:spcAft>
              <a:buClr>
                <a:schemeClr val="dk1"/>
              </a:buClr>
              <a:buSzPct val="25000"/>
              <a:buFont typeface="Arial"/>
              <a:buNone/>
            </a:pPr>
            <a:r>
              <a:rPr lang="en" sz="3000" b="1">
                <a:solidFill>
                  <a:srgbClr val="FFFFFF"/>
                </a:solidFill>
                <a:latin typeface="Verdana"/>
                <a:ea typeface="Verdana"/>
                <a:cs typeface="Verdana"/>
                <a:sym typeface="Verdana"/>
              </a:rPr>
              <a:t>Riak Data Types</a:t>
            </a:r>
          </a:p>
        </p:txBody>
      </p:sp>
      <p:sp>
        <p:nvSpPr>
          <p:cNvPr id="208" name="Shape 208"/>
          <p:cNvSpPr txBox="1"/>
          <p:nvPr/>
        </p:nvSpPr>
        <p:spPr>
          <a:xfrm>
            <a:off x="313575" y="1156900"/>
            <a:ext cx="8476799" cy="4436999"/>
          </a:xfrm>
          <a:prstGeom prst="rect">
            <a:avLst/>
          </a:prstGeom>
          <a:noFill/>
          <a:ln>
            <a:noFill/>
          </a:ln>
        </p:spPr>
        <p:txBody>
          <a:bodyPr lIns="91425" tIns="91425" rIns="91425" bIns="91425" anchor="t" anchorCtr="0">
            <a:normAutofit/>
          </a:bodyPr>
          <a:lstStyle/>
          <a:p>
            <a:pPr lvl="0" rtl="0">
              <a:spcBef>
                <a:spcPts val="0"/>
              </a:spcBef>
              <a:buNone/>
            </a:pPr>
            <a:r>
              <a:rPr lang="en" sz="3000" b="1">
                <a:solidFill>
                  <a:srgbClr val="E69138"/>
                </a:solidFill>
                <a:latin typeface="Verdana"/>
                <a:ea typeface="Verdana"/>
                <a:cs typeface="Verdana"/>
                <a:sym typeface="Verdana"/>
              </a:rPr>
              <a:t>counters</a:t>
            </a:r>
          </a:p>
          <a:p>
            <a:pPr marL="457200" lvl="0" indent="-381000" rtl="0">
              <a:spcBef>
                <a:spcPts val="0"/>
              </a:spcBef>
              <a:buClr>
                <a:srgbClr val="000000"/>
              </a:buClr>
              <a:buSzPct val="100000"/>
              <a:buFont typeface="Verdana"/>
              <a:buChar char="●"/>
            </a:pPr>
            <a:r>
              <a:rPr lang="en" sz="2400">
                <a:latin typeface="Verdana"/>
                <a:ea typeface="Verdana"/>
                <a:cs typeface="Verdana"/>
                <a:sym typeface="Verdana"/>
              </a:rPr>
              <a:t>Can be used alone or as part of a map.</a:t>
            </a:r>
          </a:p>
          <a:p>
            <a:pPr lvl="0" rtl="0">
              <a:spcBef>
                <a:spcPts val="0"/>
              </a:spcBef>
              <a:buNone/>
            </a:pPr>
            <a:endParaRPr sz="2400">
              <a:latin typeface="Verdana"/>
              <a:ea typeface="Verdana"/>
              <a:cs typeface="Verdana"/>
              <a:sym typeface="Verdana"/>
            </a:endParaRPr>
          </a:p>
          <a:p>
            <a:pPr marL="457200" lvl="0" indent="-381000" rtl="0">
              <a:spcBef>
                <a:spcPts val="0"/>
              </a:spcBef>
              <a:buClr>
                <a:srgbClr val="000000"/>
              </a:buClr>
              <a:buSzPct val="100000"/>
              <a:buFont typeface="Verdana"/>
              <a:buChar char="●"/>
            </a:pPr>
            <a:r>
              <a:rPr lang="en" sz="2400">
                <a:latin typeface="Verdana"/>
                <a:ea typeface="Verdana"/>
                <a:cs typeface="Verdana"/>
                <a:sym typeface="Verdana"/>
              </a:rPr>
              <a:t>Keeps track of increments/decrements.</a:t>
            </a:r>
          </a:p>
          <a:p>
            <a:pPr marL="914400" lvl="1" indent="-381000" rtl="0">
              <a:spcBef>
                <a:spcPts val="0"/>
              </a:spcBef>
              <a:buClr>
                <a:srgbClr val="000000"/>
              </a:buClr>
              <a:buSzPct val="100000"/>
              <a:buFont typeface="Verdana"/>
              <a:buChar char="○"/>
            </a:pPr>
            <a:r>
              <a:rPr lang="en" sz="2400">
                <a:latin typeface="Verdana"/>
                <a:ea typeface="Verdana"/>
                <a:cs typeface="Verdana"/>
                <a:sym typeface="Verdana"/>
              </a:rPr>
              <a:t>Default value is 1 or -1, but configure to any integer value.</a:t>
            </a:r>
          </a:p>
          <a:p>
            <a:pPr marL="457200" lvl="0" indent="0" rtl="0">
              <a:spcBef>
                <a:spcPts val="0"/>
              </a:spcBef>
              <a:buNone/>
            </a:pPr>
            <a:endParaRPr sz="2400">
              <a:latin typeface="Verdana"/>
              <a:ea typeface="Verdana"/>
              <a:cs typeface="Verdana"/>
              <a:sym typeface="Verdana"/>
            </a:endParaRPr>
          </a:p>
          <a:p>
            <a:pPr marL="457200" lvl="0" indent="-381000" rtl="0">
              <a:spcBef>
                <a:spcPts val="0"/>
              </a:spcBef>
              <a:buClr>
                <a:srgbClr val="000000"/>
              </a:buClr>
              <a:buSzPct val="100000"/>
              <a:buFont typeface="Verdana"/>
              <a:buChar char="●"/>
            </a:pPr>
            <a:r>
              <a:rPr lang="en" sz="2400">
                <a:latin typeface="Verdana"/>
                <a:ea typeface="Verdana"/>
                <a:cs typeface="Verdana"/>
                <a:sym typeface="Verdana"/>
              </a:rPr>
              <a:t>Examples:</a:t>
            </a:r>
          </a:p>
          <a:p>
            <a:pPr marL="914400" lvl="1" indent="-381000" rtl="0">
              <a:spcBef>
                <a:spcPts val="0"/>
              </a:spcBef>
              <a:buClr>
                <a:srgbClr val="000000"/>
              </a:buClr>
              <a:buSzPct val="100000"/>
              <a:buFont typeface="Verdana"/>
              <a:buChar char="○"/>
            </a:pPr>
            <a:r>
              <a:rPr lang="en" sz="2400">
                <a:latin typeface="Verdana"/>
                <a:ea typeface="Verdana"/>
                <a:cs typeface="Verdana"/>
                <a:sym typeface="Verdana"/>
              </a:rPr>
              <a:t>page likes</a:t>
            </a:r>
          </a:p>
          <a:p>
            <a:pPr marL="914400" lvl="1" indent="-381000" rtl="0">
              <a:spcBef>
                <a:spcPts val="0"/>
              </a:spcBef>
              <a:buClr>
                <a:srgbClr val="000000"/>
              </a:buClr>
              <a:buSzPct val="100000"/>
              <a:buFont typeface="Verdana"/>
              <a:buChar char="○"/>
            </a:pPr>
            <a:r>
              <a:rPr lang="en" sz="2400">
                <a:latin typeface="Verdana"/>
                <a:ea typeface="Verdana"/>
                <a:cs typeface="Verdana"/>
                <a:sym typeface="Verdana"/>
              </a:rPr>
              <a:t>number of Twitter followers</a:t>
            </a:r>
          </a:p>
        </p:txBody>
      </p:sp>
      <p:pic>
        <p:nvPicPr>
          <p:cNvPr id="209" name="Shape 209"/>
          <p:cNvPicPr preferRelativeResize="0"/>
          <p:nvPr/>
        </p:nvPicPr>
        <p:blipFill>
          <a:blip r:embed="rId3">
            <a:alphaModFix/>
          </a:blip>
          <a:stretch>
            <a:fillRect/>
          </a:stretch>
        </p:blipFill>
        <p:spPr>
          <a:xfrm>
            <a:off x="6749400" y="5877150"/>
            <a:ext cx="2298775" cy="869224"/>
          </a:xfrm>
          <a:prstGeom prst="rect">
            <a:avLst/>
          </a:prstGeom>
          <a:noFill/>
          <a:ln>
            <a:noFill/>
          </a:ln>
        </p:spPr>
      </p:pic>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p:nvPr/>
        </p:nvSpPr>
        <p:spPr>
          <a:xfrm>
            <a:off x="2704" y="128956"/>
            <a:ext cx="1796700" cy="656399"/>
          </a:xfrm>
          <a:prstGeom prst="rect">
            <a:avLst/>
          </a:prstGeom>
          <a:solidFill>
            <a:srgbClr val="E4E4E6"/>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215" name="Shape 215"/>
          <p:cNvSpPr/>
          <p:nvPr/>
        </p:nvSpPr>
        <p:spPr>
          <a:xfrm>
            <a:off x="1805235" y="128956"/>
            <a:ext cx="7350299" cy="656399"/>
          </a:xfrm>
          <a:prstGeom prst="rect">
            <a:avLst/>
          </a:prstGeom>
          <a:solidFill>
            <a:srgbClr val="9AA9A1"/>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216" name="Shape 216"/>
          <p:cNvSpPr txBox="1">
            <a:spLocks noGrp="1"/>
          </p:cNvSpPr>
          <p:nvPr>
            <p:ph type="ctrTitle"/>
          </p:nvPr>
        </p:nvSpPr>
        <p:spPr>
          <a:xfrm>
            <a:off x="1230800" y="364425"/>
            <a:ext cx="7913100" cy="456299"/>
          </a:xfrm>
          <a:prstGeom prst="rect">
            <a:avLst/>
          </a:prstGeom>
          <a:noFill/>
          <a:ln>
            <a:noFill/>
          </a:ln>
        </p:spPr>
        <p:txBody>
          <a:bodyPr lIns="91425" tIns="91425" rIns="91425" bIns="91425" anchor="b" anchorCtr="0">
            <a:normAutofit fontScale="90000"/>
          </a:bodyPr>
          <a:lstStyle/>
          <a:p>
            <a:pPr marL="0" marR="0" lvl="0" indent="304800" algn="r" rtl="0">
              <a:lnSpc>
                <a:spcPct val="100000"/>
              </a:lnSpc>
              <a:spcBef>
                <a:spcPts val="0"/>
              </a:spcBef>
              <a:spcAft>
                <a:spcPts val="0"/>
              </a:spcAft>
              <a:buClr>
                <a:schemeClr val="dk1"/>
              </a:buClr>
              <a:buSzPct val="25000"/>
              <a:buFont typeface="Arial"/>
              <a:buNone/>
            </a:pPr>
            <a:r>
              <a:rPr lang="en" sz="3000" b="1">
                <a:solidFill>
                  <a:srgbClr val="FFFFFF"/>
                </a:solidFill>
                <a:latin typeface="Verdana"/>
                <a:ea typeface="Verdana"/>
                <a:cs typeface="Verdana"/>
                <a:sym typeface="Verdana"/>
              </a:rPr>
              <a:t>Riak Data Types</a:t>
            </a:r>
          </a:p>
        </p:txBody>
      </p:sp>
      <p:sp>
        <p:nvSpPr>
          <p:cNvPr id="217" name="Shape 217"/>
          <p:cNvSpPr txBox="1"/>
          <p:nvPr/>
        </p:nvSpPr>
        <p:spPr>
          <a:xfrm>
            <a:off x="313575" y="1156900"/>
            <a:ext cx="8476799" cy="4436999"/>
          </a:xfrm>
          <a:prstGeom prst="rect">
            <a:avLst/>
          </a:prstGeom>
          <a:noFill/>
          <a:ln>
            <a:noFill/>
          </a:ln>
        </p:spPr>
        <p:txBody>
          <a:bodyPr lIns="91425" tIns="91425" rIns="91425" bIns="91425" anchor="t" anchorCtr="0">
            <a:normAutofit lnSpcReduction="10000"/>
          </a:bodyPr>
          <a:lstStyle/>
          <a:p>
            <a:pPr lvl="0" rtl="0">
              <a:spcBef>
                <a:spcPts val="0"/>
              </a:spcBef>
              <a:buNone/>
            </a:pPr>
            <a:r>
              <a:rPr lang="en" sz="3000" b="1">
                <a:solidFill>
                  <a:srgbClr val="E69138"/>
                </a:solidFill>
                <a:latin typeface="Verdana"/>
                <a:ea typeface="Verdana"/>
                <a:cs typeface="Verdana"/>
                <a:sym typeface="Verdana"/>
              </a:rPr>
              <a:t>sets</a:t>
            </a:r>
          </a:p>
          <a:p>
            <a:pPr marL="457200" lvl="0" indent="-381000" rtl="0">
              <a:spcBef>
                <a:spcPts val="0"/>
              </a:spcBef>
              <a:buClr>
                <a:srgbClr val="000000"/>
              </a:buClr>
              <a:buSzPct val="100000"/>
              <a:buFont typeface="Verdana"/>
              <a:buChar char="●"/>
            </a:pPr>
            <a:r>
              <a:rPr lang="en" sz="2400">
                <a:solidFill>
                  <a:schemeClr val="dk1"/>
                </a:solidFill>
                <a:latin typeface="Verdana"/>
                <a:ea typeface="Verdana"/>
                <a:cs typeface="Verdana"/>
                <a:sym typeface="Verdana"/>
              </a:rPr>
              <a:t>Can be used alone or as part of a map.</a:t>
            </a:r>
          </a:p>
          <a:p>
            <a:pPr lvl="0" rtl="0">
              <a:spcBef>
                <a:spcPts val="0"/>
              </a:spcBef>
              <a:buNone/>
            </a:pPr>
            <a:endParaRPr sz="2400">
              <a:latin typeface="Verdana"/>
              <a:ea typeface="Verdana"/>
              <a:cs typeface="Verdana"/>
              <a:sym typeface="Verdana"/>
            </a:endParaRPr>
          </a:p>
          <a:p>
            <a:pPr marL="457200" marR="0" lvl="0" indent="-381000" algn="l" rtl="0">
              <a:lnSpc>
                <a:spcPct val="100000"/>
              </a:lnSpc>
              <a:spcBef>
                <a:spcPts val="0"/>
              </a:spcBef>
              <a:spcAft>
                <a:spcPts val="0"/>
              </a:spcAft>
              <a:buClr>
                <a:srgbClr val="000000"/>
              </a:buClr>
              <a:buSzPct val="100000"/>
              <a:buFont typeface="Verdana"/>
              <a:buChar char="●"/>
            </a:pPr>
            <a:r>
              <a:rPr lang="en" sz="2400">
                <a:latin typeface="Verdana"/>
                <a:ea typeface="Verdana"/>
                <a:cs typeface="Verdana"/>
                <a:sym typeface="Verdana"/>
              </a:rPr>
              <a:t>Collection of unique binary values</a:t>
            </a:r>
          </a:p>
          <a:p>
            <a:pPr marR="0" lvl="0" algn="l" rtl="0">
              <a:lnSpc>
                <a:spcPct val="100000"/>
              </a:lnSpc>
              <a:spcBef>
                <a:spcPts val="0"/>
              </a:spcBef>
              <a:spcAft>
                <a:spcPts val="0"/>
              </a:spcAft>
              <a:buNone/>
            </a:pPr>
            <a:endParaRPr sz="2400">
              <a:latin typeface="Verdana"/>
              <a:ea typeface="Verdana"/>
              <a:cs typeface="Verdana"/>
              <a:sym typeface="Verdana"/>
            </a:endParaRPr>
          </a:p>
          <a:p>
            <a:pPr marL="457200" lvl="0" indent="-381000" rtl="0">
              <a:spcBef>
                <a:spcPts val="0"/>
              </a:spcBef>
              <a:buClr>
                <a:srgbClr val="000000"/>
              </a:buClr>
              <a:buSzPct val="100000"/>
              <a:buFont typeface="Verdana"/>
              <a:buChar char="●"/>
            </a:pPr>
            <a:r>
              <a:rPr lang="en" sz="2400">
                <a:latin typeface="Verdana"/>
                <a:ea typeface="Verdana"/>
                <a:cs typeface="Verdana"/>
                <a:sym typeface="Verdana"/>
              </a:rPr>
              <a:t>Supported operations are add/remove 1 element and add/remove multiple elements.</a:t>
            </a:r>
          </a:p>
          <a:p>
            <a:pPr lvl="0" rtl="0">
              <a:spcBef>
                <a:spcPts val="0"/>
              </a:spcBef>
              <a:buNone/>
            </a:pPr>
            <a:endParaRPr sz="2400">
              <a:latin typeface="Verdana"/>
              <a:ea typeface="Verdana"/>
              <a:cs typeface="Verdana"/>
              <a:sym typeface="Verdana"/>
            </a:endParaRPr>
          </a:p>
          <a:p>
            <a:pPr marL="457200" lvl="0" indent="-381000" rtl="0">
              <a:spcBef>
                <a:spcPts val="0"/>
              </a:spcBef>
              <a:buClr>
                <a:srgbClr val="000000"/>
              </a:buClr>
              <a:buSzPct val="100000"/>
              <a:buFont typeface="Verdana"/>
              <a:buChar char="●"/>
            </a:pPr>
            <a:r>
              <a:rPr lang="en" sz="2400">
                <a:latin typeface="Verdana"/>
                <a:ea typeface="Verdana"/>
                <a:cs typeface="Verdana"/>
                <a:sym typeface="Verdana"/>
              </a:rPr>
              <a:t>Examples:</a:t>
            </a:r>
          </a:p>
          <a:p>
            <a:pPr marL="914400" lvl="1" indent="-381000" rtl="0">
              <a:spcBef>
                <a:spcPts val="0"/>
              </a:spcBef>
              <a:buClr>
                <a:srgbClr val="000000"/>
              </a:buClr>
              <a:buSzPct val="100000"/>
              <a:buFont typeface="Verdana"/>
              <a:buChar char="○"/>
            </a:pPr>
            <a:r>
              <a:rPr lang="en" sz="2400">
                <a:latin typeface="Verdana"/>
                <a:ea typeface="Verdana"/>
                <a:cs typeface="Verdana"/>
                <a:sym typeface="Verdana"/>
              </a:rPr>
              <a:t>items in an online shopping cart</a:t>
            </a:r>
          </a:p>
          <a:p>
            <a:pPr marL="914400" lvl="1" indent="-381000" rtl="0">
              <a:spcBef>
                <a:spcPts val="0"/>
              </a:spcBef>
              <a:buClr>
                <a:srgbClr val="000000"/>
              </a:buClr>
              <a:buSzPct val="100000"/>
              <a:buFont typeface="Verdana"/>
              <a:buChar char="○"/>
            </a:pPr>
            <a:r>
              <a:rPr lang="en" sz="2400">
                <a:solidFill>
                  <a:schemeClr val="dk1"/>
                </a:solidFill>
                <a:latin typeface="Verdana"/>
                <a:ea typeface="Verdana"/>
                <a:cs typeface="Verdana"/>
                <a:sym typeface="Verdana"/>
              </a:rPr>
              <a:t>UUIDs of a user’s friends in a social networking app</a:t>
            </a:r>
          </a:p>
        </p:txBody>
      </p:sp>
      <p:pic>
        <p:nvPicPr>
          <p:cNvPr id="218" name="Shape 218"/>
          <p:cNvPicPr preferRelativeResize="0"/>
          <p:nvPr/>
        </p:nvPicPr>
        <p:blipFill>
          <a:blip r:embed="rId3">
            <a:alphaModFix/>
          </a:blip>
          <a:stretch>
            <a:fillRect/>
          </a:stretch>
        </p:blipFill>
        <p:spPr>
          <a:xfrm>
            <a:off x="6749400" y="5877150"/>
            <a:ext cx="2298775" cy="869224"/>
          </a:xfrm>
          <a:prstGeom prst="rect">
            <a:avLst/>
          </a:prstGeom>
          <a:noFill/>
          <a:ln>
            <a:noFill/>
          </a:ln>
        </p:spPr>
      </p:pic>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p:nvPr/>
        </p:nvSpPr>
        <p:spPr>
          <a:xfrm>
            <a:off x="2704" y="128956"/>
            <a:ext cx="1796700" cy="656399"/>
          </a:xfrm>
          <a:prstGeom prst="rect">
            <a:avLst/>
          </a:prstGeom>
          <a:solidFill>
            <a:srgbClr val="E4E4E6"/>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224" name="Shape 224"/>
          <p:cNvSpPr/>
          <p:nvPr/>
        </p:nvSpPr>
        <p:spPr>
          <a:xfrm>
            <a:off x="1805235" y="128956"/>
            <a:ext cx="7350299" cy="656399"/>
          </a:xfrm>
          <a:prstGeom prst="rect">
            <a:avLst/>
          </a:prstGeom>
          <a:solidFill>
            <a:srgbClr val="9AA9A1"/>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225" name="Shape 225"/>
          <p:cNvSpPr txBox="1">
            <a:spLocks noGrp="1"/>
          </p:cNvSpPr>
          <p:nvPr>
            <p:ph type="ctrTitle"/>
          </p:nvPr>
        </p:nvSpPr>
        <p:spPr>
          <a:xfrm>
            <a:off x="1230800" y="364425"/>
            <a:ext cx="7913100" cy="456299"/>
          </a:xfrm>
          <a:prstGeom prst="rect">
            <a:avLst/>
          </a:prstGeom>
          <a:noFill/>
          <a:ln>
            <a:noFill/>
          </a:ln>
        </p:spPr>
        <p:txBody>
          <a:bodyPr lIns="91425" tIns="91425" rIns="91425" bIns="91425" anchor="b" anchorCtr="0">
            <a:normAutofit fontScale="90000"/>
          </a:bodyPr>
          <a:lstStyle/>
          <a:p>
            <a:pPr marL="0" marR="0" lvl="0" indent="304800" algn="r" rtl="0">
              <a:lnSpc>
                <a:spcPct val="100000"/>
              </a:lnSpc>
              <a:spcBef>
                <a:spcPts val="0"/>
              </a:spcBef>
              <a:spcAft>
                <a:spcPts val="0"/>
              </a:spcAft>
              <a:buClr>
                <a:schemeClr val="dk1"/>
              </a:buClr>
              <a:buSzPct val="25000"/>
              <a:buFont typeface="Arial"/>
              <a:buNone/>
            </a:pPr>
            <a:r>
              <a:rPr lang="en" sz="3000" b="1">
                <a:solidFill>
                  <a:srgbClr val="FFFFFF"/>
                </a:solidFill>
                <a:latin typeface="Verdana"/>
                <a:ea typeface="Verdana"/>
                <a:cs typeface="Verdana"/>
                <a:sym typeface="Verdana"/>
              </a:rPr>
              <a:t>Riak Data Types</a:t>
            </a:r>
          </a:p>
        </p:txBody>
      </p:sp>
      <p:sp>
        <p:nvSpPr>
          <p:cNvPr id="226" name="Shape 226"/>
          <p:cNvSpPr txBox="1"/>
          <p:nvPr/>
        </p:nvSpPr>
        <p:spPr>
          <a:xfrm>
            <a:off x="313575" y="1156900"/>
            <a:ext cx="8476799" cy="4436999"/>
          </a:xfrm>
          <a:prstGeom prst="rect">
            <a:avLst/>
          </a:prstGeom>
          <a:noFill/>
          <a:ln>
            <a:noFill/>
          </a:ln>
        </p:spPr>
        <p:txBody>
          <a:bodyPr lIns="91425" tIns="91425" rIns="91425" bIns="91425" anchor="t" anchorCtr="0">
            <a:normAutofit/>
          </a:bodyPr>
          <a:lstStyle/>
          <a:p>
            <a:pPr lvl="0" rtl="0">
              <a:spcBef>
                <a:spcPts val="0"/>
              </a:spcBef>
              <a:buNone/>
            </a:pPr>
            <a:r>
              <a:rPr lang="en" sz="3000" b="1">
                <a:solidFill>
                  <a:srgbClr val="E69138"/>
                </a:solidFill>
                <a:latin typeface="Verdana"/>
                <a:ea typeface="Verdana"/>
                <a:cs typeface="Verdana"/>
                <a:sym typeface="Verdana"/>
              </a:rPr>
              <a:t>flags</a:t>
            </a:r>
          </a:p>
          <a:p>
            <a:pPr marL="457200" lvl="0" indent="-381000" rtl="0">
              <a:spcBef>
                <a:spcPts val="0"/>
              </a:spcBef>
              <a:buClr>
                <a:srgbClr val="000000"/>
              </a:buClr>
              <a:buSzPct val="100000"/>
              <a:buFont typeface="Verdana"/>
              <a:buChar char="●"/>
            </a:pPr>
            <a:r>
              <a:rPr lang="en" sz="2400">
                <a:latin typeface="Verdana"/>
                <a:ea typeface="Verdana"/>
                <a:cs typeface="Verdana"/>
                <a:sym typeface="Verdana"/>
              </a:rPr>
              <a:t>Must be used as part of a map; cannot be used alone.</a:t>
            </a:r>
          </a:p>
          <a:p>
            <a:pPr lvl="0" rtl="0">
              <a:spcBef>
                <a:spcPts val="0"/>
              </a:spcBef>
              <a:buNone/>
            </a:pPr>
            <a:endParaRPr sz="2400">
              <a:latin typeface="Verdana"/>
              <a:ea typeface="Verdana"/>
              <a:cs typeface="Verdana"/>
              <a:sym typeface="Verdana"/>
            </a:endParaRPr>
          </a:p>
          <a:p>
            <a:pPr marL="457200" marR="0" lvl="0" indent="-381000" algn="l" rtl="0">
              <a:lnSpc>
                <a:spcPct val="100000"/>
              </a:lnSpc>
              <a:spcBef>
                <a:spcPts val="0"/>
              </a:spcBef>
              <a:spcAft>
                <a:spcPts val="0"/>
              </a:spcAft>
              <a:buClr>
                <a:srgbClr val="000000"/>
              </a:buClr>
              <a:buSzPct val="100000"/>
              <a:buFont typeface="Verdana"/>
              <a:buChar char="●"/>
            </a:pPr>
            <a:r>
              <a:rPr lang="en" sz="2400">
                <a:latin typeface="Verdana"/>
                <a:ea typeface="Verdana"/>
                <a:cs typeface="Verdana"/>
                <a:sym typeface="Verdana"/>
              </a:rPr>
              <a:t>Values limited to </a:t>
            </a:r>
            <a:r>
              <a:rPr lang="en" sz="2400" i="1">
                <a:latin typeface="Courier New"/>
                <a:ea typeface="Courier New"/>
                <a:cs typeface="Courier New"/>
                <a:sym typeface="Courier New"/>
              </a:rPr>
              <a:t>enable</a:t>
            </a:r>
            <a:r>
              <a:rPr lang="en" sz="2400">
                <a:latin typeface="Verdana"/>
                <a:ea typeface="Verdana"/>
                <a:cs typeface="Verdana"/>
                <a:sym typeface="Verdana"/>
              </a:rPr>
              <a:t> or </a:t>
            </a:r>
            <a:r>
              <a:rPr lang="en" sz="2400" i="1">
                <a:latin typeface="Courier New"/>
                <a:ea typeface="Courier New"/>
                <a:cs typeface="Courier New"/>
                <a:sym typeface="Courier New"/>
              </a:rPr>
              <a:t>disable</a:t>
            </a:r>
            <a:r>
              <a:rPr lang="en" sz="2400">
                <a:latin typeface="Verdana"/>
                <a:ea typeface="Verdana"/>
                <a:cs typeface="Verdana"/>
                <a:sym typeface="Verdana"/>
              </a:rPr>
              <a:t>.</a:t>
            </a:r>
          </a:p>
          <a:p>
            <a:pPr marR="0" lvl="0" algn="l" rtl="0">
              <a:lnSpc>
                <a:spcPct val="100000"/>
              </a:lnSpc>
              <a:spcBef>
                <a:spcPts val="0"/>
              </a:spcBef>
              <a:spcAft>
                <a:spcPts val="0"/>
              </a:spcAft>
              <a:buNone/>
            </a:pPr>
            <a:endParaRPr sz="2400">
              <a:latin typeface="Verdana"/>
              <a:ea typeface="Verdana"/>
              <a:cs typeface="Verdana"/>
              <a:sym typeface="Verdana"/>
            </a:endParaRPr>
          </a:p>
          <a:p>
            <a:pPr marL="457200" lvl="0" indent="-381000" rtl="0">
              <a:spcBef>
                <a:spcPts val="0"/>
              </a:spcBef>
              <a:buClr>
                <a:srgbClr val="000000"/>
              </a:buClr>
              <a:buSzPct val="100000"/>
              <a:buFont typeface="Verdana"/>
              <a:buChar char="●"/>
            </a:pPr>
            <a:r>
              <a:rPr lang="en" sz="2400">
                <a:latin typeface="Verdana"/>
                <a:ea typeface="Verdana"/>
                <a:cs typeface="Verdana"/>
                <a:sym typeface="Verdana"/>
              </a:rPr>
              <a:t>Examples:</a:t>
            </a:r>
          </a:p>
          <a:p>
            <a:pPr marL="914400" lvl="1" indent="-381000" rtl="0">
              <a:spcBef>
                <a:spcPts val="0"/>
              </a:spcBef>
              <a:buClr>
                <a:srgbClr val="000000"/>
              </a:buClr>
              <a:buSzPct val="100000"/>
              <a:buFont typeface="Verdana"/>
              <a:buChar char="○"/>
            </a:pPr>
            <a:r>
              <a:rPr lang="en" sz="2400">
                <a:latin typeface="Verdana"/>
                <a:ea typeface="Verdana"/>
                <a:cs typeface="Verdana"/>
                <a:sym typeface="Verdana"/>
              </a:rPr>
              <a:t>whether a tweet has been retweeted</a:t>
            </a:r>
          </a:p>
          <a:p>
            <a:pPr marL="914400" lvl="1" indent="-381000" rtl="0">
              <a:spcBef>
                <a:spcPts val="0"/>
              </a:spcBef>
              <a:buClr>
                <a:srgbClr val="000000"/>
              </a:buClr>
              <a:buSzPct val="100000"/>
              <a:buFont typeface="Verdana"/>
              <a:buChar char="○"/>
            </a:pPr>
            <a:r>
              <a:rPr lang="en" sz="2400">
                <a:latin typeface="Verdana"/>
                <a:ea typeface="Verdana"/>
                <a:cs typeface="Verdana"/>
                <a:sym typeface="Verdana"/>
              </a:rPr>
              <a:t>whether a user is eligible for preferred pricing</a:t>
            </a:r>
          </a:p>
        </p:txBody>
      </p:sp>
      <p:pic>
        <p:nvPicPr>
          <p:cNvPr id="227" name="Shape 227"/>
          <p:cNvPicPr preferRelativeResize="0"/>
          <p:nvPr/>
        </p:nvPicPr>
        <p:blipFill>
          <a:blip r:embed="rId3">
            <a:alphaModFix/>
          </a:blip>
          <a:stretch>
            <a:fillRect/>
          </a:stretch>
        </p:blipFill>
        <p:spPr>
          <a:xfrm>
            <a:off x="6749400" y="5877150"/>
            <a:ext cx="2298775" cy="869224"/>
          </a:xfrm>
          <a:prstGeom prst="rect">
            <a:avLst/>
          </a:prstGeom>
          <a:noFill/>
          <a:ln>
            <a:noFill/>
          </a:ln>
        </p:spPr>
      </p:pic>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p:nvPr/>
        </p:nvSpPr>
        <p:spPr>
          <a:xfrm>
            <a:off x="2704" y="128956"/>
            <a:ext cx="1796700" cy="656399"/>
          </a:xfrm>
          <a:prstGeom prst="rect">
            <a:avLst/>
          </a:prstGeom>
          <a:solidFill>
            <a:srgbClr val="E4E4E6"/>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233" name="Shape 233"/>
          <p:cNvSpPr/>
          <p:nvPr/>
        </p:nvSpPr>
        <p:spPr>
          <a:xfrm>
            <a:off x="1805235" y="128956"/>
            <a:ext cx="7350299" cy="656399"/>
          </a:xfrm>
          <a:prstGeom prst="rect">
            <a:avLst/>
          </a:prstGeom>
          <a:solidFill>
            <a:srgbClr val="9AA9A1"/>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234" name="Shape 234"/>
          <p:cNvSpPr txBox="1">
            <a:spLocks noGrp="1"/>
          </p:cNvSpPr>
          <p:nvPr>
            <p:ph type="ctrTitle"/>
          </p:nvPr>
        </p:nvSpPr>
        <p:spPr>
          <a:xfrm>
            <a:off x="1230800" y="364425"/>
            <a:ext cx="7913100" cy="456299"/>
          </a:xfrm>
          <a:prstGeom prst="rect">
            <a:avLst/>
          </a:prstGeom>
          <a:noFill/>
          <a:ln>
            <a:noFill/>
          </a:ln>
        </p:spPr>
        <p:txBody>
          <a:bodyPr lIns="91425" tIns="91425" rIns="91425" bIns="91425" anchor="b" anchorCtr="0">
            <a:normAutofit fontScale="90000"/>
          </a:bodyPr>
          <a:lstStyle/>
          <a:p>
            <a:pPr marL="0" marR="0" lvl="0" indent="304800" algn="r" rtl="0">
              <a:lnSpc>
                <a:spcPct val="100000"/>
              </a:lnSpc>
              <a:spcBef>
                <a:spcPts val="0"/>
              </a:spcBef>
              <a:spcAft>
                <a:spcPts val="0"/>
              </a:spcAft>
              <a:buClr>
                <a:schemeClr val="dk1"/>
              </a:buClr>
              <a:buSzPct val="25000"/>
              <a:buFont typeface="Arial"/>
              <a:buNone/>
            </a:pPr>
            <a:r>
              <a:rPr lang="en" sz="3000" b="1">
                <a:solidFill>
                  <a:srgbClr val="FFFFFF"/>
                </a:solidFill>
                <a:latin typeface="Verdana"/>
                <a:ea typeface="Verdana"/>
                <a:cs typeface="Verdana"/>
                <a:sym typeface="Verdana"/>
              </a:rPr>
              <a:t>Riak Data Types</a:t>
            </a:r>
          </a:p>
        </p:txBody>
      </p:sp>
      <p:sp>
        <p:nvSpPr>
          <p:cNvPr id="235" name="Shape 235"/>
          <p:cNvSpPr txBox="1"/>
          <p:nvPr/>
        </p:nvSpPr>
        <p:spPr>
          <a:xfrm>
            <a:off x="313575" y="1156900"/>
            <a:ext cx="8476799" cy="4436999"/>
          </a:xfrm>
          <a:prstGeom prst="rect">
            <a:avLst/>
          </a:prstGeom>
          <a:noFill/>
          <a:ln>
            <a:noFill/>
          </a:ln>
        </p:spPr>
        <p:txBody>
          <a:bodyPr lIns="91425" tIns="91425" rIns="91425" bIns="91425" anchor="t" anchorCtr="0">
            <a:normAutofit lnSpcReduction="10000"/>
          </a:bodyPr>
          <a:lstStyle/>
          <a:p>
            <a:pPr lvl="0" rtl="0">
              <a:spcBef>
                <a:spcPts val="0"/>
              </a:spcBef>
              <a:buNone/>
            </a:pPr>
            <a:r>
              <a:rPr lang="en" sz="3000" b="1">
                <a:solidFill>
                  <a:srgbClr val="E69138"/>
                </a:solidFill>
                <a:latin typeface="Verdana"/>
                <a:ea typeface="Verdana"/>
                <a:cs typeface="Verdana"/>
                <a:sym typeface="Verdana"/>
              </a:rPr>
              <a:t>registers</a:t>
            </a:r>
          </a:p>
          <a:p>
            <a:pPr marL="457200" lvl="0" indent="-381000" rtl="0">
              <a:spcBef>
                <a:spcPts val="0"/>
              </a:spcBef>
              <a:buClr>
                <a:srgbClr val="000000"/>
              </a:buClr>
              <a:buSzPct val="100000"/>
              <a:buFont typeface="Verdana"/>
              <a:buChar char="●"/>
            </a:pPr>
            <a:r>
              <a:rPr lang="en" sz="2400">
                <a:latin typeface="Verdana"/>
                <a:ea typeface="Verdana"/>
                <a:cs typeface="Verdana"/>
                <a:sym typeface="Verdana"/>
              </a:rPr>
              <a:t>Must be used as part of a map; cannot be used alone.</a:t>
            </a:r>
          </a:p>
          <a:p>
            <a:pPr lvl="0" rtl="0">
              <a:spcBef>
                <a:spcPts val="0"/>
              </a:spcBef>
              <a:buNone/>
            </a:pPr>
            <a:endParaRPr sz="2400">
              <a:latin typeface="Verdana"/>
              <a:ea typeface="Verdana"/>
              <a:cs typeface="Verdana"/>
              <a:sym typeface="Verdana"/>
            </a:endParaRPr>
          </a:p>
          <a:p>
            <a:pPr marL="457200" marR="0" lvl="0" indent="-381000" algn="l" rtl="0">
              <a:lnSpc>
                <a:spcPct val="100000"/>
              </a:lnSpc>
              <a:spcBef>
                <a:spcPts val="0"/>
              </a:spcBef>
              <a:spcAft>
                <a:spcPts val="0"/>
              </a:spcAft>
              <a:buClr>
                <a:srgbClr val="000000"/>
              </a:buClr>
              <a:buSzPct val="100000"/>
              <a:buFont typeface="Verdana"/>
              <a:buChar char="●"/>
            </a:pPr>
            <a:r>
              <a:rPr lang="en" sz="2400">
                <a:latin typeface="Verdana"/>
                <a:ea typeface="Verdana"/>
                <a:cs typeface="Verdana"/>
                <a:sym typeface="Verdana"/>
              </a:rPr>
              <a:t>Named binary, with values of any binary.  The value may change over time.</a:t>
            </a:r>
          </a:p>
          <a:p>
            <a:pPr marR="0" lvl="0" algn="l" rtl="0">
              <a:lnSpc>
                <a:spcPct val="100000"/>
              </a:lnSpc>
              <a:spcBef>
                <a:spcPts val="0"/>
              </a:spcBef>
              <a:spcAft>
                <a:spcPts val="0"/>
              </a:spcAft>
              <a:buNone/>
            </a:pPr>
            <a:endParaRPr sz="2400">
              <a:latin typeface="Verdana"/>
              <a:ea typeface="Verdana"/>
              <a:cs typeface="Verdana"/>
              <a:sym typeface="Verdana"/>
            </a:endParaRPr>
          </a:p>
          <a:p>
            <a:pPr marL="457200" lvl="0" indent="-381000" rtl="0">
              <a:spcBef>
                <a:spcPts val="0"/>
              </a:spcBef>
              <a:buClr>
                <a:srgbClr val="000000"/>
              </a:buClr>
              <a:buSzPct val="100000"/>
              <a:buFont typeface="Verdana"/>
              <a:buChar char="●"/>
            </a:pPr>
            <a:r>
              <a:rPr lang="en" sz="2400">
                <a:latin typeface="Verdana"/>
                <a:ea typeface="Verdana"/>
                <a:cs typeface="Verdana"/>
                <a:sym typeface="Verdana"/>
              </a:rPr>
              <a:t>Examples:</a:t>
            </a:r>
          </a:p>
          <a:p>
            <a:pPr marL="914400" lvl="1" indent="-381000" rtl="0">
              <a:spcBef>
                <a:spcPts val="0"/>
              </a:spcBef>
              <a:buClr>
                <a:srgbClr val="000000"/>
              </a:buClr>
              <a:buSzPct val="100000"/>
              <a:buFont typeface="Verdana"/>
              <a:buChar char="○"/>
            </a:pPr>
            <a:r>
              <a:rPr lang="en" sz="2400">
                <a:latin typeface="Verdana"/>
                <a:ea typeface="Verdana"/>
                <a:cs typeface="Verdana"/>
                <a:sym typeface="Verdana"/>
              </a:rPr>
              <a:t>storing the name </a:t>
            </a:r>
            <a:r>
              <a:rPr lang="en" sz="2400" i="1">
                <a:latin typeface="Verdana"/>
                <a:ea typeface="Verdana"/>
                <a:cs typeface="Verdana"/>
                <a:sym typeface="Verdana"/>
              </a:rPr>
              <a:t>Beaker</a:t>
            </a:r>
            <a:r>
              <a:rPr lang="en" sz="2400">
                <a:latin typeface="Verdana"/>
                <a:ea typeface="Verdana"/>
                <a:cs typeface="Verdana"/>
                <a:sym typeface="Verdana"/>
              </a:rPr>
              <a:t> in the register </a:t>
            </a:r>
            <a:r>
              <a:rPr lang="en" sz="2400" i="1">
                <a:latin typeface="Courier New"/>
                <a:ea typeface="Courier New"/>
                <a:cs typeface="Courier New"/>
                <a:sym typeface="Courier New"/>
              </a:rPr>
              <a:t>firstName</a:t>
            </a:r>
            <a:r>
              <a:rPr lang="en" sz="2400">
                <a:latin typeface="Verdana"/>
                <a:ea typeface="Verdana"/>
                <a:cs typeface="Verdana"/>
                <a:sym typeface="Verdana"/>
              </a:rPr>
              <a:t> in the map </a:t>
            </a:r>
            <a:r>
              <a:rPr lang="en" sz="2400" i="1">
                <a:latin typeface="Courier New"/>
                <a:ea typeface="Courier New"/>
                <a:cs typeface="Courier New"/>
                <a:sym typeface="Courier New"/>
              </a:rPr>
              <a:t>favoriteMuppets</a:t>
            </a:r>
          </a:p>
          <a:p>
            <a:pPr marL="914400" lvl="1" indent="-381000" rtl="0">
              <a:spcBef>
                <a:spcPts val="0"/>
              </a:spcBef>
              <a:buClr>
                <a:srgbClr val="000000"/>
              </a:buClr>
              <a:buSzPct val="100000"/>
              <a:buFont typeface="Verdana"/>
              <a:buChar char="○"/>
            </a:pPr>
            <a:r>
              <a:rPr lang="en" sz="2400">
                <a:solidFill>
                  <a:schemeClr val="dk1"/>
                </a:solidFill>
                <a:latin typeface="Verdana"/>
                <a:ea typeface="Verdana"/>
                <a:cs typeface="Verdana"/>
                <a:sym typeface="Verdana"/>
              </a:rPr>
              <a:t>storing the place </a:t>
            </a:r>
            <a:r>
              <a:rPr lang="en" sz="2400" i="1">
                <a:solidFill>
                  <a:schemeClr val="dk1"/>
                </a:solidFill>
                <a:latin typeface="Verdana"/>
                <a:ea typeface="Verdana"/>
                <a:cs typeface="Verdana"/>
                <a:sym typeface="Verdana"/>
              </a:rPr>
              <a:t>Timbuktu</a:t>
            </a:r>
            <a:r>
              <a:rPr lang="en" sz="2400">
                <a:solidFill>
                  <a:schemeClr val="dk1"/>
                </a:solidFill>
                <a:latin typeface="Verdana"/>
                <a:ea typeface="Verdana"/>
                <a:cs typeface="Verdana"/>
                <a:sym typeface="Verdana"/>
              </a:rPr>
              <a:t> in the register </a:t>
            </a:r>
            <a:r>
              <a:rPr lang="en" sz="2400" i="1">
                <a:solidFill>
                  <a:schemeClr val="dk1"/>
                </a:solidFill>
                <a:latin typeface="Courier New"/>
                <a:ea typeface="Courier New"/>
                <a:cs typeface="Courier New"/>
                <a:sym typeface="Courier New"/>
              </a:rPr>
              <a:t>cities</a:t>
            </a:r>
            <a:r>
              <a:rPr lang="en" sz="2400">
                <a:solidFill>
                  <a:schemeClr val="dk1"/>
                </a:solidFill>
                <a:latin typeface="Verdana"/>
                <a:ea typeface="Verdana"/>
                <a:cs typeface="Verdana"/>
                <a:sym typeface="Verdana"/>
              </a:rPr>
              <a:t> in the map </a:t>
            </a:r>
            <a:r>
              <a:rPr lang="en" sz="2400" i="1">
                <a:solidFill>
                  <a:schemeClr val="dk1"/>
                </a:solidFill>
                <a:latin typeface="Courier New"/>
                <a:ea typeface="Courier New"/>
                <a:cs typeface="Courier New"/>
                <a:sym typeface="Courier New"/>
              </a:rPr>
              <a:t>hottestPlaces</a:t>
            </a:r>
          </a:p>
        </p:txBody>
      </p:sp>
      <p:pic>
        <p:nvPicPr>
          <p:cNvPr id="236" name="Shape 236"/>
          <p:cNvPicPr preferRelativeResize="0"/>
          <p:nvPr/>
        </p:nvPicPr>
        <p:blipFill>
          <a:blip r:embed="rId3">
            <a:alphaModFix/>
          </a:blip>
          <a:stretch>
            <a:fillRect/>
          </a:stretch>
        </p:blipFill>
        <p:spPr>
          <a:xfrm>
            <a:off x="6749400" y="5877150"/>
            <a:ext cx="2298775" cy="869224"/>
          </a:xfrm>
          <a:prstGeom prst="rect">
            <a:avLst/>
          </a:prstGeom>
          <a:noFill/>
          <a:ln>
            <a:noFill/>
          </a:ln>
        </p:spPr>
      </p:pic>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p:nvPr/>
        </p:nvSpPr>
        <p:spPr>
          <a:xfrm>
            <a:off x="2704" y="128956"/>
            <a:ext cx="1796700" cy="656399"/>
          </a:xfrm>
          <a:prstGeom prst="rect">
            <a:avLst/>
          </a:prstGeom>
          <a:solidFill>
            <a:srgbClr val="E4E4E6"/>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242" name="Shape 242"/>
          <p:cNvSpPr/>
          <p:nvPr/>
        </p:nvSpPr>
        <p:spPr>
          <a:xfrm>
            <a:off x="1805235" y="128956"/>
            <a:ext cx="7350299" cy="656399"/>
          </a:xfrm>
          <a:prstGeom prst="rect">
            <a:avLst/>
          </a:prstGeom>
          <a:solidFill>
            <a:srgbClr val="9AA9A1"/>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243" name="Shape 243"/>
          <p:cNvSpPr txBox="1">
            <a:spLocks noGrp="1"/>
          </p:cNvSpPr>
          <p:nvPr>
            <p:ph type="ctrTitle"/>
          </p:nvPr>
        </p:nvSpPr>
        <p:spPr>
          <a:xfrm>
            <a:off x="1230800" y="364425"/>
            <a:ext cx="7913100" cy="456299"/>
          </a:xfrm>
          <a:prstGeom prst="rect">
            <a:avLst/>
          </a:prstGeom>
          <a:noFill/>
          <a:ln>
            <a:noFill/>
          </a:ln>
        </p:spPr>
        <p:txBody>
          <a:bodyPr lIns="91425" tIns="91425" rIns="91425" bIns="91425" anchor="b" anchorCtr="0">
            <a:normAutofit fontScale="90000"/>
          </a:bodyPr>
          <a:lstStyle/>
          <a:p>
            <a:pPr marL="0" marR="0" lvl="0" indent="304800" algn="r" rtl="0">
              <a:lnSpc>
                <a:spcPct val="100000"/>
              </a:lnSpc>
              <a:spcBef>
                <a:spcPts val="0"/>
              </a:spcBef>
              <a:spcAft>
                <a:spcPts val="0"/>
              </a:spcAft>
              <a:buClr>
                <a:schemeClr val="dk1"/>
              </a:buClr>
              <a:buSzPct val="25000"/>
              <a:buFont typeface="Arial"/>
              <a:buNone/>
            </a:pPr>
            <a:r>
              <a:rPr lang="en" sz="3000" b="1">
                <a:solidFill>
                  <a:srgbClr val="FFFFFF"/>
                </a:solidFill>
                <a:latin typeface="Verdana"/>
                <a:ea typeface="Verdana"/>
                <a:cs typeface="Verdana"/>
                <a:sym typeface="Verdana"/>
              </a:rPr>
              <a:t>Riak Data Types</a:t>
            </a:r>
          </a:p>
        </p:txBody>
      </p:sp>
      <p:sp>
        <p:nvSpPr>
          <p:cNvPr id="244" name="Shape 244"/>
          <p:cNvSpPr txBox="1"/>
          <p:nvPr/>
        </p:nvSpPr>
        <p:spPr>
          <a:xfrm>
            <a:off x="313575" y="1156900"/>
            <a:ext cx="8677800" cy="4436999"/>
          </a:xfrm>
          <a:prstGeom prst="rect">
            <a:avLst/>
          </a:prstGeom>
          <a:noFill/>
          <a:ln>
            <a:noFill/>
          </a:ln>
        </p:spPr>
        <p:txBody>
          <a:bodyPr lIns="91425" tIns="91425" rIns="91425" bIns="91425" anchor="t" anchorCtr="0">
            <a:normAutofit fontScale="92500"/>
          </a:bodyPr>
          <a:lstStyle/>
          <a:p>
            <a:pPr lvl="0" rtl="0">
              <a:spcBef>
                <a:spcPts val="0"/>
              </a:spcBef>
              <a:buNone/>
            </a:pPr>
            <a:r>
              <a:rPr lang="en" sz="3000" b="1">
                <a:solidFill>
                  <a:srgbClr val="E69138"/>
                </a:solidFill>
                <a:latin typeface="Verdana"/>
                <a:ea typeface="Verdana"/>
                <a:cs typeface="Verdana"/>
                <a:sym typeface="Verdana"/>
              </a:rPr>
              <a:t>maps</a:t>
            </a:r>
          </a:p>
          <a:p>
            <a:pPr marL="457200" lvl="0" indent="-381000" rtl="0">
              <a:spcBef>
                <a:spcPts val="0"/>
              </a:spcBef>
              <a:buClr>
                <a:srgbClr val="000000"/>
              </a:buClr>
              <a:buSzPct val="100000"/>
              <a:buFont typeface="Verdana"/>
              <a:buChar char="●"/>
            </a:pPr>
            <a:r>
              <a:rPr lang="en" sz="2400">
                <a:latin typeface="Verdana"/>
                <a:ea typeface="Verdana"/>
                <a:cs typeface="Verdana"/>
                <a:sym typeface="Verdana"/>
              </a:rPr>
              <a:t>Supports nesting any of the data types, including maps.</a:t>
            </a:r>
          </a:p>
          <a:p>
            <a:pPr lvl="0" rtl="0">
              <a:spcBef>
                <a:spcPts val="0"/>
              </a:spcBef>
              <a:buNone/>
            </a:pPr>
            <a:endParaRPr sz="2400">
              <a:latin typeface="Verdana"/>
              <a:ea typeface="Verdana"/>
              <a:cs typeface="Verdana"/>
              <a:sym typeface="Verdana"/>
            </a:endParaRPr>
          </a:p>
          <a:p>
            <a:pPr marL="457200" marR="0" lvl="0" indent="-381000" algn="l" rtl="0">
              <a:lnSpc>
                <a:spcPct val="100000"/>
              </a:lnSpc>
              <a:spcBef>
                <a:spcPts val="0"/>
              </a:spcBef>
              <a:spcAft>
                <a:spcPts val="0"/>
              </a:spcAft>
              <a:buClr>
                <a:srgbClr val="000000"/>
              </a:buClr>
              <a:buSzPct val="100000"/>
              <a:buFont typeface="Verdana"/>
              <a:buChar char="●"/>
            </a:pPr>
            <a:r>
              <a:rPr lang="en" sz="2400">
                <a:latin typeface="Verdana"/>
                <a:ea typeface="Verdana"/>
                <a:cs typeface="Verdana"/>
                <a:sym typeface="Verdana"/>
              </a:rPr>
              <a:t>Operations including adding/removing map fields and performing allowed operations on the data types nested within a field (e.g. decrement a counter). </a:t>
            </a:r>
          </a:p>
          <a:p>
            <a:pPr marR="0" lvl="0" algn="l" rtl="0">
              <a:lnSpc>
                <a:spcPct val="100000"/>
              </a:lnSpc>
              <a:spcBef>
                <a:spcPts val="0"/>
              </a:spcBef>
              <a:spcAft>
                <a:spcPts val="0"/>
              </a:spcAft>
              <a:buNone/>
            </a:pPr>
            <a:endParaRPr sz="2400">
              <a:latin typeface="Verdana"/>
              <a:ea typeface="Verdana"/>
              <a:cs typeface="Verdana"/>
              <a:sym typeface="Verdana"/>
            </a:endParaRPr>
          </a:p>
          <a:p>
            <a:pPr marL="457200" lvl="0" indent="-381000" rtl="0">
              <a:spcBef>
                <a:spcPts val="0"/>
              </a:spcBef>
              <a:buClr>
                <a:srgbClr val="000000"/>
              </a:buClr>
              <a:buSzPct val="100000"/>
              <a:buFont typeface="Verdana"/>
              <a:buChar char="●"/>
            </a:pPr>
            <a:r>
              <a:rPr lang="en" sz="2400">
                <a:latin typeface="Verdana"/>
                <a:ea typeface="Verdana"/>
                <a:cs typeface="Verdana"/>
                <a:sym typeface="Verdana"/>
              </a:rPr>
              <a:t>Example: a map called </a:t>
            </a:r>
            <a:r>
              <a:rPr lang="en" sz="2400" i="1">
                <a:latin typeface="Courier New"/>
                <a:ea typeface="Courier New"/>
                <a:cs typeface="Courier New"/>
                <a:sym typeface="Courier New"/>
              </a:rPr>
              <a:t>userProfile</a:t>
            </a:r>
            <a:r>
              <a:rPr lang="en" sz="2400" i="1">
                <a:latin typeface="Verdana"/>
                <a:ea typeface="Verdana"/>
                <a:cs typeface="Verdana"/>
                <a:sym typeface="Verdana"/>
              </a:rPr>
              <a:t> </a:t>
            </a:r>
            <a:r>
              <a:rPr lang="en" sz="2400">
                <a:latin typeface="Verdana"/>
                <a:ea typeface="Verdana"/>
                <a:cs typeface="Verdana"/>
                <a:sym typeface="Verdana"/>
              </a:rPr>
              <a:t>containing: </a:t>
            </a:r>
          </a:p>
          <a:p>
            <a:pPr marL="914400" lvl="1" indent="-381000" rtl="0">
              <a:spcBef>
                <a:spcPts val="0"/>
              </a:spcBef>
              <a:buClr>
                <a:srgbClr val="000000"/>
              </a:buClr>
              <a:buSzPct val="100000"/>
              <a:buFont typeface="Verdana"/>
              <a:buChar char="○"/>
            </a:pPr>
            <a:r>
              <a:rPr lang="en" sz="2400">
                <a:latin typeface="Verdana"/>
                <a:ea typeface="Verdana"/>
                <a:cs typeface="Verdana"/>
                <a:sym typeface="Verdana"/>
              </a:rPr>
              <a:t>register </a:t>
            </a:r>
            <a:r>
              <a:rPr lang="en" sz="2400" i="1">
                <a:latin typeface="Courier New"/>
                <a:ea typeface="Courier New"/>
                <a:cs typeface="Courier New"/>
                <a:sym typeface="Courier New"/>
              </a:rPr>
              <a:t>userName</a:t>
            </a:r>
          </a:p>
          <a:p>
            <a:pPr marL="914400" lvl="1" indent="-381000" rtl="0">
              <a:spcBef>
                <a:spcPts val="0"/>
              </a:spcBef>
              <a:buClr>
                <a:srgbClr val="000000"/>
              </a:buClr>
              <a:buSzPct val="100000"/>
              <a:buFont typeface="Verdana"/>
              <a:buChar char="○"/>
            </a:pPr>
            <a:r>
              <a:rPr lang="en" sz="2400">
                <a:latin typeface="Verdana"/>
                <a:ea typeface="Verdana"/>
                <a:cs typeface="Verdana"/>
                <a:sym typeface="Verdana"/>
              </a:rPr>
              <a:t>flag </a:t>
            </a:r>
            <a:r>
              <a:rPr lang="en" sz="2400" i="1">
                <a:latin typeface="Courier New"/>
                <a:ea typeface="Courier New"/>
                <a:cs typeface="Courier New"/>
                <a:sym typeface="Courier New"/>
              </a:rPr>
              <a:t>emailNotifications</a:t>
            </a:r>
          </a:p>
          <a:p>
            <a:pPr marL="914400" lvl="1" indent="-381000" rtl="0">
              <a:spcBef>
                <a:spcPts val="0"/>
              </a:spcBef>
              <a:buClr>
                <a:srgbClr val="000000"/>
              </a:buClr>
              <a:buSzPct val="100000"/>
              <a:buFont typeface="Verdana"/>
              <a:buChar char="○"/>
            </a:pPr>
            <a:r>
              <a:rPr lang="en" sz="2400">
                <a:latin typeface="Verdana"/>
                <a:ea typeface="Verdana"/>
                <a:cs typeface="Verdana"/>
                <a:sym typeface="Verdana"/>
              </a:rPr>
              <a:t>counter </a:t>
            </a:r>
            <a:r>
              <a:rPr lang="en" sz="2400" i="1">
                <a:latin typeface="Courier New"/>
                <a:ea typeface="Courier New"/>
                <a:cs typeface="Courier New"/>
                <a:sym typeface="Courier New"/>
              </a:rPr>
              <a:t>siteVisits</a:t>
            </a:r>
          </a:p>
        </p:txBody>
      </p:sp>
      <p:pic>
        <p:nvPicPr>
          <p:cNvPr id="245" name="Shape 245"/>
          <p:cNvPicPr preferRelativeResize="0"/>
          <p:nvPr/>
        </p:nvPicPr>
        <p:blipFill>
          <a:blip r:embed="rId3">
            <a:alphaModFix/>
          </a:blip>
          <a:stretch>
            <a:fillRect/>
          </a:stretch>
        </p:blipFill>
        <p:spPr>
          <a:xfrm>
            <a:off x="6749400" y="5877150"/>
            <a:ext cx="2298775" cy="869224"/>
          </a:xfrm>
          <a:prstGeom prst="rect">
            <a:avLst/>
          </a:prstGeom>
          <a:noFill/>
          <a:ln>
            <a:noFill/>
          </a:ln>
        </p:spPr>
      </p:pic>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2704" y="128956"/>
            <a:ext cx="1796700" cy="656399"/>
          </a:xfrm>
          <a:prstGeom prst="rect">
            <a:avLst/>
          </a:prstGeom>
          <a:solidFill>
            <a:srgbClr val="E4E4E6"/>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251" name="Shape 251"/>
          <p:cNvSpPr/>
          <p:nvPr/>
        </p:nvSpPr>
        <p:spPr>
          <a:xfrm>
            <a:off x="1805235" y="128956"/>
            <a:ext cx="7350299" cy="656399"/>
          </a:xfrm>
          <a:prstGeom prst="rect">
            <a:avLst/>
          </a:prstGeom>
          <a:solidFill>
            <a:srgbClr val="9AA9A1"/>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252" name="Shape 252"/>
          <p:cNvSpPr txBox="1">
            <a:spLocks noGrp="1"/>
          </p:cNvSpPr>
          <p:nvPr>
            <p:ph type="ctrTitle"/>
          </p:nvPr>
        </p:nvSpPr>
        <p:spPr>
          <a:xfrm>
            <a:off x="1230800" y="364425"/>
            <a:ext cx="7913100" cy="456299"/>
          </a:xfrm>
          <a:prstGeom prst="rect">
            <a:avLst/>
          </a:prstGeom>
          <a:noFill/>
          <a:ln>
            <a:noFill/>
          </a:ln>
        </p:spPr>
        <p:txBody>
          <a:bodyPr lIns="91425" tIns="91425" rIns="91425" bIns="91425" anchor="b" anchorCtr="0">
            <a:normAutofit fontScale="90000"/>
          </a:bodyPr>
          <a:lstStyle/>
          <a:p>
            <a:pPr marL="0" marR="0" lvl="0" indent="304800" algn="r" rtl="0">
              <a:lnSpc>
                <a:spcPct val="100000"/>
              </a:lnSpc>
              <a:spcBef>
                <a:spcPts val="0"/>
              </a:spcBef>
              <a:spcAft>
                <a:spcPts val="0"/>
              </a:spcAft>
              <a:buClr>
                <a:schemeClr val="dk1"/>
              </a:buClr>
              <a:buSzPct val="25000"/>
              <a:buFont typeface="Arial"/>
              <a:buNone/>
            </a:pPr>
            <a:r>
              <a:rPr lang="en" sz="3000" b="1">
                <a:solidFill>
                  <a:srgbClr val="FFFFFF"/>
                </a:solidFill>
                <a:latin typeface="Verdana"/>
                <a:ea typeface="Verdana"/>
                <a:cs typeface="Verdana"/>
                <a:sym typeface="Verdana"/>
              </a:rPr>
              <a:t>Riak Data Types</a:t>
            </a:r>
          </a:p>
        </p:txBody>
      </p:sp>
      <p:sp>
        <p:nvSpPr>
          <p:cNvPr id="253" name="Shape 253"/>
          <p:cNvSpPr txBox="1"/>
          <p:nvPr/>
        </p:nvSpPr>
        <p:spPr>
          <a:xfrm>
            <a:off x="333600" y="1130437"/>
            <a:ext cx="8476799" cy="4436999"/>
          </a:xfrm>
          <a:prstGeom prst="rect">
            <a:avLst/>
          </a:prstGeom>
          <a:noFill/>
          <a:ln>
            <a:noFill/>
          </a:ln>
        </p:spPr>
        <p:txBody>
          <a:bodyPr lIns="91425" tIns="91425" rIns="91425" bIns="91425" anchor="t" anchorCtr="0">
            <a:normAutofit/>
          </a:bodyPr>
          <a:lstStyle/>
          <a:p>
            <a:pPr lvl="0" rtl="0">
              <a:spcBef>
                <a:spcPts val="0"/>
              </a:spcBef>
              <a:buNone/>
            </a:pPr>
            <a:r>
              <a:rPr lang="en" sz="2400">
                <a:latin typeface="Verdana"/>
                <a:ea typeface="Verdana"/>
                <a:cs typeface="Verdana"/>
                <a:sym typeface="Verdana"/>
              </a:rPr>
              <a:t>Data types have built-in conflict resolution, with rules set to favor more elements.</a:t>
            </a:r>
          </a:p>
          <a:p>
            <a:pPr lvl="0" rtl="0">
              <a:spcBef>
                <a:spcPts val="0"/>
              </a:spcBef>
              <a:buNone/>
            </a:pPr>
            <a:endParaRPr sz="2400" i="1">
              <a:latin typeface="Verdana"/>
              <a:ea typeface="Verdana"/>
              <a:cs typeface="Verdana"/>
              <a:sym typeface="Verdana"/>
            </a:endParaRPr>
          </a:p>
        </p:txBody>
      </p:sp>
      <p:pic>
        <p:nvPicPr>
          <p:cNvPr id="254" name="Shape 254"/>
          <p:cNvPicPr preferRelativeResize="0"/>
          <p:nvPr/>
        </p:nvPicPr>
        <p:blipFill>
          <a:blip r:embed="rId3">
            <a:alphaModFix/>
          </a:blip>
          <a:stretch>
            <a:fillRect/>
          </a:stretch>
        </p:blipFill>
        <p:spPr>
          <a:xfrm>
            <a:off x="6749400" y="5877150"/>
            <a:ext cx="2298775" cy="869224"/>
          </a:xfrm>
          <a:prstGeom prst="rect">
            <a:avLst/>
          </a:prstGeom>
          <a:noFill/>
          <a:ln>
            <a:noFill/>
          </a:ln>
        </p:spPr>
      </p:pic>
      <p:graphicFrame>
        <p:nvGraphicFramePr>
          <p:cNvPr id="255" name="Shape 255"/>
          <p:cNvGraphicFramePr/>
          <p:nvPr/>
        </p:nvGraphicFramePr>
        <p:xfrm>
          <a:off x="528450" y="2151375"/>
          <a:ext cx="8090425" cy="4053660"/>
        </p:xfrm>
        <a:graphic>
          <a:graphicData uri="http://schemas.openxmlformats.org/drawingml/2006/table">
            <a:tbl>
              <a:tblPr>
                <a:noFill/>
                <a:tableStyleId>{06877233-A276-4190-8C1C-C6849FC25751}</a:tableStyleId>
              </a:tblPr>
              <a:tblGrid>
                <a:gridCol w="2184875"/>
                <a:gridCol w="5905550"/>
              </a:tblGrid>
              <a:tr h="381000">
                <a:tc>
                  <a:txBody>
                    <a:bodyPr/>
                    <a:lstStyle/>
                    <a:p>
                      <a:pPr lvl="0" rtl="0">
                        <a:spcBef>
                          <a:spcPts val="0"/>
                        </a:spcBef>
                        <a:buNone/>
                      </a:pPr>
                      <a:r>
                        <a:rPr lang="en" sz="1600" b="1">
                          <a:solidFill>
                            <a:schemeClr val="lt2"/>
                          </a:solidFill>
                          <a:latin typeface="Verdana"/>
                          <a:ea typeface="Verdana"/>
                          <a:cs typeface="Verdana"/>
                          <a:sym typeface="Verdana"/>
                        </a:rPr>
                        <a:t>Data Type</a:t>
                      </a:r>
                    </a:p>
                  </a:txBody>
                  <a:tcPr marL="91425" marR="91425" marT="91425" marB="91425">
                    <a:solidFill>
                      <a:schemeClr val="dk2"/>
                    </a:solidFill>
                  </a:tcPr>
                </a:tc>
                <a:tc>
                  <a:txBody>
                    <a:bodyPr/>
                    <a:lstStyle/>
                    <a:p>
                      <a:pPr lvl="0" rtl="0">
                        <a:spcBef>
                          <a:spcPts val="0"/>
                        </a:spcBef>
                        <a:buNone/>
                      </a:pPr>
                      <a:r>
                        <a:rPr lang="en" sz="1600" b="1">
                          <a:solidFill>
                            <a:schemeClr val="lt2"/>
                          </a:solidFill>
                          <a:latin typeface="Verdana"/>
                          <a:ea typeface="Verdana"/>
                          <a:cs typeface="Verdana"/>
                          <a:sym typeface="Verdana"/>
                        </a:rPr>
                        <a:t>General Rule</a:t>
                      </a:r>
                    </a:p>
                  </a:txBody>
                  <a:tcPr marL="91425" marR="91425" marT="91425" marB="91425">
                    <a:solidFill>
                      <a:schemeClr val="dk2"/>
                    </a:solidFill>
                  </a:tcPr>
                </a:tc>
              </a:tr>
              <a:tr h="381000">
                <a:tc>
                  <a:txBody>
                    <a:bodyPr/>
                    <a:lstStyle/>
                    <a:p>
                      <a:pPr lvl="0" rtl="0">
                        <a:spcBef>
                          <a:spcPts val="0"/>
                        </a:spcBef>
                        <a:buNone/>
                      </a:pPr>
                      <a:r>
                        <a:rPr lang="en" sz="1600" b="1">
                          <a:latin typeface="Verdana"/>
                          <a:ea typeface="Verdana"/>
                          <a:cs typeface="Verdana"/>
                          <a:sym typeface="Verdana"/>
                        </a:rPr>
                        <a:t>Flags</a:t>
                      </a:r>
                    </a:p>
                  </a:txBody>
                  <a:tcPr marL="91425" marR="91425" marT="91425" marB="91425"/>
                </a:tc>
                <a:tc>
                  <a:txBody>
                    <a:bodyPr/>
                    <a:lstStyle/>
                    <a:p>
                      <a:pPr lvl="0" rtl="0">
                        <a:spcBef>
                          <a:spcPts val="0"/>
                        </a:spcBef>
                        <a:buNone/>
                      </a:pPr>
                      <a:r>
                        <a:rPr lang="en" sz="1800">
                          <a:latin typeface="Courier New"/>
                          <a:ea typeface="Courier New"/>
                          <a:cs typeface="Courier New"/>
                          <a:sym typeface="Courier New"/>
                        </a:rPr>
                        <a:t>enable</a:t>
                      </a:r>
                      <a:r>
                        <a:rPr lang="en" sz="1600">
                          <a:latin typeface="Verdana"/>
                          <a:ea typeface="Verdana"/>
                          <a:cs typeface="Verdana"/>
                          <a:sym typeface="Verdana"/>
                        </a:rPr>
                        <a:t> wins over </a:t>
                      </a:r>
                      <a:r>
                        <a:rPr lang="en" sz="1800">
                          <a:latin typeface="Courier New"/>
                          <a:ea typeface="Courier New"/>
                          <a:cs typeface="Courier New"/>
                          <a:sym typeface="Courier New"/>
                        </a:rPr>
                        <a:t>disable.</a:t>
                      </a:r>
                    </a:p>
                  </a:txBody>
                  <a:tcPr marL="91425" marR="91425" marT="91425" marB="91425"/>
                </a:tc>
              </a:tr>
              <a:tr h="381000">
                <a:tc>
                  <a:txBody>
                    <a:bodyPr/>
                    <a:lstStyle/>
                    <a:p>
                      <a:pPr lvl="0" rtl="0">
                        <a:spcBef>
                          <a:spcPts val="0"/>
                        </a:spcBef>
                        <a:buNone/>
                      </a:pPr>
                      <a:r>
                        <a:rPr lang="en" sz="1600" b="1">
                          <a:latin typeface="Verdana"/>
                          <a:ea typeface="Verdana"/>
                          <a:cs typeface="Verdana"/>
                          <a:sym typeface="Verdana"/>
                        </a:rPr>
                        <a:t>Registers</a:t>
                      </a:r>
                    </a:p>
                  </a:txBody>
                  <a:tcPr marL="91425" marR="91425" marT="91425" marB="91425">
                    <a:solidFill>
                      <a:srgbClr val="D9D9D9"/>
                    </a:solidFill>
                  </a:tcPr>
                </a:tc>
                <a:tc>
                  <a:txBody>
                    <a:bodyPr/>
                    <a:lstStyle/>
                    <a:p>
                      <a:pPr lvl="0" rtl="0">
                        <a:spcBef>
                          <a:spcPts val="0"/>
                        </a:spcBef>
                        <a:buNone/>
                      </a:pPr>
                      <a:r>
                        <a:rPr lang="en" sz="1600">
                          <a:latin typeface="Verdana"/>
                          <a:ea typeface="Verdana"/>
                          <a:cs typeface="Verdana"/>
                          <a:sym typeface="Verdana"/>
                        </a:rPr>
                        <a:t>The most chronologically recent value wins, based on timestamps.</a:t>
                      </a:r>
                    </a:p>
                  </a:txBody>
                  <a:tcPr marL="91425" marR="91425" marT="91425" marB="91425">
                    <a:solidFill>
                      <a:srgbClr val="D9D9D9"/>
                    </a:solidFill>
                  </a:tcPr>
                </a:tc>
              </a:tr>
              <a:tr h="381000">
                <a:tc>
                  <a:txBody>
                    <a:bodyPr/>
                    <a:lstStyle/>
                    <a:p>
                      <a:pPr lvl="0" rtl="0">
                        <a:spcBef>
                          <a:spcPts val="0"/>
                        </a:spcBef>
                        <a:buNone/>
                      </a:pPr>
                      <a:r>
                        <a:rPr lang="en" sz="1600" b="1">
                          <a:latin typeface="Verdana"/>
                          <a:ea typeface="Verdana"/>
                          <a:cs typeface="Verdana"/>
                          <a:sym typeface="Verdana"/>
                        </a:rPr>
                        <a:t>Counters</a:t>
                      </a:r>
                    </a:p>
                  </a:txBody>
                  <a:tcPr marL="91425" marR="91425" marT="91425" marB="91425"/>
                </a:tc>
                <a:tc>
                  <a:txBody>
                    <a:bodyPr/>
                    <a:lstStyle/>
                    <a:p>
                      <a:pPr lvl="0" rtl="0">
                        <a:spcBef>
                          <a:spcPts val="0"/>
                        </a:spcBef>
                        <a:buNone/>
                      </a:pPr>
                      <a:r>
                        <a:rPr lang="en" sz="1600">
                          <a:latin typeface="Verdana"/>
                          <a:ea typeface="Verdana"/>
                          <a:cs typeface="Verdana"/>
                          <a:sym typeface="Verdana"/>
                        </a:rPr>
                        <a:t>Each actor keeps an independent count for increments and decrements. Upon merge, the pairwise maximum of any two actors will win (e.g. if one actor holds 172 and the other holds 173, 173 will win upon merge).</a:t>
                      </a:r>
                    </a:p>
                  </a:txBody>
                  <a:tcPr marL="91425" marR="91425" marT="91425" marB="91425"/>
                </a:tc>
              </a:tr>
              <a:tr h="381000">
                <a:tc>
                  <a:txBody>
                    <a:bodyPr/>
                    <a:lstStyle/>
                    <a:p>
                      <a:pPr lvl="0" rtl="0">
                        <a:spcBef>
                          <a:spcPts val="0"/>
                        </a:spcBef>
                        <a:buNone/>
                      </a:pPr>
                      <a:r>
                        <a:rPr lang="en" sz="1600" b="1">
                          <a:latin typeface="Verdana"/>
                          <a:ea typeface="Verdana"/>
                          <a:cs typeface="Verdana"/>
                          <a:sym typeface="Verdana"/>
                        </a:rPr>
                        <a:t>Sets</a:t>
                      </a:r>
                    </a:p>
                  </a:txBody>
                  <a:tcPr marL="91425" marR="91425" marT="91425" marB="91425">
                    <a:solidFill>
                      <a:srgbClr val="D9D9D9"/>
                    </a:solidFill>
                  </a:tcPr>
                </a:tc>
                <a:tc>
                  <a:txBody>
                    <a:bodyPr/>
                    <a:lstStyle/>
                    <a:p>
                      <a:pPr lvl="0" rtl="0">
                        <a:spcBef>
                          <a:spcPts val="0"/>
                        </a:spcBef>
                        <a:buNone/>
                      </a:pPr>
                      <a:r>
                        <a:rPr lang="en" sz="1600">
                          <a:latin typeface="Verdana"/>
                          <a:ea typeface="Verdana"/>
                          <a:cs typeface="Verdana"/>
                          <a:sym typeface="Verdana"/>
                        </a:rPr>
                        <a:t>If an element is concurrently added and removed, the add will win.</a:t>
                      </a:r>
                    </a:p>
                  </a:txBody>
                  <a:tcPr marL="91425" marR="91425" marT="91425" marB="91425">
                    <a:solidFill>
                      <a:srgbClr val="D9D9D9"/>
                    </a:solidFill>
                  </a:tcPr>
                </a:tc>
              </a:tr>
              <a:tr h="381000">
                <a:tc>
                  <a:txBody>
                    <a:bodyPr/>
                    <a:lstStyle/>
                    <a:p>
                      <a:pPr lvl="0" rtl="0">
                        <a:spcBef>
                          <a:spcPts val="0"/>
                        </a:spcBef>
                        <a:buNone/>
                      </a:pPr>
                      <a:r>
                        <a:rPr lang="en" sz="1600" b="1">
                          <a:latin typeface="Verdana"/>
                          <a:ea typeface="Verdana"/>
                          <a:cs typeface="Verdana"/>
                          <a:sym typeface="Verdana"/>
                        </a:rPr>
                        <a:t>Maps</a:t>
                      </a:r>
                    </a:p>
                  </a:txBody>
                  <a:tcPr marL="91425" marR="91425" marT="91425" marB="91425">
                    <a:solidFill>
                      <a:srgbClr val="FFFFFF"/>
                    </a:solidFill>
                  </a:tcPr>
                </a:tc>
                <a:tc>
                  <a:txBody>
                    <a:bodyPr/>
                    <a:lstStyle/>
                    <a:p>
                      <a:pPr lvl="0" rtl="0">
                        <a:spcBef>
                          <a:spcPts val="0"/>
                        </a:spcBef>
                        <a:buNone/>
                      </a:pPr>
                      <a:r>
                        <a:rPr lang="en" sz="1600">
                          <a:latin typeface="Verdana"/>
                          <a:ea typeface="Verdana"/>
                          <a:cs typeface="Verdana"/>
                          <a:sym typeface="Verdana"/>
                        </a:rPr>
                        <a:t>If a field is concurrently added or updated and removed, the add/update will win.</a:t>
                      </a:r>
                    </a:p>
                  </a:txBody>
                  <a:tcPr marL="91425" marR="91425" marT="91425" marB="91425"/>
                </a:tc>
              </a:tr>
            </a:tbl>
          </a:graphicData>
        </a:graphic>
      </p:graphicFrame>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p:nvPr/>
        </p:nvSpPr>
        <p:spPr>
          <a:xfrm>
            <a:off x="2704" y="128956"/>
            <a:ext cx="1796700" cy="656399"/>
          </a:xfrm>
          <a:prstGeom prst="rect">
            <a:avLst/>
          </a:prstGeom>
          <a:solidFill>
            <a:srgbClr val="E4E4E6"/>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261" name="Shape 261"/>
          <p:cNvSpPr/>
          <p:nvPr/>
        </p:nvSpPr>
        <p:spPr>
          <a:xfrm>
            <a:off x="1805235" y="128956"/>
            <a:ext cx="7350299" cy="656399"/>
          </a:xfrm>
          <a:prstGeom prst="rect">
            <a:avLst/>
          </a:prstGeom>
          <a:solidFill>
            <a:srgbClr val="9AA9A1"/>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262" name="Shape 262"/>
          <p:cNvSpPr txBox="1">
            <a:spLocks noGrp="1"/>
          </p:cNvSpPr>
          <p:nvPr>
            <p:ph type="ctrTitle"/>
          </p:nvPr>
        </p:nvSpPr>
        <p:spPr>
          <a:xfrm>
            <a:off x="1230800" y="364425"/>
            <a:ext cx="7913100" cy="456299"/>
          </a:xfrm>
          <a:prstGeom prst="rect">
            <a:avLst/>
          </a:prstGeom>
          <a:noFill/>
          <a:ln>
            <a:noFill/>
          </a:ln>
        </p:spPr>
        <p:txBody>
          <a:bodyPr lIns="91425" tIns="91425" rIns="91425" bIns="91425" anchor="b" anchorCtr="0">
            <a:normAutofit fontScale="90000"/>
          </a:bodyPr>
          <a:lstStyle/>
          <a:p>
            <a:pPr marL="0" marR="0" lvl="0" indent="304800" algn="r" rtl="0">
              <a:lnSpc>
                <a:spcPct val="100000"/>
              </a:lnSpc>
              <a:spcBef>
                <a:spcPts val="0"/>
              </a:spcBef>
              <a:spcAft>
                <a:spcPts val="0"/>
              </a:spcAft>
              <a:buClr>
                <a:schemeClr val="dk1"/>
              </a:buClr>
              <a:buSzPct val="25000"/>
              <a:buFont typeface="Arial"/>
              <a:buNone/>
            </a:pPr>
            <a:r>
              <a:rPr lang="en" sz="3000" b="1">
                <a:solidFill>
                  <a:srgbClr val="FFFFFF"/>
                </a:solidFill>
                <a:latin typeface="Verdana"/>
                <a:ea typeface="Verdana"/>
                <a:cs typeface="Verdana"/>
                <a:sym typeface="Verdana"/>
              </a:rPr>
              <a:t>Riak Data Types</a:t>
            </a:r>
          </a:p>
        </p:txBody>
      </p:sp>
      <p:sp>
        <p:nvSpPr>
          <p:cNvPr id="263" name="Shape 263"/>
          <p:cNvSpPr txBox="1"/>
          <p:nvPr/>
        </p:nvSpPr>
        <p:spPr>
          <a:xfrm>
            <a:off x="313575" y="1156900"/>
            <a:ext cx="8677800" cy="4436999"/>
          </a:xfrm>
          <a:prstGeom prst="rect">
            <a:avLst/>
          </a:prstGeom>
          <a:noFill/>
          <a:ln>
            <a:noFill/>
          </a:ln>
        </p:spPr>
        <p:txBody>
          <a:bodyPr lIns="91425" tIns="91425" rIns="91425" bIns="91425" anchor="t" anchorCtr="0">
            <a:normAutofit/>
          </a:bodyPr>
          <a:lstStyle/>
          <a:p>
            <a:pPr lvl="0" rtl="0">
              <a:spcBef>
                <a:spcPts val="0"/>
              </a:spcBef>
              <a:buNone/>
            </a:pPr>
            <a:r>
              <a:rPr lang="en" sz="3000" b="1">
                <a:solidFill>
                  <a:srgbClr val="E69138"/>
                </a:solidFill>
                <a:latin typeface="Verdana"/>
                <a:ea typeface="Verdana"/>
                <a:cs typeface="Verdana"/>
                <a:sym typeface="Verdana"/>
              </a:rPr>
              <a:t>caveats</a:t>
            </a:r>
          </a:p>
          <a:p>
            <a:pPr marR="0" lvl="0" algn="l" rtl="0">
              <a:lnSpc>
                <a:spcPct val="100000"/>
              </a:lnSpc>
              <a:spcBef>
                <a:spcPts val="0"/>
              </a:spcBef>
              <a:spcAft>
                <a:spcPts val="0"/>
              </a:spcAft>
              <a:buNone/>
            </a:pPr>
            <a:r>
              <a:rPr lang="en" sz="2400">
                <a:latin typeface="Verdana"/>
                <a:ea typeface="Verdana"/>
                <a:cs typeface="Verdana"/>
                <a:sym typeface="Verdana"/>
              </a:rPr>
              <a:t>For optimal performance in 2.0 Riak data types should not exceed size 100kb.  Increased latency is expected with data types than exceed this limit.</a:t>
            </a:r>
          </a:p>
        </p:txBody>
      </p:sp>
      <p:pic>
        <p:nvPicPr>
          <p:cNvPr id="264" name="Shape 264"/>
          <p:cNvPicPr preferRelativeResize="0"/>
          <p:nvPr/>
        </p:nvPicPr>
        <p:blipFill>
          <a:blip r:embed="rId3">
            <a:alphaModFix/>
          </a:blip>
          <a:stretch>
            <a:fillRect/>
          </a:stretch>
        </p:blipFill>
        <p:spPr>
          <a:xfrm>
            <a:off x="6749400" y="5877150"/>
            <a:ext cx="2298775" cy="869224"/>
          </a:xfrm>
          <a:prstGeom prst="rect">
            <a:avLst/>
          </a:prstGeom>
          <a:noFill/>
          <a:ln>
            <a:noFill/>
          </a:ln>
        </p:spPr>
      </p:pic>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p:nvPr/>
        </p:nvSpPr>
        <p:spPr>
          <a:xfrm>
            <a:off x="2704" y="128956"/>
            <a:ext cx="1796700" cy="656399"/>
          </a:xfrm>
          <a:prstGeom prst="rect">
            <a:avLst/>
          </a:prstGeom>
          <a:solidFill>
            <a:srgbClr val="E4E4E6"/>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72" name="Shape 72"/>
          <p:cNvSpPr/>
          <p:nvPr/>
        </p:nvSpPr>
        <p:spPr>
          <a:xfrm>
            <a:off x="1805235" y="128956"/>
            <a:ext cx="7350299" cy="656399"/>
          </a:xfrm>
          <a:prstGeom prst="rect">
            <a:avLst/>
          </a:prstGeom>
          <a:solidFill>
            <a:srgbClr val="9AA9A1"/>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73" name="Shape 73"/>
          <p:cNvSpPr txBox="1">
            <a:spLocks noGrp="1"/>
          </p:cNvSpPr>
          <p:nvPr>
            <p:ph type="ctrTitle"/>
          </p:nvPr>
        </p:nvSpPr>
        <p:spPr>
          <a:xfrm>
            <a:off x="1230800" y="364425"/>
            <a:ext cx="7913100" cy="456299"/>
          </a:xfrm>
          <a:prstGeom prst="rect">
            <a:avLst/>
          </a:prstGeom>
          <a:noFill/>
          <a:ln>
            <a:noFill/>
          </a:ln>
        </p:spPr>
        <p:txBody>
          <a:bodyPr lIns="91425" tIns="91425" rIns="91425" bIns="91425" anchor="b" anchorCtr="0">
            <a:normAutofit fontScale="90000"/>
          </a:bodyPr>
          <a:lstStyle/>
          <a:p>
            <a:pPr marL="0" marR="0" lvl="0" indent="304800" algn="r" rtl="0">
              <a:lnSpc>
                <a:spcPct val="100000"/>
              </a:lnSpc>
              <a:spcBef>
                <a:spcPts val="0"/>
              </a:spcBef>
              <a:spcAft>
                <a:spcPts val="0"/>
              </a:spcAft>
              <a:buClr>
                <a:schemeClr val="dk1"/>
              </a:buClr>
              <a:buSzPct val="25000"/>
              <a:buFont typeface="Arial"/>
              <a:buNone/>
            </a:pPr>
            <a:r>
              <a:rPr lang="en" sz="3000" b="1">
                <a:solidFill>
                  <a:srgbClr val="FFFFFF"/>
                </a:solidFill>
                <a:latin typeface="Verdana"/>
                <a:ea typeface="Verdana"/>
                <a:cs typeface="Verdana"/>
                <a:sym typeface="Verdana"/>
              </a:rPr>
              <a:t>Riak Search</a:t>
            </a:r>
          </a:p>
        </p:txBody>
      </p:sp>
      <p:sp>
        <p:nvSpPr>
          <p:cNvPr id="74" name="Shape 74"/>
          <p:cNvSpPr txBox="1"/>
          <p:nvPr/>
        </p:nvSpPr>
        <p:spPr>
          <a:xfrm>
            <a:off x="313575" y="1156900"/>
            <a:ext cx="8677800" cy="4436999"/>
          </a:xfrm>
          <a:prstGeom prst="rect">
            <a:avLst/>
          </a:prstGeom>
          <a:noFill/>
          <a:ln>
            <a:noFill/>
          </a:ln>
        </p:spPr>
        <p:txBody>
          <a:bodyPr lIns="91425" tIns="91425" rIns="91425" bIns="91425" anchor="t" anchorCtr="0">
            <a:normAutofit/>
          </a:bodyPr>
          <a:lstStyle/>
          <a:p>
            <a:pPr lvl="0" rtl="0">
              <a:spcBef>
                <a:spcPts val="0"/>
              </a:spcBef>
              <a:buNone/>
            </a:pPr>
            <a:r>
              <a:rPr lang="en" sz="3000" b="1">
                <a:solidFill>
                  <a:srgbClr val="E69138"/>
                </a:solidFill>
                <a:latin typeface="Verdana"/>
                <a:ea typeface="Verdana"/>
                <a:cs typeface="Verdana"/>
                <a:sym typeface="Verdana"/>
              </a:rPr>
              <a:t>history</a:t>
            </a:r>
          </a:p>
          <a:p>
            <a:pPr marL="457200" marR="0" lvl="0" indent="-381000" algn="l" rtl="0">
              <a:lnSpc>
                <a:spcPct val="100000"/>
              </a:lnSpc>
              <a:spcBef>
                <a:spcPts val="0"/>
              </a:spcBef>
              <a:spcAft>
                <a:spcPts val="0"/>
              </a:spcAft>
              <a:buClr>
                <a:srgbClr val="000000"/>
              </a:buClr>
              <a:buSzPct val="100000"/>
              <a:buFont typeface="Verdana"/>
              <a:buChar char="●"/>
            </a:pPr>
            <a:r>
              <a:rPr lang="en" sz="2400">
                <a:latin typeface="Verdana"/>
                <a:ea typeface="Verdana"/>
                <a:cs typeface="Verdana"/>
                <a:sym typeface="Verdana"/>
              </a:rPr>
              <a:t>Riak Search was originally designed as a Solr-like full-text search.</a:t>
            </a:r>
          </a:p>
          <a:p>
            <a:pPr marR="0" lvl="0" algn="l" rtl="0">
              <a:lnSpc>
                <a:spcPct val="100000"/>
              </a:lnSpc>
              <a:spcBef>
                <a:spcPts val="0"/>
              </a:spcBef>
              <a:spcAft>
                <a:spcPts val="0"/>
              </a:spcAft>
              <a:buNone/>
            </a:pPr>
            <a:endParaRPr sz="2400">
              <a:latin typeface="Verdana"/>
              <a:ea typeface="Verdana"/>
              <a:cs typeface="Verdana"/>
              <a:sym typeface="Verdana"/>
            </a:endParaRPr>
          </a:p>
          <a:p>
            <a:pPr marL="457200" marR="0" lvl="0" indent="-381000" algn="l" rtl="0">
              <a:lnSpc>
                <a:spcPct val="100000"/>
              </a:lnSpc>
              <a:spcBef>
                <a:spcPts val="0"/>
              </a:spcBef>
              <a:spcAft>
                <a:spcPts val="0"/>
              </a:spcAft>
              <a:buClr>
                <a:srgbClr val="000000"/>
              </a:buClr>
              <a:buSzPct val="100000"/>
              <a:buFont typeface="Verdana"/>
              <a:buChar char="●"/>
            </a:pPr>
            <a:r>
              <a:rPr lang="en" sz="2400">
                <a:latin typeface="Verdana"/>
                <a:ea typeface="Verdana"/>
                <a:cs typeface="Verdana"/>
                <a:sym typeface="Verdana"/>
              </a:rPr>
              <a:t>Because Basho is not a search platform company, the decision was made to redesign Riak Search to leverage Solr.</a:t>
            </a:r>
          </a:p>
          <a:p>
            <a:pPr marR="0" lvl="0" algn="l" rtl="0">
              <a:lnSpc>
                <a:spcPct val="100000"/>
              </a:lnSpc>
              <a:spcBef>
                <a:spcPts val="0"/>
              </a:spcBef>
              <a:spcAft>
                <a:spcPts val="0"/>
              </a:spcAft>
              <a:buNone/>
            </a:pPr>
            <a:endParaRPr sz="2400">
              <a:latin typeface="Verdana"/>
              <a:ea typeface="Verdana"/>
              <a:cs typeface="Verdana"/>
              <a:sym typeface="Verdana"/>
            </a:endParaRPr>
          </a:p>
          <a:p>
            <a:pPr marL="914400" marR="0" lvl="1" indent="-381000" algn="l" rtl="0">
              <a:lnSpc>
                <a:spcPct val="100000"/>
              </a:lnSpc>
              <a:spcBef>
                <a:spcPts val="0"/>
              </a:spcBef>
              <a:spcAft>
                <a:spcPts val="0"/>
              </a:spcAft>
              <a:buClr>
                <a:srgbClr val="000000"/>
              </a:buClr>
              <a:buSzPct val="100000"/>
              <a:buFont typeface="Verdana"/>
              <a:buChar char="○"/>
            </a:pPr>
            <a:r>
              <a:rPr lang="en" sz="2400">
                <a:latin typeface="Verdana"/>
                <a:ea typeface="Verdana"/>
                <a:cs typeface="Verdana"/>
                <a:sym typeface="Verdana"/>
              </a:rPr>
              <a:t>The open source Yokozuna project combined the operational simplicity and fault tolerance of Riak with the powerful search functionality of Solr.</a:t>
            </a:r>
          </a:p>
        </p:txBody>
      </p:sp>
      <p:pic>
        <p:nvPicPr>
          <p:cNvPr id="75" name="Shape 75"/>
          <p:cNvPicPr preferRelativeResize="0"/>
          <p:nvPr/>
        </p:nvPicPr>
        <p:blipFill>
          <a:blip r:embed="rId3">
            <a:alphaModFix/>
          </a:blip>
          <a:stretch>
            <a:fillRect/>
          </a:stretch>
        </p:blipFill>
        <p:spPr>
          <a:xfrm>
            <a:off x="6749400" y="5877150"/>
            <a:ext cx="2298775" cy="869224"/>
          </a:xfrm>
          <a:prstGeom prst="rect">
            <a:avLst/>
          </a:prstGeom>
          <a:noFill/>
          <a:ln>
            <a:noFill/>
          </a:ln>
        </p:spPr>
      </p:pic>
      <p:sp>
        <p:nvSpPr>
          <p:cNvPr id="76" name="Shape 76"/>
          <p:cNvSpPr txBox="1"/>
          <p:nvPr/>
        </p:nvSpPr>
        <p:spPr>
          <a:xfrm>
            <a:off x="120850" y="5796725"/>
            <a:ext cx="7832400" cy="457200"/>
          </a:xfrm>
          <a:prstGeom prst="rect">
            <a:avLst/>
          </a:prstGeom>
          <a:noFill/>
          <a:ln>
            <a:noFill/>
          </a:ln>
        </p:spPr>
        <p:txBody>
          <a:bodyPr lIns="91425" tIns="91425" rIns="91425" bIns="91425" anchor="t" anchorCtr="0">
            <a:normAutofit fontScale="32500" lnSpcReduction="20000"/>
          </a:bodyPr>
          <a:lstStyle/>
          <a:p>
            <a:pPr lvl="0" rtl="0">
              <a:spcBef>
                <a:spcPts val="0"/>
              </a:spcBef>
              <a:buNone/>
            </a:pPr>
            <a:r>
              <a:rPr lang="en">
                <a:latin typeface="Verdana"/>
                <a:ea typeface="Verdana"/>
                <a:cs typeface="Verdana"/>
                <a:sym typeface="Verdana"/>
              </a:rPr>
              <a:t>MORE INFO</a:t>
            </a:r>
          </a:p>
          <a:p>
            <a:pPr lvl="0" rtl="0">
              <a:spcBef>
                <a:spcPts val="0"/>
              </a:spcBef>
              <a:buNone/>
            </a:pPr>
            <a:r>
              <a:rPr lang="en" u="sng">
                <a:solidFill>
                  <a:srgbClr val="1155CC"/>
                </a:solidFill>
                <a:latin typeface="Verdana"/>
                <a:ea typeface="Verdana"/>
                <a:cs typeface="Verdana"/>
                <a:sym typeface="Verdana"/>
                <a:hlinkClick r:id="rId4"/>
              </a:rPr>
              <a:t>http://docs.basho.com/riak/2.0.0/dev/using/search/</a:t>
            </a:r>
          </a:p>
          <a:p>
            <a:pPr lvl="0" rtl="0">
              <a:spcBef>
                <a:spcPts val="0"/>
              </a:spcBef>
              <a:buNone/>
            </a:pPr>
            <a:r>
              <a:rPr lang="en" u="sng">
                <a:solidFill>
                  <a:srgbClr val="1155CC"/>
                </a:solidFill>
                <a:latin typeface="Verdana"/>
                <a:ea typeface="Verdana"/>
                <a:cs typeface="Verdana"/>
                <a:sym typeface="Verdana"/>
                <a:hlinkClick r:id="rId5"/>
              </a:rPr>
              <a:t>http://docs.basho.com/riak/2.0.0/dev/advanced/search/</a:t>
            </a:r>
          </a:p>
          <a:p>
            <a:pPr lvl="0" rtl="0">
              <a:spcBef>
                <a:spcPts val="0"/>
              </a:spcBef>
              <a:buNone/>
            </a:pPr>
            <a:r>
              <a:rPr lang="en" u="sng">
                <a:solidFill>
                  <a:srgbClr val="1155CC"/>
                </a:solidFill>
                <a:latin typeface="Verdana"/>
                <a:ea typeface="Verdana"/>
                <a:cs typeface="Verdana"/>
                <a:sym typeface="Verdana"/>
                <a:hlinkClick r:id="rId6"/>
              </a:rPr>
              <a:t>http://docs.basho.com/riak/2.0.0/dev/advanced/search-schema/</a:t>
            </a:r>
          </a:p>
          <a:p>
            <a:pPr lvl="0" rtl="0">
              <a:spcBef>
                <a:spcPts val="0"/>
              </a:spcBef>
              <a:buNone/>
            </a:pPr>
            <a:endParaRPr>
              <a:latin typeface="Verdana"/>
              <a:ea typeface="Verdana"/>
              <a:cs typeface="Verdana"/>
              <a:sym typeface="Verdana"/>
            </a:endParaRP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p:nvPr/>
        </p:nvSpPr>
        <p:spPr>
          <a:xfrm>
            <a:off x="2704" y="128956"/>
            <a:ext cx="1796700" cy="656399"/>
          </a:xfrm>
          <a:prstGeom prst="rect">
            <a:avLst/>
          </a:prstGeom>
          <a:solidFill>
            <a:srgbClr val="E4E4E6"/>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82" name="Shape 82"/>
          <p:cNvSpPr/>
          <p:nvPr/>
        </p:nvSpPr>
        <p:spPr>
          <a:xfrm>
            <a:off x="1805235" y="128956"/>
            <a:ext cx="7350299" cy="656399"/>
          </a:xfrm>
          <a:prstGeom prst="rect">
            <a:avLst/>
          </a:prstGeom>
          <a:solidFill>
            <a:srgbClr val="9AA9A1"/>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83" name="Shape 83"/>
          <p:cNvSpPr txBox="1">
            <a:spLocks noGrp="1"/>
          </p:cNvSpPr>
          <p:nvPr>
            <p:ph type="ctrTitle"/>
          </p:nvPr>
        </p:nvSpPr>
        <p:spPr>
          <a:xfrm>
            <a:off x="1230800" y="364425"/>
            <a:ext cx="7913100" cy="456299"/>
          </a:xfrm>
          <a:prstGeom prst="rect">
            <a:avLst/>
          </a:prstGeom>
          <a:noFill/>
          <a:ln>
            <a:noFill/>
          </a:ln>
        </p:spPr>
        <p:txBody>
          <a:bodyPr lIns="91425" tIns="91425" rIns="91425" bIns="91425" anchor="b" anchorCtr="0">
            <a:normAutofit fontScale="90000"/>
          </a:bodyPr>
          <a:lstStyle/>
          <a:p>
            <a:pPr marL="0" marR="0" lvl="0" indent="304800" algn="r" rtl="0">
              <a:lnSpc>
                <a:spcPct val="100000"/>
              </a:lnSpc>
              <a:spcBef>
                <a:spcPts val="0"/>
              </a:spcBef>
              <a:spcAft>
                <a:spcPts val="0"/>
              </a:spcAft>
              <a:buClr>
                <a:schemeClr val="dk1"/>
              </a:buClr>
              <a:buSzPct val="25000"/>
              <a:buFont typeface="Arial"/>
              <a:buNone/>
            </a:pPr>
            <a:r>
              <a:rPr lang="en" sz="3000" b="1">
                <a:solidFill>
                  <a:srgbClr val="FFFFFF"/>
                </a:solidFill>
                <a:latin typeface="Verdana"/>
                <a:ea typeface="Verdana"/>
                <a:cs typeface="Verdana"/>
                <a:sym typeface="Verdana"/>
              </a:rPr>
              <a:t>Riak Search</a:t>
            </a:r>
          </a:p>
        </p:txBody>
      </p:sp>
      <p:sp>
        <p:nvSpPr>
          <p:cNvPr id="84" name="Shape 84"/>
          <p:cNvSpPr txBox="1"/>
          <p:nvPr/>
        </p:nvSpPr>
        <p:spPr>
          <a:xfrm>
            <a:off x="313575" y="1156900"/>
            <a:ext cx="8677800" cy="4436999"/>
          </a:xfrm>
          <a:prstGeom prst="rect">
            <a:avLst/>
          </a:prstGeom>
          <a:noFill/>
          <a:ln>
            <a:noFill/>
          </a:ln>
        </p:spPr>
        <p:txBody>
          <a:bodyPr lIns="91425" tIns="91425" rIns="91425" bIns="91425" anchor="t" anchorCtr="0">
            <a:normAutofit/>
          </a:bodyPr>
          <a:lstStyle/>
          <a:p>
            <a:pPr lvl="0" rtl="0">
              <a:spcBef>
                <a:spcPts val="0"/>
              </a:spcBef>
              <a:buNone/>
            </a:pPr>
            <a:r>
              <a:rPr lang="en" sz="3000" b="1">
                <a:solidFill>
                  <a:srgbClr val="E69138"/>
                </a:solidFill>
                <a:latin typeface="Verdana"/>
                <a:ea typeface="Verdana"/>
                <a:cs typeface="Verdana"/>
                <a:sym typeface="Verdana"/>
              </a:rPr>
              <a:t>highlights</a:t>
            </a:r>
          </a:p>
          <a:p>
            <a:pPr marL="457200" marR="0" lvl="0" indent="-381000" algn="l" rtl="0">
              <a:lnSpc>
                <a:spcPct val="100000"/>
              </a:lnSpc>
              <a:spcBef>
                <a:spcPts val="0"/>
              </a:spcBef>
              <a:spcAft>
                <a:spcPts val="0"/>
              </a:spcAft>
              <a:buClr>
                <a:srgbClr val="000000"/>
              </a:buClr>
              <a:buSzPct val="100000"/>
              <a:buFont typeface="Verdana"/>
              <a:buChar char="●"/>
            </a:pPr>
            <a:r>
              <a:rPr lang="en" sz="2400">
                <a:latin typeface="Verdana"/>
                <a:ea typeface="Verdana"/>
                <a:cs typeface="Verdana"/>
                <a:sym typeface="Verdana"/>
              </a:rPr>
              <a:t>Support for various MIME types (JSON, XML, plain text, data types) for automatic data extraction</a:t>
            </a:r>
          </a:p>
          <a:p>
            <a:pPr marR="0" lvl="0" algn="l" rtl="0">
              <a:lnSpc>
                <a:spcPct val="100000"/>
              </a:lnSpc>
              <a:spcBef>
                <a:spcPts val="0"/>
              </a:spcBef>
              <a:spcAft>
                <a:spcPts val="0"/>
              </a:spcAft>
              <a:buNone/>
            </a:pPr>
            <a:endParaRPr sz="2400">
              <a:latin typeface="Verdana"/>
              <a:ea typeface="Verdana"/>
              <a:cs typeface="Verdana"/>
              <a:sym typeface="Verdana"/>
            </a:endParaRPr>
          </a:p>
          <a:p>
            <a:pPr marL="457200" marR="0" lvl="0" indent="-381000" algn="l" rtl="0">
              <a:lnSpc>
                <a:spcPct val="100000"/>
              </a:lnSpc>
              <a:spcBef>
                <a:spcPts val="0"/>
              </a:spcBef>
              <a:spcAft>
                <a:spcPts val="0"/>
              </a:spcAft>
              <a:buClr>
                <a:srgbClr val="000000"/>
              </a:buClr>
              <a:buSzPct val="100000"/>
              <a:buFont typeface="Verdana"/>
              <a:buChar char="●"/>
            </a:pPr>
            <a:r>
              <a:rPr lang="en" sz="2400">
                <a:latin typeface="Verdana"/>
                <a:ea typeface="Verdana"/>
                <a:cs typeface="Verdana"/>
                <a:sym typeface="Verdana"/>
              </a:rPr>
              <a:t>Support for </a:t>
            </a:r>
            <a:r>
              <a:rPr lang="en" sz="2400" u="sng">
                <a:solidFill>
                  <a:schemeClr val="hlink"/>
                </a:solidFill>
                <a:latin typeface="Verdana"/>
                <a:ea typeface="Verdana"/>
                <a:cs typeface="Verdana"/>
                <a:sym typeface="Verdana"/>
                <a:hlinkClick r:id="rId3"/>
              </a:rPr>
              <a:t>multiple languages</a:t>
            </a:r>
            <a:r>
              <a:rPr lang="en"/>
              <a:t>, </a:t>
            </a:r>
            <a:r>
              <a:rPr lang="en" sz="2400" u="sng">
                <a:solidFill>
                  <a:schemeClr val="hlink"/>
                </a:solidFill>
                <a:latin typeface="Verdana"/>
                <a:ea typeface="Verdana"/>
                <a:cs typeface="Verdana"/>
                <a:sym typeface="Verdana"/>
                <a:hlinkClick r:id="rId4"/>
              </a:rPr>
              <a:t>geo-spatial</a:t>
            </a:r>
            <a:r>
              <a:rPr lang="en" sz="2400">
                <a:solidFill>
                  <a:schemeClr val="dk1"/>
                </a:solidFill>
                <a:latin typeface="Verdana"/>
                <a:ea typeface="Verdana"/>
                <a:cs typeface="Verdana"/>
                <a:sym typeface="Verdana"/>
              </a:rPr>
              <a:t> search, </a:t>
            </a:r>
            <a:r>
              <a:rPr lang="en" sz="2400" u="sng">
                <a:solidFill>
                  <a:schemeClr val="hlink"/>
                </a:solidFill>
                <a:latin typeface="Verdana"/>
                <a:ea typeface="Verdana"/>
                <a:cs typeface="Verdana"/>
                <a:sym typeface="Verdana"/>
                <a:hlinkClick r:id="rId5"/>
              </a:rPr>
              <a:t>analyzers, tokenizers and filters</a:t>
            </a:r>
            <a:r>
              <a:rPr lang="en" sz="2400">
                <a:latin typeface="Verdana"/>
                <a:ea typeface="Verdana"/>
                <a:cs typeface="Verdana"/>
                <a:sym typeface="Verdana"/>
              </a:rPr>
              <a:t>.</a:t>
            </a:r>
          </a:p>
          <a:p>
            <a:pPr marR="0" lvl="0" algn="l" rtl="0">
              <a:lnSpc>
                <a:spcPct val="100000"/>
              </a:lnSpc>
              <a:spcBef>
                <a:spcPts val="0"/>
              </a:spcBef>
              <a:spcAft>
                <a:spcPts val="0"/>
              </a:spcAft>
              <a:buNone/>
            </a:pPr>
            <a:endParaRPr sz="2400">
              <a:latin typeface="Verdana"/>
              <a:ea typeface="Verdana"/>
              <a:cs typeface="Verdana"/>
              <a:sym typeface="Verdana"/>
            </a:endParaRPr>
          </a:p>
          <a:p>
            <a:pPr marL="457200" marR="0" lvl="0" indent="-381000" algn="l" rtl="0">
              <a:lnSpc>
                <a:spcPct val="100000"/>
              </a:lnSpc>
              <a:spcBef>
                <a:spcPts val="0"/>
              </a:spcBef>
              <a:spcAft>
                <a:spcPts val="0"/>
              </a:spcAft>
              <a:buClr>
                <a:srgbClr val="000000"/>
              </a:buClr>
              <a:buSzPct val="100000"/>
              <a:buFont typeface="Verdana"/>
              <a:buChar char="●"/>
            </a:pPr>
            <a:r>
              <a:rPr lang="en" sz="2400">
                <a:latin typeface="Verdana"/>
                <a:ea typeface="Verdana"/>
                <a:cs typeface="Verdana"/>
                <a:sym typeface="Verdana"/>
              </a:rPr>
              <a:t>Robust, user-friendly </a:t>
            </a:r>
            <a:r>
              <a:rPr lang="en" sz="2400" u="sng">
                <a:solidFill>
                  <a:schemeClr val="hlink"/>
                </a:solidFill>
                <a:latin typeface="Verdana"/>
                <a:ea typeface="Verdana"/>
                <a:cs typeface="Verdana"/>
                <a:sym typeface="Verdana"/>
                <a:hlinkClick r:id="rId6"/>
              </a:rPr>
              <a:t>query languages</a:t>
            </a:r>
            <a:r>
              <a:rPr lang="en" sz="2400">
                <a:latin typeface="Verdana"/>
                <a:ea typeface="Verdana"/>
                <a:cs typeface="Verdana"/>
                <a:sym typeface="Verdana"/>
              </a:rPr>
              <a:t> like lucene and dismax</a:t>
            </a:r>
          </a:p>
          <a:p>
            <a:pPr marR="0" lvl="0" algn="l" rtl="0">
              <a:lnSpc>
                <a:spcPct val="100000"/>
              </a:lnSpc>
              <a:spcBef>
                <a:spcPts val="0"/>
              </a:spcBef>
              <a:spcAft>
                <a:spcPts val="0"/>
              </a:spcAft>
              <a:buNone/>
            </a:pPr>
            <a:endParaRPr sz="2400">
              <a:latin typeface="Verdana"/>
              <a:ea typeface="Verdana"/>
              <a:cs typeface="Verdana"/>
              <a:sym typeface="Verdana"/>
            </a:endParaRPr>
          </a:p>
          <a:p>
            <a:pPr marL="457200" marR="0" lvl="0" indent="-381000" algn="l" rtl="0">
              <a:lnSpc>
                <a:spcPct val="100000"/>
              </a:lnSpc>
              <a:spcBef>
                <a:spcPts val="0"/>
              </a:spcBef>
              <a:spcAft>
                <a:spcPts val="0"/>
              </a:spcAft>
              <a:buClr>
                <a:srgbClr val="000000"/>
              </a:buClr>
              <a:buSzPct val="100000"/>
              <a:buFont typeface="Verdana"/>
              <a:buChar char="●"/>
            </a:pPr>
            <a:r>
              <a:rPr lang="en" sz="2400">
                <a:solidFill>
                  <a:schemeClr val="dk1"/>
                </a:solidFill>
                <a:latin typeface="Verdana"/>
                <a:ea typeface="Verdana"/>
                <a:cs typeface="Verdana"/>
                <a:sym typeface="Verdana"/>
              </a:rPr>
              <a:t>Protocol Buffer interface and Solr interface via HTTP</a:t>
            </a:r>
          </a:p>
        </p:txBody>
      </p:sp>
      <p:pic>
        <p:nvPicPr>
          <p:cNvPr id="85" name="Shape 85"/>
          <p:cNvPicPr preferRelativeResize="0"/>
          <p:nvPr/>
        </p:nvPicPr>
        <p:blipFill>
          <a:blip r:embed="rId7">
            <a:alphaModFix/>
          </a:blip>
          <a:stretch>
            <a:fillRect/>
          </a:stretch>
        </p:blipFill>
        <p:spPr>
          <a:xfrm>
            <a:off x="6749400" y="5877150"/>
            <a:ext cx="2298775" cy="869224"/>
          </a:xfrm>
          <a:prstGeom prst="rect">
            <a:avLst/>
          </a:prstGeom>
          <a:noFill/>
          <a:ln>
            <a:noFill/>
          </a:ln>
        </p:spPr>
      </p:pic>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p:nvPr/>
        </p:nvSpPr>
        <p:spPr>
          <a:xfrm>
            <a:off x="2704" y="128956"/>
            <a:ext cx="1796700" cy="656399"/>
          </a:xfrm>
          <a:prstGeom prst="rect">
            <a:avLst/>
          </a:prstGeom>
          <a:solidFill>
            <a:srgbClr val="E4E4E6"/>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51" name="Shape 51"/>
          <p:cNvSpPr/>
          <p:nvPr/>
        </p:nvSpPr>
        <p:spPr>
          <a:xfrm>
            <a:off x="1805235" y="128956"/>
            <a:ext cx="7350299" cy="656399"/>
          </a:xfrm>
          <a:prstGeom prst="rect">
            <a:avLst/>
          </a:prstGeom>
          <a:solidFill>
            <a:srgbClr val="9AA9A1"/>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52" name="Shape 52"/>
          <p:cNvSpPr txBox="1">
            <a:spLocks noGrp="1"/>
          </p:cNvSpPr>
          <p:nvPr>
            <p:ph type="ctrTitle"/>
          </p:nvPr>
        </p:nvSpPr>
        <p:spPr>
          <a:xfrm>
            <a:off x="1230800" y="364425"/>
            <a:ext cx="7913100" cy="456299"/>
          </a:xfrm>
          <a:prstGeom prst="rect">
            <a:avLst/>
          </a:prstGeom>
          <a:noFill/>
          <a:ln>
            <a:noFill/>
          </a:ln>
        </p:spPr>
        <p:txBody>
          <a:bodyPr lIns="91425" tIns="91425" rIns="91425" bIns="91425" anchor="b" anchorCtr="0">
            <a:normAutofit fontScale="90000"/>
          </a:bodyPr>
          <a:lstStyle/>
          <a:p>
            <a:pPr marL="0" marR="0" lvl="0" indent="304800" algn="r" rtl="0">
              <a:lnSpc>
                <a:spcPct val="100000"/>
              </a:lnSpc>
              <a:spcBef>
                <a:spcPts val="0"/>
              </a:spcBef>
              <a:spcAft>
                <a:spcPts val="0"/>
              </a:spcAft>
              <a:buClr>
                <a:schemeClr val="dk1"/>
              </a:buClr>
              <a:buSzPct val="25000"/>
              <a:buFont typeface="Arial"/>
              <a:buNone/>
            </a:pPr>
            <a:r>
              <a:rPr lang="en-US" sz="3000" b="1" dirty="0" smtClean="0">
                <a:solidFill>
                  <a:srgbClr val="FFFFFF"/>
                </a:solidFill>
                <a:latin typeface="Verdana"/>
                <a:ea typeface="Verdana"/>
                <a:cs typeface="Verdana"/>
                <a:sym typeface="Verdana"/>
              </a:rPr>
              <a:t>Overview</a:t>
            </a:r>
            <a:endParaRPr lang="en" sz="3000" b="1" dirty="0">
              <a:solidFill>
                <a:srgbClr val="FFFFFF"/>
              </a:solidFill>
              <a:latin typeface="Verdana"/>
              <a:ea typeface="Verdana"/>
              <a:cs typeface="Verdana"/>
              <a:sym typeface="Verdana"/>
            </a:endParaRPr>
          </a:p>
        </p:txBody>
      </p:sp>
      <p:pic>
        <p:nvPicPr>
          <p:cNvPr id="53" name="Shape 53"/>
          <p:cNvPicPr preferRelativeResize="0"/>
          <p:nvPr/>
        </p:nvPicPr>
        <p:blipFill>
          <a:blip r:embed="rId3">
            <a:alphaModFix/>
          </a:blip>
          <a:stretch>
            <a:fillRect/>
          </a:stretch>
        </p:blipFill>
        <p:spPr>
          <a:xfrm>
            <a:off x="6749400" y="5877150"/>
            <a:ext cx="2298775" cy="869224"/>
          </a:xfrm>
          <a:prstGeom prst="rect">
            <a:avLst/>
          </a:prstGeom>
          <a:noFill/>
          <a:ln>
            <a:noFill/>
          </a:ln>
        </p:spPr>
      </p:pic>
      <p:sp>
        <p:nvSpPr>
          <p:cNvPr id="54" name="Shape 54"/>
          <p:cNvSpPr txBox="1"/>
          <p:nvPr/>
        </p:nvSpPr>
        <p:spPr>
          <a:xfrm>
            <a:off x="313575" y="1156900"/>
            <a:ext cx="8476799" cy="4436999"/>
          </a:xfrm>
          <a:prstGeom prst="rect">
            <a:avLst/>
          </a:prstGeom>
          <a:noFill/>
          <a:ln>
            <a:noFill/>
          </a:ln>
        </p:spPr>
        <p:txBody>
          <a:bodyPr lIns="91425" tIns="91425" rIns="91425" bIns="91425" anchor="t" anchorCtr="0">
            <a:normAutofit/>
          </a:bodyPr>
          <a:lstStyle/>
          <a:p>
            <a:pPr lvl="0" rtl="0">
              <a:spcBef>
                <a:spcPts val="0"/>
              </a:spcBef>
              <a:buNone/>
            </a:pPr>
            <a:r>
              <a:rPr lang="en-US" sz="3000" b="1" dirty="0" smtClean="0">
                <a:solidFill>
                  <a:srgbClr val="E69138"/>
                </a:solidFill>
                <a:latin typeface="Verdana"/>
                <a:ea typeface="Verdana"/>
                <a:cs typeface="Verdana"/>
                <a:sym typeface="Verdana"/>
              </a:rPr>
              <a:t>Overview</a:t>
            </a:r>
          </a:p>
          <a:p>
            <a:pPr lvl="0" rtl="0">
              <a:lnSpc>
                <a:spcPct val="130000"/>
              </a:lnSpc>
              <a:spcBef>
                <a:spcPts val="0"/>
              </a:spcBef>
              <a:buNone/>
            </a:pPr>
            <a:endParaRPr lang="en-US" sz="3000" b="1" dirty="0" smtClean="0">
              <a:solidFill>
                <a:srgbClr val="E69138"/>
              </a:solidFill>
              <a:latin typeface="Verdana"/>
              <a:ea typeface="Verdana"/>
              <a:cs typeface="Verdana"/>
              <a:sym typeface="Verdana"/>
            </a:endParaRPr>
          </a:p>
          <a:p>
            <a:pPr marL="533400" lvl="0" indent="-457200" rtl="0">
              <a:lnSpc>
                <a:spcPct val="130000"/>
              </a:lnSpc>
              <a:spcBef>
                <a:spcPts val="0"/>
              </a:spcBef>
              <a:buClr>
                <a:srgbClr val="000000"/>
              </a:buClr>
              <a:buSzPct val="100000"/>
              <a:buFont typeface="Arial"/>
              <a:buChar char="•"/>
            </a:pPr>
            <a:r>
              <a:rPr lang="en-US" sz="2400" dirty="0" smtClean="0">
                <a:latin typeface="Verdana"/>
                <a:ea typeface="Verdana"/>
                <a:cs typeface="Verdana"/>
                <a:sym typeface="Verdana"/>
              </a:rPr>
              <a:t>Relational vs. Riak</a:t>
            </a:r>
            <a:endParaRPr sz="2400" dirty="0" smtClean="0">
              <a:latin typeface="Verdana"/>
              <a:ea typeface="Verdana"/>
              <a:cs typeface="Verdana"/>
              <a:sym typeface="Verdana"/>
            </a:endParaRPr>
          </a:p>
          <a:p>
            <a:pPr marL="533400" marR="0" lvl="0" indent="-457200" algn="l" rtl="0">
              <a:lnSpc>
                <a:spcPct val="150000"/>
              </a:lnSpc>
              <a:spcBef>
                <a:spcPts val="0"/>
              </a:spcBef>
              <a:spcAft>
                <a:spcPts val="0"/>
              </a:spcAft>
              <a:buClr>
                <a:srgbClr val="000000"/>
              </a:buClr>
              <a:buSzPct val="100000"/>
              <a:buFont typeface="Arial"/>
              <a:buChar char="•"/>
            </a:pPr>
            <a:r>
              <a:rPr lang="en-US" sz="2400" dirty="0" smtClean="0">
                <a:latin typeface="Verdana"/>
                <a:ea typeface="Verdana"/>
                <a:cs typeface="Verdana"/>
                <a:sym typeface="Verdana"/>
              </a:rPr>
              <a:t>Relationships in Riak (1-1, 1-N, M-N)</a:t>
            </a:r>
            <a:endParaRPr lang="en-US" sz="2400" dirty="0">
              <a:latin typeface="Verdana"/>
              <a:ea typeface="Verdana"/>
              <a:cs typeface="Verdana"/>
              <a:sym typeface="Verdana"/>
            </a:endParaRPr>
          </a:p>
          <a:p>
            <a:pPr marL="533400" marR="0" lvl="0" indent="-457200" algn="l" rtl="0">
              <a:lnSpc>
                <a:spcPct val="130000"/>
              </a:lnSpc>
              <a:spcBef>
                <a:spcPts val="0"/>
              </a:spcBef>
              <a:spcAft>
                <a:spcPts val="0"/>
              </a:spcAft>
              <a:buClr>
                <a:srgbClr val="000000"/>
              </a:buClr>
              <a:buSzPct val="100000"/>
              <a:buFont typeface="Arial"/>
              <a:buChar char="•"/>
            </a:pPr>
            <a:r>
              <a:rPr lang="en-US" sz="2400" dirty="0" smtClean="0">
                <a:latin typeface="Verdana"/>
                <a:ea typeface="Verdana"/>
                <a:cs typeface="Verdana"/>
                <a:sym typeface="Verdana"/>
              </a:rPr>
              <a:t>Collections and Lists in Riak</a:t>
            </a:r>
          </a:p>
          <a:p>
            <a:pPr marL="533400" marR="0" lvl="0" indent="-457200" algn="l" rtl="0">
              <a:lnSpc>
                <a:spcPct val="130000"/>
              </a:lnSpc>
              <a:spcBef>
                <a:spcPts val="0"/>
              </a:spcBef>
              <a:spcAft>
                <a:spcPts val="0"/>
              </a:spcAft>
              <a:buClr>
                <a:srgbClr val="000000"/>
              </a:buClr>
              <a:buSzPct val="100000"/>
              <a:buFont typeface="Arial"/>
              <a:buChar char="•"/>
            </a:pPr>
            <a:r>
              <a:rPr lang="en-US" sz="2400" dirty="0" smtClean="0">
                <a:latin typeface="Verdana"/>
                <a:ea typeface="Verdana"/>
                <a:cs typeface="Verdana"/>
                <a:sym typeface="Verdana"/>
              </a:rPr>
              <a:t>Riak 2.0 Features and Data Modeling</a:t>
            </a:r>
            <a:endParaRPr lang="en-US" sz="2400" dirty="0" smtClean="0">
              <a:latin typeface="Verdana"/>
              <a:ea typeface="Verdana"/>
              <a:cs typeface="Verdana"/>
              <a:sym typeface="Verdana"/>
            </a:endParaRPr>
          </a:p>
        </p:txBody>
      </p:sp>
      <p:sp>
        <p:nvSpPr>
          <p:cNvPr id="55" name="Shape 55"/>
          <p:cNvSpPr txBox="1"/>
          <p:nvPr/>
        </p:nvSpPr>
        <p:spPr>
          <a:xfrm>
            <a:off x="78900" y="5800950"/>
            <a:ext cx="326700" cy="210000"/>
          </a:xfrm>
          <a:prstGeom prst="rect">
            <a:avLst/>
          </a:prstGeom>
          <a:noFill/>
          <a:ln>
            <a:noFill/>
          </a:ln>
        </p:spPr>
        <p:txBody>
          <a:bodyPr lIns="91425" tIns="91425" rIns="91425" bIns="91425" anchor="t" anchorCtr="0">
            <a:normAutofit fontScale="25000" lnSpcReduction="20000"/>
          </a:bodyPr>
          <a:lstStyle/>
          <a:p>
            <a:pPr lvl="0" rtl="0">
              <a:spcBef>
                <a:spcPts val="0"/>
              </a:spcBef>
              <a:buNone/>
            </a:pPr>
            <a:endParaRPr sz="1000">
              <a:latin typeface="Verdana"/>
              <a:ea typeface="Verdana"/>
              <a:cs typeface="Verdana"/>
              <a:sym typeface="Verdana"/>
            </a:endParaRPr>
          </a:p>
        </p:txBody>
      </p:sp>
      <p:sp>
        <p:nvSpPr>
          <p:cNvPr id="56" name="Shape 56"/>
          <p:cNvSpPr txBox="1"/>
          <p:nvPr/>
        </p:nvSpPr>
        <p:spPr>
          <a:xfrm>
            <a:off x="120850" y="6253925"/>
            <a:ext cx="6628500" cy="457200"/>
          </a:xfrm>
          <a:prstGeom prst="rect">
            <a:avLst/>
          </a:prstGeom>
          <a:noFill/>
          <a:ln>
            <a:noFill/>
          </a:ln>
        </p:spPr>
        <p:txBody>
          <a:bodyPr lIns="91425" tIns="91425" rIns="91425" bIns="91425" anchor="t" anchorCtr="0">
            <a:normAutofit/>
          </a:bodyPr>
          <a:lstStyle/>
          <a:p>
            <a:pPr lvl="0" rtl="0">
              <a:spcBef>
                <a:spcPts val="0"/>
              </a:spcBef>
              <a:buNone/>
            </a:pPr>
            <a:endParaRPr lang="en" u="sng" dirty="0">
              <a:solidFill>
                <a:srgbClr val="1155CC"/>
              </a:solidFill>
              <a:latin typeface="Verdana"/>
              <a:ea typeface="Verdana"/>
              <a:cs typeface="Verdana"/>
              <a:sym typeface="Verdana"/>
              <a:hlinkClick r:id="rId4"/>
            </a:endParaRP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p:nvPr/>
        </p:nvSpPr>
        <p:spPr>
          <a:xfrm>
            <a:off x="2704" y="128956"/>
            <a:ext cx="1796700" cy="656399"/>
          </a:xfrm>
          <a:prstGeom prst="rect">
            <a:avLst/>
          </a:prstGeom>
          <a:solidFill>
            <a:srgbClr val="E4E4E6"/>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91" name="Shape 91"/>
          <p:cNvSpPr/>
          <p:nvPr/>
        </p:nvSpPr>
        <p:spPr>
          <a:xfrm>
            <a:off x="1805235" y="128956"/>
            <a:ext cx="7350299" cy="656399"/>
          </a:xfrm>
          <a:prstGeom prst="rect">
            <a:avLst/>
          </a:prstGeom>
          <a:solidFill>
            <a:srgbClr val="9AA9A1"/>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92" name="Shape 92"/>
          <p:cNvSpPr txBox="1">
            <a:spLocks noGrp="1"/>
          </p:cNvSpPr>
          <p:nvPr>
            <p:ph type="ctrTitle"/>
          </p:nvPr>
        </p:nvSpPr>
        <p:spPr>
          <a:xfrm>
            <a:off x="1230800" y="364425"/>
            <a:ext cx="7913100" cy="456299"/>
          </a:xfrm>
          <a:prstGeom prst="rect">
            <a:avLst/>
          </a:prstGeom>
          <a:noFill/>
          <a:ln>
            <a:noFill/>
          </a:ln>
        </p:spPr>
        <p:txBody>
          <a:bodyPr lIns="91425" tIns="91425" rIns="91425" bIns="91425" anchor="b" anchorCtr="0">
            <a:normAutofit fontScale="90000"/>
          </a:bodyPr>
          <a:lstStyle/>
          <a:p>
            <a:pPr marL="0" marR="0" lvl="0" indent="304800" algn="r" rtl="0">
              <a:lnSpc>
                <a:spcPct val="100000"/>
              </a:lnSpc>
              <a:spcBef>
                <a:spcPts val="0"/>
              </a:spcBef>
              <a:spcAft>
                <a:spcPts val="0"/>
              </a:spcAft>
              <a:buClr>
                <a:schemeClr val="dk1"/>
              </a:buClr>
              <a:buSzPct val="25000"/>
              <a:buFont typeface="Arial"/>
              <a:buNone/>
            </a:pPr>
            <a:r>
              <a:rPr lang="en" sz="3000" b="1">
                <a:solidFill>
                  <a:srgbClr val="FFFFFF"/>
                </a:solidFill>
                <a:latin typeface="Verdana"/>
                <a:ea typeface="Verdana"/>
                <a:cs typeface="Verdana"/>
                <a:sym typeface="Verdana"/>
              </a:rPr>
              <a:t>Riak Search</a:t>
            </a:r>
          </a:p>
        </p:txBody>
      </p:sp>
      <p:sp>
        <p:nvSpPr>
          <p:cNvPr id="93" name="Shape 93"/>
          <p:cNvSpPr txBox="1"/>
          <p:nvPr/>
        </p:nvSpPr>
        <p:spPr>
          <a:xfrm>
            <a:off x="313575" y="1156900"/>
            <a:ext cx="8677800" cy="4436999"/>
          </a:xfrm>
          <a:prstGeom prst="rect">
            <a:avLst/>
          </a:prstGeom>
          <a:noFill/>
          <a:ln>
            <a:noFill/>
          </a:ln>
        </p:spPr>
        <p:txBody>
          <a:bodyPr lIns="91425" tIns="91425" rIns="91425" bIns="91425" anchor="t" anchorCtr="0">
            <a:normAutofit/>
          </a:bodyPr>
          <a:lstStyle/>
          <a:p>
            <a:pPr lvl="0" rtl="0">
              <a:spcBef>
                <a:spcPts val="0"/>
              </a:spcBef>
              <a:buNone/>
            </a:pPr>
            <a:r>
              <a:rPr lang="en" sz="3000" b="1">
                <a:solidFill>
                  <a:srgbClr val="E69138"/>
                </a:solidFill>
                <a:latin typeface="Verdana"/>
                <a:ea typeface="Verdana"/>
                <a:cs typeface="Verdana"/>
                <a:sym typeface="Verdana"/>
              </a:rPr>
              <a:t>highlights</a:t>
            </a:r>
          </a:p>
          <a:p>
            <a:pPr marL="457200" marR="0" lvl="0" indent="-381000" algn="l" rtl="0">
              <a:lnSpc>
                <a:spcPct val="100000"/>
              </a:lnSpc>
              <a:spcBef>
                <a:spcPts val="0"/>
              </a:spcBef>
              <a:spcAft>
                <a:spcPts val="0"/>
              </a:spcAft>
              <a:buClr>
                <a:srgbClr val="000000"/>
              </a:buClr>
              <a:buSzPct val="100000"/>
              <a:buFont typeface="Verdana"/>
              <a:buChar char="●"/>
            </a:pPr>
            <a:r>
              <a:rPr lang="en" sz="2400">
                <a:solidFill>
                  <a:schemeClr val="dk1"/>
                </a:solidFill>
                <a:latin typeface="Verdana"/>
                <a:ea typeface="Verdana"/>
                <a:cs typeface="Verdana"/>
                <a:sym typeface="Verdana"/>
              </a:rPr>
              <a:t>Query parameters include: exact match, globs, inclusive/exclusive range queries, AND/OR/NOT, prefix matching, proximity searches, term boosting, sorting, pagination</a:t>
            </a:r>
          </a:p>
          <a:p>
            <a:pPr marR="0" lvl="0" algn="l" rtl="0">
              <a:lnSpc>
                <a:spcPct val="100000"/>
              </a:lnSpc>
              <a:spcBef>
                <a:spcPts val="0"/>
              </a:spcBef>
              <a:spcAft>
                <a:spcPts val="0"/>
              </a:spcAft>
              <a:buNone/>
            </a:pPr>
            <a:endParaRPr sz="2400">
              <a:latin typeface="Verdana"/>
              <a:ea typeface="Verdana"/>
              <a:cs typeface="Verdana"/>
              <a:sym typeface="Verdana"/>
            </a:endParaRPr>
          </a:p>
          <a:p>
            <a:pPr marL="457200" marR="0" lvl="0" indent="-381000" algn="l" rtl="0">
              <a:lnSpc>
                <a:spcPct val="100000"/>
              </a:lnSpc>
              <a:spcBef>
                <a:spcPts val="0"/>
              </a:spcBef>
              <a:spcAft>
                <a:spcPts val="0"/>
              </a:spcAft>
              <a:buClr>
                <a:srgbClr val="000000"/>
              </a:buClr>
              <a:buSzPct val="100000"/>
              <a:buFont typeface="Verdana"/>
              <a:buChar char="●"/>
            </a:pPr>
            <a:r>
              <a:rPr lang="en" sz="2400">
                <a:latin typeface="Verdana"/>
                <a:ea typeface="Verdana"/>
                <a:cs typeface="Verdana"/>
                <a:sym typeface="Verdana"/>
              </a:rPr>
              <a:t>Scoring and ranking for most relevant results</a:t>
            </a:r>
          </a:p>
          <a:p>
            <a:pPr marR="0" lvl="0" algn="l" rtl="0">
              <a:lnSpc>
                <a:spcPct val="100000"/>
              </a:lnSpc>
              <a:spcBef>
                <a:spcPts val="0"/>
              </a:spcBef>
              <a:spcAft>
                <a:spcPts val="0"/>
              </a:spcAft>
              <a:buNone/>
            </a:pPr>
            <a:endParaRPr sz="2400">
              <a:latin typeface="Verdana"/>
              <a:ea typeface="Verdana"/>
              <a:cs typeface="Verdana"/>
              <a:sym typeface="Verdana"/>
            </a:endParaRPr>
          </a:p>
          <a:p>
            <a:pPr marL="457200" marR="0" lvl="0" indent="-381000" algn="l" rtl="0">
              <a:lnSpc>
                <a:spcPct val="100000"/>
              </a:lnSpc>
              <a:spcBef>
                <a:spcPts val="0"/>
              </a:spcBef>
              <a:spcAft>
                <a:spcPts val="0"/>
              </a:spcAft>
              <a:buClr>
                <a:srgbClr val="000000"/>
              </a:buClr>
              <a:buSzPct val="100000"/>
              <a:buFont typeface="Verdana"/>
              <a:buChar char="●"/>
            </a:pPr>
            <a:r>
              <a:rPr lang="en" sz="2400">
                <a:latin typeface="Verdana"/>
                <a:ea typeface="Verdana"/>
                <a:cs typeface="Verdana"/>
                <a:sym typeface="Verdana"/>
              </a:rPr>
              <a:t>Query result highlighting</a:t>
            </a:r>
          </a:p>
          <a:p>
            <a:pPr marR="0" lvl="0" algn="l" rtl="0">
              <a:lnSpc>
                <a:spcPct val="100000"/>
              </a:lnSpc>
              <a:spcBef>
                <a:spcPts val="0"/>
              </a:spcBef>
              <a:spcAft>
                <a:spcPts val="0"/>
              </a:spcAft>
              <a:buNone/>
            </a:pPr>
            <a:endParaRPr sz="2400">
              <a:latin typeface="Verdana"/>
              <a:ea typeface="Verdana"/>
              <a:cs typeface="Verdana"/>
              <a:sym typeface="Verdana"/>
            </a:endParaRPr>
          </a:p>
          <a:p>
            <a:pPr marL="457200" marR="0" lvl="0" indent="-381000" algn="l" rtl="0">
              <a:lnSpc>
                <a:spcPct val="100000"/>
              </a:lnSpc>
              <a:spcBef>
                <a:spcPts val="0"/>
              </a:spcBef>
              <a:spcAft>
                <a:spcPts val="0"/>
              </a:spcAft>
              <a:buClr>
                <a:srgbClr val="000000"/>
              </a:buClr>
              <a:buSzPct val="100000"/>
              <a:buFont typeface="Verdana"/>
              <a:buChar char="●"/>
            </a:pPr>
            <a:r>
              <a:rPr lang="en" sz="2400">
                <a:latin typeface="Verdana"/>
                <a:ea typeface="Verdana"/>
                <a:cs typeface="Verdana"/>
                <a:sym typeface="Verdana"/>
              </a:rPr>
              <a:t>Search queries as input for MapReduce jobs</a:t>
            </a:r>
          </a:p>
          <a:p>
            <a:pPr marR="0" lvl="0" algn="l" rtl="0">
              <a:lnSpc>
                <a:spcPct val="100000"/>
              </a:lnSpc>
              <a:spcBef>
                <a:spcPts val="0"/>
              </a:spcBef>
              <a:spcAft>
                <a:spcPts val="0"/>
              </a:spcAft>
              <a:buNone/>
            </a:pPr>
            <a:endParaRPr sz="2400">
              <a:latin typeface="Verdana"/>
              <a:ea typeface="Verdana"/>
              <a:cs typeface="Verdana"/>
              <a:sym typeface="Verdana"/>
            </a:endParaRPr>
          </a:p>
        </p:txBody>
      </p:sp>
      <p:pic>
        <p:nvPicPr>
          <p:cNvPr id="94" name="Shape 94"/>
          <p:cNvPicPr preferRelativeResize="0"/>
          <p:nvPr/>
        </p:nvPicPr>
        <p:blipFill>
          <a:blip r:embed="rId3">
            <a:alphaModFix/>
          </a:blip>
          <a:stretch>
            <a:fillRect/>
          </a:stretch>
        </p:blipFill>
        <p:spPr>
          <a:xfrm>
            <a:off x="6749400" y="5877150"/>
            <a:ext cx="2298775" cy="869224"/>
          </a:xfrm>
          <a:prstGeom prst="rect">
            <a:avLst/>
          </a:prstGeom>
          <a:noFill/>
          <a:ln>
            <a:noFill/>
          </a:ln>
        </p:spPr>
      </p:pic>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p:nvPr/>
        </p:nvSpPr>
        <p:spPr>
          <a:xfrm>
            <a:off x="2704" y="128956"/>
            <a:ext cx="1796700" cy="656399"/>
          </a:xfrm>
          <a:prstGeom prst="rect">
            <a:avLst/>
          </a:prstGeom>
          <a:solidFill>
            <a:srgbClr val="E4E4E6"/>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100" name="Shape 100"/>
          <p:cNvSpPr/>
          <p:nvPr/>
        </p:nvSpPr>
        <p:spPr>
          <a:xfrm>
            <a:off x="1805235" y="128956"/>
            <a:ext cx="7350299" cy="656399"/>
          </a:xfrm>
          <a:prstGeom prst="rect">
            <a:avLst/>
          </a:prstGeom>
          <a:solidFill>
            <a:srgbClr val="9AA9A1"/>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101" name="Shape 101"/>
          <p:cNvSpPr txBox="1">
            <a:spLocks noGrp="1"/>
          </p:cNvSpPr>
          <p:nvPr>
            <p:ph type="ctrTitle"/>
          </p:nvPr>
        </p:nvSpPr>
        <p:spPr>
          <a:xfrm>
            <a:off x="1230800" y="364425"/>
            <a:ext cx="7913100" cy="456299"/>
          </a:xfrm>
          <a:prstGeom prst="rect">
            <a:avLst/>
          </a:prstGeom>
          <a:noFill/>
          <a:ln>
            <a:noFill/>
          </a:ln>
        </p:spPr>
        <p:txBody>
          <a:bodyPr lIns="91425" tIns="91425" rIns="91425" bIns="91425" anchor="b" anchorCtr="0">
            <a:normAutofit fontScale="90000"/>
          </a:bodyPr>
          <a:lstStyle/>
          <a:p>
            <a:pPr marL="0" marR="0" lvl="0" indent="304800" algn="r" rtl="0">
              <a:lnSpc>
                <a:spcPct val="100000"/>
              </a:lnSpc>
              <a:spcBef>
                <a:spcPts val="0"/>
              </a:spcBef>
              <a:spcAft>
                <a:spcPts val="0"/>
              </a:spcAft>
              <a:buClr>
                <a:schemeClr val="dk1"/>
              </a:buClr>
              <a:buSzPct val="25000"/>
              <a:buFont typeface="Arial"/>
              <a:buNone/>
            </a:pPr>
            <a:r>
              <a:rPr lang="en" sz="3000" b="1">
                <a:solidFill>
                  <a:srgbClr val="FFFFFF"/>
                </a:solidFill>
                <a:latin typeface="Verdana"/>
                <a:ea typeface="Verdana"/>
                <a:cs typeface="Verdana"/>
                <a:sym typeface="Verdana"/>
              </a:rPr>
              <a:t>Riak Search</a:t>
            </a:r>
          </a:p>
        </p:txBody>
      </p:sp>
      <p:sp>
        <p:nvSpPr>
          <p:cNvPr id="102" name="Shape 102"/>
          <p:cNvSpPr txBox="1"/>
          <p:nvPr/>
        </p:nvSpPr>
        <p:spPr>
          <a:xfrm>
            <a:off x="313575" y="1156900"/>
            <a:ext cx="8677800" cy="4436999"/>
          </a:xfrm>
          <a:prstGeom prst="rect">
            <a:avLst/>
          </a:prstGeom>
          <a:noFill/>
          <a:ln>
            <a:noFill/>
          </a:ln>
        </p:spPr>
        <p:txBody>
          <a:bodyPr lIns="91425" tIns="91425" rIns="91425" bIns="91425" anchor="t" anchorCtr="0">
            <a:normAutofit/>
          </a:bodyPr>
          <a:lstStyle/>
          <a:p>
            <a:pPr lvl="0" rtl="0">
              <a:spcBef>
                <a:spcPts val="0"/>
              </a:spcBef>
              <a:buNone/>
            </a:pPr>
            <a:r>
              <a:rPr lang="en" sz="3000" b="1">
                <a:solidFill>
                  <a:srgbClr val="E69138"/>
                </a:solidFill>
                <a:latin typeface="Verdana"/>
                <a:ea typeface="Verdana"/>
                <a:cs typeface="Verdana"/>
                <a:sym typeface="Verdana"/>
              </a:rPr>
              <a:t>setup</a:t>
            </a:r>
          </a:p>
          <a:p>
            <a:pPr marR="0" lvl="0" algn="l" rtl="0">
              <a:lnSpc>
                <a:spcPct val="100000"/>
              </a:lnSpc>
              <a:spcBef>
                <a:spcPts val="0"/>
              </a:spcBef>
              <a:spcAft>
                <a:spcPts val="0"/>
              </a:spcAft>
              <a:buNone/>
            </a:pPr>
            <a:r>
              <a:rPr lang="en" sz="2400">
                <a:latin typeface="Verdana"/>
                <a:ea typeface="Verdana"/>
                <a:cs typeface="Verdana"/>
                <a:sym typeface="Verdana"/>
              </a:rPr>
              <a:t>1. Set up a schema to tell Solr how to index fields.  If one isn’t defined the default will be used.</a:t>
            </a:r>
          </a:p>
          <a:p>
            <a:pPr marR="0" lvl="0" algn="l" rtl="0">
              <a:lnSpc>
                <a:spcPct val="100000"/>
              </a:lnSpc>
              <a:spcBef>
                <a:spcPts val="0"/>
              </a:spcBef>
              <a:spcAft>
                <a:spcPts val="0"/>
              </a:spcAft>
              <a:buNone/>
            </a:pPr>
            <a:endParaRPr sz="2400">
              <a:latin typeface="Verdana"/>
              <a:ea typeface="Verdana"/>
              <a:cs typeface="Verdana"/>
              <a:sym typeface="Verdana"/>
            </a:endParaRPr>
          </a:p>
          <a:p>
            <a:pPr marR="0" lvl="0" algn="l" rtl="0">
              <a:lnSpc>
                <a:spcPct val="100000"/>
              </a:lnSpc>
              <a:spcBef>
                <a:spcPts val="0"/>
              </a:spcBef>
              <a:spcAft>
                <a:spcPts val="0"/>
              </a:spcAft>
              <a:buNone/>
            </a:pPr>
            <a:r>
              <a:rPr lang="en" sz="2400">
                <a:latin typeface="Verdana"/>
                <a:ea typeface="Verdana"/>
                <a:cs typeface="Verdana"/>
                <a:sym typeface="Verdana"/>
              </a:rPr>
              <a:t>2. Create a Solr index through Riak Search against which queries will be run.</a:t>
            </a:r>
          </a:p>
          <a:p>
            <a:pPr marR="0" lvl="0" algn="l" rtl="0">
              <a:lnSpc>
                <a:spcPct val="100000"/>
              </a:lnSpc>
              <a:spcBef>
                <a:spcPts val="0"/>
              </a:spcBef>
              <a:spcAft>
                <a:spcPts val="0"/>
              </a:spcAft>
              <a:buNone/>
            </a:pPr>
            <a:endParaRPr sz="2400">
              <a:latin typeface="Verdana"/>
              <a:ea typeface="Verdana"/>
              <a:cs typeface="Verdana"/>
              <a:sym typeface="Verdana"/>
            </a:endParaRPr>
          </a:p>
          <a:p>
            <a:pPr marR="0" lvl="0" algn="l" rtl="0">
              <a:lnSpc>
                <a:spcPct val="100000"/>
              </a:lnSpc>
              <a:spcBef>
                <a:spcPts val="0"/>
              </a:spcBef>
              <a:spcAft>
                <a:spcPts val="0"/>
              </a:spcAft>
              <a:buNone/>
            </a:pPr>
            <a:r>
              <a:rPr lang="en" sz="2400">
                <a:latin typeface="Verdana"/>
                <a:ea typeface="Verdana"/>
                <a:cs typeface="Verdana"/>
                <a:sym typeface="Verdana"/>
              </a:rPr>
              <a:t>3. Associate indexes to buckets using bucket types.</a:t>
            </a:r>
          </a:p>
          <a:p>
            <a:pPr marR="0" lvl="0" algn="l" rtl="0">
              <a:lnSpc>
                <a:spcPct val="100000"/>
              </a:lnSpc>
              <a:spcBef>
                <a:spcPts val="0"/>
              </a:spcBef>
              <a:spcAft>
                <a:spcPts val="0"/>
              </a:spcAft>
              <a:buNone/>
            </a:pPr>
            <a:endParaRPr sz="2400">
              <a:latin typeface="Verdana"/>
              <a:ea typeface="Verdana"/>
              <a:cs typeface="Verdana"/>
              <a:sym typeface="Verdana"/>
            </a:endParaRPr>
          </a:p>
          <a:p>
            <a:pPr marR="0" lvl="0" algn="l" rtl="0">
              <a:lnSpc>
                <a:spcPct val="100000"/>
              </a:lnSpc>
              <a:spcBef>
                <a:spcPts val="0"/>
              </a:spcBef>
              <a:spcAft>
                <a:spcPts val="0"/>
              </a:spcAft>
              <a:buNone/>
            </a:pPr>
            <a:r>
              <a:rPr lang="en" sz="2400">
                <a:latin typeface="Verdana"/>
                <a:ea typeface="Verdana"/>
                <a:cs typeface="Verdana"/>
                <a:sym typeface="Verdana"/>
              </a:rPr>
              <a:t>Extractors are available to convert Riak data to a format that is accessible to Solr for indexing.</a:t>
            </a:r>
          </a:p>
          <a:p>
            <a:pPr marR="0" lvl="0" algn="l" rtl="0">
              <a:lnSpc>
                <a:spcPct val="100000"/>
              </a:lnSpc>
              <a:spcBef>
                <a:spcPts val="0"/>
              </a:spcBef>
              <a:spcAft>
                <a:spcPts val="0"/>
              </a:spcAft>
              <a:buNone/>
            </a:pPr>
            <a:endParaRPr sz="2400">
              <a:latin typeface="Verdana"/>
              <a:ea typeface="Verdana"/>
              <a:cs typeface="Verdana"/>
              <a:sym typeface="Verdana"/>
            </a:endParaRPr>
          </a:p>
        </p:txBody>
      </p:sp>
      <p:pic>
        <p:nvPicPr>
          <p:cNvPr id="103" name="Shape 103"/>
          <p:cNvPicPr preferRelativeResize="0"/>
          <p:nvPr/>
        </p:nvPicPr>
        <p:blipFill>
          <a:blip r:embed="rId3">
            <a:alphaModFix/>
          </a:blip>
          <a:stretch>
            <a:fillRect/>
          </a:stretch>
        </p:blipFill>
        <p:spPr>
          <a:xfrm>
            <a:off x="6749400" y="5877150"/>
            <a:ext cx="2298775" cy="869224"/>
          </a:xfrm>
          <a:prstGeom prst="rect">
            <a:avLst/>
          </a:prstGeom>
          <a:noFill/>
          <a:ln>
            <a:noFill/>
          </a:ln>
        </p:spPr>
      </p:pic>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p:nvPr/>
        </p:nvSpPr>
        <p:spPr>
          <a:xfrm>
            <a:off x="2704" y="128956"/>
            <a:ext cx="1796700" cy="656399"/>
          </a:xfrm>
          <a:prstGeom prst="rect">
            <a:avLst/>
          </a:prstGeom>
          <a:solidFill>
            <a:srgbClr val="E4E4E6"/>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109" name="Shape 109"/>
          <p:cNvSpPr/>
          <p:nvPr/>
        </p:nvSpPr>
        <p:spPr>
          <a:xfrm>
            <a:off x="1805235" y="128956"/>
            <a:ext cx="7350299" cy="656399"/>
          </a:xfrm>
          <a:prstGeom prst="rect">
            <a:avLst/>
          </a:prstGeom>
          <a:solidFill>
            <a:srgbClr val="9AA9A1"/>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110" name="Shape 110"/>
          <p:cNvSpPr txBox="1">
            <a:spLocks noGrp="1"/>
          </p:cNvSpPr>
          <p:nvPr>
            <p:ph type="ctrTitle"/>
          </p:nvPr>
        </p:nvSpPr>
        <p:spPr>
          <a:xfrm>
            <a:off x="1230800" y="364425"/>
            <a:ext cx="7913100" cy="456299"/>
          </a:xfrm>
          <a:prstGeom prst="rect">
            <a:avLst/>
          </a:prstGeom>
          <a:noFill/>
          <a:ln>
            <a:noFill/>
          </a:ln>
        </p:spPr>
        <p:txBody>
          <a:bodyPr lIns="91425" tIns="91425" rIns="91425" bIns="91425" anchor="b" anchorCtr="0">
            <a:normAutofit fontScale="90000"/>
          </a:bodyPr>
          <a:lstStyle/>
          <a:p>
            <a:pPr marL="0" marR="0" lvl="0" indent="304800" algn="r" rtl="0">
              <a:lnSpc>
                <a:spcPct val="100000"/>
              </a:lnSpc>
              <a:spcBef>
                <a:spcPts val="0"/>
              </a:spcBef>
              <a:spcAft>
                <a:spcPts val="0"/>
              </a:spcAft>
              <a:buClr>
                <a:schemeClr val="dk1"/>
              </a:buClr>
              <a:buSzPct val="25000"/>
              <a:buFont typeface="Arial"/>
              <a:buNone/>
            </a:pPr>
            <a:r>
              <a:rPr lang="en" sz="3000" b="1">
                <a:solidFill>
                  <a:srgbClr val="FFFFFF"/>
                </a:solidFill>
                <a:latin typeface="Verdana"/>
                <a:ea typeface="Verdana"/>
                <a:cs typeface="Verdana"/>
                <a:sym typeface="Verdana"/>
              </a:rPr>
              <a:t>Riak Search</a:t>
            </a:r>
          </a:p>
        </p:txBody>
      </p:sp>
      <p:sp>
        <p:nvSpPr>
          <p:cNvPr id="111" name="Shape 111"/>
          <p:cNvSpPr txBox="1"/>
          <p:nvPr/>
        </p:nvSpPr>
        <p:spPr>
          <a:xfrm>
            <a:off x="313575" y="1156900"/>
            <a:ext cx="8677800" cy="4436999"/>
          </a:xfrm>
          <a:prstGeom prst="rect">
            <a:avLst/>
          </a:prstGeom>
          <a:noFill/>
          <a:ln>
            <a:noFill/>
          </a:ln>
        </p:spPr>
        <p:txBody>
          <a:bodyPr lIns="91425" tIns="91425" rIns="91425" bIns="91425" anchor="t" anchorCtr="0">
            <a:normAutofit fontScale="92500" lnSpcReduction="10000"/>
          </a:bodyPr>
          <a:lstStyle/>
          <a:p>
            <a:pPr lvl="0" rtl="0">
              <a:spcBef>
                <a:spcPts val="0"/>
              </a:spcBef>
              <a:buNone/>
            </a:pPr>
            <a:r>
              <a:rPr lang="en" sz="3000" b="1">
                <a:solidFill>
                  <a:srgbClr val="E69138"/>
                </a:solidFill>
                <a:latin typeface="Verdana"/>
                <a:ea typeface="Verdana"/>
                <a:cs typeface="Verdana"/>
                <a:sym typeface="Verdana"/>
              </a:rPr>
              <a:t>usage</a:t>
            </a:r>
          </a:p>
          <a:p>
            <a:pPr marR="0" lvl="0" algn="l" rtl="0">
              <a:lnSpc>
                <a:spcPct val="100000"/>
              </a:lnSpc>
              <a:spcBef>
                <a:spcPts val="0"/>
              </a:spcBef>
              <a:spcAft>
                <a:spcPts val="0"/>
              </a:spcAft>
              <a:buNone/>
            </a:pPr>
            <a:r>
              <a:rPr lang="en" sz="2400">
                <a:latin typeface="Verdana"/>
                <a:ea typeface="Verdana"/>
                <a:cs typeface="Verdana"/>
                <a:sym typeface="Verdana"/>
              </a:rPr>
              <a:t>Queries are run with Solr syntax.</a:t>
            </a:r>
          </a:p>
          <a:p>
            <a:pPr marR="0" lvl="0" algn="l" rtl="0">
              <a:lnSpc>
                <a:spcPct val="100000"/>
              </a:lnSpc>
              <a:spcBef>
                <a:spcPts val="0"/>
              </a:spcBef>
              <a:spcAft>
                <a:spcPts val="0"/>
              </a:spcAft>
              <a:buNone/>
            </a:pPr>
            <a:endParaRPr sz="2400">
              <a:latin typeface="Verdana"/>
              <a:ea typeface="Verdana"/>
              <a:cs typeface="Verdana"/>
              <a:sym typeface="Verdana"/>
            </a:endParaRPr>
          </a:p>
          <a:p>
            <a:pPr marR="0" lvl="0" algn="l" rtl="0">
              <a:lnSpc>
                <a:spcPct val="100000"/>
              </a:lnSpc>
              <a:spcBef>
                <a:spcPts val="0"/>
              </a:spcBef>
              <a:spcAft>
                <a:spcPts val="0"/>
              </a:spcAft>
              <a:buNone/>
            </a:pPr>
            <a:r>
              <a:rPr lang="en" sz="2400">
                <a:latin typeface="Verdana"/>
                <a:ea typeface="Verdana"/>
                <a:cs typeface="Verdana"/>
                <a:sym typeface="Verdana"/>
              </a:rPr>
              <a:t>EXAMPLE</a:t>
            </a:r>
          </a:p>
          <a:p>
            <a:pPr marR="0" lvl="0" algn="l" rtl="0">
              <a:lnSpc>
                <a:spcPct val="100000"/>
              </a:lnSpc>
              <a:spcBef>
                <a:spcPts val="0"/>
              </a:spcBef>
              <a:spcAft>
                <a:spcPts val="0"/>
              </a:spcAft>
              <a:buNone/>
            </a:pPr>
            <a:r>
              <a:rPr lang="en" sz="1800">
                <a:latin typeface="Courier New"/>
                <a:ea typeface="Courier New"/>
                <a:cs typeface="Courier New"/>
                <a:sym typeface="Courier New"/>
              </a:rPr>
              <a:t>curl "$RIAK_HOST/search/famous?wt=json&amp;q=name_s:Lion*" | jsonpp</a:t>
            </a:r>
          </a:p>
          <a:p>
            <a:pPr marR="0" lvl="0" algn="l" rtl="0">
              <a:lnSpc>
                <a:spcPct val="100000"/>
              </a:lnSpc>
              <a:spcBef>
                <a:spcPts val="0"/>
              </a:spcBef>
              <a:spcAft>
                <a:spcPts val="0"/>
              </a:spcAft>
              <a:buNone/>
            </a:pPr>
            <a:endParaRPr sz="1800">
              <a:latin typeface="Courier New"/>
              <a:ea typeface="Courier New"/>
              <a:cs typeface="Courier New"/>
              <a:sym typeface="Courier New"/>
            </a:endParaRPr>
          </a:p>
          <a:p>
            <a:pPr marR="0" lvl="0" algn="l" rtl="0">
              <a:lnSpc>
                <a:spcPct val="100000"/>
              </a:lnSpc>
              <a:spcBef>
                <a:spcPts val="0"/>
              </a:spcBef>
              <a:spcAft>
                <a:spcPts val="0"/>
              </a:spcAft>
              <a:buNone/>
            </a:pPr>
            <a:r>
              <a:rPr lang="en" sz="1800">
                <a:latin typeface="Verdana"/>
                <a:ea typeface="Verdana"/>
                <a:cs typeface="Verdana"/>
                <a:sym typeface="Verdana"/>
              </a:rPr>
              <a:t>will return a Solr response of:</a:t>
            </a:r>
          </a:p>
          <a:p>
            <a:pPr marR="0" lvl="0" algn="l" rtl="0">
              <a:lnSpc>
                <a:spcPct val="100000"/>
              </a:lnSpc>
              <a:spcBef>
                <a:spcPts val="0"/>
              </a:spcBef>
              <a:spcAft>
                <a:spcPts val="0"/>
              </a:spcAft>
              <a:buClr>
                <a:schemeClr val="dk1"/>
              </a:buClr>
              <a:buSzPct val="68750"/>
              <a:buFont typeface="Arial"/>
              <a:buNone/>
            </a:pPr>
            <a:r>
              <a:rPr lang="en" sz="1600">
                <a:latin typeface="Verdana"/>
                <a:ea typeface="Verdana"/>
                <a:cs typeface="Verdana"/>
                <a:sym typeface="Verdana"/>
              </a:rPr>
              <a:t>{</a:t>
            </a:r>
          </a:p>
          <a:p>
            <a:pPr marR="0" lvl="0" algn="l"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"numFound": 1,</a:t>
            </a:r>
          </a:p>
          <a:p>
            <a:pPr marR="0" lvl="0" algn="l"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"start": 0,</a:t>
            </a:r>
          </a:p>
          <a:p>
            <a:pPr marR="0" lvl="0" algn="l"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"maxScore": 1.0,</a:t>
            </a:r>
          </a:p>
          <a:p>
            <a:pPr marR="0" lvl="0" algn="l"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"docs": [</a:t>
            </a:r>
          </a:p>
          <a:p>
            <a:pPr marR="0" lvl="0" algn="l"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a:t>
            </a:r>
          </a:p>
          <a:p>
            <a:pPr marR="0" lvl="0" algn="l"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"leader_b": true,</a:t>
            </a:r>
          </a:p>
          <a:p>
            <a:pPr marR="0" lvl="0" algn="l"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"age_i": 30,</a:t>
            </a:r>
          </a:p>
          <a:p>
            <a:pPr marR="0" lvl="0" algn="l"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"name_s": "Lion-o",</a:t>
            </a:r>
          </a:p>
          <a:p>
            <a:pPr marR="0" lvl="0" algn="l"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"_yz_id": "default_cats_liono_37",</a:t>
            </a:r>
          </a:p>
          <a:p>
            <a:pPr marR="0" lvl="0" algn="l" rtl="0">
              <a:lnSpc>
                <a:spcPct val="100000"/>
              </a:lnSpc>
              <a:spcBef>
                <a:spcPts val="0"/>
              </a:spcBef>
              <a:spcAft>
                <a:spcPts val="0"/>
              </a:spcAft>
              <a:buClr>
                <a:schemeClr val="dk1"/>
              </a:buClr>
              <a:buFont typeface="Arial"/>
              <a:buNone/>
            </a:pPr>
            <a:endParaRPr sz="1600">
              <a:latin typeface="Courier New"/>
              <a:ea typeface="Courier New"/>
              <a:cs typeface="Courier New"/>
              <a:sym typeface="Courier New"/>
            </a:endParaRPr>
          </a:p>
          <a:p>
            <a:pPr marR="0" lvl="0" algn="l" rtl="0">
              <a:lnSpc>
                <a:spcPct val="100000"/>
              </a:lnSpc>
              <a:spcBef>
                <a:spcPts val="0"/>
              </a:spcBef>
              <a:spcAft>
                <a:spcPts val="0"/>
              </a:spcAft>
              <a:buNone/>
            </a:pPr>
            <a:endParaRPr sz="1800">
              <a:latin typeface="Verdana"/>
              <a:ea typeface="Verdana"/>
              <a:cs typeface="Verdana"/>
              <a:sym typeface="Verdana"/>
            </a:endParaRPr>
          </a:p>
          <a:p>
            <a:pPr marR="0" lvl="0" algn="l" rtl="0">
              <a:lnSpc>
                <a:spcPct val="100000"/>
              </a:lnSpc>
              <a:spcBef>
                <a:spcPts val="0"/>
              </a:spcBef>
              <a:spcAft>
                <a:spcPts val="0"/>
              </a:spcAft>
              <a:buNone/>
            </a:pPr>
            <a:endParaRPr sz="1800">
              <a:latin typeface="Verdana"/>
              <a:ea typeface="Verdana"/>
              <a:cs typeface="Verdana"/>
              <a:sym typeface="Verdana"/>
            </a:endParaRPr>
          </a:p>
          <a:p>
            <a:pPr marR="0" lvl="0" algn="l" rtl="0">
              <a:lnSpc>
                <a:spcPct val="100000"/>
              </a:lnSpc>
              <a:spcBef>
                <a:spcPts val="0"/>
              </a:spcBef>
              <a:spcAft>
                <a:spcPts val="0"/>
              </a:spcAft>
              <a:buNone/>
            </a:pPr>
            <a:endParaRPr sz="1800">
              <a:latin typeface="Verdana"/>
              <a:ea typeface="Verdana"/>
              <a:cs typeface="Verdana"/>
              <a:sym typeface="Verdana"/>
            </a:endParaRPr>
          </a:p>
          <a:p>
            <a:pPr marR="0" lvl="0" algn="l" rtl="0">
              <a:lnSpc>
                <a:spcPct val="100000"/>
              </a:lnSpc>
              <a:spcBef>
                <a:spcPts val="0"/>
              </a:spcBef>
              <a:spcAft>
                <a:spcPts val="0"/>
              </a:spcAft>
              <a:buNone/>
            </a:pPr>
            <a:endParaRPr sz="2400">
              <a:latin typeface="Verdana"/>
              <a:ea typeface="Verdana"/>
              <a:cs typeface="Verdana"/>
              <a:sym typeface="Verdana"/>
            </a:endParaRPr>
          </a:p>
        </p:txBody>
      </p:sp>
      <p:pic>
        <p:nvPicPr>
          <p:cNvPr id="112" name="Shape 112"/>
          <p:cNvPicPr preferRelativeResize="0"/>
          <p:nvPr/>
        </p:nvPicPr>
        <p:blipFill>
          <a:blip r:embed="rId3">
            <a:alphaModFix/>
          </a:blip>
          <a:stretch>
            <a:fillRect/>
          </a:stretch>
        </p:blipFill>
        <p:spPr>
          <a:xfrm>
            <a:off x="6749400" y="5877150"/>
            <a:ext cx="2298775" cy="869224"/>
          </a:xfrm>
          <a:prstGeom prst="rect">
            <a:avLst/>
          </a:prstGeom>
          <a:noFill/>
          <a:ln>
            <a:noFill/>
          </a:ln>
        </p:spPr>
      </p:pic>
      <p:sp>
        <p:nvSpPr>
          <p:cNvPr id="113" name="Shape 113"/>
          <p:cNvSpPr txBox="1"/>
          <p:nvPr/>
        </p:nvSpPr>
        <p:spPr>
          <a:xfrm>
            <a:off x="5747775" y="3798200"/>
            <a:ext cx="3243600" cy="2332200"/>
          </a:xfrm>
          <a:prstGeom prst="rect">
            <a:avLst/>
          </a:prstGeom>
          <a:noFill/>
          <a:ln>
            <a:noFill/>
          </a:ln>
        </p:spPr>
        <p:txBody>
          <a:bodyPr lIns="91425" tIns="91425" rIns="91425" bIns="91425" anchor="t" anchorCtr="0">
            <a:normAutofit/>
          </a:bodyPr>
          <a:lstStyle/>
          <a:p>
            <a:pPr lvl="0" rtl="0">
              <a:spcBef>
                <a:spcPts val="0"/>
              </a:spcBef>
              <a:buClr>
                <a:schemeClr val="dk1"/>
              </a:buClr>
              <a:buSzPct val="68750"/>
              <a:buFont typeface="Arial"/>
              <a:buNone/>
            </a:pPr>
            <a:r>
              <a:rPr lang="en" sz="1600">
                <a:solidFill>
                  <a:schemeClr val="dk1"/>
                </a:solidFill>
                <a:latin typeface="Courier New"/>
                <a:ea typeface="Courier New"/>
                <a:cs typeface="Courier New"/>
                <a:sym typeface="Courier New"/>
              </a:rPr>
              <a:t>      "_yz_rk": "liono",</a:t>
            </a:r>
          </a:p>
          <a:p>
            <a:pPr lvl="0" rtl="0">
              <a:spcBef>
                <a:spcPts val="0"/>
              </a:spcBef>
              <a:buClr>
                <a:schemeClr val="dk1"/>
              </a:buClr>
              <a:buSzPct val="68750"/>
              <a:buFont typeface="Arial"/>
              <a:buNone/>
            </a:pPr>
            <a:r>
              <a:rPr lang="en" sz="1600">
                <a:solidFill>
                  <a:schemeClr val="dk1"/>
                </a:solidFill>
                <a:latin typeface="Courier New"/>
                <a:ea typeface="Courier New"/>
                <a:cs typeface="Courier New"/>
                <a:sym typeface="Courier New"/>
              </a:rPr>
              <a:t>      "_yz_rt": "default",</a:t>
            </a:r>
          </a:p>
          <a:p>
            <a:pPr lvl="0" rtl="0">
              <a:spcBef>
                <a:spcPts val="0"/>
              </a:spcBef>
              <a:buClr>
                <a:schemeClr val="dk1"/>
              </a:buClr>
              <a:buSzPct val="68750"/>
              <a:buFont typeface="Arial"/>
              <a:buNone/>
            </a:pPr>
            <a:r>
              <a:rPr lang="en" sz="1600">
                <a:solidFill>
                  <a:schemeClr val="dk1"/>
                </a:solidFill>
                <a:latin typeface="Courier New"/>
                <a:ea typeface="Courier New"/>
                <a:cs typeface="Courier New"/>
                <a:sym typeface="Courier New"/>
              </a:rPr>
              <a:t>      "_yz_rb": "cats"</a:t>
            </a:r>
          </a:p>
          <a:p>
            <a:pPr lvl="0" rtl="0">
              <a:spcBef>
                <a:spcPts val="0"/>
              </a:spcBef>
              <a:buClr>
                <a:schemeClr val="dk1"/>
              </a:buClr>
              <a:buSzPct val="68750"/>
              <a:buFont typeface="Arial"/>
              <a:buNone/>
            </a:pPr>
            <a:r>
              <a:rPr lang="en" sz="1600">
                <a:solidFill>
                  <a:schemeClr val="dk1"/>
                </a:solidFill>
                <a:latin typeface="Courier New"/>
                <a:ea typeface="Courier New"/>
                <a:cs typeface="Courier New"/>
                <a:sym typeface="Courier New"/>
              </a:rPr>
              <a:t>    }</a:t>
            </a:r>
          </a:p>
          <a:p>
            <a:pPr lvl="0" rtl="0">
              <a:spcBef>
                <a:spcPts val="0"/>
              </a:spcBef>
              <a:buClr>
                <a:schemeClr val="dk1"/>
              </a:buClr>
              <a:buSzPct val="68750"/>
              <a:buFont typeface="Arial"/>
              <a:buNone/>
            </a:pPr>
            <a:r>
              <a:rPr lang="en" sz="1600">
                <a:solidFill>
                  <a:schemeClr val="dk1"/>
                </a:solidFill>
                <a:latin typeface="Courier New"/>
                <a:ea typeface="Courier New"/>
                <a:cs typeface="Courier New"/>
                <a:sym typeface="Courier New"/>
              </a:rPr>
              <a:t>  ]</a:t>
            </a:r>
          </a:p>
          <a:p>
            <a:pPr lvl="0" rtl="0">
              <a:spcBef>
                <a:spcPts val="0"/>
              </a:spcBef>
              <a:buClr>
                <a:schemeClr val="dk1"/>
              </a:buClr>
              <a:buSzPct val="68750"/>
              <a:buFont typeface="Arial"/>
              <a:buNone/>
            </a:pPr>
            <a:r>
              <a:rPr lang="en" sz="1600">
                <a:solidFill>
                  <a:schemeClr val="dk1"/>
                </a:solidFill>
                <a:latin typeface="Courier New"/>
                <a:ea typeface="Courier New"/>
                <a:cs typeface="Courier New"/>
                <a:sym typeface="Courier New"/>
              </a:rPr>
              <a:t>}</a:t>
            </a:r>
          </a:p>
        </p:txBody>
      </p:sp>
      <p:cxnSp>
        <p:nvCxnSpPr>
          <p:cNvPr id="114" name="Shape 114"/>
          <p:cNvCxnSpPr/>
          <p:nvPr/>
        </p:nvCxnSpPr>
        <p:spPr>
          <a:xfrm>
            <a:off x="5495200" y="3859975"/>
            <a:ext cx="0" cy="2733900"/>
          </a:xfrm>
          <a:prstGeom prst="straightConnector1">
            <a:avLst/>
          </a:prstGeom>
          <a:noFill/>
          <a:ln w="19050" cap="flat">
            <a:solidFill>
              <a:schemeClr val="dk2"/>
            </a:solidFill>
            <a:prstDash val="solid"/>
            <a:round/>
            <a:headEnd type="none" w="lg" len="lg"/>
            <a:tailEnd type="none" w="lg" len="lg"/>
          </a:ln>
        </p:spPr>
      </p:cxnSp>
      <p:sp>
        <p:nvSpPr>
          <p:cNvPr id="115" name="Shape 115"/>
          <p:cNvSpPr txBox="1"/>
          <p:nvPr/>
        </p:nvSpPr>
        <p:spPr>
          <a:xfrm rot="-5401112">
            <a:off x="-1014375" y="4987574"/>
            <a:ext cx="2780400" cy="123600"/>
          </a:xfrm>
          <a:prstGeom prst="rect">
            <a:avLst/>
          </a:prstGeom>
          <a:noFill/>
          <a:ln>
            <a:noFill/>
          </a:ln>
        </p:spPr>
        <p:txBody>
          <a:bodyPr lIns="91425" tIns="91425" rIns="91425" bIns="91425" anchor="t" anchorCtr="0">
            <a:normAutofit fontScale="25000" lnSpcReduction="20000"/>
          </a:bodyPr>
          <a:lstStyle/>
          <a:p>
            <a:pPr lvl="0" rtl="0">
              <a:spcBef>
                <a:spcPts val="0"/>
              </a:spcBef>
              <a:buNone/>
            </a:pPr>
            <a:r>
              <a:rPr lang="en">
                <a:solidFill>
                  <a:srgbClr val="6AA84F"/>
                </a:solidFill>
                <a:latin typeface="Verdana"/>
                <a:ea typeface="Verdana"/>
                <a:cs typeface="Verdana"/>
                <a:sym typeface="Verdana"/>
              </a:rPr>
              <a:t>matching index</a:t>
            </a:r>
          </a:p>
          <a:p>
            <a:pPr>
              <a:spcBef>
                <a:spcPts val="0"/>
              </a:spcBef>
              <a:buNone/>
            </a:pPr>
            <a:r>
              <a:rPr lang="en">
                <a:solidFill>
                  <a:srgbClr val="6AA84F"/>
                </a:solidFill>
                <a:latin typeface="Verdana"/>
                <a:ea typeface="Verdana"/>
                <a:cs typeface="Verdana"/>
                <a:sym typeface="Verdana"/>
              </a:rPr>
              <a:t>docs</a:t>
            </a:r>
          </a:p>
        </p:txBody>
      </p:sp>
      <p:sp>
        <p:nvSpPr>
          <p:cNvPr id="116" name="Shape 116"/>
          <p:cNvSpPr txBox="1"/>
          <p:nvPr/>
        </p:nvSpPr>
        <p:spPr>
          <a:xfrm>
            <a:off x="2601425" y="4316475"/>
            <a:ext cx="2641200" cy="231600"/>
          </a:xfrm>
          <a:prstGeom prst="rect">
            <a:avLst/>
          </a:prstGeom>
          <a:noFill/>
          <a:ln>
            <a:noFill/>
          </a:ln>
        </p:spPr>
        <p:txBody>
          <a:bodyPr lIns="91425" tIns="91425" rIns="91425" bIns="91425" anchor="t" anchorCtr="0">
            <a:normAutofit fontScale="25000" lnSpcReduction="20000"/>
          </a:bodyPr>
          <a:lstStyle/>
          <a:p>
            <a:pPr>
              <a:spcBef>
                <a:spcPts val="0"/>
              </a:spcBef>
              <a:buNone/>
            </a:pPr>
            <a:r>
              <a:rPr lang="en">
                <a:solidFill>
                  <a:srgbClr val="6AA84F"/>
                </a:solidFill>
                <a:latin typeface="Verdana"/>
                <a:ea typeface="Verdana"/>
                <a:cs typeface="Verdana"/>
                <a:sym typeface="Verdana"/>
              </a:rPr>
              <a:t>Lucene similarity score</a:t>
            </a:r>
          </a:p>
        </p:txBody>
      </p:sp>
      <p:sp>
        <p:nvSpPr>
          <p:cNvPr id="117" name="Shape 117"/>
          <p:cNvSpPr txBox="1"/>
          <p:nvPr/>
        </p:nvSpPr>
        <p:spPr>
          <a:xfrm>
            <a:off x="7197325" y="4316475"/>
            <a:ext cx="1543500" cy="231600"/>
          </a:xfrm>
          <a:prstGeom prst="rect">
            <a:avLst/>
          </a:prstGeom>
          <a:noFill/>
          <a:ln>
            <a:noFill/>
          </a:ln>
        </p:spPr>
        <p:txBody>
          <a:bodyPr lIns="91425" tIns="91425" rIns="91425" bIns="91425" anchor="t" anchorCtr="0">
            <a:normAutofit fontScale="25000" lnSpcReduction="20000"/>
          </a:bodyPr>
          <a:lstStyle/>
          <a:p>
            <a:pPr lvl="0" rtl="0">
              <a:spcBef>
                <a:spcPts val="0"/>
              </a:spcBef>
              <a:buNone/>
            </a:pPr>
            <a:r>
              <a:rPr lang="en">
                <a:solidFill>
                  <a:srgbClr val="6AA84F"/>
                </a:solidFill>
                <a:latin typeface="Verdana"/>
                <a:ea typeface="Verdana"/>
                <a:cs typeface="Verdana"/>
                <a:sym typeface="Verdana"/>
              </a:rPr>
              <a:t>bucket type</a:t>
            </a:r>
          </a:p>
        </p:txBody>
      </p:sp>
      <p:sp>
        <p:nvSpPr>
          <p:cNvPr id="118" name="Shape 118"/>
          <p:cNvSpPr txBox="1"/>
          <p:nvPr/>
        </p:nvSpPr>
        <p:spPr>
          <a:xfrm>
            <a:off x="7612300" y="5096812"/>
            <a:ext cx="866100" cy="231600"/>
          </a:xfrm>
          <a:prstGeom prst="rect">
            <a:avLst/>
          </a:prstGeom>
          <a:noFill/>
          <a:ln>
            <a:noFill/>
          </a:ln>
        </p:spPr>
        <p:txBody>
          <a:bodyPr lIns="91425" tIns="91425" rIns="91425" bIns="91425" anchor="t" anchorCtr="0">
            <a:normAutofit fontScale="25000" lnSpcReduction="20000"/>
          </a:bodyPr>
          <a:lstStyle/>
          <a:p>
            <a:pPr lvl="0" rtl="0">
              <a:spcBef>
                <a:spcPts val="0"/>
              </a:spcBef>
              <a:buNone/>
            </a:pPr>
            <a:r>
              <a:rPr lang="en">
                <a:solidFill>
                  <a:srgbClr val="6AA84F"/>
                </a:solidFill>
                <a:latin typeface="Verdana"/>
                <a:ea typeface="Verdana"/>
                <a:cs typeface="Verdana"/>
                <a:sym typeface="Verdana"/>
              </a:rPr>
              <a:t>bucket</a:t>
            </a:r>
          </a:p>
        </p:txBody>
      </p:sp>
      <p:cxnSp>
        <p:nvCxnSpPr>
          <p:cNvPr id="119" name="Shape 119"/>
          <p:cNvCxnSpPr>
            <a:stCxn id="118" idx="1"/>
          </p:cNvCxnSpPr>
          <p:nvPr/>
        </p:nvCxnSpPr>
        <p:spPr>
          <a:xfrm rot="10800000">
            <a:off x="7335400" y="4869112"/>
            <a:ext cx="276899" cy="343500"/>
          </a:xfrm>
          <a:prstGeom prst="straightConnector1">
            <a:avLst/>
          </a:prstGeom>
          <a:noFill/>
          <a:ln w="19050" cap="flat">
            <a:solidFill>
              <a:srgbClr val="6AA84F"/>
            </a:solidFill>
            <a:prstDash val="solid"/>
            <a:round/>
            <a:headEnd type="none" w="lg" len="lg"/>
            <a:tailEnd type="none" w="lg" len="lg"/>
          </a:ln>
        </p:spPr>
      </p:cxnSp>
      <p:sp>
        <p:nvSpPr>
          <p:cNvPr id="120" name="Shape 120"/>
          <p:cNvSpPr txBox="1"/>
          <p:nvPr/>
        </p:nvSpPr>
        <p:spPr>
          <a:xfrm>
            <a:off x="7612300" y="3427575"/>
            <a:ext cx="1115099" cy="231600"/>
          </a:xfrm>
          <a:prstGeom prst="rect">
            <a:avLst/>
          </a:prstGeom>
          <a:noFill/>
          <a:ln>
            <a:noFill/>
          </a:ln>
        </p:spPr>
        <p:txBody>
          <a:bodyPr lIns="91425" tIns="91425" rIns="91425" bIns="91425" anchor="t" anchorCtr="0">
            <a:normAutofit fontScale="25000" lnSpcReduction="20000"/>
          </a:bodyPr>
          <a:lstStyle/>
          <a:p>
            <a:pPr lvl="0" rtl="0">
              <a:spcBef>
                <a:spcPts val="0"/>
              </a:spcBef>
              <a:buNone/>
            </a:pPr>
            <a:r>
              <a:rPr lang="en">
                <a:solidFill>
                  <a:srgbClr val="6AA84F"/>
                </a:solidFill>
                <a:latin typeface="Verdana"/>
                <a:ea typeface="Verdana"/>
                <a:cs typeface="Verdana"/>
                <a:sym typeface="Verdana"/>
              </a:rPr>
              <a:t>Riak key</a:t>
            </a:r>
          </a:p>
        </p:txBody>
      </p:sp>
      <p:cxnSp>
        <p:nvCxnSpPr>
          <p:cNvPr id="121" name="Shape 121"/>
          <p:cNvCxnSpPr/>
          <p:nvPr/>
        </p:nvCxnSpPr>
        <p:spPr>
          <a:xfrm flipH="1">
            <a:off x="7299399" y="3605275"/>
            <a:ext cx="348900" cy="254699"/>
          </a:xfrm>
          <a:prstGeom prst="straightConnector1">
            <a:avLst/>
          </a:prstGeom>
          <a:noFill/>
          <a:ln w="19050" cap="flat">
            <a:solidFill>
              <a:srgbClr val="6AA84F"/>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p:nvPr/>
        </p:nvSpPr>
        <p:spPr>
          <a:xfrm>
            <a:off x="2704" y="128956"/>
            <a:ext cx="1796700" cy="656399"/>
          </a:xfrm>
          <a:prstGeom prst="rect">
            <a:avLst/>
          </a:prstGeom>
          <a:solidFill>
            <a:srgbClr val="E4E4E6"/>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51" name="Shape 51"/>
          <p:cNvSpPr/>
          <p:nvPr/>
        </p:nvSpPr>
        <p:spPr>
          <a:xfrm>
            <a:off x="1805235" y="128956"/>
            <a:ext cx="7350299" cy="656399"/>
          </a:xfrm>
          <a:prstGeom prst="rect">
            <a:avLst/>
          </a:prstGeom>
          <a:solidFill>
            <a:srgbClr val="9AA9A1"/>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52" name="Shape 52"/>
          <p:cNvSpPr txBox="1">
            <a:spLocks noGrp="1"/>
          </p:cNvSpPr>
          <p:nvPr>
            <p:ph type="ctrTitle"/>
          </p:nvPr>
        </p:nvSpPr>
        <p:spPr>
          <a:xfrm>
            <a:off x="1230800" y="364425"/>
            <a:ext cx="7913100" cy="456299"/>
          </a:xfrm>
          <a:prstGeom prst="rect">
            <a:avLst/>
          </a:prstGeom>
          <a:noFill/>
          <a:ln>
            <a:noFill/>
          </a:ln>
        </p:spPr>
        <p:txBody>
          <a:bodyPr lIns="91425" tIns="91425" rIns="91425" bIns="91425" anchor="b" anchorCtr="0">
            <a:normAutofit fontScale="90000"/>
          </a:bodyPr>
          <a:lstStyle/>
          <a:p>
            <a:pPr marL="0" marR="0" lvl="0" indent="304800" algn="r" rtl="0">
              <a:lnSpc>
                <a:spcPct val="100000"/>
              </a:lnSpc>
              <a:spcBef>
                <a:spcPts val="0"/>
              </a:spcBef>
              <a:spcAft>
                <a:spcPts val="0"/>
              </a:spcAft>
              <a:buClr>
                <a:schemeClr val="dk1"/>
              </a:buClr>
              <a:buSzPct val="25000"/>
              <a:buFont typeface="Arial"/>
              <a:buNone/>
            </a:pPr>
            <a:r>
              <a:rPr lang="en-US" sz="3000" b="1" dirty="0" smtClean="0">
                <a:solidFill>
                  <a:srgbClr val="FFFFFF"/>
                </a:solidFill>
                <a:latin typeface="Verdana"/>
                <a:ea typeface="Verdana"/>
                <a:cs typeface="Verdana"/>
                <a:sym typeface="Verdana"/>
              </a:rPr>
              <a:t>Data Modeling - Relational</a:t>
            </a:r>
            <a:endParaRPr lang="en" sz="3000" b="1" dirty="0">
              <a:solidFill>
                <a:srgbClr val="FFFFFF"/>
              </a:solidFill>
              <a:latin typeface="Verdana"/>
              <a:ea typeface="Verdana"/>
              <a:cs typeface="Verdana"/>
              <a:sym typeface="Verdana"/>
            </a:endParaRPr>
          </a:p>
        </p:txBody>
      </p:sp>
      <p:pic>
        <p:nvPicPr>
          <p:cNvPr id="53" name="Shape 53"/>
          <p:cNvPicPr preferRelativeResize="0"/>
          <p:nvPr/>
        </p:nvPicPr>
        <p:blipFill>
          <a:blip r:embed="rId3">
            <a:alphaModFix/>
          </a:blip>
          <a:stretch>
            <a:fillRect/>
          </a:stretch>
        </p:blipFill>
        <p:spPr>
          <a:xfrm>
            <a:off x="6749400" y="5877150"/>
            <a:ext cx="2298775" cy="869224"/>
          </a:xfrm>
          <a:prstGeom prst="rect">
            <a:avLst/>
          </a:prstGeom>
          <a:noFill/>
          <a:ln>
            <a:noFill/>
          </a:ln>
        </p:spPr>
      </p:pic>
      <p:sp>
        <p:nvSpPr>
          <p:cNvPr id="54" name="Shape 54"/>
          <p:cNvSpPr txBox="1"/>
          <p:nvPr/>
        </p:nvSpPr>
        <p:spPr>
          <a:xfrm>
            <a:off x="313575" y="1156900"/>
            <a:ext cx="8476799" cy="4436999"/>
          </a:xfrm>
          <a:prstGeom prst="rect">
            <a:avLst/>
          </a:prstGeom>
          <a:noFill/>
          <a:ln>
            <a:noFill/>
          </a:ln>
        </p:spPr>
        <p:txBody>
          <a:bodyPr lIns="91425" tIns="91425" rIns="91425" bIns="91425" anchor="t" anchorCtr="0">
            <a:normAutofit/>
          </a:bodyPr>
          <a:lstStyle/>
          <a:p>
            <a:pPr lvl="0" rtl="0">
              <a:spcBef>
                <a:spcPts val="0"/>
              </a:spcBef>
              <a:buNone/>
            </a:pPr>
            <a:r>
              <a:rPr lang="en-US" sz="3000" b="1" dirty="0" smtClean="0">
                <a:solidFill>
                  <a:srgbClr val="E69138"/>
                </a:solidFill>
                <a:latin typeface="Verdana"/>
                <a:ea typeface="Verdana"/>
                <a:cs typeface="Verdana"/>
                <a:sym typeface="Verdana"/>
              </a:rPr>
              <a:t>Data Modeling with Relational Systems</a:t>
            </a:r>
          </a:p>
          <a:p>
            <a:pPr lvl="0" rtl="0">
              <a:spcBef>
                <a:spcPts val="0"/>
              </a:spcBef>
              <a:buNone/>
            </a:pPr>
            <a:endParaRPr lang="en-US" sz="3000" b="1" dirty="0" smtClean="0">
              <a:solidFill>
                <a:srgbClr val="E69138"/>
              </a:solidFill>
              <a:latin typeface="Verdana"/>
              <a:ea typeface="Verdana"/>
              <a:cs typeface="Verdana"/>
              <a:sym typeface="Verdana"/>
            </a:endParaRPr>
          </a:p>
          <a:p>
            <a:pPr marL="533400" lvl="0" indent="-457200" rtl="0">
              <a:spcBef>
                <a:spcPts val="0"/>
              </a:spcBef>
              <a:buClr>
                <a:srgbClr val="000000"/>
              </a:buClr>
              <a:buSzPct val="100000"/>
              <a:buFont typeface="+mj-lt"/>
              <a:buAutoNum type="arabicPeriod"/>
            </a:pPr>
            <a:r>
              <a:rPr lang="en-US" sz="2400" dirty="0" smtClean="0">
                <a:latin typeface="Verdana"/>
                <a:ea typeface="Verdana"/>
                <a:cs typeface="Verdana"/>
                <a:sym typeface="Verdana"/>
              </a:rPr>
              <a:t>Model (tables) &gt; Controller (joins, queries) &gt; View</a:t>
            </a:r>
            <a:endParaRPr lang="en" sz="2400" dirty="0" smtClean="0">
              <a:latin typeface="Verdana"/>
              <a:ea typeface="Verdana"/>
              <a:cs typeface="Verdana"/>
              <a:sym typeface="Verdana"/>
            </a:endParaRPr>
          </a:p>
          <a:p>
            <a:pPr marL="457200" lvl="0" indent="-457200" rtl="0">
              <a:spcBef>
                <a:spcPts val="0"/>
              </a:spcBef>
              <a:buFont typeface="+mj-lt"/>
              <a:buAutoNum type="arabicPeriod"/>
            </a:pPr>
            <a:endParaRPr sz="2400" dirty="0" smtClean="0">
              <a:latin typeface="Verdana"/>
              <a:ea typeface="Verdana"/>
              <a:cs typeface="Verdana"/>
              <a:sym typeface="Verdana"/>
            </a:endParaRPr>
          </a:p>
          <a:p>
            <a:pPr marL="533400" marR="0" lvl="0" indent="-457200" algn="l" rtl="0">
              <a:lnSpc>
                <a:spcPct val="100000"/>
              </a:lnSpc>
              <a:spcBef>
                <a:spcPts val="0"/>
              </a:spcBef>
              <a:spcAft>
                <a:spcPts val="0"/>
              </a:spcAft>
              <a:buClr>
                <a:srgbClr val="000000"/>
              </a:buClr>
              <a:buSzPct val="100000"/>
              <a:buFont typeface="+mj-lt"/>
              <a:buAutoNum type="arabicPeriod"/>
            </a:pPr>
            <a:r>
              <a:rPr lang="en-US" sz="2400" dirty="0" smtClean="0">
                <a:latin typeface="Verdana"/>
                <a:ea typeface="Verdana"/>
                <a:cs typeface="Verdana"/>
                <a:sym typeface="Verdana"/>
              </a:rPr>
              <a:t>Normalize everything. De-normalize for performance reasons.</a:t>
            </a:r>
          </a:p>
          <a:p>
            <a:pPr marL="533400" marR="0" lvl="0" indent="-457200" algn="l" rtl="0">
              <a:lnSpc>
                <a:spcPct val="100000"/>
              </a:lnSpc>
              <a:spcBef>
                <a:spcPts val="0"/>
              </a:spcBef>
              <a:spcAft>
                <a:spcPts val="0"/>
              </a:spcAft>
              <a:buClr>
                <a:srgbClr val="000000"/>
              </a:buClr>
              <a:buSzPct val="100000"/>
              <a:buFont typeface="+mj-lt"/>
              <a:buAutoNum type="arabicPeriod"/>
            </a:pPr>
            <a:endParaRPr lang="en-US" sz="2400" dirty="0">
              <a:latin typeface="Verdana"/>
              <a:ea typeface="Verdana"/>
              <a:cs typeface="Verdana"/>
              <a:sym typeface="Verdana"/>
            </a:endParaRPr>
          </a:p>
          <a:p>
            <a:pPr marL="533400" marR="0" lvl="0" indent="-457200" algn="l" rtl="0">
              <a:lnSpc>
                <a:spcPct val="100000"/>
              </a:lnSpc>
              <a:spcBef>
                <a:spcPts val="0"/>
              </a:spcBef>
              <a:spcAft>
                <a:spcPts val="0"/>
              </a:spcAft>
              <a:buClr>
                <a:srgbClr val="000000"/>
              </a:buClr>
              <a:buSzPct val="100000"/>
              <a:buFont typeface="+mj-lt"/>
              <a:buAutoNum type="arabicPeriod"/>
            </a:pPr>
            <a:r>
              <a:rPr lang="en-US" sz="2400" dirty="0" smtClean="0">
                <a:latin typeface="Verdana"/>
                <a:ea typeface="Verdana"/>
                <a:cs typeface="Verdana"/>
                <a:sym typeface="Verdana"/>
              </a:rPr>
              <a:t>Joins – Query Planner magic. </a:t>
            </a:r>
            <a:endParaRPr sz="2400" dirty="0" smtClean="0">
              <a:latin typeface="Verdana"/>
              <a:ea typeface="Verdana"/>
              <a:cs typeface="Verdana"/>
              <a:sym typeface="Verdana"/>
            </a:endParaRPr>
          </a:p>
        </p:txBody>
      </p:sp>
      <p:sp>
        <p:nvSpPr>
          <p:cNvPr id="55" name="Shape 55"/>
          <p:cNvSpPr txBox="1"/>
          <p:nvPr/>
        </p:nvSpPr>
        <p:spPr>
          <a:xfrm>
            <a:off x="78900" y="5800950"/>
            <a:ext cx="326700" cy="210000"/>
          </a:xfrm>
          <a:prstGeom prst="rect">
            <a:avLst/>
          </a:prstGeom>
          <a:noFill/>
          <a:ln>
            <a:noFill/>
          </a:ln>
        </p:spPr>
        <p:txBody>
          <a:bodyPr lIns="91425" tIns="91425" rIns="91425" bIns="91425" anchor="t" anchorCtr="0">
            <a:normAutofit fontScale="25000" lnSpcReduction="20000"/>
          </a:bodyPr>
          <a:lstStyle/>
          <a:p>
            <a:pPr lvl="0" rtl="0">
              <a:spcBef>
                <a:spcPts val="0"/>
              </a:spcBef>
              <a:buNone/>
            </a:pPr>
            <a:endParaRPr sz="1000">
              <a:latin typeface="Verdana"/>
              <a:ea typeface="Verdana"/>
              <a:cs typeface="Verdana"/>
              <a:sym typeface="Verdana"/>
            </a:endParaRPr>
          </a:p>
        </p:txBody>
      </p:sp>
      <p:sp>
        <p:nvSpPr>
          <p:cNvPr id="56" name="Shape 56"/>
          <p:cNvSpPr txBox="1"/>
          <p:nvPr/>
        </p:nvSpPr>
        <p:spPr>
          <a:xfrm>
            <a:off x="120850" y="6253925"/>
            <a:ext cx="6628500" cy="457200"/>
          </a:xfrm>
          <a:prstGeom prst="rect">
            <a:avLst/>
          </a:prstGeom>
          <a:noFill/>
          <a:ln>
            <a:noFill/>
          </a:ln>
        </p:spPr>
        <p:txBody>
          <a:bodyPr lIns="91425" tIns="91425" rIns="91425" bIns="91425" anchor="t" anchorCtr="0">
            <a:normAutofit/>
          </a:bodyPr>
          <a:lstStyle/>
          <a:p>
            <a:pPr lvl="0" rtl="0">
              <a:spcBef>
                <a:spcPts val="0"/>
              </a:spcBef>
              <a:buNone/>
            </a:pPr>
            <a:endParaRPr lang="en" u="sng" dirty="0">
              <a:solidFill>
                <a:srgbClr val="1155CC"/>
              </a:solidFill>
              <a:latin typeface="Verdana"/>
              <a:ea typeface="Verdana"/>
              <a:cs typeface="Verdana"/>
              <a:sym typeface="Verdana"/>
              <a:hlinkClick r:id="rId4"/>
            </a:endParaRPr>
          </a:p>
        </p:txBody>
      </p:sp>
    </p:spTree>
    <p:extLst>
      <p:ext uri="{BB962C8B-B14F-4D97-AF65-F5344CB8AC3E}">
        <p14:creationId xmlns:p14="http://schemas.microsoft.com/office/powerpoint/2010/main" val="1073659684"/>
      </p:ext>
    </p:extLst>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p:nvPr/>
        </p:nvSpPr>
        <p:spPr>
          <a:xfrm>
            <a:off x="2704" y="128956"/>
            <a:ext cx="1796700" cy="656399"/>
          </a:xfrm>
          <a:prstGeom prst="rect">
            <a:avLst/>
          </a:prstGeom>
          <a:solidFill>
            <a:srgbClr val="E4E4E6"/>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51" name="Shape 51"/>
          <p:cNvSpPr/>
          <p:nvPr/>
        </p:nvSpPr>
        <p:spPr>
          <a:xfrm>
            <a:off x="1805235" y="128956"/>
            <a:ext cx="7350299" cy="656399"/>
          </a:xfrm>
          <a:prstGeom prst="rect">
            <a:avLst/>
          </a:prstGeom>
          <a:solidFill>
            <a:srgbClr val="9AA9A1"/>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52" name="Shape 52"/>
          <p:cNvSpPr txBox="1">
            <a:spLocks noGrp="1"/>
          </p:cNvSpPr>
          <p:nvPr>
            <p:ph type="ctrTitle"/>
          </p:nvPr>
        </p:nvSpPr>
        <p:spPr>
          <a:xfrm>
            <a:off x="1230800" y="364425"/>
            <a:ext cx="7913100" cy="456299"/>
          </a:xfrm>
          <a:prstGeom prst="rect">
            <a:avLst/>
          </a:prstGeom>
          <a:noFill/>
          <a:ln>
            <a:noFill/>
          </a:ln>
        </p:spPr>
        <p:txBody>
          <a:bodyPr lIns="91425" tIns="91425" rIns="91425" bIns="91425" anchor="b" anchorCtr="0">
            <a:normAutofit fontScale="90000"/>
          </a:bodyPr>
          <a:lstStyle/>
          <a:p>
            <a:pPr marL="0" marR="0" lvl="0" indent="304800" algn="r" rtl="0">
              <a:lnSpc>
                <a:spcPct val="100000"/>
              </a:lnSpc>
              <a:spcBef>
                <a:spcPts val="0"/>
              </a:spcBef>
              <a:spcAft>
                <a:spcPts val="0"/>
              </a:spcAft>
              <a:buClr>
                <a:schemeClr val="dk1"/>
              </a:buClr>
              <a:buSzPct val="25000"/>
              <a:buFont typeface="Arial"/>
              <a:buNone/>
            </a:pPr>
            <a:r>
              <a:rPr lang="en-US" sz="3000" b="1" dirty="0" smtClean="0">
                <a:solidFill>
                  <a:srgbClr val="FFFFFF"/>
                </a:solidFill>
                <a:latin typeface="Verdana"/>
                <a:ea typeface="Verdana"/>
                <a:cs typeface="Verdana"/>
                <a:sym typeface="Verdana"/>
              </a:rPr>
              <a:t>Data Modeling - Relational</a:t>
            </a:r>
            <a:endParaRPr lang="en" sz="3000" b="1" dirty="0">
              <a:solidFill>
                <a:srgbClr val="FFFFFF"/>
              </a:solidFill>
              <a:latin typeface="Verdana"/>
              <a:ea typeface="Verdana"/>
              <a:cs typeface="Verdana"/>
              <a:sym typeface="Verdana"/>
            </a:endParaRPr>
          </a:p>
        </p:txBody>
      </p:sp>
      <p:pic>
        <p:nvPicPr>
          <p:cNvPr id="53" name="Shape 53"/>
          <p:cNvPicPr preferRelativeResize="0"/>
          <p:nvPr/>
        </p:nvPicPr>
        <p:blipFill>
          <a:blip r:embed="rId3">
            <a:alphaModFix/>
          </a:blip>
          <a:stretch>
            <a:fillRect/>
          </a:stretch>
        </p:blipFill>
        <p:spPr>
          <a:xfrm>
            <a:off x="6749400" y="5877150"/>
            <a:ext cx="2298775" cy="869224"/>
          </a:xfrm>
          <a:prstGeom prst="rect">
            <a:avLst/>
          </a:prstGeom>
          <a:noFill/>
          <a:ln>
            <a:noFill/>
          </a:ln>
        </p:spPr>
      </p:pic>
      <p:sp>
        <p:nvSpPr>
          <p:cNvPr id="54" name="Shape 54"/>
          <p:cNvSpPr txBox="1"/>
          <p:nvPr/>
        </p:nvSpPr>
        <p:spPr>
          <a:xfrm>
            <a:off x="313575" y="1156900"/>
            <a:ext cx="8476799" cy="4436999"/>
          </a:xfrm>
          <a:prstGeom prst="rect">
            <a:avLst/>
          </a:prstGeom>
          <a:noFill/>
          <a:ln>
            <a:noFill/>
          </a:ln>
        </p:spPr>
        <p:txBody>
          <a:bodyPr lIns="91425" tIns="91425" rIns="91425" bIns="91425" anchor="t" anchorCtr="0">
            <a:normAutofit/>
          </a:bodyPr>
          <a:lstStyle/>
          <a:p>
            <a:pPr lvl="0" rtl="0">
              <a:spcBef>
                <a:spcPts val="0"/>
              </a:spcBef>
              <a:buNone/>
            </a:pPr>
            <a:r>
              <a:rPr lang="en-US" sz="3000" b="1" dirty="0" smtClean="0">
                <a:solidFill>
                  <a:srgbClr val="E69138"/>
                </a:solidFill>
                <a:latin typeface="Verdana"/>
                <a:ea typeface="Verdana"/>
                <a:cs typeface="Verdana"/>
                <a:sym typeface="Verdana"/>
              </a:rPr>
              <a:t>Data Modeling with Riak</a:t>
            </a:r>
          </a:p>
          <a:p>
            <a:pPr lvl="0" rtl="0">
              <a:spcBef>
                <a:spcPts val="0"/>
              </a:spcBef>
              <a:buNone/>
            </a:pPr>
            <a:endParaRPr lang="en-US" sz="3000" b="1" dirty="0" smtClean="0">
              <a:solidFill>
                <a:srgbClr val="E69138"/>
              </a:solidFill>
              <a:latin typeface="Verdana"/>
              <a:ea typeface="Verdana"/>
              <a:cs typeface="Verdana"/>
              <a:sym typeface="Verdana"/>
            </a:endParaRPr>
          </a:p>
          <a:p>
            <a:pPr marL="533400" lvl="0" indent="-457200" rtl="0">
              <a:spcBef>
                <a:spcPts val="0"/>
              </a:spcBef>
              <a:buClr>
                <a:srgbClr val="000000"/>
              </a:buClr>
              <a:buSzPct val="100000"/>
              <a:buFont typeface="+mj-lt"/>
              <a:buAutoNum type="arabicPeriod"/>
            </a:pPr>
            <a:r>
              <a:rPr lang="en-US" sz="2400" dirty="0" smtClean="0">
                <a:latin typeface="Verdana"/>
                <a:ea typeface="Verdana"/>
                <a:cs typeface="Verdana"/>
                <a:sym typeface="Verdana"/>
              </a:rPr>
              <a:t>Start with Views! </a:t>
            </a:r>
            <a:br>
              <a:rPr lang="en-US" sz="2400" dirty="0" smtClean="0">
                <a:latin typeface="Verdana"/>
                <a:ea typeface="Verdana"/>
                <a:cs typeface="Verdana"/>
                <a:sym typeface="Verdana"/>
              </a:rPr>
            </a:br>
            <a:r>
              <a:rPr lang="en-US" sz="2400" dirty="0" smtClean="0">
                <a:latin typeface="Verdana"/>
                <a:ea typeface="Verdana"/>
                <a:cs typeface="Verdana"/>
                <a:sym typeface="Verdana"/>
              </a:rPr>
              <a:t>-&gt; Objects (and buckets)</a:t>
            </a:r>
            <a:br>
              <a:rPr lang="en-US" sz="2400" dirty="0" smtClean="0">
                <a:latin typeface="Verdana"/>
                <a:ea typeface="Verdana"/>
                <a:cs typeface="Verdana"/>
                <a:sym typeface="Verdana"/>
              </a:rPr>
            </a:br>
            <a:r>
              <a:rPr lang="en-US" sz="2400" dirty="0" smtClean="0">
                <a:latin typeface="Verdana"/>
                <a:ea typeface="Verdana"/>
                <a:cs typeface="Verdana"/>
                <a:sym typeface="Verdana"/>
              </a:rPr>
              <a:t>-&gt; Queries (Key/Value, indexes)</a:t>
            </a:r>
            <a:endParaRPr lang="en" sz="2400" dirty="0" smtClean="0">
              <a:latin typeface="Verdana"/>
              <a:ea typeface="Verdana"/>
              <a:cs typeface="Verdana"/>
              <a:sym typeface="Verdana"/>
            </a:endParaRPr>
          </a:p>
          <a:p>
            <a:pPr marL="457200" lvl="0" indent="-457200" rtl="0">
              <a:spcBef>
                <a:spcPts val="0"/>
              </a:spcBef>
              <a:buFont typeface="+mj-lt"/>
              <a:buAutoNum type="arabicPeriod"/>
            </a:pPr>
            <a:endParaRPr sz="2400" dirty="0" smtClean="0">
              <a:latin typeface="Verdana"/>
              <a:ea typeface="Verdana"/>
              <a:cs typeface="Verdana"/>
              <a:sym typeface="Verdana"/>
            </a:endParaRPr>
          </a:p>
          <a:p>
            <a:pPr marL="533400" marR="0" lvl="0" indent="-457200" algn="l" rtl="0">
              <a:lnSpc>
                <a:spcPct val="100000"/>
              </a:lnSpc>
              <a:spcBef>
                <a:spcPts val="0"/>
              </a:spcBef>
              <a:spcAft>
                <a:spcPts val="0"/>
              </a:spcAft>
              <a:buClr>
                <a:srgbClr val="000000"/>
              </a:buClr>
              <a:buSzPct val="100000"/>
              <a:buFont typeface="+mj-lt"/>
              <a:buAutoNum type="arabicPeriod"/>
            </a:pPr>
            <a:r>
              <a:rPr lang="en-US" sz="2400" dirty="0" smtClean="0">
                <a:latin typeface="Verdana"/>
                <a:ea typeface="Verdana"/>
                <a:cs typeface="Verdana"/>
                <a:sym typeface="Verdana"/>
              </a:rPr>
              <a:t>De-normalize first! Break out into separate objects for performance reasons.</a:t>
            </a:r>
          </a:p>
          <a:p>
            <a:pPr marL="533400" marR="0" lvl="0" indent="-457200" algn="l" rtl="0">
              <a:lnSpc>
                <a:spcPct val="100000"/>
              </a:lnSpc>
              <a:spcBef>
                <a:spcPts val="0"/>
              </a:spcBef>
              <a:spcAft>
                <a:spcPts val="0"/>
              </a:spcAft>
              <a:buClr>
                <a:srgbClr val="000000"/>
              </a:buClr>
              <a:buSzPct val="100000"/>
              <a:buFont typeface="+mj-lt"/>
              <a:buAutoNum type="arabicPeriod"/>
            </a:pPr>
            <a:endParaRPr lang="en-US" sz="2400" dirty="0" smtClean="0">
              <a:latin typeface="Verdana"/>
              <a:ea typeface="Verdana"/>
              <a:cs typeface="Verdana"/>
              <a:sym typeface="Verdana"/>
            </a:endParaRPr>
          </a:p>
          <a:p>
            <a:pPr marL="533400" marR="0" lvl="0" indent="-457200" algn="l" rtl="0">
              <a:lnSpc>
                <a:spcPct val="100000"/>
              </a:lnSpc>
              <a:spcBef>
                <a:spcPts val="0"/>
              </a:spcBef>
              <a:spcAft>
                <a:spcPts val="0"/>
              </a:spcAft>
              <a:buClr>
                <a:srgbClr val="000000"/>
              </a:buClr>
              <a:buSzPct val="100000"/>
              <a:buFont typeface="+mj-lt"/>
              <a:buAutoNum type="arabicPeriod"/>
            </a:pPr>
            <a:r>
              <a:rPr lang="en-US" sz="2400" dirty="0" smtClean="0">
                <a:latin typeface="Verdana"/>
                <a:ea typeface="Verdana"/>
                <a:cs typeface="Verdana"/>
                <a:sym typeface="Verdana"/>
              </a:rPr>
              <a:t>The Developer is the Query Planner engine. </a:t>
            </a:r>
            <a:endParaRPr sz="2400" dirty="0" smtClean="0">
              <a:latin typeface="Verdana"/>
              <a:ea typeface="Verdana"/>
              <a:cs typeface="Verdana"/>
              <a:sym typeface="Verdana"/>
            </a:endParaRPr>
          </a:p>
        </p:txBody>
      </p:sp>
      <p:sp>
        <p:nvSpPr>
          <p:cNvPr id="55" name="Shape 55"/>
          <p:cNvSpPr txBox="1"/>
          <p:nvPr/>
        </p:nvSpPr>
        <p:spPr>
          <a:xfrm>
            <a:off x="78900" y="5800950"/>
            <a:ext cx="326700" cy="210000"/>
          </a:xfrm>
          <a:prstGeom prst="rect">
            <a:avLst/>
          </a:prstGeom>
          <a:noFill/>
          <a:ln>
            <a:noFill/>
          </a:ln>
        </p:spPr>
        <p:txBody>
          <a:bodyPr lIns="91425" tIns="91425" rIns="91425" bIns="91425" anchor="t" anchorCtr="0">
            <a:normAutofit fontScale="25000" lnSpcReduction="20000"/>
          </a:bodyPr>
          <a:lstStyle/>
          <a:p>
            <a:pPr lvl="0" rtl="0">
              <a:spcBef>
                <a:spcPts val="0"/>
              </a:spcBef>
              <a:buNone/>
            </a:pPr>
            <a:endParaRPr sz="1000">
              <a:latin typeface="Verdana"/>
              <a:ea typeface="Verdana"/>
              <a:cs typeface="Verdana"/>
              <a:sym typeface="Verdana"/>
            </a:endParaRPr>
          </a:p>
        </p:txBody>
      </p:sp>
      <p:sp>
        <p:nvSpPr>
          <p:cNvPr id="56" name="Shape 56"/>
          <p:cNvSpPr txBox="1"/>
          <p:nvPr/>
        </p:nvSpPr>
        <p:spPr>
          <a:xfrm>
            <a:off x="120850" y="6253925"/>
            <a:ext cx="6628500" cy="457200"/>
          </a:xfrm>
          <a:prstGeom prst="rect">
            <a:avLst/>
          </a:prstGeom>
          <a:noFill/>
          <a:ln>
            <a:noFill/>
          </a:ln>
        </p:spPr>
        <p:txBody>
          <a:bodyPr lIns="91425" tIns="91425" rIns="91425" bIns="91425" anchor="t" anchorCtr="0">
            <a:normAutofit/>
          </a:bodyPr>
          <a:lstStyle/>
          <a:p>
            <a:pPr lvl="0" rtl="0">
              <a:spcBef>
                <a:spcPts val="0"/>
              </a:spcBef>
              <a:buNone/>
            </a:pPr>
            <a:endParaRPr lang="en" u="sng" dirty="0">
              <a:solidFill>
                <a:srgbClr val="1155CC"/>
              </a:solidFill>
              <a:latin typeface="Verdana"/>
              <a:ea typeface="Verdana"/>
              <a:cs typeface="Verdana"/>
              <a:sym typeface="Verdana"/>
              <a:hlinkClick r:id="rId4"/>
            </a:endParaRPr>
          </a:p>
        </p:txBody>
      </p:sp>
    </p:spTree>
    <p:extLst>
      <p:ext uri="{BB962C8B-B14F-4D97-AF65-F5344CB8AC3E}">
        <p14:creationId xmlns:p14="http://schemas.microsoft.com/office/powerpoint/2010/main" val="1686140814"/>
      </p:ext>
    </p:extLst>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p:nvPr/>
        </p:nvSpPr>
        <p:spPr>
          <a:xfrm>
            <a:off x="2704" y="128956"/>
            <a:ext cx="1796700" cy="656399"/>
          </a:xfrm>
          <a:prstGeom prst="rect">
            <a:avLst/>
          </a:prstGeom>
          <a:solidFill>
            <a:srgbClr val="E4E4E6"/>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51" name="Shape 51"/>
          <p:cNvSpPr/>
          <p:nvPr/>
        </p:nvSpPr>
        <p:spPr>
          <a:xfrm>
            <a:off x="1805235" y="128956"/>
            <a:ext cx="7350299" cy="656399"/>
          </a:xfrm>
          <a:prstGeom prst="rect">
            <a:avLst/>
          </a:prstGeom>
          <a:solidFill>
            <a:srgbClr val="9AA9A1"/>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52" name="Shape 52"/>
          <p:cNvSpPr txBox="1">
            <a:spLocks noGrp="1"/>
          </p:cNvSpPr>
          <p:nvPr>
            <p:ph type="ctrTitle"/>
          </p:nvPr>
        </p:nvSpPr>
        <p:spPr>
          <a:xfrm>
            <a:off x="1230800" y="364425"/>
            <a:ext cx="7913100" cy="456299"/>
          </a:xfrm>
          <a:prstGeom prst="rect">
            <a:avLst/>
          </a:prstGeom>
          <a:noFill/>
          <a:ln>
            <a:noFill/>
          </a:ln>
        </p:spPr>
        <p:txBody>
          <a:bodyPr lIns="91425" tIns="91425" rIns="91425" bIns="91425" anchor="b" anchorCtr="0">
            <a:normAutofit fontScale="90000"/>
          </a:bodyPr>
          <a:lstStyle/>
          <a:p>
            <a:pPr marL="0" marR="0" lvl="0" indent="304800" algn="r" rtl="0">
              <a:lnSpc>
                <a:spcPct val="100000"/>
              </a:lnSpc>
              <a:spcBef>
                <a:spcPts val="0"/>
              </a:spcBef>
              <a:spcAft>
                <a:spcPts val="0"/>
              </a:spcAft>
              <a:buClr>
                <a:schemeClr val="dk1"/>
              </a:buClr>
              <a:buSzPct val="25000"/>
              <a:buFont typeface="Arial"/>
              <a:buNone/>
            </a:pPr>
            <a:r>
              <a:rPr lang="en-US" sz="3000" b="1" dirty="0" smtClean="0">
                <a:solidFill>
                  <a:srgbClr val="FFFFFF"/>
                </a:solidFill>
                <a:latin typeface="Verdana"/>
                <a:ea typeface="Verdana"/>
                <a:cs typeface="Verdana"/>
                <a:sym typeface="Verdana"/>
              </a:rPr>
              <a:t>Data Modeling </a:t>
            </a:r>
            <a:r>
              <a:rPr lang="en-US" sz="3000" b="1" smtClean="0">
                <a:solidFill>
                  <a:srgbClr val="FFFFFF"/>
                </a:solidFill>
                <a:latin typeface="Verdana"/>
                <a:ea typeface="Verdana"/>
                <a:cs typeface="Verdana"/>
                <a:sym typeface="Verdana"/>
              </a:rPr>
              <a:t>- Relationships</a:t>
            </a:r>
            <a:endParaRPr lang="en" sz="3000" b="1" dirty="0">
              <a:solidFill>
                <a:srgbClr val="FFFFFF"/>
              </a:solidFill>
              <a:latin typeface="Verdana"/>
              <a:ea typeface="Verdana"/>
              <a:cs typeface="Verdana"/>
              <a:sym typeface="Verdana"/>
            </a:endParaRPr>
          </a:p>
        </p:txBody>
      </p:sp>
      <p:pic>
        <p:nvPicPr>
          <p:cNvPr id="53" name="Shape 53"/>
          <p:cNvPicPr preferRelativeResize="0"/>
          <p:nvPr/>
        </p:nvPicPr>
        <p:blipFill>
          <a:blip r:embed="rId3">
            <a:alphaModFix/>
          </a:blip>
          <a:stretch>
            <a:fillRect/>
          </a:stretch>
        </p:blipFill>
        <p:spPr>
          <a:xfrm>
            <a:off x="6749400" y="5877150"/>
            <a:ext cx="2298775" cy="869224"/>
          </a:xfrm>
          <a:prstGeom prst="rect">
            <a:avLst/>
          </a:prstGeom>
          <a:noFill/>
          <a:ln>
            <a:noFill/>
          </a:ln>
        </p:spPr>
      </p:pic>
      <p:sp>
        <p:nvSpPr>
          <p:cNvPr id="54" name="Shape 54"/>
          <p:cNvSpPr txBox="1"/>
          <p:nvPr/>
        </p:nvSpPr>
        <p:spPr>
          <a:xfrm>
            <a:off x="313575" y="1156900"/>
            <a:ext cx="8476799" cy="4436999"/>
          </a:xfrm>
          <a:prstGeom prst="rect">
            <a:avLst/>
          </a:prstGeom>
          <a:noFill/>
          <a:ln>
            <a:noFill/>
          </a:ln>
        </p:spPr>
        <p:txBody>
          <a:bodyPr lIns="91425" tIns="91425" rIns="91425" bIns="91425" anchor="t" anchorCtr="0">
            <a:normAutofit fontScale="92500" lnSpcReduction="20000"/>
          </a:bodyPr>
          <a:lstStyle/>
          <a:p>
            <a:pPr lvl="0" rtl="0">
              <a:spcBef>
                <a:spcPts val="0"/>
              </a:spcBef>
              <a:buNone/>
            </a:pPr>
            <a:r>
              <a:rPr lang="en-US" sz="3000" b="1" dirty="0" smtClean="0">
                <a:solidFill>
                  <a:srgbClr val="E69138"/>
                </a:solidFill>
                <a:latin typeface="Verdana"/>
                <a:ea typeface="Verdana"/>
                <a:cs typeface="Verdana"/>
                <a:sym typeface="Verdana"/>
              </a:rPr>
              <a:t>Relationships in Riak</a:t>
            </a:r>
          </a:p>
          <a:p>
            <a:pPr lvl="0" rtl="0">
              <a:spcBef>
                <a:spcPts val="0"/>
              </a:spcBef>
              <a:buNone/>
            </a:pPr>
            <a:endParaRPr lang="en-US" sz="3000" b="1" dirty="0" smtClean="0">
              <a:solidFill>
                <a:srgbClr val="E69138"/>
              </a:solidFill>
              <a:latin typeface="Verdana"/>
              <a:ea typeface="Verdana"/>
              <a:cs typeface="Verdana"/>
              <a:sym typeface="Verdana"/>
            </a:endParaRPr>
          </a:p>
          <a:p>
            <a:pPr marL="533400" lvl="0" indent="-457200" rtl="0">
              <a:spcBef>
                <a:spcPts val="0"/>
              </a:spcBef>
              <a:buClr>
                <a:srgbClr val="000000"/>
              </a:buClr>
              <a:buSzPct val="100000"/>
              <a:buFont typeface="+mj-lt"/>
              <a:buAutoNum type="arabicPeriod"/>
            </a:pPr>
            <a:r>
              <a:rPr lang="en-US" sz="2400" dirty="0" smtClean="0">
                <a:latin typeface="Verdana"/>
                <a:ea typeface="Verdana"/>
                <a:cs typeface="Verdana"/>
                <a:sym typeface="Verdana"/>
              </a:rPr>
              <a:t>One to One</a:t>
            </a:r>
            <a:br>
              <a:rPr lang="en-US" sz="2400" dirty="0" smtClean="0">
                <a:latin typeface="Verdana"/>
                <a:ea typeface="Verdana"/>
                <a:cs typeface="Verdana"/>
                <a:sym typeface="Verdana"/>
              </a:rPr>
            </a:br>
            <a:r>
              <a:rPr lang="en-US" sz="2400" dirty="0" smtClean="0">
                <a:latin typeface="Verdana"/>
                <a:ea typeface="Verdana"/>
                <a:cs typeface="Verdana"/>
                <a:sym typeface="Verdana"/>
              </a:rPr>
              <a:t>- Embedded Document</a:t>
            </a:r>
            <a:br>
              <a:rPr lang="en-US" sz="2400" dirty="0" smtClean="0">
                <a:latin typeface="Verdana"/>
                <a:ea typeface="Verdana"/>
                <a:cs typeface="Verdana"/>
                <a:sym typeface="Verdana"/>
              </a:rPr>
            </a:br>
            <a:r>
              <a:rPr lang="en-US" sz="2400" dirty="0" smtClean="0">
                <a:latin typeface="Verdana"/>
                <a:ea typeface="Verdana"/>
                <a:cs typeface="Verdana"/>
                <a:sym typeface="Verdana"/>
              </a:rPr>
              <a:t>- Embedded Link (Foreign Key)</a:t>
            </a:r>
          </a:p>
          <a:p>
            <a:pPr marL="533400" lvl="0" indent="-457200" rtl="0">
              <a:spcBef>
                <a:spcPts val="0"/>
              </a:spcBef>
              <a:buClr>
                <a:srgbClr val="000000"/>
              </a:buClr>
              <a:buSzPct val="100000"/>
              <a:buFont typeface="+mj-lt"/>
              <a:buAutoNum type="arabicPeriod"/>
            </a:pPr>
            <a:endParaRPr sz="2400" dirty="0" smtClean="0">
              <a:latin typeface="Verdana"/>
              <a:ea typeface="Verdana"/>
              <a:cs typeface="Verdana"/>
              <a:sym typeface="Verdana"/>
            </a:endParaRPr>
          </a:p>
          <a:p>
            <a:pPr marL="533400" marR="0" lvl="0" indent="-457200" algn="l" rtl="0">
              <a:lnSpc>
                <a:spcPct val="100000"/>
              </a:lnSpc>
              <a:spcBef>
                <a:spcPts val="0"/>
              </a:spcBef>
              <a:spcAft>
                <a:spcPts val="0"/>
              </a:spcAft>
              <a:buClr>
                <a:srgbClr val="000000"/>
              </a:buClr>
              <a:buSzPct val="100000"/>
              <a:buFont typeface="+mj-lt"/>
              <a:buAutoNum type="arabicPeriod"/>
            </a:pPr>
            <a:r>
              <a:rPr lang="en-US" sz="2400" dirty="0" smtClean="0">
                <a:latin typeface="Verdana"/>
                <a:ea typeface="Verdana"/>
                <a:cs typeface="Verdana"/>
                <a:sym typeface="Verdana"/>
              </a:rPr>
              <a:t>One to Many</a:t>
            </a:r>
            <a:br>
              <a:rPr lang="en-US" sz="2400" dirty="0" smtClean="0">
                <a:latin typeface="Verdana"/>
                <a:ea typeface="Verdana"/>
                <a:cs typeface="Verdana"/>
                <a:sym typeface="Verdana"/>
              </a:rPr>
            </a:br>
            <a:r>
              <a:rPr lang="en-US" sz="2400" dirty="0" smtClean="0">
                <a:latin typeface="Verdana"/>
                <a:ea typeface="Verdana"/>
                <a:cs typeface="Verdana"/>
                <a:sym typeface="Verdana"/>
              </a:rPr>
              <a:t>- Embedded Documents</a:t>
            </a:r>
            <a:br>
              <a:rPr lang="en-US" sz="2400" dirty="0" smtClean="0">
                <a:latin typeface="Verdana"/>
                <a:ea typeface="Verdana"/>
                <a:cs typeface="Verdana"/>
                <a:sym typeface="Verdana"/>
              </a:rPr>
            </a:br>
            <a:r>
              <a:rPr lang="en-US" sz="2400" dirty="0" smtClean="0">
                <a:latin typeface="Verdana"/>
                <a:ea typeface="Verdana"/>
                <a:cs typeface="Verdana"/>
                <a:sym typeface="Verdana"/>
              </a:rPr>
              <a:t>- Embedded Foreign Key List</a:t>
            </a:r>
            <a:br>
              <a:rPr lang="en-US" sz="2400" dirty="0" smtClean="0">
                <a:latin typeface="Verdana"/>
                <a:ea typeface="Verdana"/>
                <a:cs typeface="Verdana"/>
                <a:sym typeface="Verdana"/>
              </a:rPr>
            </a:br>
            <a:r>
              <a:rPr lang="en-US" sz="2400" dirty="0" smtClean="0">
                <a:latin typeface="Verdana"/>
                <a:ea typeface="Verdana"/>
                <a:cs typeface="Verdana"/>
                <a:sym typeface="Verdana"/>
              </a:rPr>
              <a:t>- Key List in External Object (see Data Types, TBII)</a:t>
            </a:r>
            <a:br>
              <a:rPr lang="en-US" sz="2400" dirty="0" smtClean="0">
                <a:latin typeface="Verdana"/>
                <a:ea typeface="Verdana"/>
                <a:cs typeface="Verdana"/>
                <a:sym typeface="Verdana"/>
              </a:rPr>
            </a:br>
            <a:r>
              <a:rPr lang="en-US" sz="2400" dirty="0" smtClean="0">
                <a:latin typeface="Verdana"/>
                <a:ea typeface="Verdana"/>
                <a:cs typeface="Verdana"/>
                <a:sym typeface="Verdana"/>
              </a:rPr>
              <a:t>- Index (</a:t>
            </a:r>
            <a:r>
              <a:rPr lang="en-US" sz="2400" dirty="0" err="1" smtClean="0">
                <a:latin typeface="Verdana"/>
                <a:ea typeface="Verdana"/>
                <a:cs typeface="Verdana"/>
                <a:sym typeface="Verdana"/>
              </a:rPr>
              <a:t>Solr</a:t>
            </a:r>
            <a:r>
              <a:rPr lang="en-US" sz="2400" dirty="0" smtClean="0">
                <a:latin typeface="Verdana"/>
                <a:ea typeface="Verdana"/>
                <a:cs typeface="Verdana"/>
                <a:sym typeface="Verdana"/>
              </a:rPr>
              <a:t>)</a:t>
            </a:r>
          </a:p>
          <a:p>
            <a:pPr marL="533400" marR="0" lvl="0" indent="-457200" algn="l" rtl="0">
              <a:lnSpc>
                <a:spcPct val="100000"/>
              </a:lnSpc>
              <a:spcBef>
                <a:spcPts val="0"/>
              </a:spcBef>
              <a:spcAft>
                <a:spcPts val="0"/>
              </a:spcAft>
              <a:buClr>
                <a:srgbClr val="000000"/>
              </a:buClr>
              <a:buSzPct val="100000"/>
              <a:buFont typeface="+mj-lt"/>
              <a:buAutoNum type="arabicPeriod"/>
            </a:pPr>
            <a:endParaRPr lang="en-US" sz="2400" dirty="0" smtClean="0">
              <a:latin typeface="Verdana"/>
              <a:ea typeface="Verdana"/>
              <a:cs typeface="Verdana"/>
              <a:sym typeface="Verdana"/>
            </a:endParaRPr>
          </a:p>
          <a:p>
            <a:pPr marL="533400" marR="0" lvl="0" indent="-457200" algn="l" rtl="0">
              <a:lnSpc>
                <a:spcPct val="100000"/>
              </a:lnSpc>
              <a:spcBef>
                <a:spcPts val="0"/>
              </a:spcBef>
              <a:spcAft>
                <a:spcPts val="0"/>
              </a:spcAft>
              <a:buClr>
                <a:srgbClr val="000000"/>
              </a:buClr>
              <a:buSzPct val="100000"/>
              <a:buFont typeface="+mj-lt"/>
              <a:buAutoNum type="arabicPeriod"/>
            </a:pPr>
            <a:r>
              <a:rPr lang="en-US" sz="2400" dirty="0" smtClean="0">
                <a:latin typeface="Verdana"/>
                <a:ea typeface="Verdana"/>
                <a:cs typeface="Verdana"/>
                <a:sym typeface="Verdana"/>
              </a:rPr>
              <a:t>Many to Many</a:t>
            </a:r>
            <a:br>
              <a:rPr lang="en-US" sz="2400" dirty="0" smtClean="0">
                <a:latin typeface="Verdana"/>
                <a:ea typeface="Verdana"/>
                <a:cs typeface="Verdana"/>
                <a:sym typeface="Verdana"/>
              </a:rPr>
            </a:br>
            <a:r>
              <a:rPr lang="en-US" sz="2400" dirty="0" smtClean="0">
                <a:latin typeface="Verdana"/>
                <a:ea typeface="Verdana"/>
                <a:cs typeface="Verdana"/>
                <a:sym typeface="Verdana"/>
              </a:rPr>
              <a:t>- Two sets of One-to-Many lists</a:t>
            </a:r>
            <a:br>
              <a:rPr lang="en-US" sz="2400" dirty="0" smtClean="0">
                <a:latin typeface="Verdana"/>
                <a:ea typeface="Verdana"/>
                <a:cs typeface="Verdana"/>
                <a:sym typeface="Verdana"/>
              </a:rPr>
            </a:br>
            <a:r>
              <a:rPr lang="en-US" sz="2400" dirty="0" smtClean="0">
                <a:latin typeface="Verdana"/>
                <a:ea typeface="Verdana"/>
                <a:cs typeface="Verdana"/>
                <a:sym typeface="Verdana"/>
              </a:rPr>
              <a:t>- “Join Objects” (like Join Tables)</a:t>
            </a:r>
            <a:endParaRPr lang="en-US" sz="2400" dirty="0" smtClean="0">
              <a:latin typeface="Verdana"/>
              <a:ea typeface="Verdana"/>
              <a:cs typeface="Verdana"/>
              <a:sym typeface="Verdana"/>
            </a:endParaRPr>
          </a:p>
        </p:txBody>
      </p:sp>
      <p:sp>
        <p:nvSpPr>
          <p:cNvPr id="55" name="Shape 55"/>
          <p:cNvSpPr txBox="1"/>
          <p:nvPr/>
        </p:nvSpPr>
        <p:spPr>
          <a:xfrm>
            <a:off x="78900" y="5800950"/>
            <a:ext cx="326700" cy="210000"/>
          </a:xfrm>
          <a:prstGeom prst="rect">
            <a:avLst/>
          </a:prstGeom>
          <a:noFill/>
          <a:ln>
            <a:noFill/>
          </a:ln>
        </p:spPr>
        <p:txBody>
          <a:bodyPr lIns="91425" tIns="91425" rIns="91425" bIns="91425" anchor="t" anchorCtr="0">
            <a:normAutofit fontScale="25000" lnSpcReduction="20000"/>
          </a:bodyPr>
          <a:lstStyle/>
          <a:p>
            <a:pPr lvl="0" rtl="0">
              <a:spcBef>
                <a:spcPts val="0"/>
              </a:spcBef>
              <a:buNone/>
            </a:pPr>
            <a:endParaRPr sz="1000">
              <a:latin typeface="Verdana"/>
              <a:ea typeface="Verdana"/>
              <a:cs typeface="Verdana"/>
              <a:sym typeface="Verdana"/>
            </a:endParaRPr>
          </a:p>
        </p:txBody>
      </p:sp>
      <p:sp>
        <p:nvSpPr>
          <p:cNvPr id="56" name="Shape 56"/>
          <p:cNvSpPr txBox="1"/>
          <p:nvPr/>
        </p:nvSpPr>
        <p:spPr>
          <a:xfrm>
            <a:off x="120850" y="6253925"/>
            <a:ext cx="6628500" cy="457200"/>
          </a:xfrm>
          <a:prstGeom prst="rect">
            <a:avLst/>
          </a:prstGeom>
          <a:noFill/>
          <a:ln>
            <a:noFill/>
          </a:ln>
        </p:spPr>
        <p:txBody>
          <a:bodyPr lIns="91425" tIns="91425" rIns="91425" bIns="91425" anchor="t" anchorCtr="0">
            <a:normAutofit/>
          </a:bodyPr>
          <a:lstStyle/>
          <a:p>
            <a:pPr lvl="0" rtl="0">
              <a:spcBef>
                <a:spcPts val="0"/>
              </a:spcBef>
              <a:buNone/>
            </a:pPr>
            <a:endParaRPr lang="en" u="sng" dirty="0">
              <a:solidFill>
                <a:srgbClr val="1155CC"/>
              </a:solidFill>
              <a:latin typeface="Verdana"/>
              <a:ea typeface="Verdana"/>
              <a:cs typeface="Verdana"/>
              <a:sym typeface="Verdana"/>
              <a:hlinkClick r:id="rId4"/>
            </a:endParaRPr>
          </a:p>
        </p:txBody>
      </p:sp>
    </p:spTree>
    <p:extLst>
      <p:ext uri="{BB962C8B-B14F-4D97-AF65-F5344CB8AC3E}">
        <p14:creationId xmlns:p14="http://schemas.microsoft.com/office/powerpoint/2010/main" val="1933388143"/>
      </p:ext>
    </p:extLst>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p:nvPr/>
        </p:nvSpPr>
        <p:spPr>
          <a:xfrm>
            <a:off x="2704" y="128956"/>
            <a:ext cx="1796700" cy="656399"/>
          </a:xfrm>
          <a:prstGeom prst="rect">
            <a:avLst/>
          </a:prstGeom>
          <a:solidFill>
            <a:srgbClr val="E4E4E6"/>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51" name="Shape 51"/>
          <p:cNvSpPr/>
          <p:nvPr/>
        </p:nvSpPr>
        <p:spPr>
          <a:xfrm>
            <a:off x="1805235" y="128956"/>
            <a:ext cx="7350299" cy="656399"/>
          </a:xfrm>
          <a:prstGeom prst="rect">
            <a:avLst/>
          </a:prstGeom>
          <a:solidFill>
            <a:srgbClr val="9AA9A1"/>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52" name="Shape 52"/>
          <p:cNvSpPr txBox="1">
            <a:spLocks noGrp="1"/>
          </p:cNvSpPr>
          <p:nvPr>
            <p:ph type="ctrTitle"/>
          </p:nvPr>
        </p:nvSpPr>
        <p:spPr>
          <a:xfrm>
            <a:off x="1230800" y="364425"/>
            <a:ext cx="7913100" cy="456299"/>
          </a:xfrm>
          <a:prstGeom prst="rect">
            <a:avLst/>
          </a:prstGeom>
          <a:noFill/>
          <a:ln>
            <a:noFill/>
          </a:ln>
        </p:spPr>
        <p:txBody>
          <a:bodyPr lIns="91425" tIns="91425" rIns="91425" bIns="91425" anchor="b" anchorCtr="0">
            <a:normAutofit fontScale="90000"/>
          </a:bodyPr>
          <a:lstStyle/>
          <a:p>
            <a:pPr marL="0" marR="0" lvl="0" indent="304800" algn="r" rtl="0">
              <a:lnSpc>
                <a:spcPct val="100000"/>
              </a:lnSpc>
              <a:spcBef>
                <a:spcPts val="0"/>
              </a:spcBef>
              <a:spcAft>
                <a:spcPts val="0"/>
              </a:spcAft>
              <a:buClr>
                <a:schemeClr val="dk1"/>
              </a:buClr>
              <a:buSzPct val="25000"/>
              <a:buFont typeface="Arial"/>
              <a:buNone/>
            </a:pPr>
            <a:r>
              <a:rPr lang="en-US" sz="3000" b="1" dirty="0" smtClean="0">
                <a:solidFill>
                  <a:srgbClr val="FFFFFF"/>
                </a:solidFill>
                <a:latin typeface="Verdana"/>
                <a:ea typeface="Verdana"/>
                <a:cs typeface="Verdana"/>
                <a:sym typeface="Verdana"/>
              </a:rPr>
              <a:t>Data Modeling - Relational</a:t>
            </a:r>
            <a:endParaRPr lang="en" sz="3000" b="1" dirty="0">
              <a:solidFill>
                <a:srgbClr val="FFFFFF"/>
              </a:solidFill>
              <a:latin typeface="Verdana"/>
              <a:ea typeface="Verdana"/>
              <a:cs typeface="Verdana"/>
              <a:sym typeface="Verdana"/>
            </a:endParaRPr>
          </a:p>
        </p:txBody>
      </p:sp>
      <p:pic>
        <p:nvPicPr>
          <p:cNvPr id="53" name="Shape 53"/>
          <p:cNvPicPr preferRelativeResize="0"/>
          <p:nvPr/>
        </p:nvPicPr>
        <p:blipFill>
          <a:blip r:embed="rId3">
            <a:alphaModFix/>
          </a:blip>
          <a:stretch>
            <a:fillRect/>
          </a:stretch>
        </p:blipFill>
        <p:spPr>
          <a:xfrm>
            <a:off x="6749400" y="5877150"/>
            <a:ext cx="2298775" cy="869224"/>
          </a:xfrm>
          <a:prstGeom prst="rect">
            <a:avLst/>
          </a:prstGeom>
          <a:noFill/>
          <a:ln>
            <a:noFill/>
          </a:ln>
        </p:spPr>
      </p:pic>
      <p:sp>
        <p:nvSpPr>
          <p:cNvPr id="54" name="Shape 54"/>
          <p:cNvSpPr txBox="1"/>
          <p:nvPr/>
        </p:nvSpPr>
        <p:spPr>
          <a:xfrm>
            <a:off x="313575" y="1156900"/>
            <a:ext cx="8476799" cy="4436999"/>
          </a:xfrm>
          <a:prstGeom prst="rect">
            <a:avLst/>
          </a:prstGeom>
          <a:noFill/>
          <a:ln>
            <a:noFill/>
          </a:ln>
        </p:spPr>
        <p:txBody>
          <a:bodyPr lIns="91425" tIns="91425" rIns="91425" bIns="91425" anchor="t" anchorCtr="0">
            <a:normAutofit fontScale="92500" lnSpcReduction="20000"/>
          </a:bodyPr>
          <a:lstStyle/>
          <a:p>
            <a:pPr lvl="0" rtl="0">
              <a:spcBef>
                <a:spcPts val="0"/>
              </a:spcBef>
              <a:buNone/>
            </a:pPr>
            <a:r>
              <a:rPr lang="en-US" sz="3000" b="1" dirty="0" smtClean="0">
                <a:solidFill>
                  <a:srgbClr val="E69138"/>
                </a:solidFill>
                <a:latin typeface="Verdana"/>
                <a:ea typeface="Verdana"/>
                <a:cs typeface="Verdana"/>
                <a:sym typeface="Verdana"/>
              </a:rPr>
              <a:t>Collections and Lists</a:t>
            </a:r>
            <a:r>
              <a:rPr lang="en-US" sz="3000" b="1" dirty="0" smtClean="0">
                <a:solidFill>
                  <a:srgbClr val="E69138"/>
                </a:solidFill>
                <a:latin typeface="Verdana"/>
                <a:ea typeface="Verdana"/>
                <a:cs typeface="Verdana"/>
                <a:sym typeface="Verdana"/>
              </a:rPr>
              <a:t> in Riak</a:t>
            </a:r>
          </a:p>
          <a:p>
            <a:pPr lvl="0" rtl="0">
              <a:spcBef>
                <a:spcPts val="0"/>
              </a:spcBef>
              <a:buNone/>
            </a:pPr>
            <a:endParaRPr lang="en-US" sz="3000" b="1" dirty="0" smtClean="0">
              <a:solidFill>
                <a:srgbClr val="E69138"/>
              </a:solidFill>
              <a:latin typeface="Verdana"/>
              <a:ea typeface="Verdana"/>
              <a:cs typeface="Verdana"/>
              <a:sym typeface="Verdana"/>
            </a:endParaRPr>
          </a:p>
          <a:p>
            <a:pPr marL="533400" lvl="0" indent="-457200" rtl="0">
              <a:spcBef>
                <a:spcPts val="0"/>
              </a:spcBef>
              <a:buClr>
                <a:srgbClr val="000000"/>
              </a:buClr>
              <a:buSzPct val="100000"/>
              <a:buFont typeface="+mj-lt"/>
              <a:buAutoNum type="arabicPeriod"/>
            </a:pPr>
            <a:r>
              <a:rPr lang="en-US" sz="2400" dirty="0" smtClean="0">
                <a:latin typeface="Verdana"/>
                <a:ea typeface="Verdana"/>
                <a:cs typeface="Verdana"/>
                <a:sym typeface="Verdana"/>
              </a:rPr>
              <a:t>Manual Approach (JSON or serialized Binary)</a:t>
            </a:r>
            <a:br>
              <a:rPr lang="en-US" sz="2400" dirty="0" smtClean="0">
                <a:latin typeface="Verdana"/>
                <a:ea typeface="Verdana"/>
                <a:cs typeface="Verdana"/>
                <a:sym typeface="Verdana"/>
              </a:rPr>
            </a:br>
            <a:r>
              <a:rPr lang="en-US" sz="2400" dirty="0" smtClean="0">
                <a:latin typeface="Verdana"/>
                <a:ea typeface="Verdana"/>
                <a:cs typeface="Verdana"/>
                <a:sym typeface="Verdana"/>
              </a:rPr>
              <a:t>- manual conflict resolution (e.g. Set Union)</a:t>
            </a:r>
            <a:br>
              <a:rPr lang="en-US" sz="2400" dirty="0" smtClean="0">
                <a:latin typeface="Verdana"/>
                <a:ea typeface="Verdana"/>
                <a:cs typeface="Verdana"/>
                <a:sym typeface="Verdana"/>
              </a:rPr>
            </a:br>
            <a:r>
              <a:rPr lang="en-US" sz="2400" dirty="0" smtClean="0">
                <a:latin typeface="Verdana"/>
                <a:ea typeface="Verdana"/>
                <a:cs typeface="Verdana"/>
                <a:sym typeface="Verdana"/>
              </a:rPr>
              <a:t>- client side</a:t>
            </a:r>
          </a:p>
          <a:p>
            <a:pPr marL="533400" lvl="0" indent="-457200" rtl="0">
              <a:spcBef>
                <a:spcPts val="0"/>
              </a:spcBef>
              <a:buClr>
                <a:srgbClr val="000000"/>
              </a:buClr>
              <a:buSzPct val="100000"/>
              <a:buFont typeface="+mj-lt"/>
              <a:buAutoNum type="arabicPeriod"/>
            </a:pPr>
            <a:endParaRPr sz="2400" dirty="0" smtClean="0">
              <a:latin typeface="Verdana"/>
              <a:ea typeface="Verdana"/>
              <a:cs typeface="Verdana"/>
              <a:sym typeface="Verdana"/>
            </a:endParaRPr>
          </a:p>
          <a:p>
            <a:pPr marL="533400" marR="0" lvl="0" indent="-457200" algn="l" rtl="0">
              <a:lnSpc>
                <a:spcPct val="100000"/>
              </a:lnSpc>
              <a:spcBef>
                <a:spcPts val="0"/>
              </a:spcBef>
              <a:spcAft>
                <a:spcPts val="0"/>
              </a:spcAft>
              <a:buClr>
                <a:srgbClr val="000000"/>
              </a:buClr>
              <a:buSzPct val="100000"/>
              <a:buFont typeface="+mj-lt"/>
              <a:buAutoNum type="arabicPeriod"/>
            </a:pPr>
            <a:r>
              <a:rPr lang="en-US" sz="2400" dirty="0" smtClean="0">
                <a:latin typeface="Verdana"/>
                <a:ea typeface="Verdana"/>
                <a:cs typeface="Verdana"/>
                <a:sym typeface="Verdana"/>
              </a:rPr>
              <a:t>Set Data Type (CRDT)</a:t>
            </a:r>
            <a:br>
              <a:rPr lang="en-US" sz="2400" dirty="0" smtClean="0">
                <a:latin typeface="Verdana"/>
                <a:ea typeface="Verdana"/>
                <a:cs typeface="Verdana"/>
                <a:sym typeface="Verdana"/>
              </a:rPr>
            </a:br>
            <a:r>
              <a:rPr lang="en-US" sz="2400" dirty="0" smtClean="0">
                <a:latin typeface="Verdana"/>
                <a:ea typeface="Verdana"/>
                <a:cs typeface="Verdana"/>
                <a:sym typeface="Verdana"/>
              </a:rPr>
              <a:t>- encodes best-practice conflict resolution</a:t>
            </a:r>
            <a:br>
              <a:rPr lang="en-US" sz="2400" dirty="0" smtClean="0">
                <a:latin typeface="Verdana"/>
                <a:ea typeface="Verdana"/>
                <a:cs typeface="Verdana"/>
                <a:sym typeface="Verdana"/>
              </a:rPr>
            </a:br>
            <a:r>
              <a:rPr lang="en-US" sz="2400" dirty="0" smtClean="0">
                <a:latin typeface="Verdana"/>
                <a:ea typeface="Verdana"/>
                <a:cs typeface="Verdana"/>
                <a:sym typeface="Verdana"/>
              </a:rPr>
              <a:t>- moves it to server side</a:t>
            </a:r>
          </a:p>
          <a:p>
            <a:pPr marL="533400" marR="0" lvl="0" indent="-457200" algn="l" rtl="0">
              <a:lnSpc>
                <a:spcPct val="100000"/>
              </a:lnSpc>
              <a:spcBef>
                <a:spcPts val="0"/>
              </a:spcBef>
              <a:spcAft>
                <a:spcPts val="0"/>
              </a:spcAft>
              <a:buClr>
                <a:srgbClr val="000000"/>
              </a:buClr>
              <a:buSzPct val="100000"/>
              <a:buFont typeface="+mj-lt"/>
              <a:buAutoNum type="arabicPeriod"/>
            </a:pPr>
            <a:endParaRPr lang="en-US" sz="2400" dirty="0" smtClean="0">
              <a:latin typeface="Verdana"/>
              <a:ea typeface="Verdana"/>
              <a:cs typeface="Verdana"/>
              <a:sym typeface="Verdana"/>
            </a:endParaRPr>
          </a:p>
          <a:p>
            <a:pPr marL="533400" marR="0" lvl="0" indent="-457200" algn="l" rtl="0">
              <a:lnSpc>
                <a:spcPct val="100000"/>
              </a:lnSpc>
              <a:spcBef>
                <a:spcPts val="0"/>
              </a:spcBef>
              <a:spcAft>
                <a:spcPts val="0"/>
              </a:spcAft>
              <a:buClr>
                <a:srgbClr val="000000"/>
              </a:buClr>
              <a:buSzPct val="100000"/>
              <a:buFont typeface="+mj-lt"/>
              <a:buAutoNum type="arabicPeriod"/>
            </a:pPr>
            <a:r>
              <a:rPr lang="en-US" sz="2400" dirty="0" smtClean="0">
                <a:latin typeface="Verdana"/>
                <a:ea typeface="Verdana"/>
                <a:cs typeface="Verdana"/>
                <a:sym typeface="Verdana"/>
              </a:rPr>
              <a:t>Indexing Engine (</a:t>
            </a:r>
            <a:r>
              <a:rPr lang="en-US" sz="2400" dirty="0" err="1" smtClean="0">
                <a:latin typeface="Verdana"/>
                <a:ea typeface="Verdana"/>
                <a:cs typeface="Verdana"/>
                <a:sym typeface="Verdana"/>
              </a:rPr>
              <a:t>Solr</a:t>
            </a:r>
            <a:r>
              <a:rPr lang="en-US" sz="2400" dirty="0" smtClean="0">
                <a:latin typeface="Verdana"/>
                <a:ea typeface="Verdana"/>
                <a:cs typeface="Verdana"/>
                <a:sym typeface="Verdana"/>
              </a:rPr>
              <a:t>)</a:t>
            </a:r>
            <a:br>
              <a:rPr lang="en-US" sz="2400" dirty="0" smtClean="0">
                <a:latin typeface="Verdana"/>
                <a:ea typeface="Verdana"/>
                <a:cs typeface="Verdana"/>
                <a:sym typeface="Verdana"/>
              </a:rPr>
            </a:br>
            <a:r>
              <a:rPr lang="en-US" sz="2400" dirty="0" smtClean="0">
                <a:latin typeface="Verdana"/>
                <a:ea typeface="Verdana"/>
                <a:cs typeface="Verdana"/>
                <a:sym typeface="Verdana"/>
              </a:rPr>
              <a:t>- also provides full text search</a:t>
            </a:r>
          </a:p>
          <a:p>
            <a:pPr marL="533400" marR="0" lvl="0" indent="-457200" algn="l" rtl="0">
              <a:lnSpc>
                <a:spcPct val="100000"/>
              </a:lnSpc>
              <a:spcBef>
                <a:spcPts val="0"/>
              </a:spcBef>
              <a:spcAft>
                <a:spcPts val="0"/>
              </a:spcAft>
              <a:buClr>
                <a:srgbClr val="000000"/>
              </a:buClr>
              <a:buSzPct val="100000"/>
              <a:buFont typeface="+mj-lt"/>
              <a:buAutoNum type="arabicPeriod"/>
            </a:pPr>
            <a:endParaRPr lang="en-US" sz="2400" dirty="0" smtClean="0">
              <a:latin typeface="Verdana"/>
              <a:ea typeface="Verdana"/>
              <a:cs typeface="Verdana"/>
              <a:sym typeface="Verdana"/>
            </a:endParaRPr>
          </a:p>
          <a:p>
            <a:pPr marL="533400" marR="0" lvl="0" indent="-457200" algn="l" rtl="0">
              <a:lnSpc>
                <a:spcPct val="100000"/>
              </a:lnSpc>
              <a:spcBef>
                <a:spcPts val="0"/>
              </a:spcBef>
              <a:spcAft>
                <a:spcPts val="0"/>
              </a:spcAft>
              <a:buClr>
                <a:srgbClr val="000000"/>
              </a:buClr>
              <a:buSzPct val="100000"/>
              <a:buFont typeface="+mj-lt"/>
              <a:buAutoNum type="arabicPeriod"/>
            </a:pPr>
            <a:r>
              <a:rPr lang="en-US" sz="2400" dirty="0" smtClean="0">
                <a:latin typeface="Verdana"/>
                <a:ea typeface="Verdana"/>
                <a:cs typeface="Verdana"/>
                <a:sym typeface="Verdana"/>
              </a:rPr>
              <a:t>Implicit (Deterministic) Key Names (e.g. Time Series)</a:t>
            </a:r>
          </a:p>
          <a:p>
            <a:pPr marL="76200" marR="0" lvl="0" algn="l" rtl="0">
              <a:lnSpc>
                <a:spcPct val="100000"/>
              </a:lnSpc>
              <a:spcBef>
                <a:spcPts val="0"/>
              </a:spcBef>
              <a:spcAft>
                <a:spcPts val="0"/>
              </a:spcAft>
              <a:buClr>
                <a:srgbClr val="000000"/>
              </a:buClr>
              <a:buSzPct val="100000"/>
            </a:pPr>
            <a:endParaRPr lang="en-US" sz="2400" dirty="0" smtClean="0">
              <a:latin typeface="Verdana"/>
              <a:ea typeface="Verdana"/>
              <a:cs typeface="Verdana"/>
              <a:sym typeface="Verdana"/>
            </a:endParaRPr>
          </a:p>
        </p:txBody>
      </p:sp>
      <p:sp>
        <p:nvSpPr>
          <p:cNvPr id="55" name="Shape 55"/>
          <p:cNvSpPr txBox="1"/>
          <p:nvPr/>
        </p:nvSpPr>
        <p:spPr>
          <a:xfrm>
            <a:off x="78900" y="5800950"/>
            <a:ext cx="326700" cy="210000"/>
          </a:xfrm>
          <a:prstGeom prst="rect">
            <a:avLst/>
          </a:prstGeom>
          <a:noFill/>
          <a:ln>
            <a:noFill/>
          </a:ln>
        </p:spPr>
        <p:txBody>
          <a:bodyPr lIns="91425" tIns="91425" rIns="91425" bIns="91425" anchor="t" anchorCtr="0">
            <a:normAutofit fontScale="25000" lnSpcReduction="20000"/>
          </a:bodyPr>
          <a:lstStyle/>
          <a:p>
            <a:pPr lvl="0" rtl="0">
              <a:spcBef>
                <a:spcPts val="0"/>
              </a:spcBef>
              <a:buNone/>
            </a:pPr>
            <a:endParaRPr sz="1000">
              <a:latin typeface="Verdana"/>
              <a:ea typeface="Verdana"/>
              <a:cs typeface="Verdana"/>
              <a:sym typeface="Verdana"/>
            </a:endParaRPr>
          </a:p>
        </p:txBody>
      </p:sp>
      <p:sp>
        <p:nvSpPr>
          <p:cNvPr id="56" name="Shape 56"/>
          <p:cNvSpPr txBox="1"/>
          <p:nvPr/>
        </p:nvSpPr>
        <p:spPr>
          <a:xfrm>
            <a:off x="120850" y="6253925"/>
            <a:ext cx="6628500" cy="457200"/>
          </a:xfrm>
          <a:prstGeom prst="rect">
            <a:avLst/>
          </a:prstGeom>
          <a:noFill/>
          <a:ln>
            <a:noFill/>
          </a:ln>
        </p:spPr>
        <p:txBody>
          <a:bodyPr lIns="91425" tIns="91425" rIns="91425" bIns="91425" anchor="t" anchorCtr="0">
            <a:normAutofit/>
          </a:bodyPr>
          <a:lstStyle/>
          <a:p>
            <a:pPr lvl="0" rtl="0">
              <a:spcBef>
                <a:spcPts val="0"/>
              </a:spcBef>
              <a:buNone/>
            </a:pPr>
            <a:endParaRPr lang="en" u="sng" dirty="0">
              <a:solidFill>
                <a:srgbClr val="1155CC"/>
              </a:solidFill>
              <a:latin typeface="Verdana"/>
              <a:ea typeface="Verdana"/>
              <a:cs typeface="Verdana"/>
              <a:sym typeface="Verdana"/>
              <a:hlinkClick r:id="rId4"/>
            </a:endParaRPr>
          </a:p>
        </p:txBody>
      </p:sp>
    </p:spTree>
    <p:extLst>
      <p:ext uri="{BB962C8B-B14F-4D97-AF65-F5344CB8AC3E}">
        <p14:creationId xmlns:p14="http://schemas.microsoft.com/office/powerpoint/2010/main" val="1050744403"/>
      </p:ext>
    </p:extLst>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p:nvPr/>
        </p:nvSpPr>
        <p:spPr>
          <a:xfrm>
            <a:off x="2704" y="128956"/>
            <a:ext cx="1796700" cy="656399"/>
          </a:xfrm>
          <a:prstGeom prst="rect">
            <a:avLst/>
          </a:prstGeom>
          <a:solidFill>
            <a:srgbClr val="E4E4E6"/>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51" name="Shape 51"/>
          <p:cNvSpPr/>
          <p:nvPr/>
        </p:nvSpPr>
        <p:spPr>
          <a:xfrm>
            <a:off x="1805235" y="128956"/>
            <a:ext cx="7350299" cy="656399"/>
          </a:xfrm>
          <a:prstGeom prst="rect">
            <a:avLst/>
          </a:prstGeom>
          <a:solidFill>
            <a:srgbClr val="9AA9A1"/>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52" name="Shape 52"/>
          <p:cNvSpPr txBox="1">
            <a:spLocks noGrp="1"/>
          </p:cNvSpPr>
          <p:nvPr>
            <p:ph type="ctrTitle"/>
          </p:nvPr>
        </p:nvSpPr>
        <p:spPr>
          <a:xfrm>
            <a:off x="1230800" y="364425"/>
            <a:ext cx="7913100" cy="456299"/>
          </a:xfrm>
          <a:prstGeom prst="rect">
            <a:avLst/>
          </a:prstGeom>
          <a:noFill/>
          <a:ln>
            <a:noFill/>
          </a:ln>
        </p:spPr>
        <p:txBody>
          <a:bodyPr lIns="91425" tIns="91425" rIns="91425" bIns="91425" anchor="b" anchorCtr="0">
            <a:normAutofit fontScale="90000"/>
          </a:bodyPr>
          <a:lstStyle/>
          <a:p>
            <a:pPr marL="0" marR="0" lvl="0" indent="304800" algn="r" rtl="0">
              <a:lnSpc>
                <a:spcPct val="100000"/>
              </a:lnSpc>
              <a:spcBef>
                <a:spcPts val="0"/>
              </a:spcBef>
              <a:spcAft>
                <a:spcPts val="0"/>
              </a:spcAft>
              <a:buClr>
                <a:schemeClr val="dk1"/>
              </a:buClr>
              <a:buSzPct val="25000"/>
              <a:buFont typeface="Arial"/>
              <a:buNone/>
            </a:pPr>
            <a:r>
              <a:rPr lang="en-US" sz="3000" b="1" dirty="0" smtClean="0">
                <a:solidFill>
                  <a:srgbClr val="FFFFFF"/>
                </a:solidFill>
                <a:latin typeface="Verdana"/>
                <a:ea typeface="Verdana"/>
                <a:cs typeface="Verdana"/>
                <a:sym typeface="Verdana"/>
              </a:rPr>
              <a:t>Data Modeling - Relational</a:t>
            </a:r>
            <a:endParaRPr lang="en" sz="3000" b="1" dirty="0">
              <a:solidFill>
                <a:srgbClr val="FFFFFF"/>
              </a:solidFill>
              <a:latin typeface="Verdana"/>
              <a:ea typeface="Verdana"/>
              <a:cs typeface="Verdana"/>
              <a:sym typeface="Verdana"/>
            </a:endParaRPr>
          </a:p>
        </p:txBody>
      </p:sp>
      <p:pic>
        <p:nvPicPr>
          <p:cNvPr id="53" name="Shape 53"/>
          <p:cNvPicPr preferRelativeResize="0"/>
          <p:nvPr/>
        </p:nvPicPr>
        <p:blipFill>
          <a:blip r:embed="rId3">
            <a:alphaModFix/>
          </a:blip>
          <a:stretch>
            <a:fillRect/>
          </a:stretch>
        </p:blipFill>
        <p:spPr>
          <a:xfrm>
            <a:off x="6749400" y="5877150"/>
            <a:ext cx="2298775" cy="869224"/>
          </a:xfrm>
          <a:prstGeom prst="rect">
            <a:avLst/>
          </a:prstGeom>
          <a:noFill/>
          <a:ln>
            <a:noFill/>
          </a:ln>
        </p:spPr>
      </p:pic>
      <p:sp>
        <p:nvSpPr>
          <p:cNvPr id="54" name="Shape 54"/>
          <p:cNvSpPr txBox="1"/>
          <p:nvPr/>
        </p:nvSpPr>
        <p:spPr>
          <a:xfrm>
            <a:off x="313575" y="1156900"/>
            <a:ext cx="8476799" cy="4436999"/>
          </a:xfrm>
          <a:prstGeom prst="rect">
            <a:avLst/>
          </a:prstGeom>
          <a:noFill/>
          <a:ln>
            <a:noFill/>
          </a:ln>
        </p:spPr>
        <p:txBody>
          <a:bodyPr lIns="91425" tIns="91425" rIns="91425" bIns="91425" anchor="t" anchorCtr="0">
            <a:normAutofit/>
          </a:bodyPr>
          <a:lstStyle/>
          <a:p>
            <a:pPr lvl="0" rtl="0">
              <a:spcBef>
                <a:spcPts val="0"/>
              </a:spcBef>
              <a:buNone/>
            </a:pPr>
            <a:r>
              <a:rPr lang="en-US" sz="3000" b="1" dirty="0" smtClean="0">
                <a:solidFill>
                  <a:srgbClr val="E69138"/>
                </a:solidFill>
                <a:latin typeface="Verdana"/>
                <a:ea typeface="Verdana"/>
                <a:cs typeface="Verdana"/>
                <a:sym typeface="Verdana"/>
              </a:rPr>
              <a:t>2.0 Features – Data Modeling</a:t>
            </a:r>
            <a:endParaRPr lang="en-US" sz="3000" b="1" dirty="0" smtClean="0">
              <a:solidFill>
                <a:srgbClr val="E69138"/>
              </a:solidFill>
              <a:latin typeface="Verdana"/>
              <a:ea typeface="Verdana"/>
              <a:cs typeface="Verdana"/>
              <a:sym typeface="Verdana"/>
            </a:endParaRPr>
          </a:p>
          <a:p>
            <a:pPr lvl="0" rtl="0">
              <a:spcBef>
                <a:spcPts val="0"/>
              </a:spcBef>
              <a:buNone/>
            </a:pPr>
            <a:endParaRPr lang="en-US" sz="3000" b="1" dirty="0" smtClean="0">
              <a:solidFill>
                <a:srgbClr val="E69138"/>
              </a:solidFill>
              <a:latin typeface="Verdana"/>
              <a:ea typeface="Verdana"/>
              <a:cs typeface="Verdana"/>
              <a:sym typeface="Verdana"/>
            </a:endParaRPr>
          </a:p>
          <a:p>
            <a:pPr marL="533400" lvl="0" indent="-457200" rtl="0">
              <a:lnSpc>
                <a:spcPct val="150000"/>
              </a:lnSpc>
              <a:spcBef>
                <a:spcPts val="0"/>
              </a:spcBef>
              <a:buClr>
                <a:srgbClr val="000000"/>
              </a:buClr>
              <a:buSzPct val="100000"/>
              <a:buFont typeface="+mj-lt"/>
              <a:buAutoNum type="arabicPeriod"/>
            </a:pPr>
            <a:r>
              <a:rPr lang="en-US" sz="2400" dirty="0" smtClean="0">
                <a:latin typeface="Verdana"/>
                <a:ea typeface="Verdana"/>
                <a:cs typeface="Verdana"/>
                <a:sym typeface="Verdana"/>
              </a:rPr>
              <a:t>Bucket Types (common settings)</a:t>
            </a:r>
          </a:p>
          <a:p>
            <a:pPr marL="533400" lvl="0" indent="-457200" rtl="0">
              <a:lnSpc>
                <a:spcPct val="150000"/>
              </a:lnSpc>
              <a:spcBef>
                <a:spcPts val="0"/>
              </a:spcBef>
              <a:buClr>
                <a:srgbClr val="000000"/>
              </a:buClr>
              <a:buSzPct val="100000"/>
              <a:buFont typeface="+mj-lt"/>
              <a:buAutoNum type="arabicPeriod"/>
            </a:pPr>
            <a:r>
              <a:rPr lang="en-US" sz="2400" dirty="0" smtClean="0">
                <a:latin typeface="Verdana"/>
                <a:ea typeface="Verdana"/>
                <a:cs typeface="Verdana"/>
                <a:sym typeface="Verdana"/>
              </a:rPr>
              <a:t>Data Types (Lists, Maps)</a:t>
            </a:r>
          </a:p>
          <a:p>
            <a:pPr marL="533400" indent="-457200">
              <a:lnSpc>
                <a:spcPct val="150000"/>
              </a:lnSpc>
              <a:buClr>
                <a:srgbClr val="000000"/>
              </a:buClr>
              <a:buSzPct val="100000"/>
              <a:buFont typeface="+mj-lt"/>
              <a:buAutoNum type="arabicPeriod"/>
            </a:pPr>
            <a:r>
              <a:rPr lang="en-US" sz="2400" dirty="0">
                <a:latin typeface="Verdana"/>
                <a:ea typeface="Verdana"/>
                <a:cs typeface="Verdana"/>
                <a:sym typeface="Verdana"/>
              </a:rPr>
              <a:t>Riak Search (</a:t>
            </a:r>
            <a:r>
              <a:rPr lang="en-US" sz="2400" dirty="0" err="1">
                <a:latin typeface="Verdana"/>
                <a:ea typeface="Verdana"/>
                <a:cs typeface="Verdana"/>
                <a:sym typeface="Verdana"/>
              </a:rPr>
              <a:t>Solr</a:t>
            </a:r>
            <a:r>
              <a:rPr lang="en-US" sz="2400" dirty="0">
                <a:latin typeface="Verdana"/>
                <a:ea typeface="Verdana"/>
                <a:cs typeface="Verdana"/>
                <a:sym typeface="Verdana"/>
              </a:rPr>
              <a:t>)</a:t>
            </a:r>
          </a:p>
          <a:p>
            <a:pPr marL="533400" lvl="0" indent="-457200" rtl="0">
              <a:lnSpc>
                <a:spcPct val="150000"/>
              </a:lnSpc>
              <a:spcBef>
                <a:spcPts val="0"/>
              </a:spcBef>
              <a:buClr>
                <a:srgbClr val="000000"/>
              </a:buClr>
              <a:buSzPct val="100000"/>
              <a:buFont typeface="+mj-lt"/>
              <a:buAutoNum type="arabicPeriod"/>
            </a:pPr>
            <a:endParaRPr lang="en-US" sz="2400" dirty="0" smtClean="0">
              <a:latin typeface="Verdana"/>
              <a:ea typeface="Verdana"/>
              <a:cs typeface="Verdana"/>
              <a:sym typeface="Verdana"/>
            </a:endParaRPr>
          </a:p>
          <a:p>
            <a:pPr marL="533400" lvl="0" indent="-457200" rtl="0">
              <a:spcBef>
                <a:spcPts val="0"/>
              </a:spcBef>
              <a:buClr>
                <a:srgbClr val="000000"/>
              </a:buClr>
              <a:buSzPct val="100000"/>
              <a:buFont typeface="+mj-lt"/>
              <a:buAutoNum type="arabicPeriod"/>
            </a:pPr>
            <a:endParaRPr sz="2400" dirty="0" smtClean="0">
              <a:latin typeface="Verdana"/>
              <a:ea typeface="Verdana"/>
              <a:cs typeface="Verdana"/>
              <a:sym typeface="Verdana"/>
            </a:endParaRPr>
          </a:p>
        </p:txBody>
      </p:sp>
      <p:sp>
        <p:nvSpPr>
          <p:cNvPr id="55" name="Shape 55"/>
          <p:cNvSpPr txBox="1"/>
          <p:nvPr/>
        </p:nvSpPr>
        <p:spPr>
          <a:xfrm>
            <a:off x="78900" y="5800950"/>
            <a:ext cx="326700" cy="210000"/>
          </a:xfrm>
          <a:prstGeom prst="rect">
            <a:avLst/>
          </a:prstGeom>
          <a:noFill/>
          <a:ln>
            <a:noFill/>
          </a:ln>
        </p:spPr>
        <p:txBody>
          <a:bodyPr lIns="91425" tIns="91425" rIns="91425" bIns="91425" anchor="t" anchorCtr="0">
            <a:normAutofit fontScale="25000" lnSpcReduction="20000"/>
          </a:bodyPr>
          <a:lstStyle/>
          <a:p>
            <a:pPr lvl="0" rtl="0">
              <a:spcBef>
                <a:spcPts val="0"/>
              </a:spcBef>
              <a:buNone/>
            </a:pPr>
            <a:endParaRPr sz="1000">
              <a:latin typeface="Verdana"/>
              <a:ea typeface="Verdana"/>
              <a:cs typeface="Verdana"/>
              <a:sym typeface="Verdana"/>
            </a:endParaRPr>
          </a:p>
        </p:txBody>
      </p:sp>
      <p:sp>
        <p:nvSpPr>
          <p:cNvPr id="56" name="Shape 56"/>
          <p:cNvSpPr txBox="1"/>
          <p:nvPr/>
        </p:nvSpPr>
        <p:spPr>
          <a:xfrm>
            <a:off x="120850" y="6253925"/>
            <a:ext cx="6628500" cy="457200"/>
          </a:xfrm>
          <a:prstGeom prst="rect">
            <a:avLst/>
          </a:prstGeom>
          <a:noFill/>
          <a:ln>
            <a:noFill/>
          </a:ln>
        </p:spPr>
        <p:txBody>
          <a:bodyPr lIns="91425" tIns="91425" rIns="91425" bIns="91425" anchor="t" anchorCtr="0">
            <a:normAutofit/>
          </a:bodyPr>
          <a:lstStyle/>
          <a:p>
            <a:pPr lvl="0" rtl="0">
              <a:spcBef>
                <a:spcPts val="0"/>
              </a:spcBef>
              <a:buNone/>
            </a:pPr>
            <a:endParaRPr lang="en" u="sng" dirty="0">
              <a:solidFill>
                <a:srgbClr val="1155CC"/>
              </a:solidFill>
              <a:latin typeface="Verdana"/>
              <a:ea typeface="Verdana"/>
              <a:cs typeface="Verdana"/>
              <a:sym typeface="Verdana"/>
              <a:hlinkClick r:id="rId4"/>
            </a:endParaRPr>
          </a:p>
        </p:txBody>
      </p:sp>
    </p:spTree>
    <p:extLst>
      <p:ext uri="{BB962C8B-B14F-4D97-AF65-F5344CB8AC3E}">
        <p14:creationId xmlns:p14="http://schemas.microsoft.com/office/powerpoint/2010/main" val="3609383492"/>
      </p:ext>
    </p:extLst>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p:nvPr/>
        </p:nvSpPr>
        <p:spPr>
          <a:xfrm>
            <a:off x="2704" y="128956"/>
            <a:ext cx="1796700" cy="656399"/>
          </a:xfrm>
          <a:prstGeom prst="rect">
            <a:avLst/>
          </a:prstGeom>
          <a:solidFill>
            <a:srgbClr val="E4E4E6"/>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51" name="Shape 51"/>
          <p:cNvSpPr/>
          <p:nvPr/>
        </p:nvSpPr>
        <p:spPr>
          <a:xfrm>
            <a:off x="1805235" y="128956"/>
            <a:ext cx="7350299" cy="656399"/>
          </a:xfrm>
          <a:prstGeom prst="rect">
            <a:avLst/>
          </a:prstGeom>
          <a:solidFill>
            <a:srgbClr val="9AA9A1"/>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52" name="Shape 52"/>
          <p:cNvSpPr txBox="1">
            <a:spLocks noGrp="1"/>
          </p:cNvSpPr>
          <p:nvPr>
            <p:ph type="ctrTitle"/>
          </p:nvPr>
        </p:nvSpPr>
        <p:spPr>
          <a:xfrm>
            <a:off x="1230800" y="364425"/>
            <a:ext cx="7913100" cy="456299"/>
          </a:xfrm>
          <a:prstGeom prst="rect">
            <a:avLst/>
          </a:prstGeom>
          <a:noFill/>
          <a:ln>
            <a:noFill/>
          </a:ln>
        </p:spPr>
        <p:txBody>
          <a:bodyPr lIns="91425" tIns="91425" rIns="91425" bIns="91425" anchor="b" anchorCtr="0">
            <a:normAutofit fontScale="90000"/>
          </a:bodyPr>
          <a:lstStyle/>
          <a:p>
            <a:pPr marL="0" marR="0" lvl="0" indent="304800" algn="r" rtl="0">
              <a:lnSpc>
                <a:spcPct val="100000"/>
              </a:lnSpc>
              <a:spcBef>
                <a:spcPts val="0"/>
              </a:spcBef>
              <a:spcAft>
                <a:spcPts val="0"/>
              </a:spcAft>
              <a:buClr>
                <a:schemeClr val="dk1"/>
              </a:buClr>
              <a:buSzPct val="25000"/>
              <a:buFont typeface="Arial"/>
              <a:buNone/>
            </a:pPr>
            <a:r>
              <a:rPr lang="en" sz="3000" b="1">
                <a:solidFill>
                  <a:srgbClr val="FFFFFF"/>
                </a:solidFill>
                <a:latin typeface="Verdana"/>
                <a:ea typeface="Verdana"/>
                <a:cs typeface="Verdana"/>
                <a:sym typeface="Verdana"/>
              </a:rPr>
              <a:t>Bucket Types</a:t>
            </a:r>
          </a:p>
        </p:txBody>
      </p:sp>
      <p:pic>
        <p:nvPicPr>
          <p:cNvPr id="53" name="Shape 53"/>
          <p:cNvPicPr preferRelativeResize="0"/>
          <p:nvPr/>
        </p:nvPicPr>
        <p:blipFill>
          <a:blip r:embed="rId3">
            <a:alphaModFix/>
          </a:blip>
          <a:stretch>
            <a:fillRect/>
          </a:stretch>
        </p:blipFill>
        <p:spPr>
          <a:xfrm>
            <a:off x="6749400" y="5877150"/>
            <a:ext cx="2298775" cy="869224"/>
          </a:xfrm>
          <a:prstGeom prst="rect">
            <a:avLst/>
          </a:prstGeom>
          <a:noFill/>
          <a:ln>
            <a:noFill/>
          </a:ln>
        </p:spPr>
      </p:pic>
      <p:sp>
        <p:nvSpPr>
          <p:cNvPr id="54" name="Shape 54"/>
          <p:cNvSpPr txBox="1"/>
          <p:nvPr/>
        </p:nvSpPr>
        <p:spPr>
          <a:xfrm>
            <a:off x="313575" y="1156900"/>
            <a:ext cx="8476799" cy="4436999"/>
          </a:xfrm>
          <a:prstGeom prst="rect">
            <a:avLst/>
          </a:prstGeom>
          <a:noFill/>
          <a:ln>
            <a:noFill/>
          </a:ln>
        </p:spPr>
        <p:txBody>
          <a:bodyPr lIns="91425" tIns="91425" rIns="91425" bIns="91425" anchor="t" anchorCtr="0">
            <a:normAutofit lnSpcReduction="10000"/>
          </a:bodyPr>
          <a:lstStyle/>
          <a:p>
            <a:pPr lvl="0" rtl="0">
              <a:spcBef>
                <a:spcPts val="0"/>
              </a:spcBef>
              <a:buNone/>
            </a:pPr>
            <a:r>
              <a:rPr lang="en" sz="3000" b="1">
                <a:solidFill>
                  <a:srgbClr val="E69138"/>
                </a:solidFill>
                <a:latin typeface="Verdana"/>
                <a:ea typeface="Verdana"/>
                <a:cs typeface="Verdana"/>
                <a:sym typeface="Verdana"/>
              </a:rPr>
              <a:t>bucket type administration</a:t>
            </a:r>
          </a:p>
          <a:p>
            <a:pPr marL="457200" lvl="0" indent="-381000" rtl="0">
              <a:spcBef>
                <a:spcPts val="0"/>
              </a:spcBef>
              <a:buClr>
                <a:srgbClr val="000000"/>
              </a:buClr>
              <a:buSzPct val="100000"/>
              <a:buFont typeface="Verdana"/>
              <a:buChar char="●"/>
            </a:pPr>
            <a:r>
              <a:rPr lang="en" sz="2400">
                <a:latin typeface="Verdana"/>
                <a:ea typeface="Verdana"/>
                <a:cs typeface="Verdana"/>
                <a:sym typeface="Verdana"/>
              </a:rPr>
              <a:t>Bucket types provide a more efficient way to manage the bucket properties for a collection of buckets.</a:t>
            </a:r>
          </a:p>
          <a:p>
            <a:pPr lvl="0" rtl="0">
              <a:spcBef>
                <a:spcPts val="0"/>
              </a:spcBef>
              <a:buNone/>
            </a:pPr>
            <a:endParaRPr sz="2400">
              <a:latin typeface="Verdana"/>
              <a:ea typeface="Verdana"/>
              <a:cs typeface="Verdana"/>
              <a:sym typeface="Verdana"/>
            </a:endParaRPr>
          </a:p>
          <a:p>
            <a:pPr marL="457200" marR="0" lvl="0" indent="-381000" algn="l" rtl="0">
              <a:lnSpc>
                <a:spcPct val="100000"/>
              </a:lnSpc>
              <a:spcBef>
                <a:spcPts val="0"/>
              </a:spcBef>
              <a:spcAft>
                <a:spcPts val="0"/>
              </a:spcAft>
              <a:buClr>
                <a:srgbClr val="000000"/>
              </a:buClr>
              <a:buSzPct val="100000"/>
              <a:buFont typeface="Verdana"/>
              <a:buChar char="●"/>
            </a:pPr>
            <a:r>
              <a:rPr lang="en" sz="2400">
                <a:latin typeface="Verdana"/>
                <a:ea typeface="Verdana"/>
                <a:cs typeface="Verdana"/>
                <a:sym typeface="Verdana"/>
              </a:rPr>
              <a:t>Unlike properties on individual buckets, which can be set on the fly, bucket type properties must be created and activated in advance.</a:t>
            </a:r>
          </a:p>
          <a:p>
            <a:pPr marR="0" lvl="0" algn="l" rtl="0">
              <a:lnSpc>
                <a:spcPct val="100000"/>
              </a:lnSpc>
              <a:spcBef>
                <a:spcPts val="0"/>
              </a:spcBef>
              <a:spcAft>
                <a:spcPts val="0"/>
              </a:spcAft>
              <a:buNone/>
            </a:pPr>
            <a:endParaRPr sz="2400">
              <a:latin typeface="Verdana"/>
              <a:ea typeface="Verdana"/>
              <a:cs typeface="Verdana"/>
              <a:sym typeface="Verdana"/>
            </a:endParaRPr>
          </a:p>
          <a:p>
            <a:pPr marL="914400" marR="0" lvl="1" indent="-381000" algn="l" rtl="0">
              <a:lnSpc>
                <a:spcPct val="100000"/>
              </a:lnSpc>
              <a:spcBef>
                <a:spcPts val="0"/>
              </a:spcBef>
              <a:spcAft>
                <a:spcPts val="0"/>
              </a:spcAft>
              <a:buClr>
                <a:srgbClr val="000000"/>
              </a:buClr>
              <a:buSzPct val="100000"/>
              <a:buFont typeface="Verdana"/>
              <a:buChar char="○"/>
            </a:pPr>
            <a:r>
              <a:rPr lang="en" sz="2400">
                <a:latin typeface="Verdana"/>
                <a:ea typeface="Verdana"/>
                <a:cs typeface="Verdana"/>
                <a:sym typeface="Verdana"/>
              </a:rPr>
              <a:t>Bucket type properties can be modified after creation with the exception of the settings for strong consistency and data types.</a:t>
            </a:r>
          </a:p>
        </p:txBody>
      </p:sp>
      <p:sp>
        <p:nvSpPr>
          <p:cNvPr id="55" name="Shape 55"/>
          <p:cNvSpPr txBox="1"/>
          <p:nvPr/>
        </p:nvSpPr>
        <p:spPr>
          <a:xfrm>
            <a:off x="78900" y="5800950"/>
            <a:ext cx="326700" cy="210000"/>
          </a:xfrm>
          <a:prstGeom prst="rect">
            <a:avLst/>
          </a:prstGeom>
          <a:noFill/>
          <a:ln>
            <a:noFill/>
          </a:ln>
        </p:spPr>
        <p:txBody>
          <a:bodyPr lIns="91425" tIns="91425" rIns="91425" bIns="91425" anchor="t" anchorCtr="0">
            <a:normAutofit fontScale="25000" lnSpcReduction="20000"/>
          </a:bodyPr>
          <a:lstStyle/>
          <a:p>
            <a:pPr lvl="0" rtl="0">
              <a:spcBef>
                <a:spcPts val="0"/>
              </a:spcBef>
              <a:buNone/>
            </a:pPr>
            <a:endParaRPr sz="1000">
              <a:latin typeface="Verdana"/>
              <a:ea typeface="Verdana"/>
              <a:cs typeface="Verdana"/>
              <a:sym typeface="Verdana"/>
            </a:endParaRPr>
          </a:p>
        </p:txBody>
      </p:sp>
      <p:sp>
        <p:nvSpPr>
          <p:cNvPr id="56" name="Shape 56"/>
          <p:cNvSpPr txBox="1"/>
          <p:nvPr/>
        </p:nvSpPr>
        <p:spPr>
          <a:xfrm>
            <a:off x="120850" y="6253925"/>
            <a:ext cx="6628500" cy="457200"/>
          </a:xfrm>
          <a:prstGeom prst="rect">
            <a:avLst/>
          </a:prstGeom>
          <a:noFill/>
          <a:ln>
            <a:noFill/>
          </a:ln>
        </p:spPr>
        <p:txBody>
          <a:bodyPr lIns="91425" tIns="91425" rIns="91425" bIns="91425" anchor="t" anchorCtr="0">
            <a:normAutofit fontScale="77500" lnSpcReduction="20000"/>
          </a:bodyPr>
          <a:lstStyle/>
          <a:p>
            <a:pPr lvl="0" rtl="0">
              <a:spcBef>
                <a:spcPts val="0"/>
              </a:spcBef>
              <a:buNone/>
            </a:pPr>
            <a:r>
              <a:rPr lang="en">
                <a:latin typeface="Verdana"/>
                <a:ea typeface="Verdana"/>
                <a:cs typeface="Verdana"/>
                <a:sym typeface="Verdana"/>
              </a:rPr>
              <a:t>MORE INFO</a:t>
            </a:r>
          </a:p>
          <a:p>
            <a:pPr lvl="0" rtl="0">
              <a:spcBef>
                <a:spcPts val="0"/>
              </a:spcBef>
              <a:buNone/>
            </a:pPr>
            <a:r>
              <a:rPr lang="en" u="sng">
                <a:solidFill>
                  <a:srgbClr val="1155CC"/>
                </a:solidFill>
                <a:latin typeface="Verdana"/>
                <a:ea typeface="Verdana"/>
                <a:cs typeface="Verdana"/>
                <a:sym typeface="Verdana"/>
                <a:hlinkClick r:id="rId4"/>
              </a:rPr>
              <a:t>http://docs.basho.com/riak/2.0.0/dev/advanced/bucket-types/</a:t>
            </a:r>
          </a:p>
        </p:txBody>
      </p:sp>
    </p:spTree>
    <p:extLst>
      <p:ext uri="{BB962C8B-B14F-4D97-AF65-F5344CB8AC3E}">
        <p14:creationId xmlns:p14="http://schemas.microsoft.com/office/powerpoint/2010/main" val="1046145113"/>
      </p:ext>
    </p:extLst>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p:nvPr/>
        </p:nvSpPr>
        <p:spPr>
          <a:xfrm>
            <a:off x="2704" y="128956"/>
            <a:ext cx="1796700" cy="656399"/>
          </a:xfrm>
          <a:prstGeom prst="rect">
            <a:avLst/>
          </a:prstGeom>
          <a:solidFill>
            <a:srgbClr val="E4E4E6"/>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62" name="Shape 62"/>
          <p:cNvSpPr/>
          <p:nvPr/>
        </p:nvSpPr>
        <p:spPr>
          <a:xfrm>
            <a:off x="1805235" y="128956"/>
            <a:ext cx="7350299" cy="656399"/>
          </a:xfrm>
          <a:prstGeom prst="rect">
            <a:avLst/>
          </a:prstGeom>
          <a:solidFill>
            <a:srgbClr val="9AA9A1"/>
          </a:solidFill>
          <a:ln>
            <a:noFill/>
          </a:ln>
        </p:spPr>
        <p:txBody>
          <a:bodyPr lIns="91425" tIns="91425" rIns="91425" bIns="91425" anchor="ctr" anchorCtr="0">
            <a:normAutofit/>
          </a:bodyPr>
          <a:lstStyle/>
          <a:p>
            <a:pPr marL="0" marR="0" lvl="0" indent="0" algn="l" rtl="0">
              <a:lnSpc>
                <a:spcPct val="100000"/>
              </a:lnSpc>
              <a:spcBef>
                <a:spcPts val="0"/>
              </a:spcBef>
              <a:spcAft>
                <a:spcPts val="0"/>
              </a:spcAft>
              <a:buClr>
                <a:srgbClr val="000000"/>
              </a:buClr>
              <a:buFont typeface="Arial"/>
              <a:buNone/>
            </a:pPr>
            <a:endParaRPr/>
          </a:p>
        </p:txBody>
      </p:sp>
      <p:sp>
        <p:nvSpPr>
          <p:cNvPr id="63" name="Shape 63"/>
          <p:cNvSpPr txBox="1">
            <a:spLocks noGrp="1"/>
          </p:cNvSpPr>
          <p:nvPr>
            <p:ph type="ctrTitle"/>
          </p:nvPr>
        </p:nvSpPr>
        <p:spPr>
          <a:xfrm>
            <a:off x="1230800" y="364425"/>
            <a:ext cx="7913100" cy="456299"/>
          </a:xfrm>
          <a:prstGeom prst="rect">
            <a:avLst/>
          </a:prstGeom>
          <a:noFill/>
          <a:ln>
            <a:noFill/>
          </a:ln>
        </p:spPr>
        <p:txBody>
          <a:bodyPr lIns="91425" tIns="91425" rIns="91425" bIns="91425" anchor="b" anchorCtr="0">
            <a:normAutofit fontScale="90000"/>
          </a:bodyPr>
          <a:lstStyle/>
          <a:p>
            <a:pPr marL="0" marR="0" lvl="0" indent="304800" algn="r" rtl="0">
              <a:lnSpc>
                <a:spcPct val="100000"/>
              </a:lnSpc>
              <a:spcBef>
                <a:spcPts val="0"/>
              </a:spcBef>
              <a:spcAft>
                <a:spcPts val="0"/>
              </a:spcAft>
              <a:buClr>
                <a:schemeClr val="dk1"/>
              </a:buClr>
              <a:buSzPct val="25000"/>
              <a:buFont typeface="Arial"/>
              <a:buNone/>
            </a:pPr>
            <a:r>
              <a:rPr lang="en" sz="3000" b="1">
                <a:solidFill>
                  <a:srgbClr val="FFFFFF"/>
                </a:solidFill>
                <a:latin typeface="Verdana"/>
                <a:ea typeface="Verdana"/>
                <a:cs typeface="Verdana"/>
                <a:sym typeface="Verdana"/>
              </a:rPr>
              <a:t>Bucket Types</a:t>
            </a:r>
          </a:p>
        </p:txBody>
      </p:sp>
      <p:pic>
        <p:nvPicPr>
          <p:cNvPr id="64" name="Shape 64"/>
          <p:cNvPicPr preferRelativeResize="0"/>
          <p:nvPr/>
        </p:nvPicPr>
        <p:blipFill>
          <a:blip r:embed="rId3">
            <a:alphaModFix/>
          </a:blip>
          <a:stretch>
            <a:fillRect/>
          </a:stretch>
        </p:blipFill>
        <p:spPr>
          <a:xfrm>
            <a:off x="6749400" y="5877150"/>
            <a:ext cx="2298775" cy="869224"/>
          </a:xfrm>
          <a:prstGeom prst="rect">
            <a:avLst/>
          </a:prstGeom>
          <a:noFill/>
          <a:ln>
            <a:noFill/>
          </a:ln>
        </p:spPr>
      </p:pic>
      <p:sp>
        <p:nvSpPr>
          <p:cNvPr id="65" name="Shape 65"/>
          <p:cNvSpPr txBox="1"/>
          <p:nvPr/>
        </p:nvSpPr>
        <p:spPr>
          <a:xfrm>
            <a:off x="313575" y="1156900"/>
            <a:ext cx="8652299" cy="4436999"/>
          </a:xfrm>
          <a:prstGeom prst="rect">
            <a:avLst/>
          </a:prstGeom>
          <a:noFill/>
          <a:ln>
            <a:noFill/>
          </a:ln>
        </p:spPr>
        <p:txBody>
          <a:bodyPr lIns="91425" tIns="91425" rIns="91425" bIns="91425" anchor="t" anchorCtr="0">
            <a:normAutofit fontScale="92500"/>
          </a:bodyPr>
          <a:lstStyle/>
          <a:p>
            <a:pPr lvl="0" rtl="0">
              <a:spcBef>
                <a:spcPts val="0"/>
              </a:spcBef>
              <a:buNone/>
            </a:pPr>
            <a:r>
              <a:rPr lang="en" sz="3000" b="1">
                <a:solidFill>
                  <a:srgbClr val="E69138"/>
                </a:solidFill>
                <a:latin typeface="Verdana"/>
                <a:ea typeface="Verdana"/>
                <a:cs typeface="Verdana"/>
                <a:sym typeface="Verdana"/>
              </a:rPr>
              <a:t>applying bucket types</a:t>
            </a:r>
          </a:p>
          <a:p>
            <a:pPr marL="457200" lvl="0" indent="-381000" rtl="0">
              <a:spcBef>
                <a:spcPts val="0"/>
              </a:spcBef>
              <a:buClr>
                <a:srgbClr val="000000"/>
              </a:buClr>
              <a:buSzPct val="100000"/>
              <a:buFont typeface="Verdana"/>
              <a:buChar char="●"/>
            </a:pPr>
            <a:r>
              <a:rPr lang="en" sz="2400">
                <a:latin typeface="Verdana"/>
                <a:ea typeface="Verdana"/>
                <a:cs typeface="Verdana"/>
                <a:sym typeface="Verdana"/>
              </a:rPr>
              <a:t>Prior to 2.0 queries are targeted at a bucket/key pair.</a:t>
            </a:r>
          </a:p>
          <a:p>
            <a:pPr lvl="0" rtl="0">
              <a:spcBef>
                <a:spcPts val="0"/>
              </a:spcBef>
              <a:buNone/>
            </a:pPr>
            <a:endParaRPr sz="2400">
              <a:latin typeface="Verdana"/>
              <a:ea typeface="Verdana"/>
              <a:cs typeface="Verdana"/>
              <a:sym typeface="Verdana"/>
            </a:endParaRPr>
          </a:p>
          <a:p>
            <a:pPr marL="457200" marR="0" lvl="0" indent="-381000" algn="l" rtl="0">
              <a:lnSpc>
                <a:spcPct val="100000"/>
              </a:lnSpc>
              <a:spcBef>
                <a:spcPts val="0"/>
              </a:spcBef>
              <a:spcAft>
                <a:spcPts val="0"/>
              </a:spcAft>
              <a:buClr>
                <a:srgbClr val="000000"/>
              </a:buClr>
              <a:buSzPct val="100000"/>
              <a:buFont typeface="Verdana"/>
              <a:buChar char="●"/>
            </a:pPr>
            <a:r>
              <a:rPr lang="en" sz="2400">
                <a:latin typeface="Verdana"/>
                <a:ea typeface="Verdana"/>
                <a:cs typeface="Verdana"/>
                <a:sym typeface="Verdana"/>
              </a:rPr>
              <a:t>Starting in 2.0 a bucket type must also be specified. If one isn’t specified the default type will be used.</a:t>
            </a:r>
          </a:p>
          <a:p>
            <a:pPr marR="0" lvl="0" algn="l" rtl="0">
              <a:lnSpc>
                <a:spcPct val="100000"/>
              </a:lnSpc>
              <a:spcBef>
                <a:spcPts val="0"/>
              </a:spcBef>
              <a:spcAft>
                <a:spcPts val="0"/>
              </a:spcAft>
              <a:buNone/>
            </a:pPr>
            <a:endParaRPr sz="2400">
              <a:latin typeface="Verdana"/>
              <a:ea typeface="Verdana"/>
              <a:cs typeface="Verdana"/>
              <a:sym typeface="Verdana"/>
            </a:endParaRPr>
          </a:p>
          <a:p>
            <a:pPr marR="0" lvl="0" algn="l" rtl="0">
              <a:lnSpc>
                <a:spcPct val="100000"/>
              </a:lnSpc>
              <a:spcBef>
                <a:spcPts val="0"/>
              </a:spcBef>
              <a:spcAft>
                <a:spcPts val="0"/>
              </a:spcAft>
              <a:buNone/>
            </a:pPr>
            <a:r>
              <a:rPr lang="en" sz="2400">
                <a:latin typeface="Verdana"/>
                <a:ea typeface="Verdana"/>
                <a:cs typeface="Verdana"/>
                <a:sym typeface="Verdana"/>
              </a:rPr>
              <a:t>EXAMPLE</a:t>
            </a:r>
          </a:p>
          <a:p>
            <a:pPr marR="0" lvl="0" algn="l" rtl="0">
              <a:lnSpc>
                <a:spcPct val="100000"/>
              </a:lnSpc>
              <a:spcBef>
                <a:spcPts val="0"/>
              </a:spcBef>
              <a:spcAft>
                <a:spcPts val="0"/>
              </a:spcAft>
              <a:buNone/>
            </a:pPr>
            <a:r>
              <a:rPr lang="en" sz="1800">
                <a:latin typeface="Verdana"/>
                <a:ea typeface="Verdana"/>
                <a:cs typeface="Verdana"/>
                <a:sym typeface="Verdana"/>
              </a:rPr>
              <a:t>pre-2.0</a:t>
            </a:r>
          </a:p>
          <a:p>
            <a:pPr marR="0" lvl="0" algn="l" rtl="0">
              <a:lnSpc>
                <a:spcPct val="100000"/>
              </a:lnSpc>
              <a:spcBef>
                <a:spcPts val="0"/>
              </a:spcBef>
              <a:spcAft>
                <a:spcPts val="0"/>
              </a:spcAft>
              <a:buNone/>
            </a:pPr>
            <a:r>
              <a:rPr lang="en" sz="1800">
                <a:solidFill>
                  <a:schemeClr val="dk1"/>
                </a:solidFill>
                <a:latin typeface="Courier New"/>
                <a:ea typeface="Courier New"/>
                <a:cs typeface="Courier New"/>
                <a:sym typeface="Courier New"/>
              </a:rPr>
              <a:t>curl http://localhost:8098/buckets/my_bucket/keys/my_key</a:t>
            </a:r>
          </a:p>
          <a:p>
            <a:pPr marR="0" lvl="0" algn="l" rtl="0">
              <a:lnSpc>
                <a:spcPct val="100000"/>
              </a:lnSpc>
              <a:spcBef>
                <a:spcPts val="0"/>
              </a:spcBef>
              <a:spcAft>
                <a:spcPts val="0"/>
              </a:spcAft>
              <a:buNone/>
            </a:pPr>
            <a:endParaRPr sz="1800">
              <a:solidFill>
                <a:schemeClr val="dk1"/>
              </a:solidFill>
              <a:latin typeface="Courier New"/>
              <a:ea typeface="Courier New"/>
              <a:cs typeface="Courier New"/>
              <a:sym typeface="Courier New"/>
            </a:endParaRPr>
          </a:p>
          <a:p>
            <a:pPr marR="0" lvl="0" algn="l" rtl="0">
              <a:lnSpc>
                <a:spcPct val="100000"/>
              </a:lnSpc>
              <a:spcBef>
                <a:spcPts val="0"/>
              </a:spcBef>
              <a:spcAft>
                <a:spcPts val="0"/>
              </a:spcAft>
              <a:buNone/>
            </a:pPr>
            <a:r>
              <a:rPr lang="en" sz="1800">
                <a:solidFill>
                  <a:schemeClr val="dk1"/>
                </a:solidFill>
                <a:latin typeface="Verdana"/>
                <a:ea typeface="Verdana"/>
                <a:cs typeface="Verdana"/>
                <a:sym typeface="Verdana"/>
              </a:rPr>
              <a:t>2.0+</a:t>
            </a:r>
          </a:p>
          <a:p>
            <a:pPr marR="0" lvl="0" algn="l" rtl="0">
              <a:lnSpc>
                <a:spcPct val="100000"/>
              </a:lnSpc>
              <a:spcBef>
                <a:spcPts val="0"/>
              </a:spcBef>
              <a:spcAft>
                <a:spcPts val="0"/>
              </a:spcAft>
              <a:buNone/>
            </a:pPr>
            <a:r>
              <a:rPr lang="en" sz="1800">
                <a:solidFill>
                  <a:schemeClr val="dk1"/>
                </a:solidFill>
                <a:latin typeface="Courier New"/>
                <a:ea typeface="Courier New"/>
                <a:cs typeface="Courier New"/>
                <a:sym typeface="Courier New"/>
              </a:rPr>
              <a:t>curl http://localhost:8098/</a:t>
            </a:r>
            <a:r>
              <a:rPr lang="en" sz="1800">
                <a:solidFill>
                  <a:srgbClr val="B45F06"/>
                </a:solidFill>
                <a:latin typeface="Courier New"/>
                <a:ea typeface="Courier New"/>
                <a:cs typeface="Courier New"/>
                <a:sym typeface="Courier New"/>
              </a:rPr>
              <a:t>types/type2</a:t>
            </a:r>
            <a:r>
              <a:rPr lang="en" sz="1800">
                <a:solidFill>
                  <a:schemeClr val="dk1"/>
                </a:solidFill>
                <a:latin typeface="Courier New"/>
                <a:ea typeface="Courier New"/>
                <a:cs typeface="Courier New"/>
                <a:sym typeface="Courier New"/>
              </a:rPr>
              <a:t>/my_bucket/my_key</a:t>
            </a:r>
          </a:p>
          <a:p>
            <a:pPr marR="0" lvl="0" algn="l" rtl="0">
              <a:lnSpc>
                <a:spcPct val="100000"/>
              </a:lnSpc>
              <a:spcBef>
                <a:spcPts val="0"/>
              </a:spcBef>
              <a:spcAft>
                <a:spcPts val="0"/>
              </a:spcAft>
              <a:buNone/>
            </a:pPr>
            <a:endParaRPr sz="1800">
              <a:solidFill>
                <a:schemeClr val="dk1"/>
              </a:solidFill>
              <a:latin typeface="Courier New"/>
              <a:ea typeface="Courier New"/>
              <a:cs typeface="Courier New"/>
              <a:sym typeface="Courier New"/>
            </a:endParaRPr>
          </a:p>
        </p:txBody>
      </p:sp>
      <p:sp>
        <p:nvSpPr>
          <p:cNvPr id="66" name="Shape 66"/>
          <p:cNvSpPr txBox="1"/>
          <p:nvPr/>
        </p:nvSpPr>
        <p:spPr>
          <a:xfrm>
            <a:off x="78900" y="5800950"/>
            <a:ext cx="326700" cy="210000"/>
          </a:xfrm>
          <a:prstGeom prst="rect">
            <a:avLst/>
          </a:prstGeom>
          <a:noFill/>
          <a:ln>
            <a:noFill/>
          </a:ln>
        </p:spPr>
        <p:txBody>
          <a:bodyPr lIns="91425" tIns="91425" rIns="91425" bIns="91425" anchor="t" anchorCtr="0">
            <a:normAutofit fontScale="25000" lnSpcReduction="20000"/>
          </a:bodyPr>
          <a:lstStyle/>
          <a:p>
            <a:pPr lvl="0" rtl="0">
              <a:spcBef>
                <a:spcPts val="0"/>
              </a:spcBef>
              <a:buNone/>
            </a:pPr>
            <a:endParaRPr sz="1000">
              <a:latin typeface="Verdana"/>
              <a:ea typeface="Verdana"/>
              <a:cs typeface="Verdana"/>
              <a:sym typeface="Verdana"/>
            </a:endParaRP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1088</Words>
  <Application>Microsoft Macintosh PowerPoint</Application>
  <PresentationFormat>On-screen Show (4:3)</PresentationFormat>
  <Paragraphs>222</Paragraphs>
  <Slides>22</Slides>
  <Notes>22</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simple-light</vt:lpstr>
      <vt:lpstr>Custom Theme</vt:lpstr>
      <vt:lpstr>Data Modeling with Riak 2.0 </vt:lpstr>
      <vt:lpstr>Overview</vt:lpstr>
      <vt:lpstr>Data Modeling - Relational</vt:lpstr>
      <vt:lpstr>Data Modeling - Relational</vt:lpstr>
      <vt:lpstr>Data Modeling - Relationships</vt:lpstr>
      <vt:lpstr>Data Modeling - Relational</vt:lpstr>
      <vt:lpstr>Data Modeling - Relational</vt:lpstr>
      <vt:lpstr>Bucket Types</vt:lpstr>
      <vt:lpstr>Bucket Types</vt:lpstr>
      <vt:lpstr>Riak Data Types</vt:lpstr>
      <vt:lpstr>Riak Data Types</vt:lpstr>
      <vt:lpstr>Riak Data Types</vt:lpstr>
      <vt:lpstr>Riak Data Types</vt:lpstr>
      <vt:lpstr>Riak Data Types</vt:lpstr>
      <vt:lpstr>Riak Data Types</vt:lpstr>
      <vt:lpstr>Riak Data Types</vt:lpstr>
      <vt:lpstr>Riak Data Types</vt:lpstr>
      <vt:lpstr>Riak Search</vt:lpstr>
      <vt:lpstr>Riak Search</vt:lpstr>
      <vt:lpstr>Riak Search</vt:lpstr>
      <vt:lpstr>Riak Search</vt:lpstr>
      <vt:lpstr>Riak Search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Riak 2.0 Overview 19 August 2014 </dc:title>
  <cp:lastModifiedBy>Dmitri Zagidulin</cp:lastModifiedBy>
  <cp:revision>17</cp:revision>
  <dcterms:modified xsi:type="dcterms:W3CDTF">2014-08-25T15:09:27Z</dcterms:modified>
</cp:coreProperties>
</file>