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7" r:id="rId2"/>
    <p:sldId id="306" r:id="rId3"/>
    <p:sldId id="259" r:id="rId4"/>
    <p:sldId id="304" r:id="rId5"/>
    <p:sldId id="282" r:id="rId6"/>
    <p:sldId id="305" r:id="rId7"/>
    <p:sldId id="283" r:id="rId8"/>
    <p:sldId id="302" r:id="rId9"/>
    <p:sldId id="285" r:id="rId10"/>
    <p:sldId id="303" r:id="rId11"/>
    <p:sldId id="286" r:id="rId12"/>
    <p:sldId id="287" r:id="rId13"/>
    <p:sldId id="289" r:id="rId14"/>
    <p:sldId id="288" r:id="rId15"/>
    <p:sldId id="284" r:id="rId16"/>
    <p:sldId id="301" r:id="rId17"/>
    <p:sldId id="300" r:id="rId18"/>
    <p:sldId id="291" r:id="rId19"/>
    <p:sldId id="292" r:id="rId20"/>
    <p:sldId id="293" r:id="rId21"/>
    <p:sldId id="294" r:id="rId22"/>
    <p:sldId id="295" r:id="rId23"/>
    <p:sldId id="296" r:id="rId24"/>
    <p:sldId id="298" r:id="rId25"/>
    <p:sldId id="299" r:id="rId26"/>
    <p:sldId id="307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used for establishing</a:t>
            </a:r>
            <a:r>
              <a:rPr lang="en-US" baseline="0" dirty="0" smtClean="0"/>
              <a:t> temporality of actions</a:t>
            </a:r>
          </a:p>
          <a:p>
            <a:r>
              <a:rPr lang="en-US" baseline="0" dirty="0" smtClean="0"/>
              <a:t>-- better than timestamps because:</a:t>
            </a:r>
          </a:p>
          <a:p>
            <a:r>
              <a:rPr lang="en-US" baseline="0" dirty="0" smtClean="0"/>
              <a:t>	-- NTP is hard</a:t>
            </a:r>
          </a:p>
          <a:p>
            <a:r>
              <a:rPr lang="en-US" baseline="0" dirty="0" smtClean="0"/>
              <a:t>	-- server clocks drift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represent a unidirectional pointer from one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 to another</a:t>
            </a:r>
          </a:p>
          <a:p>
            <a:r>
              <a:rPr lang="en-US" baseline="0" dirty="0" smtClean="0"/>
              <a:t>-- lookup one object by it’s key, then jump to another object through the link</a:t>
            </a:r>
          </a:p>
          <a:p>
            <a:r>
              <a:rPr lang="en-US" baseline="0" dirty="0" smtClean="0"/>
              <a:t>-- we call it Link Walking</a:t>
            </a:r>
          </a:p>
          <a:p>
            <a:r>
              <a:rPr lang="en-US" baseline="0" dirty="0" smtClean="0"/>
              <a:t>-- return all of the traversed objects in the walk, or just the last one</a:t>
            </a:r>
          </a:p>
          <a:p>
            <a:r>
              <a:rPr lang="en-US" baseline="0" dirty="0" smtClean="0"/>
              <a:t>-- link spec defined by HTTP RFC 2616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-- 2i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tag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 with an index for fast lookup</a:t>
            </a:r>
          </a:p>
          <a:p>
            <a:r>
              <a:rPr lang="en-US" baseline="0" dirty="0" smtClean="0"/>
              <a:t>-- model one-to-many or many-to-many relationships between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Objects, by using key as index</a:t>
            </a:r>
          </a:p>
          <a:p>
            <a:r>
              <a:rPr lang="en-US" baseline="0" dirty="0" smtClean="0"/>
              <a:t>-- fetch result set by single term, or fetch result set by range query</a:t>
            </a:r>
          </a:p>
          <a:p>
            <a:r>
              <a:rPr lang="en-US" baseline="0" dirty="0" smtClean="0"/>
              <a:t>-- index value type can be binary or integer</a:t>
            </a:r>
          </a:p>
          <a:p>
            <a:r>
              <a:rPr lang="en-US" baseline="0" dirty="0" smtClean="0"/>
              <a:t>-- multiple values can exist for one index; ex, one person w/ two email addresses 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SOLR/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style API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computational model that Google put much work into</a:t>
            </a:r>
          </a:p>
          <a:p>
            <a:r>
              <a:rPr lang="en-US" baseline="0" dirty="0" smtClean="0"/>
              <a:t>-- optimized for problems that can be distributed to run in parallel</a:t>
            </a:r>
          </a:p>
          <a:p>
            <a:r>
              <a:rPr lang="en-US" baseline="0" dirty="0" smtClean="0"/>
              <a:t>-- moving data is expensive, so bring the computation to the data</a:t>
            </a:r>
          </a:p>
          <a:p>
            <a:r>
              <a:rPr lang="en-US" baseline="0" dirty="0" smtClean="0"/>
              <a:t>-- map distributes a computation among different nodes; they compute; pass answers along to next phase</a:t>
            </a:r>
          </a:p>
          <a:p>
            <a:r>
              <a:rPr lang="en-US" baseline="0" dirty="0" smtClean="0"/>
              <a:t>-- reduce aggregates data; maybe sorts it,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one datacenter</a:t>
            </a:r>
          </a:p>
          <a:p>
            <a:r>
              <a:rPr lang="en-US" baseline="0" dirty="0" smtClean="0"/>
              <a:t>-- can be thought of as ‘the database service’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certain replication settings can be set per bucket</a:t>
            </a:r>
          </a:p>
          <a:p>
            <a:r>
              <a:rPr lang="en-US" baseline="0" dirty="0" smtClean="0"/>
              <a:t>-- all Objects live in a Bucket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certain replication settings can be set per bucket</a:t>
            </a:r>
          </a:p>
          <a:p>
            <a:r>
              <a:rPr lang="en-US" baseline="0" dirty="0" smtClean="0"/>
              <a:t>-- all Objects live in a Bucket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datacenter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fundamental unit of replication</a:t>
            </a:r>
          </a:p>
          <a:p>
            <a:r>
              <a:rPr lang="en-US" dirty="0" smtClean="0"/>
              <a:t>-- next slides discuss constituent</a:t>
            </a:r>
            <a:r>
              <a:rPr lang="en-US" baseline="0" dirty="0" smtClean="0"/>
              <a:t> parts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unique identifier for a data object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66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Metadata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015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err="1" smtClean="0"/>
              <a:t>Riak</a:t>
            </a:r>
            <a:r>
              <a:rPr lang="en-US" sz="8800" dirty="0" smtClean="0"/>
              <a:t> Object</a:t>
            </a:r>
            <a:br>
              <a:rPr lang="en-US" sz="8800" dirty="0" smtClean="0"/>
            </a:br>
            <a:r>
              <a:rPr lang="en-US" sz="6000" dirty="0" smtClean="0"/>
              <a:t>*) Key</a:t>
            </a:r>
            <a:br>
              <a:rPr lang="en-US" sz="6000" dirty="0" smtClean="0"/>
            </a:br>
            <a:r>
              <a:rPr lang="en-US" sz="6000" dirty="0" smtClean="0"/>
              <a:t>*) Value</a:t>
            </a:r>
            <a:br>
              <a:rPr lang="en-US" sz="6000" dirty="0" smtClean="0"/>
            </a:br>
            <a:r>
              <a:rPr lang="en-US" sz="6000" dirty="0" smtClean="0"/>
              <a:t>*) Metadata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847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Vector Clock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306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Bucket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4757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0466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Operations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3397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Link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2811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Secondary</a:t>
            </a:r>
            <a:br>
              <a:rPr lang="en-US" sz="8800" dirty="0" smtClean="0"/>
            </a:br>
            <a:r>
              <a:rPr lang="en-US" sz="8800" dirty="0" smtClean="0"/>
              <a:t>Index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07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041525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6600" dirty="0"/>
              <a:t>Dmitri Zagidulin</a:t>
            </a:r>
            <a:br>
              <a:rPr lang="en-US" sz="6600" dirty="0"/>
            </a:br>
            <a:r>
              <a:rPr lang="en-US" sz="5400" dirty="0" err="1"/>
              <a:t>dzagidulin@basho.com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Search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0309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Map/Reduce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1095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Topology:</a:t>
            </a:r>
            <a:br>
              <a:rPr lang="en-US" sz="8800" dirty="0" smtClean="0"/>
            </a:br>
            <a:r>
              <a:rPr lang="en-US" sz="6000" dirty="0" smtClean="0"/>
              <a:t>*) Cluster</a:t>
            </a:r>
            <a:br>
              <a:rPr lang="en-US" sz="6000" dirty="0" smtClean="0"/>
            </a:br>
            <a:r>
              <a:rPr lang="en-US" sz="6000" dirty="0" smtClean="0"/>
              <a:t>*) Node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2021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err="1" smtClean="0"/>
              <a:t>Riak</a:t>
            </a:r>
            <a:r>
              <a:rPr lang="en-US" sz="8800" dirty="0" smtClean="0"/>
              <a:t> Object:</a:t>
            </a:r>
            <a:br>
              <a:rPr lang="en-US" sz="8800" dirty="0" smtClean="0"/>
            </a:br>
            <a:r>
              <a:rPr lang="en-US" sz="6000" dirty="0" smtClean="0"/>
              <a:t>*) Key</a:t>
            </a:r>
            <a:br>
              <a:rPr lang="en-US" sz="6000" dirty="0" smtClean="0"/>
            </a:br>
            <a:r>
              <a:rPr lang="en-US" sz="6000" dirty="0" smtClean="0"/>
              <a:t>*) Value</a:t>
            </a:r>
            <a:br>
              <a:rPr lang="en-US" sz="6000" dirty="0" smtClean="0"/>
            </a:br>
            <a:r>
              <a:rPr lang="en-US" sz="6000" dirty="0" smtClean="0"/>
              <a:t>*) Metadata</a:t>
            </a:r>
            <a:br>
              <a:rPr lang="en-US" sz="6000" dirty="0" smtClean="0"/>
            </a:br>
            <a:r>
              <a:rPr lang="en-US" sz="6000" dirty="0"/>
              <a:t> </a:t>
            </a:r>
            <a:r>
              <a:rPr lang="en-US" sz="6000" dirty="0" smtClean="0"/>
              <a:t>  (Vector Clock)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845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Bucket:</a:t>
            </a:r>
            <a:br>
              <a:rPr lang="en-US" sz="8800" dirty="0" smtClean="0"/>
            </a:br>
            <a:r>
              <a:rPr lang="en-US" sz="6000" dirty="0" smtClean="0"/>
              <a:t>*) Settings</a:t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Riak</a:t>
            </a:r>
            <a:r>
              <a:rPr lang="en-US" sz="6000" dirty="0" smtClean="0"/>
              <a:t> Objects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9854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Operations:</a:t>
            </a:r>
            <a:br>
              <a:rPr lang="en-US" sz="8800" dirty="0" smtClean="0"/>
            </a:br>
            <a:r>
              <a:rPr lang="en-US" sz="6000" dirty="0" smtClean="0"/>
              <a:t>*) Key</a:t>
            </a:r>
            <a:br>
              <a:rPr lang="en-US" sz="6000" dirty="0" smtClean="0"/>
            </a:br>
            <a:r>
              <a:rPr lang="en-US" sz="6000" dirty="0" smtClean="0"/>
              <a:t>*) Link</a:t>
            </a:r>
            <a:br>
              <a:rPr lang="en-US" sz="6000" dirty="0" smtClean="0"/>
            </a:br>
            <a:r>
              <a:rPr lang="en-US" sz="6000" dirty="0" smtClean="0"/>
              <a:t>*) Secondary Index</a:t>
            </a:r>
            <a:br>
              <a:rPr lang="en-US" sz="6000" dirty="0" smtClean="0"/>
            </a:br>
            <a:r>
              <a:rPr lang="en-US" sz="6000" dirty="0" smtClean="0"/>
              <a:t>*) Search</a:t>
            </a:r>
            <a:br>
              <a:rPr lang="en-US" sz="6000" dirty="0" smtClean="0"/>
            </a:br>
            <a:r>
              <a:rPr lang="en-US" sz="6000" dirty="0" smtClean="0"/>
              <a:t>*) Map/Reduce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282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44675"/>
            <a:ext cx="8153400" cy="2041525"/>
          </a:xfrm>
        </p:spPr>
        <p:txBody>
          <a:bodyPr/>
          <a:lstStyle/>
          <a:p>
            <a:r>
              <a:rPr lang="en-US" sz="6600" dirty="0" smtClean="0"/>
              <a:t>Dmitri </a:t>
            </a:r>
            <a:r>
              <a:rPr lang="en-US" sz="6600" dirty="0"/>
              <a:t>Zagidulin</a:t>
            </a:r>
            <a:br>
              <a:rPr lang="en-US" sz="6600" dirty="0"/>
            </a:br>
            <a:r>
              <a:rPr lang="en-US" sz="5400" dirty="0" err="1"/>
              <a:t>dzagidulin@basho.com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 Concepts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189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Cluster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Topology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9869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Node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887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Riak</a:t>
            </a:r>
            <a:r>
              <a:rPr lang="en-US" sz="8800" dirty="0" smtClean="0"/>
              <a:t> Object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Pages>0</Pages>
  <Words>499</Words>
  <Characters>0</Characters>
  <Application>Microsoft Macintosh PowerPoint</Application>
  <PresentationFormat>On-screen Show (4:3)</PresentationFormat>
  <Lines>0</Lines>
  <Paragraphs>73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- Title Slide</vt:lpstr>
      <vt:lpstr>PowerPoint Presentation</vt:lpstr>
      <vt:lpstr> Dmitri Zagidulin dzagidulin@basho.com </vt:lpstr>
      <vt:lpstr>Key Concepts</vt:lpstr>
      <vt:lpstr>PowerPoint Presentation</vt:lpstr>
      <vt:lpstr>Cluster</vt:lpstr>
      <vt:lpstr>Topology</vt:lpstr>
      <vt:lpstr>Node</vt:lpstr>
      <vt:lpstr>PowerPoint Presentation</vt:lpstr>
      <vt:lpstr>Riak Object</vt:lpstr>
      <vt:lpstr>Key</vt:lpstr>
      <vt:lpstr>Value</vt:lpstr>
      <vt:lpstr>Metadata</vt:lpstr>
      <vt:lpstr>Riak Object *) Key *) Value *) Metadata</vt:lpstr>
      <vt:lpstr>Vector Clock</vt:lpstr>
      <vt:lpstr>Bucket</vt:lpstr>
      <vt:lpstr>PowerPoint Presentation</vt:lpstr>
      <vt:lpstr>Operations</vt:lpstr>
      <vt:lpstr>Link</vt:lpstr>
      <vt:lpstr>Secondary Index</vt:lpstr>
      <vt:lpstr>Search</vt:lpstr>
      <vt:lpstr>Map/Reduce</vt:lpstr>
      <vt:lpstr>Topology: *) Cluster *) Node</vt:lpstr>
      <vt:lpstr>Riak Object: *) Key *) Value *) Metadata    (Vector Clock)</vt:lpstr>
      <vt:lpstr>Bucket: *) Settings *) Riak Objects</vt:lpstr>
      <vt:lpstr>Operations: *) Key *) Link *) Secondary Index *) Search *) Map/Reduce</vt:lpstr>
      <vt:lpstr>Dmitri Zagidulin dzagidulin@basho.com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30</cp:revision>
  <dcterms:modified xsi:type="dcterms:W3CDTF">2012-08-27T16:12:31Z</dcterms:modified>
</cp:coreProperties>
</file>