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36"/>
  </p:notesMasterIdLst>
  <p:sldIdLst>
    <p:sldId id="256" r:id="rId3"/>
    <p:sldId id="272" r:id="rId4"/>
    <p:sldId id="260" r:id="rId5"/>
    <p:sldId id="281" r:id="rId6"/>
    <p:sldId id="261" r:id="rId7"/>
    <p:sldId id="262" r:id="rId8"/>
    <p:sldId id="266" r:id="rId9"/>
    <p:sldId id="267" r:id="rId10"/>
    <p:sldId id="268" r:id="rId11"/>
    <p:sldId id="269" r:id="rId12"/>
    <p:sldId id="270" r:id="rId13"/>
    <p:sldId id="273" r:id="rId14"/>
    <p:sldId id="274" r:id="rId15"/>
    <p:sldId id="275" r:id="rId16"/>
    <p:sldId id="276" r:id="rId17"/>
    <p:sldId id="277" r:id="rId18"/>
    <p:sldId id="278" r:id="rId19"/>
    <p:sldId id="279" r:id="rId20"/>
    <p:sldId id="280" r:id="rId21"/>
    <p:sldId id="282" r:id="rId22"/>
    <p:sldId id="283" r:id="rId23"/>
    <p:sldId id="284" r:id="rId24"/>
    <p:sldId id="286" r:id="rId25"/>
    <p:sldId id="289" r:id="rId26"/>
    <p:sldId id="290" r:id="rId27"/>
    <p:sldId id="291" r:id="rId28"/>
    <p:sldId id="292" r:id="rId29"/>
    <p:sldId id="293" r:id="rId30"/>
    <p:sldId id="294" r:id="rId31"/>
    <p:sldId id="295" r:id="rId32"/>
    <p:sldId id="296" r:id="rId33"/>
    <p:sldId id="297" r:id="rId34"/>
    <p:sldId id="298" r:id="rId35"/>
  </p:sldIdLst>
  <p:sldSz cx="9144000" cy="6858000" type="screen4x3"/>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4" d="100"/>
          <a:sy n="44" d="100"/>
        </p:scale>
        <p:origin x="-220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notesMaster" Target="notesMasters/notes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2" name="Rectangle 2"/>
          <p:cNvSpPr>
            <a:spLocks noGrp="1" noChangeArrowheads="1"/>
          </p:cNvSpPr>
          <p:nvPr>
            <p:ph type="body" sz="quarter" idx="1"/>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8798269"/>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Gill Sans" charset="0"/>
        <a:ea typeface="ＭＳ Ｐゴシック" charset="0"/>
        <a:cs typeface="+mn-cs"/>
      </a:defRPr>
    </a:lvl1pPr>
    <a:lvl2pPr marL="457200" algn="l" rtl="0" fontAlgn="base">
      <a:spcBef>
        <a:spcPct val="0"/>
      </a:spcBef>
      <a:spcAft>
        <a:spcPct val="0"/>
      </a:spcAft>
      <a:defRPr sz="1200" kern="1200">
        <a:solidFill>
          <a:schemeClr val="tx1"/>
        </a:solidFill>
        <a:latin typeface="Gill Sans" charset="0"/>
        <a:ea typeface="ＭＳ Ｐゴシック" charset="0"/>
        <a:cs typeface="+mn-cs"/>
      </a:defRPr>
    </a:lvl2pPr>
    <a:lvl3pPr marL="914400" algn="l" rtl="0" fontAlgn="base">
      <a:spcBef>
        <a:spcPct val="0"/>
      </a:spcBef>
      <a:spcAft>
        <a:spcPct val="0"/>
      </a:spcAft>
      <a:defRPr sz="1200" kern="1200">
        <a:solidFill>
          <a:schemeClr val="tx1"/>
        </a:solidFill>
        <a:latin typeface="Gill Sans" charset="0"/>
        <a:ea typeface="ＭＳ Ｐゴシック" charset="0"/>
        <a:cs typeface="+mn-cs"/>
      </a:defRPr>
    </a:lvl3pPr>
    <a:lvl4pPr marL="1371600" algn="l" rtl="0" fontAlgn="base">
      <a:spcBef>
        <a:spcPct val="0"/>
      </a:spcBef>
      <a:spcAft>
        <a:spcPct val="0"/>
      </a:spcAft>
      <a:defRPr sz="1200" kern="1200">
        <a:solidFill>
          <a:schemeClr val="tx1"/>
        </a:solidFill>
        <a:latin typeface="Gill Sans" charset="0"/>
        <a:ea typeface="ＭＳ Ｐゴシック" charset="0"/>
        <a:cs typeface="+mn-cs"/>
      </a:defRPr>
    </a:lvl4pPr>
    <a:lvl5pPr marL="1828800" algn="l" rtl="0" fontAlgn="base">
      <a:spcBef>
        <a:spcPct val="0"/>
      </a:spcBef>
      <a:spcAft>
        <a:spcPct val="0"/>
      </a:spcAft>
      <a:defRPr sz="1200" kern="1200">
        <a:solidFill>
          <a:schemeClr val="tx1"/>
        </a:solidFill>
        <a:latin typeface="Gill Sans"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218"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39688"/>
            <a:r>
              <a:rPr lang="en-US">
                <a:solidFill>
                  <a:srgbClr val="000000"/>
                </a:solidFill>
                <a:cs typeface="Gill Sans" charset="0"/>
                <a:sym typeface="Gill Sans" charset="0"/>
              </a:rPr>
              <a:t>- A document may look like this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err="1" smtClean="0"/>
              <a:t>n_val</a:t>
            </a:r>
            <a:r>
              <a:rPr lang="en-US" dirty="0" smtClean="0"/>
              <a:t> – Optional. Set the number of replicas of search data. Defaults to 3.</a:t>
            </a:r>
          </a:p>
          <a:p>
            <a:pPr marL="0" marR="0" indent="0" algn="l" defTabSz="914400" rtl="0" eaLnBrk="1" fontAlgn="base" latinLnBrk="0" hangingPunct="1">
              <a:lnSpc>
                <a:spcPct val="100000"/>
              </a:lnSpc>
              <a:spcBef>
                <a:spcPct val="0"/>
              </a:spcBef>
              <a:spcAft>
                <a:spcPct val="0"/>
              </a:spcAft>
              <a:buClrTx/>
              <a:buSzTx/>
              <a:buFontTx/>
              <a:buNone/>
              <a:tabLst/>
              <a:defRPr/>
            </a:pPr>
            <a:r>
              <a:rPr lang="en-US" dirty="0" err="1" smtClean="0"/>
              <a:t>analyzer_factory</a:t>
            </a:r>
            <a:r>
              <a:rPr lang="en-US" dirty="0" smtClean="0"/>
              <a:t> – Optional. Defaults to “</a:t>
            </a:r>
            <a:r>
              <a:rPr lang="en-US" dirty="0" err="1" smtClean="0"/>
              <a:t>com.basho.search.analysis.DefaultAnalyzerFactory</a:t>
            </a:r>
            <a:r>
              <a:rPr lang="en-US" dirty="0" smtClean="0"/>
              <a:t>”</a:t>
            </a:r>
          </a:p>
          <a:p>
            <a:pPr marL="0" marR="0" indent="0" algn="l" defTabSz="914400" rtl="0" eaLnBrk="1" fontAlgn="base" latinLnBrk="0" hangingPunct="1">
              <a:lnSpc>
                <a:spcPct val="100000"/>
              </a:lnSpc>
              <a:spcBef>
                <a:spcPct val="0"/>
              </a:spcBef>
              <a:spcAft>
                <a:spcPct val="0"/>
              </a:spcAft>
              <a:buClrTx/>
              <a:buSzTx/>
              <a:buFontTx/>
              <a:buNone/>
              <a:tabLst/>
              <a:defRPr/>
            </a:pPr>
            <a:r>
              <a:rPr lang="en-US" dirty="0" err="1" smtClean="0"/>
              <a:t>default_field</a:t>
            </a:r>
            <a:r>
              <a:rPr lang="en-US" dirty="0" smtClean="0"/>
              <a:t> – Required. Specify the default field used for searching.</a:t>
            </a:r>
          </a:p>
          <a:p>
            <a:pPr marL="0" marR="0" indent="0" algn="l" defTabSz="914400" rtl="0" eaLnBrk="1" fontAlgn="base" latinLnBrk="0" hangingPunct="1">
              <a:lnSpc>
                <a:spcPct val="100000"/>
              </a:lnSpc>
              <a:spcBef>
                <a:spcPct val="0"/>
              </a:spcBef>
              <a:spcAft>
                <a:spcPct val="0"/>
              </a:spcAft>
              <a:buClrTx/>
              <a:buSzTx/>
              <a:buFontTx/>
              <a:buNone/>
              <a:tabLst/>
              <a:defRPr/>
            </a:pPr>
            <a:r>
              <a:rPr lang="en-US" dirty="0" err="1" smtClean="0"/>
              <a:t>default_op</a:t>
            </a:r>
            <a:r>
              <a:rPr lang="en-US" dirty="0" smtClean="0"/>
              <a:t> – Optional. Set to “and” or “or” to define the default </a:t>
            </a:r>
            <a:r>
              <a:rPr lang="en-US" dirty="0" err="1" smtClean="0"/>
              <a:t>boolean</a:t>
            </a:r>
            <a:r>
              <a:rPr lang="en-US" dirty="0" smtClean="0"/>
              <a:t>. Defaults to “or”.</a:t>
            </a:r>
            <a:endParaRPr lang="en-US" dirty="0"/>
          </a:p>
        </p:txBody>
      </p:sp>
    </p:spTree>
    <p:extLst>
      <p:ext uri="{BB962C8B-B14F-4D97-AF65-F5344CB8AC3E}">
        <p14:creationId xmlns:p14="http://schemas.microsoft.com/office/powerpoint/2010/main" val="1926339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name – Required. The name of the field. Dynamic fields can use wildcards. Note that the unique field identifying a document must be named “id”.</a:t>
            </a:r>
          </a:p>
          <a:p>
            <a:r>
              <a:rPr lang="en-US" dirty="0" smtClean="0"/>
              <a:t>type – Optional. The type of field, either “string” or “integer”. If “integer” is specified, and no field-level </a:t>
            </a:r>
            <a:r>
              <a:rPr lang="en-US" dirty="0" err="1" smtClean="0"/>
              <a:t>analyzer_factory</a:t>
            </a:r>
            <a:r>
              <a:rPr lang="en-US" dirty="0" smtClean="0"/>
              <a:t> is defined, then the field will use the Whitespace analyzer. Defaults to “string”.</a:t>
            </a:r>
          </a:p>
          <a:p>
            <a:r>
              <a:rPr lang="en-US" dirty="0" err="1" smtClean="0"/>
              <a:t>analyzer_factory</a:t>
            </a:r>
            <a:r>
              <a:rPr lang="en-US" dirty="0" smtClean="0"/>
              <a:t> – Optional. Specify the analyzer factory to use when parsing the field. If not specified, defaults to the analyzer factory for the schema. (Unless the field is an integer type. See above.)</a:t>
            </a:r>
            <a:endParaRPr lang="en-US" dirty="0"/>
          </a:p>
        </p:txBody>
      </p:sp>
    </p:spTree>
    <p:extLst>
      <p:ext uri="{BB962C8B-B14F-4D97-AF65-F5344CB8AC3E}">
        <p14:creationId xmlns:p14="http://schemas.microsoft.com/office/powerpoint/2010/main" val="454225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79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39688"/>
            <a:endParaRPr lang="en-US" dirty="0">
              <a:solidFill>
                <a:srgbClr val="000000"/>
              </a:solidFill>
              <a:cs typeface="Gill Sans" charset="0"/>
              <a:sym typeface="Gill Sans"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584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211138" indent="-171450">
              <a:buClr>
                <a:srgbClr val="000000"/>
              </a:buClr>
              <a:buFont typeface="Gill Sans" charset="0"/>
              <a:buChar char="-"/>
            </a:pPr>
            <a:r>
              <a:rPr lang="en-US">
                <a:solidFill>
                  <a:srgbClr val="000000"/>
                </a:solidFill>
                <a:cs typeface="Gill Sans" charset="0"/>
                <a:sym typeface="Gill Sans" charset="0"/>
              </a:rPr>
              <a:t>We talked a little bit about different methods for analyzing values, specifically we discussed the WhiteSpace and Standard Analyzers, but what if we wanted to use different analyzers on different fields? This is achieved by defining a Schema. The schema tells the system how to analyze different fields. For example, in the previously indexed documents we may have chosen to index the "quote" field using the Standard Analyzer and the "author" field using the WhiteSpace Analyzer.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789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211138" indent="-171450">
              <a:buClr>
                <a:srgbClr val="000000"/>
              </a:buClr>
              <a:buFont typeface="Gill Sans" charset="0"/>
              <a:buChar char="-"/>
            </a:pPr>
            <a:r>
              <a:rPr lang="en-US">
                <a:solidFill>
                  <a:srgbClr val="000000"/>
                </a:solidFill>
                <a:cs typeface="Gill Sans" charset="0"/>
                <a:sym typeface="Gill Sans" charset="0"/>
              </a:rPr>
              <a:t>We talked a little bit about different methods for analyzing values, specifically we discussed the WhiteSpace and Standard Analyzers, but what if we wanted to use different analyzers on different fields? This is achieved by defining a Schema. The schema tells the system how to analyze different fields. For example, in the previously indexed documents we may have chosen to index the "quote" field using the Standard Analyzer and the "author" field using the WhiteSpace Analyzer.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301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39688"/>
            <a:r>
              <a:rPr lang="en-US">
                <a:solidFill>
                  <a:srgbClr val="000000"/>
                </a:solidFill>
                <a:cs typeface="Gill Sans" charset="0"/>
                <a:sym typeface="Gill Sans" charset="0"/>
              </a:rPr>
              <a:t>Extra Time:</a:t>
            </a:r>
          </a:p>
          <a:p>
            <a:pPr marL="39688"/>
            <a:r>
              <a:rPr lang="en-US">
                <a:solidFill>
                  <a:srgbClr val="000000"/>
                </a:solidFill>
                <a:cs typeface="Gill Sans" charset="0"/>
                <a:sym typeface="Gill Sans" charset="0"/>
              </a:rPr>
              <a:t>-- NoSQL, to us, means more choices</a:t>
            </a:r>
          </a:p>
          <a:p>
            <a:pPr marL="39688"/>
            <a:r>
              <a:rPr lang="en-US">
                <a:solidFill>
                  <a:srgbClr val="000000"/>
                </a:solidFill>
                <a:cs typeface="Gill Sans" charset="0"/>
                <a:sym typeface="Gill Sans" charset="0"/>
              </a:rPr>
              <a:t>-- for a long time, RDBMS was the only option available</a:t>
            </a:r>
          </a:p>
          <a:p>
            <a:pPr marL="39688"/>
            <a:r>
              <a:rPr lang="en-US">
                <a:solidFill>
                  <a:srgbClr val="000000"/>
                </a:solidFill>
                <a:cs typeface="Gill Sans" charset="0"/>
                <a:sym typeface="Gill Sans" charset="0"/>
              </a:rPr>
              <a:t>-- listed are the features that set Riak apart</a:t>
            </a:r>
          </a:p>
          <a:p>
            <a:pPr marL="39688"/>
            <a:r>
              <a:rPr lang="en-US">
                <a:solidFill>
                  <a:srgbClr val="000000"/>
                </a:solidFill>
                <a:cs typeface="Gill Sans" charset="0"/>
                <a:sym typeface="Gill Sans" charset="0"/>
              </a:rPr>
              <a:t>-- Riak is written in Erlang</a:t>
            </a:r>
          </a:p>
          <a:p>
            <a:pPr marL="39688"/>
            <a:r>
              <a:rPr lang="en-US">
                <a:solidFill>
                  <a:srgbClr val="000000"/>
                </a:solidFill>
                <a:cs typeface="Gill Sans" charset="0"/>
                <a:sym typeface="Gill Sans" charset="0"/>
              </a:rPr>
              <a:t>-- Erlang was specifically designed as a parallel, concurrent, network language</a:t>
            </a:r>
          </a:p>
          <a:p>
            <a:pPr marL="39688"/>
            <a:r>
              <a:rPr lang="en-US">
                <a:solidFill>
                  <a:srgbClr val="000000"/>
                </a:solidFill>
                <a:cs typeface="Gill Sans" charset="0"/>
                <a:sym typeface="Gill Sans" charset="0"/>
              </a:rPr>
              <a:t>-- in some ways, features of Erlang make features of Riak possible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5058"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211138" indent="-171450">
              <a:buClr>
                <a:srgbClr val="000000"/>
              </a:buClr>
              <a:buFont typeface="Gill Sans" charset="0"/>
              <a:buChar char="-"/>
            </a:pPr>
            <a:r>
              <a:rPr lang="en-US">
                <a:solidFill>
                  <a:srgbClr val="000000"/>
                </a:solidFill>
                <a:cs typeface="Gill Sans" charset="0"/>
                <a:sym typeface="Gill Sans" charset="0"/>
              </a:rPr>
              <a:t>We talked a little bit about different methods for analyzing values, specifically we discussed the WhiteSpace and Standard Analyzers, but what if we wanted to use different analyzers on different fields? This is achieved by defining a Schema. The schema tells the system how to analyze different fields. For example, in the previously indexed documents we may have chosen to index the "quote" field using the Standard Analyzer and the "author" field using the WhiteSpace Analyzer.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7106"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211138" indent="-171450">
              <a:buClr>
                <a:srgbClr val="000000"/>
              </a:buClr>
              <a:buFont typeface="Gill Sans" charset="0"/>
              <a:buChar char="-"/>
            </a:pPr>
            <a:r>
              <a:rPr lang="en-US">
                <a:solidFill>
                  <a:srgbClr val="000000"/>
                </a:solidFill>
                <a:cs typeface="Gill Sans" charset="0"/>
                <a:sym typeface="Gill Sans" charset="0"/>
              </a:rPr>
              <a:t>We talked a little bit about different methods for analyzing values, specifically we discussed the WhiteSpace and Standard Analyzers, but what if we wanted to use different analyzers on different fields? This is achieved by defining a Schema. The schema tells the system how to analyze different fields. For example, in the previously indexed documents we may have chosen to index the "quote" field using the Standard Analyzer and the "author" field using the WhiteSpace Analyzer.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15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211138" indent="-171450">
              <a:buClr>
                <a:srgbClr val="000000"/>
              </a:buClr>
              <a:buFont typeface="Gill Sans" charset="0"/>
              <a:buChar char="-"/>
            </a:pPr>
            <a:r>
              <a:rPr lang="en-US">
                <a:solidFill>
                  <a:srgbClr val="000000"/>
                </a:solidFill>
                <a:cs typeface="Gill Sans" charset="0"/>
                <a:sym typeface="Gill Sans" charset="0"/>
              </a:rPr>
              <a:t>We talked a little bit about different methods for analyzing values, specifically we discussed the WhiteSpace and Standard Analyzers, but what if we wanted to use different analyzers on different fields? This is achieved by defining a Schema. The schema tells the system how to analyze different fields. For example, in the previously indexed documents we may have chosen to index the "quote" field using the Standard Analyzer and the "author" field using the WhiteSpace Analyzer.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120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211138" indent="-171450">
              <a:buClr>
                <a:srgbClr val="000000"/>
              </a:buClr>
              <a:buFont typeface="Gill Sans" charset="0"/>
              <a:buChar char="-"/>
            </a:pPr>
            <a:r>
              <a:rPr lang="en-US">
                <a:solidFill>
                  <a:srgbClr val="000000"/>
                </a:solidFill>
                <a:cs typeface="Gill Sans" charset="0"/>
                <a:sym typeface="Gill Sans" charset="0"/>
              </a:rPr>
              <a:t>We talked a little bit about different methods for analyzing values, specifically we discussed the WhiteSpace and Standard Analyzers, but what if we wanted to use different analyzers on different fields? This is achieved by defining a Schema. The schema tells the system how to analyze different fields. For example, in the previously indexed documents we may have chosen to index the "quote" field using the Standard Analyzer and the "author" field using the WhiteSpace Analyzer.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266"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39688"/>
            <a:r>
              <a:rPr lang="en-US">
                <a:solidFill>
                  <a:srgbClr val="000000"/>
                </a:solidFill>
                <a:cs typeface="Gill Sans" charset="0"/>
                <a:sym typeface="Gill Sans" charset="0"/>
              </a:rPr>
              <a:t>- A document may look like this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325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211138" indent="-171450">
              <a:buClr>
                <a:srgbClr val="000000"/>
              </a:buClr>
              <a:buFont typeface="Gill Sans" charset="0"/>
              <a:buChar char="-"/>
            </a:pPr>
            <a:r>
              <a:rPr lang="en-US">
                <a:solidFill>
                  <a:srgbClr val="000000"/>
                </a:solidFill>
                <a:cs typeface="Gill Sans" charset="0"/>
                <a:sym typeface="Gill Sans" charset="0"/>
              </a:rPr>
              <a:t>We talked a little bit about different methods for analyzing values, specifically we discussed the WhiteSpace and Standard Analyzers, but what if we wanted to use different analyzers on different fields? This is achieved by defining a Schema. The schema tells the system how to analyze different fields. For example, in the previously indexed documents we may have chosen to index the "quote" field using the Standard Analyzer and the "author" field using the WhiteSpace Analyzer.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5298"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211138" indent="-171450">
              <a:buClr>
                <a:srgbClr val="000000"/>
              </a:buClr>
              <a:buFont typeface="Gill Sans" charset="0"/>
              <a:buChar char="-"/>
            </a:pPr>
            <a:r>
              <a:rPr lang="en-US">
                <a:solidFill>
                  <a:srgbClr val="000000"/>
                </a:solidFill>
                <a:cs typeface="Gill Sans" charset="0"/>
                <a:sym typeface="Gill Sans" charset="0"/>
              </a:rPr>
              <a:t>We talked a little bit about different methods for analyzing values, specifically we discussed the WhiteSpace and Standard Analyzers, but what if we wanted to use different analyzers on different fields? This is achieved by defining a Schema. The schema tells the system how to analyze different fields. For example, in the previously indexed documents we may have chosen to index the "quote" field using the Standard Analyzer and the "author" field using the WhiteSpace Analyzer.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7346"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211138" indent="-171450">
              <a:buClr>
                <a:srgbClr val="000000"/>
              </a:buClr>
              <a:buFont typeface="Gill Sans" charset="0"/>
              <a:buChar char="-"/>
            </a:pPr>
            <a:r>
              <a:rPr lang="en-US">
                <a:solidFill>
                  <a:srgbClr val="000000"/>
                </a:solidFill>
                <a:cs typeface="Gill Sans" charset="0"/>
                <a:sym typeface="Gill Sans" charset="0"/>
              </a:rPr>
              <a:t>We talked a little bit about different methods for analyzing values, specifically we discussed the WhiteSpace and Standard Analyzers, but what if we wanted to use different analyzers on different fields? This is achieved by defining a Schema. The schema tells the system how to analyze different fields. For example, in the previously indexed documents we may have chosen to index the "quote" field using the Standard Analyzer and the "author" field using the WhiteSpace Analyzer.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939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211138" indent="-171450">
              <a:buClr>
                <a:srgbClr val="000000"/>
              </a:buClr>
              <a:buFont typeface="Gill Sans" charset="0"/>
              <a:buChar char="-"/>
            </a:pPr>
            <a:r>
              <a:rPr lang="en-US">
                <a:solidFill>
                  <a:srgbClr val="000000"/>
                </a:solidFill>
                <a:cs typeface="Gill Sans" charset="0"/>
                <a:sym typeface="Gill Sans" charset="0"/>
              </a:rPr>
              <a:t>We talked a little bit about different methods for analyzing values, specifically we discussed the WhiteSpace and Standard Analyzers, but what if we wanted to use different analyzers on different fields? This is achieved by defining a Schema. The schema tells the system how to analyze different fields. For example, in the previously indexed documents we may have chosen to index the "quote" field using the Standard Analyzer and the "author" field using the WhiteSpace Analyzer.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144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211138" indent="-171450">
              <a:buClr>
                <a:srgbClr val="000000"/>
              </a:buClr>
              <a:buFont typeface="Gill Sans" charset="0"/>
              <a:buChar char="-"/>
            </a:pPr>
            <a:r>
              <a:rPr lang="en-US">
                <a:solidFill>
                  <a:srgbClr val="000000"/>
                </a:solidFill>
                <a:cs typeface="Gill Sans" charset="0"/>
                <a:sym typeface="Gill Sans" charset="0"/>
              </a:rPr>
              <a:t>We talked a little bit about different methods for analyzing values, specifically we discussed the WhiteSpace and Standard Analyzers, but what if we wanted to use different analyzers on different fields? This is achieved by defining a Schema. The schema tells the system how to analyze different fields. For example, in the previously indexed documents we may have chosen to index the "quote" field using the Standard Analyzer and the "author" field using the WhiteSpace Analyzer.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31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39688"/>
            <a:r>
              <a:rPr lang="en-US">
                <a:solidFill>
                  <a:srgbClr val="000000"/>
                </a:solidFill>
                <a:cs typeface="Gill Sans" charset="0"/>
                <a:sym typeface="Gill Sans" charset="0"/>
              </a:rPr>
              <a:t>- A document has many fields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36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39688"/>
            <a:r>
              <a:rPr lang="en-US">
                <a:solidFill>
                  <a:srgbClr val="000000"/>
                </a:solidFill>
                <a:cs typeface="Gill Sans" charset="0"/>
                <a:sym typeface="Gill Sans" charset="0"/>
              </a:rPr>
              <a:t>- A document may look like this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741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39688"/>
            <a:r>
              <a:rPr lang="en-US">
                <a:solidFill>
                  <a:srgbClr val="000000"/>
                </a:solidFill>
                <a:cs typeface="Gill Sans" charset="0"/>
                <a:sym typeface="Gill Sans" charset="0"/>
              </a:rPr>
              <a:t>-- break into terms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458"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39688"/>
            <a:r>
              <a:rPr lang="en-US">
                <a:solidFill>
                  <a:srgbClr val="000000"/>
                </a:solidFill>
                <a:cs typeface="Gill Sans" charset="0"/>
                <a:sym typeface="Gill Sans" charset="0"/>
              </a:rPr>
              <a:t>-- ignore dumb terms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506"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39688"/>
            <a:r>
              <a:rPr lang="en-US">
                <a:solidFill>
                  <a:srgbClr val="000000"/>
                </a:solidFill>
                <a:cs typeface="Gill Sans" charset="0"/>
                <a:sym typeface="Gill Sans" charset="0"/>
              </a:rPr>
              <a:t>After indexing the entire corpus documents we end up with a list of index, field, term entries that each point to a set of documents. When we want to find out what documents contain the word "book" in the "quote" field we lookup the "quote", "book" entry and get a list of documents that contain that word.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55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211138" indent="-171450">
              <a:buClr>
                <a:srgbClr val="000000"/>
              </a:buClr>
              <a:buFont typeface="Gill Sans" charset="0"/>
              <a:buChar char="-"/>
            </a:pPr>
            <a:r>
              <a:rPr lang="en-US">
                <a:solidFill>
                  <a:srgbClr val="000000"/>
                </a:solidFill>
                <a:cs typeface="Gill Sans" charset="0"/>
                <a:sym typeface="Gill Sans" charset="0"/>
              </a:rPr>
              <a:t>We talked a little bit about different methods for analyzing values, specifically we discussed the WhiteSpace and Standard Analyzers, but what if we wanted to use different analyzers on different fields? This is achieved by defining a Schema. The schema tells the system how to analyze different fields. For example, in the previously indexed documents we may have chosen to index the "quote" field using the Standard Analyzer and the "author" field using the WhiteSpace Analyzer.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39688"/>
            <a:r>
              <a:rPr lang="en-US">
                <a:solidFill>
                  <a:srgbClr val="000000"/>
                </a:solidFill>
                <a:cs typeface="Gill Sans" charset="0"/>
                <a:sym typeface="Gill Sans" charset="0"/>
              </a:rPr>
              <a:t>Extra Time:</a:t>
            </a:r>
          </a:p>
          <a:p>
            <a:pPr marL="39688"/>
            <a:r>
              <a:rPr lang="en-US">
                <a:solidFill>
                  <a:srgbClr val="000000"/>
                </a:solidFill>
                <a:cs typeface="Gill Sans" charset="0"/>
                <a:sym typeface="Gill Sans" charset="0"/>
              </a:rPr>
              <a:t>-- NoSQL, to us, means more choices</a:t>
            </a:r>
          </a:p>
          <a:p>
            <a:pPr marL="39688"/>
            <a:r>
              <a:rPr lang="en-US">
                <a:solidFill>
                  <a:srgbClr val="000000"/>
                </a:solidFill>
                <a:cs typeface="Gill Sans" charset="0"/>
                <a:sym typeface="Gill Sans" charset="0"/>
              </a:rPr>
              <a:t>-- for a long time, RDBMS was the only option available</a:t>
            </a:r>
          </a:p>
          <a:p>
            <a:pPr marL="39688"/>
            <a:r>
              <a:rPr lang="en-US">
                <a:solidFill>
                  <a:srgbClr val="000000"/>
                </a:solidFill>
                <a:cs typeface="Gill Sans" charset="0"/>
                <a:sym typeface="Gill Sans" charset="0"/>
              </a:rPr>
              <a:t>-- listed are the features that set Riak apart</a:t>
            </a:r>
          </a:p>
          <a:p>
            <a:pPr marL="39688"/>
            <a:r>
              <a:rPr lang="en-US">
                <a:solidFill>
                  <a:srgbClr val="000000"/>
                </a:solidFill>
                <a:cs typeface="Gill Sans" charset="0"/>
                <a:sym typeface="Gill Sans" charset="0"/>
              </a:rPr>
              <a:t>-- Riak is written in Erlang</a:t>
            </a:r>
          </a:p>
          <a:p>
            <a:pPr marL="39688"/>
            <a:r>
              <a:rPr lang="en-US">
                <a:solidFill>
                  <a:srgbClr val="000000"/>
                </a:solidFill>
                <a:cs typeface="Gill Sans" charset="0"/>
                <a:sym typeface="Gill Sans" charset="0"/>
              </a:rPr>
              <a:t>-- Erlang was specifically designed as a parallel, concurrent, network language</a:t>
            </a:r>
          </a:p>
          <a:p>
            <a:pPr marL="39688"/>
            <a:r>
              <a:rPr lang="en-US">
                <a:solidFill>
                  <a:srgbClr val="000000"/>
                </a:solidFill>
                <a:cs typeface="Gill Sans" charset="0"/>
                <a:sym typeface="Gill Sans" charset="0"/>
              </a:rPr>
              <a:t>-- in some ways, features of Erlang make features of Riak possible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86669793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18144737"/>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987425"/>
            <a:ext cx="1943100" cy="5870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213" y="987425"/>
            <a:ext cx="5678487" cy="5870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45045309"/>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566629808"/>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0568749"/>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43215425"/>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3886200"/>
            <a:ext cx="3122613" cy="2971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3886200"/>
            <a:ext cx="3124200" cy="2971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2211785"/>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9719796"/>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8492011"/>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0535542"/>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34856479"/>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32765394"/>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36673847"/>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7669584"/>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844675"/>
            <a:ext cx="1943100" cy="5013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213" y="1844675"/>
            <a:ext cx="5678487" cy="5013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98175655"/>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82422047"/>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3886200"/>
            <a:ext cx="3122613" cy="2971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3886200"/>
            <a:ext cx="3124200" cy="2971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80493085"/>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603661"/>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35506598"/>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7150508"/>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0703951"/>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14115037"/>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84213" y="987425"/>
            <a:ext cx="7773987" cy="375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25400" tIns="25400" rIns="25400" bIns="25400" numCol="1" anchor="ctr" anchorCtr="0" compatLnSpc="1">
            <a:prstTxWarp prst="textNoShape">
              <a:avLst/>
            </a:prstTxWarp>
          </a:bodyPr>
          <a:lstStyle/>
          <a:p>
            <a:pPr lvl="0"/>
            <a:r>
              <a:rPr lang="en-US">
                <a:sym typeface="Lucida Grande" charset="0"/>
              </a:rPr>
              <a:t>Click to edit Master title style</a:t>
            </a:r>
          </a:p>
        </p:txBody>
      </p:sp>
      <p:sp>
        <p:nvSpPr>
          <p:cNvPr id="1026" name="Rectangle 2"/>
          <p:cNvSpPr>
            <a:spLocks noGrp="1" noChangeArrowheads="1"/>
          </p:cNvSpPr>
          <p:nvPr>
            <p:ph type="body" idx="1"/>
          </p:nvPr>
        </p:nvSpPr>
        <p:spPr bwMode="auto">
          <a:xfrm>
            <a:off x="1371600" y="3886200"/>
            <a:ext cx="6399213" cy="297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25400" tIns="25400" rIns="25400" bIns="25400" numCol="1" anchor="t" anchorCtr="0" compatLnSpc="1">
            <a:prstTxWarp prst="textNoShape">
              <a:avLst/>
            </a:prstTxWarp>
          </a:bodyPr>
          <a:lstStyle/>
          <a:p>
            <a:pPr lvl="0"/>
            <a:r>
              <a:rPr lang="en-US">
                <a:sym typeface="Lucida Grande" charset="0"/>
              </a:rPr>
              <a:t>Click to edit Master text styles</a:t>
            </a:r>
          </a:p>
          <a:p>
            <a:pPr lvl="1"/>
            <a:r>
              <a:rPr lang="en-US">
                <a:sym typeface="Lucida Grande" charset="0"/>
              </a:rPr>
              <a:t>Second level</a:t>
            </a:r>
          </a:p>
          <a:p>
            <a:pPr lvl="2"/>
            <a:r>
              <a:rPr lang="en-US">
                <a:sym typeface="Lucida Grande" charset="0"/>
              </a:rPr>
              <a:t>Third level</a:t>
            </a:r>
          </a:p>
          <a:p>
            <a:pPr lvl="3"/>
            <a:r>
              <a:rPr lang="en-US">
                <a:sym typeface="Lucida Grande" charset="0"/>
              </a:rPr>
              <a:t>Fourth level</a:t>
            </a:r>
          </a:p>
          <a:p>
            <a:pPr lvl="4"/>
            <a:r>
              <a:rPr lang="en-US">
                <a:sym typeface="Lucida Grande" charset="0"/>
              </a:rPr>
              <a:t>Fifth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xmlns:p14="http://schemas.microsoft.com/office/powerpoint/2010/main"/>
  <p:txStyles>
    <p:titleStyle>
      <a:lvl1pPr algn="ctr" rtl="0" fontAlgn="base">
        <a:spcBef>
          <a:spcPct val="0"/>
        </a:spcBef>
        <a:spcAft>
          <a:spcPct val="0"/>
        </a:spcAft>
        <a:defRPr sz="4400">
          <a:solidFill>
            <a:srgbClr val="595959"/>
          </a:solidFill>
          <a:latin typeface="+mj-lt"/>
          <a:ea typeface="+mj-ea"/>
          <a:cs typeface="+mj-cs"/>
          <a:sym typeface="Lucida Grande" charset="0"/>
        </a:defRPr>
      </a:lvl1pPr>
      <a:lvl2pPr algn="ctr" rtl="0" fontAlgn="base">
        <a:spcBef>
          <a:spcPct val="0"/>
        </a:spcBef>
        <a:spcAft>
          <a:spcPct val="0"/>
        </a:spcAft>
        <a:defRPr sz="4400">
          <a:solidFill>
            <a:srgbClr val="595959"/>
          </a:solidFill>
          <a:latin typeface="Lucida Grande" charset="0"/>
          <a:ea typeface="ヒラギノ角ゴ ProN W3" charset="0"/>
          <a:cs typeface="ヒラギノ角ゴ ProN W3" charset="0"/>
          <a:sym typeface="Lucida Grande" charset="0"/>
        </a:defRPr>
      </a:lvl2pPr>
      <a:lvl3pPr algn="ctr" rtl="0" fontAlgn="base">
        <a:spcBef>
          <a:spcPct val="0"/>
        </a:spcBef>
        <a:spcAft>
          <a:spcPct val="0"/>
        </a:spcAft>
        <a:defRPr sz="4400">
          <a:solidFill>
            <a:srgbClr val="595959"/>
          </a:solidFill>
          <a:latin typeface="Lucida Grande" charset="0"/>
          <a:ea typeface="ヒラギノ角ゴ ProN W3" charset="0"/>
          <a:cs typeface="ヒラギノ角ゴ ProN W3" charset="0"/>
          <a:sym typeface="Lucida Grande" charset="0"/>
        </a:defRPr>
      </a:lvl3pPr>
      <a:lvl4pPr algn="ctr" rtl="0" fontAlgn="base">
        <a:spcBef>
          <a:spcPct val="0"/>
        </a:spcBef>
        <a:spcAft>
          <a:spcPct val="0"/>
        </a:spcAft>
        <a:defRPr sz="4400">
          <a:solidFill>
            <a:srgbClr val="595959"/>
          </a:solidFill>
          <a:latin typeface="Lucida Grande" charset="0"/>
          <a:ea typeface="ヒラギノ角ゴ ProN W3" charset="0"/>
          <a:cs typeface="ヒラギノ角ゴ ProN W3" charset="0"/>
          <a:sym typeface="Lucida Grande" charset="0"/>
        </a:defRPr>
      </a:lvl4pPr>
      <a:lvl5pPr algn="ctr" rtl="0" fontAlgn="base">
        <a:spcBef>
          <a:spcPct val="0"/>
        </a:spcBef>
        <a:spcAft>
          <a:spcPct val="0"/>
        </a:spcAft>
        <a:defRPr sz="4400">
          <a:solidFill>
            <a:srgbClr val="595959"/>
          </a:solidFill>
          <a:latin typeface="Lucida Grande" charset="0"/>
          <a:ea typeface="ヒラギノ角ゴ ProN W3" charset="0"/>
          <a:cs typeface="ヒラギノ角ゴ ProN W3" charset="0"/>
          <a:sym typeface="Lucida Grande" charset="0"/>
        </a:defRPr>
      </a:lvl5pPr>
      <a:lvl6pPr marL="457200" algn="ctr" rtl="0" fontAlgn="base">
        <a:spcBef>
          <a:spcPct val="0"/>
        </a:spcBef>
        <a:spcAft>
          <a:spcPct val="0"/>
        </a:spcAft>
        <a:defRPr sz="4400">
          <a:solidFill>
            <a:srgbClr val="595959"/>
          </a:solidFill>
          <a:latin typeface="Lucida Grande" charset="0"/>
          <a:ea typeface="ヒラギノ角ゴ ProN W3" charset="0"/>
          <a:cs typeface="ヒラギノ角ゴ ProN W3" charset="0"/>
          <a:sym typeface="Lucida Grande" charset="0"/>
        </a:defRPr>
      </a:lvl6pPr>
      <a:lvl7pPr marL="914400" algn="ctr" rtl="0" fontAlgn="base">
        <a:spcBef>
          <a:spcPct val="0"/>
        </a:spcBef>
        <a:spcAft>
          <a:spcPct val="0"/>
        </a:spcAft>
        <a:defRPr sz="4400">
          <a:solidFill>
            <a:srgbClr val="595959"/>
          </a:solidFill>
          <a:latin typeface="Lucida Grande" charset="0"/>
          <a:ea typeface="ヒラギノ角ゴ ProN W3" charset="0"/>
          <a:cs typeface="ヒラギノ角ゴ ProN W3" charset="0"/>
          <a:sym typeface="Lucida Grande" charset="0"/>
        </a:defRPr>
      </a:lvl7pPr>
      <a:lvl8pPr marL="1371600" algn="ctr" rtl="0" fontAlgn="base">
        <a:spcBef>
          <a:spcPct val="0"/>
        </a:spcBef>
        <a:spcAft>
          <a:spcPct val="0"/>
        </a:spcAft>
        <a:defRPr sz="4400">
          <a:solidFill>
            <a:srgbClr val="595959"/>
          </a:solidFill>
          <a:latin typeface="Lucida Grande" charset="0"/>
          <a:ea typeface="ヒラギノ角ゴ ProN W3" charset="0"/>
          <a:cs typeface="ヒラギノ角ゴ ProN W3" charset="0"/>
          <a:sym typeface="Lucida Grande" charset="0"/>
        </a:defRPr>
      </a:lvl8pPr>
      <a:lvl9pPr marL="1828800" algn="ctr" rtl="0" fontAlgn="base">
        <a:spcBef>
          <a:spcPct val="0"/>
        </a:spcBef>
        <a:spcAft>
          <a:spcPct val="0"/>
        </a:spcAft>
        <a:defRPr sz="4400">
          <a:solidFill>
            <a:srgbClr val="595959"/>
          </a:solidFill>
          <a:latin typeface="Lucida Grande" charset="0"/>
          <a:ea typeface="ヒラギノ角ゴ ProN W3" charset="0"/>
          <a:cs typeface="ヒラギノ角ゴ ProN W3" charset="0"/>
          <a:sym typeface="Lucida Grande" charset="0"/>
        </a:defRPr>
      </a:lvl9pPr>
    </p:titleStyle>
    <p:bodyStyle>
      <a:lvl1pPr algn="ctr" rtl="0" fontAlgn="base">
        <a:spcBef>
          <a:spcPts val="2600"/>
        </a:spcBef>
        <a:spcAft>
          <a:spcPct val="0"/>
        </a:spcAft>
        <a:defRPr sz="2200">
          <a:solidFill>
            <a:srgbClr val="595959"/>
          </a:solidFill>
          <a:latin typeface="+mn-lt"/>
          <a:ea typeface="+mn-ea"/>
          <a:cs typeface="+mn-cs"/>
          <a:sym typeface="Lucida Grande" charset="0"/>
        </a:defRPr>
      </a:lvl1pPr>
      <a:lvl2pPr marL="431800" algn="ctr" rtl="0" fontAlgn="base">
        <a:spcBef>
          <a:spcPts val="2600"/>
        </a:spcBef>
        <a:spcAft>
          <a:spcPct val="0"/>
        </a:spcAft>
        <a:defRPr sz="2200">
          <a:solidFill>
            <a:srgbClr val="595959"/>
          </a:solidFill>
          <a:latin typeface="+mn-lt"/>
          <a:ea typeface="+mn-ea"/>
          <a:cs typeface="+mn-cs"/>
          <a:sym typeface="Lucida Grande" charset="0"/>
        </a:defRPr>
      </a:lvl2pPr>
      <a:lvl3pPr marL="889000" algn="ctr" rtl="0" fontAlgn="base">
        <a:spcBef>
          <a:spcPts val="2600"/>
        </a:spcBef>
        <a:spcAft>
          <a:spcPct val="0"/>
        </a:spcAft>
        <a:defRPr sz="2200">
          <a:solidFill>
            <a:srgbClr val="595959"/>
          </a:solidFill>
          <a:latin typeface="+mn-lt"/>
          <a:ea typeface="+mn-ea"/>
          <a:cs typeface="+mn-cs"/>
          <a:sym typeface="Lucida Grande" charset="0"/>
        </a:defRPr>
      </a:lvl3pPr>
      <a:lvl4pPr marL="1346200" algn="ctr" rtl="0" fontAlgn="base">
        <a:spcBef>
          <a:spcPts val="2600"/>
        </a:spcBef>
        <a:spcAft>
          <a:spcPct val="0"/>
        </a:spcAft>
        <a:defRPr sz="2200">
          <a:solidFill>
            <a:srgbClr val="595959"/>
          </a:solidFill>
          <a:latin typeface="+mn-lt"/>
          <a:ea typeface="+mn-ea"/>
          <a:cs typeface="+mn-cs"/>
          <a:sym typeface="Lucida Grande" charset="0"/>
        </a:defRPr>
      </a:lvl4pPr>
      <a:lvl5pPr marL="1803400" algn="ctr" rtl="0" fontAlgn="base">
        <a:spcBef>
          <a:spcPts val="2600"/>
        </a:spcBef>
        <a:spcAft>
          <a:spcPct val="0"/>
        </a:spcAft>
        <a:defRPr sz="2200">
          <a:solidFill>
            <a:srgbClr val="595959"/>
          </a:solidFill>
          <a:latin typeface="+mn-lt"/>
          <a:ea typeface="+mn-ea"/>
          <a:cs typeface="+mn-cs"/>
          <a:sym typeface="Lucida Grande" charset="0"/>
        </a:defRPr>
      </a:lvl5pPr>
      <a:lvl6pPr marL="2260600" algn="ctr" rtl="0" fontAlgn="base">
        <a:spcBef>
          <a:spcPts val="2600"/>
        </a:spcBef>
        <a:spcAft>
          <a:spcPct val="0"/>
        </a:spcAft>
        <a:defRPr sz="2200">
          <a:solidFill>
            <a:srgbClr val="595959"/>
          </a:solidFill>
          <a:latin typeface="+mn-lt"/>
          <a:ea typeface="+mn-ea"/>
          <a:cs typeface="+mn-cs"/>
          <a:sym typeface="Lucida Grande" charset="0"/>
        </a:defRPr>
      </a:lvl6pPr>
      <a:lvl7pPr marL="2717800" algn="ctr" rtl="0" fontAlgn="base">
        <a:spcBef>
          <a:spcPts val="2600"/>
        </a:spcBef>
        <a:spcAft>
          <a:spcPct val="0"/>
        </a:spcAft>
        <a:defRPr sz="2200">
          <a:solidFill>
            <a:srgbClr val="595959"/>
          </a:solidFill>
          <a:latin typeface="+mn-lt"/>
          <a:ea typeface="+mn-ea"/>
          <a:cs typeface="+mn-cs"/>
          <a:sym typeface="Lucida Grande" charset="0"/>
        </a:defRPr>
      </a:lvl7pPr>
      <a:lvl8pPr marL="3175000" algn="ctr" rtl="0" fontAlgn="base">
        <a:spcBef>
          <a:spcPts val="2600"/>
        </a:spcBef>
        <a:spcAft>
          <a:spcPct val="0"/>
        </a:spcAft>
        <a:defRPr sz="2200">
          <a:solidFill>
            <a:srgbClr val="595959"/>
          </a:solidFill>
          <a:latin typeface="+mn-lt"/>
          <a:ea typeface="+mn-ea"/>
          <a:cs typeface="+mn-cs"/>
          <a:sym typeface="Lucida Grande" charset="0"/>
        </a:defRPr>
      </a:lvl8pPr>
      <a:lvl9pPr marL="3632200" algn="ctr" rtl="0" fontAlgn="base">
        <a:spcBef>
          <a:spcPts val="2600"/>
        </a:spcBef>
        <a:spcAft>
          <a:spcPct val="0"/>
        </a:spcAft>
        <a:defRPr sz="2200">
          <a:solidFill>
            <a:srgbClr val="595959"/>
          </a:solidFill>
          <a:latin typeface="+mn-lt"/>
          <a:ea typeface="+mn-ea"/>
          <a:cs typeface="+mn-cs"/>
          <a:sym typeface="Lucida Grand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684213" y="1844675"/>
            <a:ext cx="7773987" cy="204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25400" tIns="25400" rIns="25400" bIns="25400" numCol="1" anchor="ctr" anchorCtr="0" compatLnSpc="1">
            <a:prstTxWarp prst="textNoShape">
              <a:avLst/>
            </a:prstTxWarp>
          </a:bodyPr>
          <a:lstStyle/>
          <a:p>
            <a:pPr lvl="0"/>
            <a:r>
              <a:rPr lang="en-US">
                <a:sym typeface="Lucida Grande" charset="0"/>
              </a:rPr>
              <a:t>Click to edit Master title style</a:t>
            </a:r>
          </a:p>
        </p:txBody>
      </p:sp>
      <p:sp>
        <p:nvSpPr>
          <p:cNvPr id="2050" name="Rectangle 2"/>
          <p:cNvSpPr>
            <a:spLocks noGrp="1" noChangeArrowheads="1"/>
          </p:cNvSpPr>
          <p:nvPr>
            <p:ph type="body" idx="1"/>
          </p:nvPr>
        </p:nvSpPr>
        <p:spPr bwMode="auto">
          <a:xfrm>
            <a:off x="1371600" y="3886200"/>
            <a:ext cx="6399213" cy="297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25400" tIns="25400" rIns="25400" bIns="25400" numCol="1" anchor="t" anchorCtr="0" compatLnSpc="1">
            <a:prstTxWarp prst="textNoShape">
              <a:avLst/>
            </a:prstTxWarp>
          </a:bodyPr>
          <a:lstStyle/>
          <a:p>
            <a:pPr lvl="0"/>
            <a:r>
              <a:rPr lang="en-US">
                <a:sym typeface="Lucida Grande" charset="0"/>
              </a:rPr>
              <a:t>Click to edit Master text styles</a:t>
            </a:r>
          </a:p>
          <a:p>
            <a:pPr lvl="1"/>
            <a:r>
              <a:rPr lang="en-US">
                <a:sym typeface="Lucida Grande" charset="0"/>
              </a:rPr>
              <a:t>Second level</a:t>
            </a:r>
          </a:p>
          <a:p>
            <a:pPr lvl="2"/>
            <a:r>
              <a:rPr lang="en-US">
                <a:sym typeface="Lucida Grande" charset="0"/>
              </a:rPr>
              <a:t>Third level</a:t>
            </a:r>
          </a:p>
          <a:p>
            <a:pPr lvl="3"/>
            <a:r>
              <a:rPr lang="en-US">
                <a:sym typeface="Lucida Grande" charset="0"/>
              </a:rPr>
              <a:t>Fourth level</a:t>
            </a:r>
          </a:p>
          <a:p>
            <a:pPr lvl="4"/>
            <a:r>
              <a:rPr lang="en-US">
                <a:sym typeface="Lucida Grande" charset="0"/>
              </a:rPr>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xmlns:p14="http://schemas.microsoft.com/office/powerpoint/2010/main"/>
  <p:txStyles>
    <p:titleStyle>
      <a:lvl1pPr algn="ctr" rtl="0" fontAlgn="base">
        <a:spcBef>
          <a:spcPct val="0"/>
        </a:spcBef>
        <a:spcAft>
          <a:spcPct val="0"/>
        </a:spcAft>
        <a:defRPr sz="4400">
          <a:solidFill>
            <a:srgbClr val="595959"/>
          </a:solidFill>
          <a:latin typeface="+mj-lt"/>
          <a:ea typeface="+mj-ea"/>
          <a:cs typeface="+mj-cs"/>
          <a:sym typeface="Lucida Grande" charset="0"/>
        </a:defRPr>
      </a:lvl1pPr>
      <a:lvl2pPr algn="ctr" rtl="0" fontAlgn="base">
        <a:spcBef>
          <a:spcPct val="0"/>
        </a:spcBef>
        <a:spcAft>
          <a:spcPct val="0"/>
        </a:spcAft>
        <a:defRPr sz="4400">
          <a:solidFill>
            <a:srgbClr val="595959"/>
          </a:solidFill>
          <a:latin typeface="Lucida Grande" charset="0"/>
          <a:ea typeface="ヒラギノ角ゴ ProN W3" charset="0"/>
          <a:cs typeface="ヒラギノ角ゴ ProN W3" charset="0"/>
          <a:sym typeface="Lucida Grande" charset="0"/>
        </a:defRPr>
      </a:lvl2pPr>
      <a:lvl3pPr algn="ctr" rtl="0" fontAlgn="base">
        <a:spcBef>
          <a:spcPct val="0"/>
        </a:spcBef>
        <a:spcAft>
          <a:spcPct val="0"/>
        </a:spcAft>
        <a:defRPr sz="4400">
          <a:solidFill>
            <a:srgbClr val="595959"/>
          </a:solidFill>
          <a:latin typeface="Lucida Grande" charset="0"/>
          <a:ea typeface="ヒラギノ角ゴ ProN W3" charset="0"/>
          <a:cs typeface="ヒラギノ角ゴ ProN W3" charset="0"/>
          <a:sym typeface="Lucida Grande" charset="0"/>
        </a:defRPr>
      </a:lvl3pPr>
      <a:lvl4pPr algn="ctr" rtl="0" fontAlgn="base">
        <a:spcBef>
          <a:spcPct val="0"/>
        </a:spcBef>
        <a:spcAft>
          <a:spcPct val="0"/>
        </a:spcAft>
        <a:defRPr sz="4400">
          <a:solidFill>
            <a:srgbClr val="595959"/>
          </a:solidFill>
          <a:latin typeface="Lucida Grande" charset="0"/>
          <a:ea typeface="ヒラギノ角ゴ ProN W3" charset="0"/>
          <a:cs typeface="ヒラギノ角ゴ ProN W3" charset="0"/>
          <a:sym typeface="Lucida Grande" charset="0"/>
        </a:defRPr>
      </a:lvl4pPr>
      <a:lvl5pPr algn="ctr" rtl="0" fontAlgn="base">
        <a:spcBef>
          <a:spcPct val="0"/>
        </a:spcBef>
        <a:spcAft>
          <a:spcPct val="0"/>
        </a:spcAft>
        <a:defRPr sz="4400">
          <a:solidFill>
            <a:srgbClr val="595959"/>
          </a:solidFill>
          <a:latin typeface="Lucida Grande" charset="0"/>
          <a:ea typeface="ヒラギノ角ゴ ProN W3" charset="0"/>
          <a:cs typeface="ヒラギノ角ゴ ProN W3" charset="0"/>
          <a:sym typeface="Lucida Grande" charset="0"/>
        </a:defRPr>
      </a:lvl5pPr>
      <a:lvl6pPr marL="457200" algn="ctr" rtl="0" fontAlgn="base">
        <a:spcBef>
          <a:spcPct val="0"/>
        </a:spcBef>
        <a:spcAft>
          <a:spcPct val="0"/>
        </a:spcAft>
        <a:defRPr sz="4400">
          <a:solidFill>
            <a:srgbClr val="595959"/>
          </a:solidFill>
          <a:latin typeface="Lucida Grande" charset="0"/>
          <a:ea typeface="ヒラギノ角ゴ ProN W3" charset="0"/>
          <a:cs typeface="ヒラギノ角ゴ ProN W3" charset="0"/>
          <a:sym typeface="Lucida Grande" charset="0"/>
        </a:defRPr>
      </a:lvl6pPr>
      <a:lvl7pPr marL="914400" algn="ctr" rtl="0" fontAlgn="base">
        <a:spcBef>
          <a:spcPct val="0"/>
        </a:spcBef>
        <a:spcAft>
          <a:spcPct val="0"/>
        </a:spcAft>
        <a:defRPr sz="4400">
          <a:solidFill>
            <a:srgbClr val="595959"/>
          </a:solidFill>
          <a:latin typeface="Lucida Grande" charset="0"/>
          <a:ea typeface="ヒラギノ角ゴ ProN W3" charset="0"/>
          <a:cs typeface="ヒラギノ角ゴ ProN W3" charset="0"/>
          <a:sym typeface="Lucida Grande" charset="0"/>
        </a:defRPr>
      </a:lvl7pPr>
      <a:lvl8pPr marL="1371600" algn="ctr" rtl="0" fontAlgn="base">
        <a:spcBef>
          <a:spcPct val="0"/>
        </a:spcBef>
        <a:spcAft>
          <a:spcPct val="0"/>
        </a:spcAft>
        <a:defRPr sz="4400">
          <a:solidFill>
            <a:srgbClr val="595959"/>
          </a:solidFill>
          <a:latin typeface="Lucida Grande" charset="0"/>
          <a:ea typeface="ヒラギノ角ゴ ProN W3" charset="0"/>
          <a:cs typeface="ヒラギノ角ゴ ProN W3" charset="0"/>
          <a:sym typeface="Lucida Grande" charset="0"/>
        </a:defRPr>
      </a:lvl8pPr>
      <a:lvl9pPr marL="1828800" algn="ctr" rtl="0" fontAlgn="base">
        <a:spcBef>
          <a:spcPct val="0"/>
        </a:spcBef>
        <a:spcAft>
          <a:spcPct val="0"/>
        </a:spcAft>
        <a:defRPr sz="4400">
          <a:solidFill>
            <a:srgbClr val="595959"/>
          </a:solidFill>
          <a:latin typeface="Lucida Grande" charset="0"/>
          <a:ea typeface="ヒラギノ角ゴ ProN W3" charset="0"/>
          <a:cs typeface="ヒラギノ角ゴ ProN W3" charset="0"/>
          <a:sym typeface="Lucida Grande" charset="0"/>
        </a:defRPr>
      </a:lvl9pPr>
    </p:titleStyle>
    <p:bodyStyle>
      <a:lvl1pPr algn="ctr" rtl="0" fontAlgn="base">
        <a:spcBef>
          <a:spcPts val="2600"/>
        </a:spcBef>
        <a:spcAft>
          <a:spcPct val="0"/>
        </a:spcAft>
        <a:defRPr sz="2200">
          <a:solidFill>
            <a:srgbClr val="595959"/>
          </a:solidFill>
          <a:latin typeface="+mn-lt"/>
          <a:ea typeface="+mn-ea"/>
          <a:cs typeface="+mn-cs"/>
          <a:sym typeface="Lucida Grande" charset="0"/>
        </a:defRPr>
      </a:lvl1pPr>
      <a:lvl2pPr marL="431800" algn="ctr" rtl="0" fontAlgn="base">
        <a:spcBef>
          <a:spcPts val="2600"/>
        </a:spcBef>
        <a:spcAft>
          <a:spcPct val="0"/>
        </a:spcAft>
        <a:defRPr sz="2200">
          <a:solidFill>
            <a:srgbClr val="595959"/>
          </a:solidFill>
          <a:latin typeface="+mn-lt"/>
          <a:ea typeface="+mn-ea"/>
          <a:cs typeface="+mn-cs"/>
          <a:sym typeface="Lucida Grande" charset="0"/>
        </a:defRPr>
      </a:lvl2pPr>
      <a:lvl3pPr marL="889000" algn="ctr" rtl="0" fontAlgn="base">
        <a:spcBef>
          <a:spcPts val="2600"/>
        </a:spcBef>
        <a:spcAft>
          <a:spcPct val="0"/>
        </a:spcAft>
        <a:defRPr sz="2200">
          <a:solidFill>
            <a:srgbClr val="595959"/>
          </a:solidFill>
          <a:latin typeface="+mn-lt"/>
          <a:ea typeface="+mn-ea"/>
          <a:cs typeface="+mn-cs"/>
          <a:sym typeface="Lucida Grande" charset="0"/>
        </a:defRPr>
      </a:lvl3pPr>
      <a:lvl4pPr marL="1346200" algn="ctr" rtl="0" fontAlgn="base">
        <a:spcBef>
          <a:spcPts val="2600"/>
        </a:spcBef>
        <a:spcAft>
          <a:spcPct val="0"/>
        </a:spcAft>
        <a:defRPr sz="2200">
          <a:solidFill>
            <a:srgbClr val="595959"/>
          </a:solidFill>
          <a:latin typeface="+mn-lt"/>
          <a:ea typeface="+mn-ea"/>
          <a:cs typeface="+mn-cs"/>
          <a:sym typeface="Lucida Grande" charset="0"/>
        </a:defRPr>
      </a:lvl4pPr>
      <a:lvl5pPr marL="1803400" algn="ctr" rtl="0" fontAlgn="base">
        <a:spcBef>
          <a:spcPts val="2600"/>
        </a:spcBef>
        <a:spcAft>
          <a:spcPct val="0"/>
        </a:spcAft>
        <a:defRPr sz="2200">
          <a:solidFill>
            <a:srgbClr val="595959"/>
          </a:solidFill>
          <a:latin typeface="+mn-lt"/>
          <a:ea typeface="+mn-ea"/>
          <a:cs typeface="+mn-cs"/>
          <a:sym typeface="Lucida Grande" charset="0"/>
        </a:defRPr>
      </a:lvl5pPr>
      <a:lvl6pPr marL="2260600" algn="ctr" rtl="0" fontAlgn="base">
        <a:spcBef>
          <a:spcPts val="2600"/>
        </a:spcBef>
        <a:spcAft>
          <a:spcPct val="0"/>
        </a:spcAft>
        <a:defRPr sz="2200">
          <a:solidFill>
            <a:srgbClr val="595959"/>
          </a:solidFill>
          <a:latin typeface="+mn-lt"/>
          <a:ea typeface="+mn-ea"/>
          <a:cs typeface="+mn-cs"/>
          <a:sym typeface="Lucida Grande" charset="0"/>
        </a:defRPr>
      </a:lvl6pPr>
      <a:lvl7pPr marL="2717800" algn="ctr" rtl="0" fontAlgn="base">
        <a:spcBef>
          <a:spcPts val="2600"/>
        </a:spcBef>
        <a:spcAft>
          <a:spcPct val="0"/>
        </a:spcAft>
        <a:defRPr sz="2200">
          <a:solidFill>
            <a:srgbClr val="595959"/>
          </a:solidFill>
          <a:latin typeface="+mn-lt"/>
          <a:ea typeface="+mn-ea"/>
          <a:cs typeface="+mn-cs"/>
          <a:sym typeface="Lucida Grande" charset="0"/>
        </a:defRPr>
      </a:lvl7pPr>
      <a:lvl8pPr marL="3175000" algn="ctr" rtl="0" fontAlgn="base">
        <a:spcBef>
          <a:spcPts val="2600"/>
        </a:spcBef>
        <a:spcAft>
          <a:spcPct val="0"/>
        </a:spcAft>
        <a:defRPr sz="2200">
          <a:solidFill>
            <a:srgbClr val="595959"/>
          </a:solidFill>
          <a:latin typeface="+mn-lt"/>
          <a:ea typeface="+mn-ea"/>
          <a:cs typeface="+mn-cs"/>
          <a:sym typeface="Lucida Grande" charset="0"/>
        </a:defRPr>
      </a:lvl8pPr>
      <a:lvl9pPr marL="3632200" algn="ctr" rtl="0" fontAlgn="base">
        <a:spcBef>
          <a:spcPts val="2600"/>
        </a:spcBef>
        <a:spcAft>
          <a:spcPct val="0"/>
        </a:spcAft>
        <a:defRPr sz="2200">
          <a:solidFill>
            <a:srgbClr val="595959"/>
          </a:solidFill>
          <a:latin typeface="+mn-lt"/>
          <a:ea typeface="+mn-ea"/>
          <a:cs typeface="+mn-cs"/>
          <a:sym typeface="Lucida Grand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sp>
        <p:nvSpPr>
          <p:cNvPr id="3074" name="Rectangle 2"/>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307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3076" name="Rectangle 4"/>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3077"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95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chemeClr val="tx1"/>
                </a:solidFill>
                <a:miter lim="800000"/>
                <a:headEnd/>
                <a:tailEnd/>
              </a14:hiddenLine>
            </a:ext>
          </a:extLst>
        </p:spPr>
      </p:pic>
      <p:sp>
        <p:nvSpPr>
          <p:cNvPr id="3078" name="Rectangle 6"/>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3079"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3080" name="Rectangle 8"/>
          <p:cNvSpPr>
            <a:spLocks noGrp="1" noChangeArrowheads="1"/>
          </p:cNvSpPr>
          <p:nvPr>
            <p:ph type="body" idx="1"/>
          </p:nvPr>
        </p:nvSpPr>
        <p:spPr>
          <a:xfrm>
            <a:off x="1066800" y="5521325"/>
            <a:ext cx="7086600" cy="765175"/>
          </a:xfrm>
          <a:ln>
            <a:solidFill>
              <a:srgbClr val="FFFFFF"/>
            </a:solidFill>
            <a:miter lim="800000"/>
            <a:headEnd/>
            <a:tailEnd/>
          </a:ln>
        </p:spPr>
        <p:txBody>
          <a:bodyPr/>
          <a:lstStyle/>
          <a:p>
            <a:pPr algn="l"/>
            <a:r>
              <a:rPr lang="en-US"/>
              <a:t>Search</a:t>
            </a:r>
          </a:p>
        </p:txBody>
      </p:sp>
      <p:sp>
        <p:nvSpPr>
          <p:cNvPr id="3081" name="Rectangle 9"/>
          <p:cNvSpPr>
            <a:spLocks/>
          </p:cNvSpPr>
          <p:nvPr/>
        </p:nvSpPr>
        <p:spPr bwMode="auto">
          <a:xfrm>
            <a:off x="1066800" y="4953000"/>
            <a:ext cx="7086600" cy="527050"/>
          </a:xfrm>
          <a:prstGeom prst="rect">
            <a:avLst/>
          </a:prstGeom>
          <a:noFill/>
          <a:ln w="9525"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sp>
        <p:nvSpPr>
          <p:cNvPr id="22530" name="Rectangle 2"/>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2253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22532" name="Rectangle 4"/>
          <p:cNvSpPr>
            <a:spLocks noGrp="1" noChangeArrowheads="1"/>
          </p:cNvSpPr>
          <p:nvPr>
            <p:ph type="title"/>
          </p:nvPr>
        </p:nvSpPr>
        <p:spPr>
          <a:ln/>
        </p:spPr>
        <p:txBody>
          <a:bodyPr/>
          <a:lstStyle/>
          <a:p>
            <a:pPr algn="l"/>
            <a:r>
              <a:rPr lang="en-US" sz="6600"/>
              <a:t>Schema</a:t>
            </a:r>
            <a:r>
              <a:rPr lang="en-US" sz="3600"/>
              <a:t/>
            </a:r>
            <a:br>
              <a:rPr lang="en-US" sz="3600"/>
            </a:br>
            <a:r>
              <a:rPr lang="en-US" sz="3600"/>
              <a:t>quote: Standard Analyzer</a:t>
            </a:r>
            <a:br>
              <a:rPr lang="en-US" sz="3600"/>
            </a:br>
            <a:r>
              <a:rPr lang="en-US" sz="3600"/>
              <a:t>author: Whitespace Analyzer</a:t>
            </a:r>
          </a:p>
        </p:txBody>
      </p:sp>
      <p:sp>
        <p:nvSpPr>
          <p:cNvPr id="22533" name="Rectangle 5"/>
          <p:cNvSpPr>
            <a:spLocks noGrp="1" noChangeArrowheads="1"/>
          </p:cNvSpPr>
          <p:nvPr>
            <p:ph/>
          </p:nvPr>
        </p:nvSpPr>
        <p:spPr>
          <a:xfrm>
            <a:off x="1371600" y="3886200"/>
            <a:ext cx="6399213" cy="2971800"/>
          </a:xfrm>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sp>
        <p:nvSpPr>
          <p:cNvPr id="24578" name="Rectangle 2"/>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24579"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24580" name="Rectangle 4"/>
          <p:cNvSpPr>
            <a:spLocks noGrp="1" noChangeArrowheads="1"/>
          </p:cNvSpPr>
          <p:nvPr>
            <p:ph type="title"/>
          </p:nvPr>
        </p:nvSpPr>
        <p:spPr>
          <a:ln/>
        </p:spPr>
        <p:txBody>
          <a:bodyPr/>
          <a:lstStyle/>
          <a:p>
            <a:r>
              <a:rPr lang="en-US" sz="7200"/>
              <a:t>Configuration</a:t>
            </a:r>
          </a:p>
        </p:txBody>
      </p:sp>
      <p:sp>
        <p:nvSpPr>
          <p:cNvPr id="24581" name="Rectangle 5"/>
          <p:cNvSpPr>
            <a:spLocks noGrp="1" noChangeArrowheads="1"/>
          </p:cNvSpPr>
          <p:nvPr>
            <p:ph/>
          </p:nvPr>
        </p:nvSpPr>
        <p:spPr>
          <a:xfrm>
            <a:off x="1371600" y="3886200"/>
            <a:ext cx="6399213" cy="2971800"/>
          </a:xfrm>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sp>
        <p:nvSpPr>
          <p:cNvPr id="26626" name="Rectangle 2"/>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2662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26628" name="Rectangle 4"/>
          <p:cNvSpPr>
            <a:spLocks noGrp="1" noChangeArrowheads="1"/>
          </p:cNvSpPr>
          <p:nvPr>
            <p:ph type="title"/>
          </p:nvPr>
        </p:nvSpPr>
        <p:spPr>
          <a:xfrm>
            <a:off x="684213" y="3175"/>
            <a:ext cx="7773987" cy="2041525"/>
          </a:xfrm>
          <a:ln/>
        </p:spPr>
        <p:txBody>
          <a:bodyPr/>
          <a:lstStyle/>
          <a:p>
            <a:r>
              <a:rPr lang="en-US"/>
              <a:t>Schema Properties</a:t>
            </a:r>
          </a:p>
        </p:txBody>
      </p:sp>
      <p:sp>
        <p:nvSpPr>
          <p:cNvPr id="26629" name="Rectangle 5"/>
          <p:cNvSpPr>
            <a:spLocks noGrp="1" noChangeArrowheads="1"/>
          </p:cNvSpPr>
          <p:nvPr>
            <p:ph type="body" idx="1"/>
          </p:nvPr>
        </p:nvSpPr>
        <p:spPr>
          <a:xfrm>
            <a:off x="1371600" y="1943100"/>
            <a:ext cx="6399213" cy="2971800"/>
          </a:xfrm>
          <a:ln/>
        </p:spPr>
        <p:txBody>
          <a:bodyPr/>
          <a:lstStyle/>
          <a:p>
            <a:pPr algn="l">
              <a:buSzPct val="125000"/>
              <a:buFontTx/>
              <a:buChar char="•"/>
            </a:pPr>
            <a:r>
              <a:rPr lang="en-US"/>
              <a:t>n_val</a:t>
            </a:r>
          </a:p>
          <a:p>
            <a:pPr algn="l">
              <a:buSzPct val="125000"/>
              <a:buFontTx/>
              <a:buChar char="•"/>
            </a:pPr>
            <a:r>
              <a:rPr lang="en-US"/>
              <a:t>analyzer_factory</a:t>
            </a:r>
          </a:p>
          <a:p>
            <a:pPr algn="l">
              <a:buSzPct val="125000"/>
              <a:buFontTx/>
              <a:buChar char="•"/>
            </a:pPr>
            <a:r>
              <a:rPr lang="en-US"/>
              <a:t>default_field</a:t>
            </a:r>
          </a:p>
          <a:p>
            <a:pPr algn="l">
              <a:buSzPct val="125000"/>
              <a:buFontTx/>
              <a:buChar char="•"/>
            </a:pPr>
            <a:r>
              <a:rPr lang="en-US"/>
              <a:t>default_op</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sp>
        <p:nvSpPr>
          <p:cNvPr id="27650" name="Rectangle 2"/>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2765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27652" name="Rectangle 4"/>
          <p:cNvSpPr>
            <a:spLocks noGrp="1" noChangeArrowheads="1"/>
          </p:cNvSpPr>
          <p:nvPr>
            <p:ph type="title"/>
          </p:nvPr>
        </p:nvSpPr>
        <p:spPr>
          <a:xfrm>
            <a:off x="684213" y="3175"/>
            <a:ext cx="7773987" cy="2041525"/>
          </a:xfrm>
          <a:ln/>
        </p:spPr>
        <p:txBody>
          <a:bodyPr/>
          <a:lstStyle/>
          <a:p>
            <a:r>
              <a:rPr lang="en-US"/>
              <a:t>Field Properties</a:t>
            </a:r>
          </a:p>
        </p:txBody>
      </p:sp>
      <p:sp>
        <p:nvSpPr>
          <p:cNvPr id="27653" name="Rectangle 5"/>
          <p:cNvSpPr>
            <a:spLocks noGrp="1" noChangeArrowheads="1"/>
          </p:cNvSpPr>
          <p:nvPr>
            <p:ph type="body" idx="1"/>
          </p:nvPr>
        </p:nvSpPr>
        <p:spPr>
          <a:xfrm>
            <a:off x="1371600" y="1943100"/>
            <a:ext cx="6399213" cy="2971800"/>
          </a:xfrm>
          <a:ln/>
        </p:spPr>
        <p:txBody>
          <a:bodyPr/>
          <a:lstStyle/>
          <a:p>
            <a:pPr algn="l">
              <a:buSzPct val="125000"/>
              <a:buFontTx/>
              <a:buChar char="•"/>
            </a:pPr>
            <a:r>
              <a:rPr lang="en-US"/>
              <a:t>name</a:t>
            </a:r>
          </a:p>
          <a:p>
            <a:pPr algn="l">
              <a:buSzPct val="125000"/>
              <a:buFontTx/>
              <a:buChar char="•"/>
            </a:pPr>
            <a:r>
              <a:rPr lang="en-US"/>
              <a:t>type</a:t>
            </a:r>
          </a:p>
          <a:p>
            <a:pPr algn="l">
              <a:buSzPct val="125000"/>
              <a:buFontTx/>
              <a:buChar char="•"/>
            </a:pPr>
            <a:r>
              <a:rPr lang="en-US"/>
              <a:t>analyzer_factory</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sp>
        <p:nvSpPr>
          <p:cNvPr id="28674" name="Rectangle 2"/>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2867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28676" name="Rectangle 4"/>
          <p:cNvSpPr>
            <a:spLocks noGrp="1" noChangeArrowheads="1"/>
          </p:cNvSpPr>
          <p:nvPr>
            <p:ph type="title"/>
          </p:nvPr>
        </p:nvSpPr>
        <p:spPr>
          <a:xfrm>
            <a:off x="684213" y="3175"/>
            <a:ext cx="7773987" cy="2041525"/>
          </a:xfrm>
          <a:ln/>
        </p:spPr>
        <p:txBody>
          <a:bodyPr/>
          <a:lstStyle/>
          <a:p>
            <a:r>
              <a:rPr lang="en-US"/>
              <a:t>Name</a:t>
            </a:r>
          </a:p>
        </p:txBody>
      </p:sp>
      <p:sp>
        <p:nvSpPr>
          <p:cNvPr id="28677" name="Rectangle 5"/>
          <p:cNvSpPr>
            <a:spLocks noGrp="1" noChangeArrowheads="1"/>
          </p:cNvSpPr>
          <p:nvPr>
            <p:ph type="body" idx="1"/>
          </p:nvPr>
        </p:nvSpPr>
        <p:spPr>
          <a:xfrm>
            <a:off x="1371600" y="1943100"/>
            <a:ext cx="6399213" cy="2971800"/>
          </a:xfrm>
          <a:ln/>
        </p:spPr>
        <p:txBody>
          <a:bodyPr/>
          <a:lstStyle/>
          <a:p>
            <a:pPr algn="l">
              <a:buSzPct val="125000"/>
              <a:buFontTx/>
              <a:buChar char="•"/>
            </a:pPr>
            <a:r>
              <a:rPr lang="en-US"/>
              <a:t>exact match</a:t>
            </a:r>
          </a:p>
          <a:p>
            <a:pPr algn="l">
              <a:buSzPct val="125000"/>
              <a:buFontTx/>
              <a:buChar char="•"/>
            </a:pPr>
            <a:r>
              <a:rPr lang="en-US"/>
              <a:t>wildcard match (*_num)</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sp>
        <p:nvSpPr>
          <p:cNvPr id="29698" name="Rectangle 2"/>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29699"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29700" name="Rectangle 4"/>
          <p:cNvSpPr>
            <a:spLocks noGrp="1" noChangeArrowheads="1"/>
          </p:cNvSpPr>
          <p:nvPr>
            <p:ph type="title"/>
          </p:nvPr>
        </p:nvSpPr>
        <p:spPr>
          <a:xfrm>
            <a:off x="684213" y="3175"/>
            <a:ext cx="7773987" cy="2041525"/>
          </a:xfrm>
          <a:ln/>
        </p:spPr>
        <p:txBody>
          <a:bodyPr/>
          <a:lstStyle/>
          <a:p>
            <a:r>
              <a:rPr lang="en-US"/>
              <a:t>Type</a:t>
            </a:r>
          </a:p>
        </p:txBody>
      </p:sp>
      <p:sp>
        <p:nvSpPr>
          <p:cNvPr id="29701" name="Rectangle 5"/>
          <p:cNvSpPr>
            <a:spLocks noGrp="1" noChangeArrowheads="1"/>
          </p:cNvSpPr>
          <p:nvPr>
            <p:ph type="body" idx="1"/>
          </p:nvPr>
        </p:nvSpPr>
        <p:spPr>
          <a:xfrm>
            <a:off x="1371600" y="1943100"/>
            <a:ext cx="6399213" cy="2971800"/>
          </a:xfrm>
          <a:ln/>
        </p:spPr>
        <p:txBody>
          <a:bodyPr/>
          <a:lstStyle/>
          <a:p>
            <a:pPr algn="l">
              <a:buSzPct val="125000"/>
              <a:buFontTx/>
              <a:buChar char="•"/>
            </a:pPr>
            <a:r>
              <a:rPr lang="en-US"/>
              <a:t>string</a:t>
            </a:r>
          </a:p>
          <a:p>
            <a:pPr algn="l">
              <a:buSzPct val="125000"/>
              <a:buFontTx/>
              <a:buChar char="•"/>
            </a:pPr>
            <a:r>
              <a:rPr lang="en-US"/>
              <a:t>integer (padded)</a:t>
            </a:r>
          </a:p>
          <a:p>
            <a:pPr algn="l">
              <a:buSzPct val="125000"/>
              <a:buFontTx/>
              <a:buChar char="•"/>
            </a:pPr>
            <a:r>
              <a:rPr lang="en-US"/>
              <a:t>date (noop)</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sp>
        <p:nvSpPr>
          <p:cNvPr id="30722" name="Rectangle 2"/>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30723"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30724" name="Rectangle 4"/>
          <p:cNvSpPr>
            <a:spLocks noGrp="1" noChangeArrowheads="1"/>
          </p:cNvSpPr>
          <p:nvPr>
            <p:ph type="title"/>
          </p:nvPr>
        </p:nvSpPr>
        <p:spPr>
          <a:xfrm>
            <a:off x="684213" y="3175"/>
            <a:ext cx="7773987" cy="2041525"/>
          </a:xfrm>
          <a:ln/>
        </p:spPr>
        <p:txBody>
          <a:bodyPr/>
          <a:lstStyle/>
          <a:p>
            <a:r>
              <a:rPr lang="en-US"/>
              <a:t>Analyzers</a:t>
            </a:r>
          </a:p>
        </p:txBody>
      </p:sp>
      <p:sp>
        <p:nvSpPr>
          <p:cNvPr id="30725" name="Rectangle 5"/>
          <p:cNvSpPr>
            <a:spLocks noGrp="1" noChangeArrowheads="1"/>
          </p:cNvSpPr>
          <p:nvPr>
            <p:ph type="body" idx="1"/>
          </p:nvPr>
        </p:nvSpPr>
        <p:spPr>
          <a:xfrm>
            <a:off x="1371600" y="1943100"/>
            <a:ext cx="6399213" cy="2971800"/>
          </a:xfrm>
          <a:ln/>
        </p:spPr>
        <p:txBody>
          <a:bodyPr/>
          <a:lstStyle/>
          <a:p>
            <a:pPr algn="l">
              <a:buSzPct val="125000"/>
              <a:buFontTx/>
              <a:buChar char="•"/>
            </a:pPr>
            <a:r>
              <a:rPr lang="en-US"/>
              <a:t>whitespace_analyzer_factory</a:t>
            </a:r>
          </a:p>
          <a:p>
            <a:pPr algn="l">
              <a:buSzPct val="125000"/>
              <a:buFontTx/>
              <a:buChar char="•"/>
            </a:pPr>
            <a:r>
              <a:rPr lang="en-US"/>
              <a:t>standard_analyzer_factory</a:t>
            </a:r>
          </a:p>
          <a:p>
            <a:pPr algn="l">
              <a:buSzPct val="125000"/>
              <a:buFontTx/>
              <a:buChar char="•"/>
            </a:pPr>
            <a:r>
              <a:rPr lang="en-US"/>
              <a:t>integer_analyzer_factory</a:t>
            </a:r>
          </a:p>
          <a:p>
            <a:pPr algn="l">
              <a:buSzPct val="125000"/>
              <a:buFontTx/>
              <a:buChar char="•"/>
            </a:pPr>
            <a:r>
              <a:rPr lang="en-US"/>
              <a:t>noop_analyzer_factory</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sp>
        <p:nvSpPr>
          <p:cNvPr id="31746" name="Rectangle 2"/>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31747"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31748" name="Rectangle 4"/>
          <p:cNvSpPr>
            <a:spLocks noGrp="1" noChangeArrowheads="1"/>
          </p:cNvSpPr>
          <p:nvPr>
            <p:ph type="title"/>
          </p:nvPr>
        </p:nvSpPr>
        <p:spPr>
          <a:xfrm>
            <a:off x="684213" y="3175"/>
            <a:ext cx="7773987" cy="2041525"/>
          </a:xfrm>
          <a:ln/>
        </p:spPr>
        <p:txBody>
          <a:bodyPr/>
          <a:lstStyle/>
          <a:p>
            <a:r>
              <a:rPr lang="en-US"/>
              <a:t>Default Schema</a:t>
            </a:r>
          </a:p>
        </p:txBody>
      </p:sp>
      <p:sp>
        <p:nvSpPr>
          <p:cNvPr id="31749" name="Rectangle 5"/>
          <p:cNvSpPr>
            <a:spLocks noGrp="1" noChangeArrowheads="1"/>
          </p:cNvSpPr>
          <p:nvPr>
            <p:ph type="body" idx="1"/>
          </p:nvPr>
        </p:nvSpPr>
        <p:spPr>
          <a:xfrm>
            <a:off x="1371600" y="1943100"/>
            <a:ext cx="6399213" cy="2971800"/>
          </a:xfrm>
          <a:ln/>
        </p:spPr>
        <p:txBody>
          <a:bodyPr/>
          <a:lstStyle/>
          <a:p>
            <a:pPr algn="l">
              <a:buSzPct val="125000"/>
              <a:buFontTx/>
              <a:buChar char="•"/>
            </a:pPr>
            <a:r>
              <a:rPr lang="en-US"/>
              <a:t>*_num, *_int - integer</a:t>
            </a:r>
          </a:p>
          <a:p>
            <a:pPr algn="l">
              <a:buSzPct val="125000"/>
              <a:buFontTx/>
              <a:buChar char="•"/>
            </a:pPr>
            <a:r>
              <a:rPr lang="en-US"/>
              <a:t>*_dt, *_date - noop</a:t>
            </a:r>
          </a:p>
          <a:p>
            <a:pPr algn="l">
              <a:buSzPct val="125000"/>
              <a:buFontTx/>
              <a:buChar char="•"/>
            </a:pPr>
            <a:r>
              <a:rPr lang="en-US"/>
              <a:t>*_txt, *_text - standard</a:t>
            </a:r>
          </a:p>
          <a:p>
            <a:pPr algn="l">
              <a:buSzPct val="125000"/>
              <a:buFontTx/>
              <a:buChar char="•"/>
            </a:pPr>
            <a:r>
              <a:rPr lang="en-US"/>
              <a:t>* - whitespace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sp>
        <p:nvSpPr>
          <p:cNvPr id="32770" name="Rectangle 2"/>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3277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32772" name="Rectangle 4"/>
          <p:cNvSpPr>
            <a:spLocks noGrp="1" noChangeArrowheads="1"/>
          </p:cNvSpPr>
          <p:nvPr>
            <p:ph type="title"/>
          </p:nvPr>
        </p:nvSpPr>
        <p:spPr>
          <a:ln/>
        </p:spPr>
        <p:txBody>
          <a:bodyPr/>
          <a:lstStyle/>
          <a:p>
            <a:r>
              <a:rPr lang="en-US" sz="7200"/>
              <a:t>KV Integration</a:t>
            </a:r>
          </a:p>
        </p:txBody>
      </p:sp>
      <p:sp>
        <p:nvSpPr>
          <p:cNvPr id="32773" name="Rectangle 5"/>
          <p:cNvSpPr>
            <a:spLocks noGrp="1" noChangeArrowheads="1"/>
          </p:cNvSpPr>
          <p:nvPr>
            <p:ph/>
          </p:nvPr>
        </p:nvSpPr>
        <p:spPr>
          <a:xfrm>
            <a:off x="1371600" y="3886200"/>
            <a:ext cx="6399213" cy="2971800"/>
          </a:xfrm>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sp>
        <p:nvSpPr>
          <p:cNvPr id="34818" name="Rectangle 2"/>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34819"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34820" name="Rectangle 4"/>
          <p:cNvSpPr>
            <a:spLocks noGrp="1" noChangeArrowheads="1"/>
          </p:cNvSpPr>
          <p:nvPr>
            <p:ph type="title"/>
          </p:nvPr>
        </p:nvSpPr>
        <p:spPr>
          <a:ln/>
        </p:spPr>
        <p:txBody>
          <a:bodyPr/>
          <a:lstStyle/>
          <a:p>
            <a:pPr algn="l"/>
            <a:r>
              <a:rPr lang="en-US" sz="6600"/>
              <a:t>Pre-commit Hook</a:t>
            </a:r>
            <a:r>
              <a:rPr lang="en-US" sz="3600"/>
              <a:t/>
            </a:r>
            <a:br>
              <a:rPr lang="en-US" sz="3600"/>
            </a:br>
            <a:r>
              <a:rPr lang="en-US" sz="3600"/>
              <a:t>search-cmd install BUCKET</a:t>
            </a:r>
          </a:p>
        </p:txBody>
      </p:sp>
      <p:sp>
        <p:nvSpPr>
          <p:cNvPr id="34821" name="Rectangle 5"/>
          <p:cNvSpPr>
            <a:spLocks noGrp="1" noChangeArrowheads="1"/>
          </p:cNvSpPr>
          <p:nvPr>
            <p:ph/>
          </p:nvPr>
        </p:nvSpPr>
        <p:spPr>
          <a:xfrm>
            <a:off x="1371600" y="3886200"/>
            <a:ext cx="6399213" cy="2971800"/>
          </a:xfrm>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sp>
        <p:nvSpPr>
          <p:cNvPr id="7170" name="Rectangle 2"/>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7171"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7172" name="Rectangle 4"/>
          <p:cNvSpPr>
            <a:spLocks noGrp="1" noChangeArrowheads="1"/>
          </p:cNvSpPr>
          <p:nvPr>
            <p:ph type="title"/>
          </p:nvPr>
        </p:nvSpPr>
        <p:spPr>
          <a:ln/>
        </p:spPr>
        <p:txBody>
          <a:bodyPr/>
          <a:lstStyle/>
          <a:p>
            <a:r>
              <a:rPr lang="en-US" sz="7200" dirty="0"/>
              <a:t>Concepts</a:t>
            </a:r>
          </a:p>
        </p:txBody>
      </p:sp>
      <p:sp>
        <p:nvSpPr>
          <p:cNvPr id="7173" name="Rectangle 5"/>
          <p:cNvSpPr>
            <a:spLocks noGrp="1" noChangeArrowheads="1"/>
          </p:cNvSpPr>
          <p:nvPr>
            <p:ph/>
          </p:nvPr>
        </p:nvSpPr>
        <p:spPr>
          <a:xfrm>
            <a:off x="1371600" y="3886200"/>
            <a:ext cx="6399213" cy="2971800"/>
          </a:xfrm>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endParaRPr lang="en-US"/>
          </a:p>
        </p:txBody>
      </p:sp>
      <p:sp>
        <p:nvSpPr>
          <p:cNvPr id="7174" name="Rectangle 6"/>
          <p:cNvSpPr>
            <a:spLocks/>
          </p:cNvSpPr>
          <p:nvPr/>
        </p:nvSpPr>
        <p:spPr bwMode="auto">
          <a:xfrm>
            <a:off x="4553863" y="3060700"/>
            <a:ext cx="4103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endParaRPr lang="en-US" dirty="0">
              <a:solidFill>
                <a:schemeClr val="tx1"/>
              </a:solidFill>
              <a:ea typeface="ＭＳ Ｐゴシック" charset="0"/>
              <a:cs typeface="Gill Sans"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sp>
        <p:nvSpPr>
          <p:cNvPr id="36866" name="Rectangle 2"/>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3686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36868" name="Rectangle 4"/>
          <p:cNvSpPr>
            <a:spLocks noGrp="1" noChangeArrowheads="1"/>
          </p:cNvSpPr>
          <p:nvPr>
            <p:ph type="title"/>
          </p:nvPr>
        </p:nvSpPr>
        <p:spPr>
          <a:ln/>
        </p:spPr>
        <p:txBody>
          <a:bodyPr/>
          <a:lstStyle/>
          <a:p>
            <a:pPr algn="l"/>
            <a:r>
              <a:rPr lang="en-US" sz="6600"/>
              <a:t>Extractors</a:t>
            </a:r>
            <a:r>
              <a:rPr lang="en-US" sz="3600"/>
              <a:t/>
            </a:r>
            <a:br>
              <a:rPr lang="en-US" sz="3600"/>
            </a:br>
            <a:r>
              <a:rPr lang="en-US" sz="3600"/>
              <a:t>Convert object to document</a:t>
            </a:r>
          </a:p>
        </p:txBody>
      </p:sp>
      <p:sp>
        <p:nvSpPr>
          <p:cNvPr id="36869" name="Rectangle 5"/>
          <p:cNvSpPr>
            <a:spLocks noGrp="1" noChangeArrowheads="1"/>
          </p:cNvSpPr>
          <p:nvPr>
            <p:ph/>
          </p:nvPr>
        </p:nvSpPr>
        <p:spPr>
          <a:xfrm>
            <a:off x="1371600" y="3886200"/>
            <a:ext cx="6399213" cy="2971800"/>
          </a:xfrm>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sp>
        <p:nvSpPr>
          <p:cNvPr id="38914" name="Rectangle 2"/>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3891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38916" name="Rectangle 4"/>
          <p:cNvSpPr>
            <a:spLocks noGrp="1" noChangeArrowheads="1"/>
          </p:cNvSpPr>
          <p:nvPr>
            <p:ph type="title"/>
          </p:nvPr>
        </p:nvSpPr>
        <p:spPr>
          <a:xfrm>
            <a:off x="684213" y="3175"/>
            <a:ext cx="7773987" cy="2041525"/>
          </a:xfrm>
          <a:ln/>
        </p:spPr>
        <p:txBody>
          <a:bodyPr/>
          <a:lstStyle/>
          <a:p>
            <a:r>
              <a:rPr lang="en-US"/>
              <a:t>text/plain</a:t>
            </a:r>
          </a:p>
        </p:txBody>
      </p:sp>
      <p:sp>
        <p:nvSpPr>
          <p:cNvPr id="38917" name="Rectangle 5"/>
          <p:cNvSpPr>
            <a:spLocks/>
          </p:cNvSpPr>
          <p:nvPr/>
        </p:nvSpPr>
        <p:spPr bwMode="auto">
          <a:xfrm>
            <a:off x="584200" y="2463800"/>
            <a:ext cx="79883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r>
              <a:rPr lang="en-US" sz="2800">
                <a:solidFill>
                  <a:srgbClr val="595959"/>
                </a:solidFill>
                <a:latin typeface="Lucida Grande" charset="0"/>
                <a:ea typeface="ＭＳ Ｐゴシック" charset="0"/>
                <a:cs typeface="Lucida Grande" charset="0"/>
                <a:sym typeface="Lucida Grande" charset="0"/>
              </a:rPr>
              <a:t>This book fills a much-needed gap</a:t>
            </a:r>
          </a:p>
        </p:txBody>
      </p:sp>
      <p:sp>
        <p:nvSpPr>
          <p:cNvPr id="38918" name="Rectangle 6"/>
          <p:cNvSpPr>
            <a:spLocks/>
          </p:cNvSpPr>
          <p:nvPr/>
        </p:nvSpPr>
        <p:spPr bwMode="auto">
          <a:xfrm>
            <a:off x="584200" y="4572000"/>
            <a:ext cx="79883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r>
              <a:rPr lang="en-US" sz="2800" b="1">
                <a:solidFill>
                  <a:srgbClr val="FF0000"/>
                </a:solidFill>
                <a:latin typeface="Lucida Grande" charset="0"/>
                <a:ea typeface="ＭＳ Ｐゴシック" charset="0"/>
                <a:cs typeface="Lucida Grande" charset="0"/>
                <a:sym typeface="Lucida Grande" charset="0"/>
              </a:rPr>
              <a:t>quote</a:t>
            </a:r>
            <a:r>
              <a:rPr lang="en-US" sz="2800">
                <a:solidFill>
                  <a:srgbClr val="595959"/>
                </a:solidFill>
                <a:latin typeface="Lucida Grande" charset="0"/>
                <a:ea typeface="ＭＳ Ｐゴシック" charset="0"/>
                <a:cs typeface="Lucida Grande" charset="0"/>
                <a:sym typeface="Lucida Grande" charset="0"/>
              </a:rPr>
              <a:t>: This book fills a much-needed gap</a:t>
            </a:r>
          </a:p>
        </p:txBody>
      </p:sp>
      <p:sp>
        <p:nvSpPr>
          <p:cNvPr id="38919" name="Line 7"/>
          <p:cNvSpPr>
            <a:spLocks noChangeShapeType="1"/>
          </p:cNvSpPr>
          <p:nvPr/>
        </p:nvSpPr>
        <p:spPr bwMode="auto">
          <a:xfrm rot="10800000">
            <a:off x="4554538" y="3222625"/>
            <a:ext cx="19050" cy="1122363"/>
          </a:xfrm>
          <a:prstGeom prst="line">
            <a:avLst/>
          </a:prstGeom>
          <a:noFill/>
          <a:ln w="635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sp>
        <p:nvSpPr>
          <p:cNvPr id="39938" name="Rectangle 2"/>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39939"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39940" name="Rectangle 4"/>
          <p:cNvSpPr>
            <a:spLocks noGrp="1" noChangeArrowheads="1"/>
          </p:cNvSpPr>
          <p:nvPr>
            <p:ph type="title"/>
          </p:nvPr>
        </p:nvSpPr>
        <p:spPr>
          <a:xfrm>
            <a:off x="684213" y="3175"/>
            <a:ext cx="7773987" cy="2041525"/>
          </a:xfrm>
          <a:ln/>
        </p:spPr>
        <p:txBody>
          <a:bodyPr/>
          <a:lstStyle/>
          <a:p>
            <a:r>
              <a:rPr lang="en-US"/>
              <a:t>application/json</a:t>
            </a:r>
          </a:p>
        </p:txBody>
      </p:sp>
      <p:sp>
        <p:nvSpPr>
          <p:cNvPr id="39941" name="Rectangle 5"/>
          <p:cNvSpPr>
            <a:spLocks/>
          </p:cNvSpPr>
          <p:nvPr/>
        </p:nvSpPr>
        <p:spPr bwMode="auto">
          <a:xfrm>
            <a:off x="444500" y="2463800"/>
            <a:ext cx="82677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r>
              <a:rPr lang="en-US" sz="2800">
                <a:solidFill>
                  <a:srgbClr val="595959"/>
                </a:solidFill>
                <a:latin typeface="Lucida Grande" charset="0"/>
                <a:ea typeface="ＭＳ Ｐゴシック" charset="0"/>
                <a:cs typeface="Lucida Grande" charset="0"/>
                <a:sym typeface="Lucida Grande" charset="0"/>
              </a:rPr>
              <a:t>{</a:t>
            </a:r>
            <a:r>
              <a:rPr lang="ja-JP" altLang="en-US" sz="2800">
                <a:solidFill>
                  <a:srgbClr val="595959"/>
                </a:solidFill>
                <a:latin typeface="Arial"/>
                <a:ea typeface="ＭＳ Ｐゴシック" charset="0"/>
                <a:cs typeface="Lucida Grande" charset="0"/>
                <a:sym typeface="Lucida Grande" charset="0"/>
              </a:rPr>
              <a:t>“</a:t>
            </a:r>
            <a:r>
              <a:rPr lang="en-US" sz="2800">
                <a:solidFill>
                  <a:srgbClr val="595959"/>
                </a:solidFill>
                <a:latin typeface="Lucida Grande" charset="0"/>
                <a:ea typeface="ＭＳ Ｐゴシック" charset="0"/>
                <a:cs typeface="Lucida Grande" charset="0"/>
                <a:sym typeface="Lucida Grande" charset="0"/>
              </a:rPr>
              <a:t>quote</a:t>
            </a:r>
            <a:r>
              <a:rPr lang="ja-JP" altLang="en-US" sz="2800">
                <a:solidFill>
                  <a:srgbClr val="595959"/>
                </a:solidFill>
                <a:latin typeface="Arial"/>
                <a:ea typeface="ＭＳ Ｐゴシック" charset="0"/>
                <a:cs typeface="Lucida Grande" charset="0"/>
                <a:sym typeface="Lucida Grande" charset="0"/>
              </a:rPr>
              <a:t>”</a:t>
            </a:r>
            <a:r>
              <a:rPr lang="en-US" sz="2800">
                <a:solidFill>
                  <a:srgbClr val="595959"/>
                </a:solidFill>
                <a:latin typeface="Lucida Grande" charset="0"/>
                <a:ea typeface="ＭＳ Ｐゴシック" charset="0"/>
                <a:cs typeface="Lucida Grande" charset="0"/>
                <a:sym typeface="Lucida Grande" charset="0"/>
              </a:rPr>
              <a:t>:</a:t>
            </a:r>
            <a:r>
              <a:rPr lang="ja-JP" altLang="en-US" sz="2800">
                <a:solidFill>
                  <a:srgbClr val="595959"/>
                </a:solidFill>
                <a:latin typeface="Arial"/>
                <a:ea typeface="ＭＳ Ｐゴシック" charset="0"/>
                <a:cs typeface="Lucida Grande" charset="0"/>
                <a:sym typeface="Lucida Grande" charset="0"/>
              </a:rPr>
              <a:t>“</a:t>
            </a:r>
            <a:r>
              <a:rPr lang="en-US" sz="2800">
                <a:solidFill>
                  <a:srgbClr val="595959"/>
                </a:solidFill>
                <a:latin typeface="Lucida Grande" charset="0"/>
                <a:ea typeface="ＭＳ Ｐゴシック" charset="0"/>
                <a:cs typeface="Lucida Grande" charset="0"/>
                <a:sym typeface="Lucida Grande" charset="0"/>
              </a:rPr>
              <a:t>This book fills a much-needed gap</a:t>
            </a:r>
            <a:r>
              <a:rPr lang="ja-JP" altLang="en-US" sz="2800">
                <a:solidFill>
                  <a:srgbClr val="595959"/>
                </a:solidFill>
                <a:latin typeface="Arial"/>
                <a:ea typeface="ＭＳ Ｐゴシック" charset="0"/>
                <a:cs typeface="Lucida Grande" charset="0"/>
                <a:sym typeface="Lucida Grande" charset="0"/>
              </a:rPr>
              <a:t>”</a:t>
            </a:r>
            <a:r>
              <a:rPr lang="en-US" sz="2800">
                <a:solidFill>
                  <a:srgbClr val="595959"/>
                </a:solidFill>
                <a:latin typeface="Lucida Grande" charset="0"/>
                <a:ea typeface="ＭＳ Ｐゴシック" charset="0"/>
                <a:cs typeface="Lucida Grande" charset="0"/>
                <a:sym typeface="Lucida Grande" charset="0"/>
              </a:rPr>
              <a:t>}</a:t>
            </a:r>
          </a:p>
        </p:txBody>
      </p:sp>
      <p:sp>
        <p:nvSpPr>
          <p:cNvPr id="39942" name="Rectangle 6"/>
          <p:cNvSpPr>
            <a:spLocks/>
          </p:cNvSpPr>
          <p:nvPr/>
        </p:nvSpPr>
        <p:spPr bwMode="auto">
          <a:xfrm>
            <a:off x="584200" y="4572000"/>
            <a:ext cx="79883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r>
              <a:rPr lang="en-US" sz="2800" b="1">
                <a:solidFill>
                  <a:srgbClr val="FF0000"/>
                </a:solidFill>
                <a:latin typeface="Lucida Grande" charset="0"/>
                <a:ea typeface="ＭＳ Ｐゴシック" charset="0"/>
                <a:cs typeface="Lucida Grande" charset="0"/>
                <a:sym typeface="Lucida Grande" charset="0"/>
              </a:rPr>
              <a:t>quote</a:t>
            </a:r>
            <a:r>
              <a:rPr lang="en-US" sz="2800">
                <a:solidFill>
                  <a:srgbClr val="595959"/>
                </a:solidFill>
                <a:latin typeface="Lucida Grande" charset="0"/>
                <a:ea typeface="ＭＳ Ｐゴシック" charset="0"/>
                <a:cs typeface="Lucida Grande" charset="0"/>
                <a:sym typeface="Lucida Grande" charset="0"/>
              </a:rPr>
              <a:t>: This book fills a much-needed gap</a:t>
            </a:r>
          </a:p>
        </p:txBody>
      </p:sp>
      <p:sp>
        <p:nvSpPr>
          <p:cNvPr id="39943" name="Line 7"/>
          <p:cNvSpPr>
            <a:spLocks noChangeShapeType="1"/>
          </p:cNvSpPr>
          <p:nvPr/>
        </p:nvSpPr>
        <p:spPr bwMode="auto">
          <a:xfrm rot="10800000">
            <a:off x="4554538" y="3222625"/>
            <a:ext cx="19050" cy="1122363"/>
          </a:xfrm>
          <a:prstGeom prst="line">
            <a:avLst/>
          </a:prstGeom>
          <a:noFill/>
          <a:ln w="635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sp>
        <p:nvSpPr>
          <p:cNvPr id="40962" name="Rectangle 2"/>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40963"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40964" name="Rectangle 4"/>
          <p:cNvSpPr>
            <a:spLocks noGrp="1" noChangeArrowheads="1"/>
          </p:cNvSpPr>
          <p:nvPr>
            <p:ph type="title"/>
          </p:nvPr>
        </p:nvSpPr>
        <p:spPr>
          <a:xfrm>
            <a:off x="684213" y="3175"/>
            <a:ext cx="7773987" cy="2041525"/>
          </a:xfrm>
          <a:ln/>
        </p:spPr>
        <p:txBody>
          <a:bodyPr/>
          <a:lstStyle/>
          <a:p>
            <a:r>
              <a:rPr lang="en-US"/>
              <a:t>application/xml</a:t>
            </a:r>
          </a:p>
        </p:txBody>
      </p:sp>
      <p:sp>
        <p:nvSpPr>
          <p:cNvPr id="40965" name="Rectangle 5"/>
          <p:cNvSpPr>
            <a:spLocks/>
          </p:cNvSpPr>
          <p:nvPr/>
        </p:nvSpPr>
        <p:spPr bwMode="auto">
          <a:xfrm>
            <a:off x="584200" y="4572000"/>
            <a:ext cx="79883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r>
              <a:rPr lang="en-US" sz="2800" b="1">
                <a:solidFill>
                  <a:srgbClr val="FF0000"/>
                </a:solidFill>
                <a:latin typeface="Lucida Grande" charset="0"/>
                <a:ea typeface="ＭＳ Ｐゴシック" charset="0"/>
                <a:cs typeface="Lucida Grande" charset="0"/>
                <a:sym typeface="Lucida Grande" charset="0"/>
              </a:rPr>
              <a:t>quote</a:t>
            </a:r>
            <a:r>
              <a:rPr lang="en-US" sz="2800">
                <a:solidFill>
                  <a:srgbClr val="595959"/>
                </a:solidFill>
                <a:latin typeface="Lucida Grande" charset="0"/>
                <a:ea typeface="ＭＳ Ｐゴシック" charset="0"/>
                <a:cs typeface="Lucida Grande" charset="0"/>
                <a:sym typeface="Lucida Grande" charset="0"/>
              </a:rPr>
              <a:t>: This book fills a much-needed gap</a:t>
            </a:r>
          </a:p>
        </p:txBody>
      </p:sp>
      <p:sp>
        <p:nvSpPr>
          <p:cNvPr id="40966" name="Line 6"/>
          <p:cNvSpPr>
            <a:spLocks noChangeShapeType="1"/>
          </p:cNvSpPr>
          <p:nvPr/>
        </p:nvSpPr>
        <p:spPr bwMode="auto">
          <a:xfrm rot="10800000">
            <a:off x="4554538" y="3222625"/>
            <a:ext cx="19050" cy="1122363"/>
          </a:xfrm>
          <a:prstGeom prst="line">
            <a:avLst/>
          </a:prstGeom>
          <a:noFill/>
          <a:ln w="635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0967" name="Rectangle 7"/>
          <p:cNvSpPr>
            <a:spLocks/>
          </p:cNvSpPr>
          <p:nvPr/>
        </p:nvSpPr>
        <p:spPr bwMode="auto">
          <a:xfrm>
            <a:off x="469900" y="2032000"/>
            <a:ext cx="82169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r>
              <a:rPr lang="en-US" sz="2800">
                <a:solidFill>
                  <a:srgbClr val="595959"/>
                </a:solidFill>
                <a:latin typeface="Lucida Grande" charset="0"/>
                <a:ea typeface="ＭＳ Ｐゴシック" charset="0"/>
                <a:cs typeface="Lucida Grande" charset="0"/>
                <a:sym typeface="Lucida Grande" charset="0"/>
              </a:rPr>
              <a:t>&lt;quote&gt;</a:t>
            </a:r>
          </a:p>
          <a:p>
            <a:r>
              <a:rPr lang="en-US" sz="2800">
                <a:solidFill>
                  <a:srgbClr val="595959"/>
                </a:solidFill>
                <a:latin typeface="Lucida Grande" charset="0"/>
                <a:ea typeface="ＭＳ Ｐゴシック" charset="0"/>
                <a:cs typeface="Lucida Grande" charset="0"/>
                <a:sym typeface="Lucida Grande" charset="0"/>
              </a:rPr>
              <a:t>This book fills a much-needed gap</a:t>
            </a:r>
          </a:p>
          <a:p>
            <a:pPr algn="l"/>
            <a:r>
              <a:rPr lang="en-US" sz="2800">
                <a:solidFill>
                  <a:srgbClr val="595959"/>
                </a:solidFill>
                <a:latin typeface="Lucida Grande" charset="0"/>
                <a:ea typeface="ＭＳ Ｐゴシック" charset="0"/>
                <a:cs typeface="Lucida Grande" charset="0"/>
                <a:sym typeface="Lucida Grande" charset="0"/>
              </a:rPr>
              <a:t>&lt;/quote&gt;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sp>
        <p:nvSpPr>
          <p:cNvPr id="41986" name="Rectangle 2"/>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4198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41988" name="Rectangle 4"/>
          <p:cNvSpPr>
            <a:spLocks noGrp="1" noChangeArrowheads="1"/>
          </p:cNvSpPr>
          <p:nvPr>
            <p:ph type="title"/>
          </p:nvPr>
        </p:nvSpPr>
        <p:spPr>
          <a:ln/>
        </p:spPr>
        <p:txBody>
          <a:bodyPr/>
          <a:lstStyle/>
          <a:p>
            <a:r>
              <a:rPr lang="en-US" sz="7200"/>
              <a:t>Querying</a:t>
            </a:r>
          </a:p>
        </p:txBody>
      </p:sp>
      <p:sp>
        <p:nvSpPr>
          <p:cNvPr id="41989" name="Rectangle 5"/>
          <p:cNvSpPr>
            <a:spLocks noGrp="1" noChangeArrowheads="1"/>
          </p:cNvSpPr>
          <p:nvPr>
            <p:ph/>
          </p:nvPr>
        </p:nvSpPr>
        <p:spPr>
          <a:xfrm>
            <a:off x="1371600" y="3886200"/>
            <a:ext cx="6399213" cy="2971800"/>
          </a:xfrm>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sp>
        <p:nvSpPr>
          <p:cNvPr id="44034" name="Rectangle 2"/>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44035"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44036" name="Rectangle 4"/>
          <p:cNvSpPr>
            <a:spLocks noGrp="1" noChangeArrowheads="1"/>
          </p:cNvSpPr>
          <p:nvPr>
            <p:ph type="title"/>
          </p:nvPr>
        </p:nvSpPr>
        <p:spPr>
          <a:ln/>
        </p:spPr>
        <p:txBody>
          <a:bodyPr/>
          <a:lstStyle/>
          <a:p>
            <a:pPr algn="l"/>
            <a:r>
              <a:rPr lang="en-US" sz="6600"/>
              <a:t>Field</a:t>
            </a:r>
            <a:r>
              <a:rPr lang="en-US" sz="3600"/>
              <a:t/>
            </a:r>
            <a:br>
              <a:rPr lang="en-US" sz="3600"/>
            </a:br>
            <a:r>
              <a:rPr lang="en-US" sz="3600">
                <a:solidFill>
                  <a:srgbClr val="D90B00"/>
                </a:solidFill>
              </a:rPr>
              <a:t>body</a:t>
            </a:r>
            <a:r>
              <a:rPr lang="en-US" sz="3600"/>
              <a:t>:dog</a:t>
            </a:r>
          </a:p>
        </p:txBody>
      </p:sp>
      <p:sp>
        <p:nvSpPr>
          <p:cNvPr id="44037" name="Rectangle 5"/>
          <p:cNvSpPr>
            <a:spLocks noGrp="1" noChangeArrowheads="1"/>
          </p:cNvSpPr>
          <p:nvPr>
            <p:ph/>
          </p:nvPr>
        </p:nvSpPr>
        <p:spPr>
          <a:xfrm>
            <a:off x="1371600" y="3886200"/>
            <a:ext cx="6399213" cy="2971800"/>
          </a:xfrm>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sp>
        <p:nvSpPr>
          <p:cNvPr id="46082" name="Rectangle 2"/>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46083"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46084" name="Rectangle 4"/>
          <p:cNvSpPr>
            <a:spLocks noGrp="1" noChangeArrowheads="1"/>
          </p:cNvSpPr>
          <p:nvPr>
            <p:ph type="title"/>
          </p:nvPr>
        </p:nvSpPr>
        <p:spPr>
          <a:ln/>
        </p:spPr>
        <p:txBody>
          <a:bodyPr/>
          <a:lstStyle/>
          <a:p>
            <a:pPr algn="l"/>
            <a:r>
              <a:rPr lang="en-US" sz="6600"/>
              <a:t>Term Query</a:t>
            </a:r>
            <a:r>
              <a:rPr lang="en-US" sz="3600"/>
              <a:t/>
            </a:r>
            <a:br>
              <a:rPr lang="en-US" sz="3600"/>
            </a:br>
            <a:r>
              <a:rPr lang="en-US" sz="3600"/>
              <a:t>body:</a:t>
            </a:r>
            <a:r>
              <a:rPr lang="en-US" sz="3600">
                <a:solidFill>
                  <a:srgbClr val="D90B00"/>
                </a:solidFill>
              </a:rPr>
              <a:t>dog</a:t>
            </a:r>
          </a:p>
        </p:txBody>
      </p:sp>
      <p:sp>
        <p:nvSpPr>
          <p:cNvPr id="46085" name="Rectangle 5"/>
          <p:cNvSpPr>
            <a:spLocks noGrp="1" noChangeArrowheads="1"/>
          </p:cNvSpPr>
          <p:nvPr>
            <p:ph/>
          </p:nvPr>
        </p:nvSpPr>
        <p:spPr>
          <a:xfrm>
            <a:off x="1371600" y="3886200"/>
            <a:ext cx="6399213" cy="2971800"/>
          </a:xfrm>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sp>
        <p:nvSpPr>
          <p:cNvPr id="48130" name="Rectangle 2"/>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4813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48132" name="Rectangle 4"/>
          <p:cNvSpPr>
            <a:spLocks noGrp="1" noChangeArrowheads="1"/>
          </p:cNvSpPr>
          <p:nvPr>
            <p:ph type="title"/>
          </p:nvPr>
        </p:nvSpPr>
        <p:spPr>
          <a:ln/>
        </p:spPr>
        <p:txBody>
          <a:bodyPr/>
          <a:lstStyle/>
          <a:p>
            <a:pPr algn="l"/>
            <a:r>
              <a:rPr lang="en-US" sz="6600"/>
              <a:t>Phrase Query</a:t>
            </a:r>
            <a:r>
              <a:rPr lang="en-US" sz="3600"/>
              <a:t/>
            </a:r>
            <a:br>
              <a:rPr lang="en-US" sz="3600"/>
            </a:br>
            <a:r>
              <a:rPr lang="en-US" sz="3600"/>
              <a:t>body:</a:t>
            </a:r>
            <a:r>
              <a:rPr lang="ja-JP" altLang="en-US" sz="3600">
                <a:solidFill>
                  <a:srgbClr val="D90B00"/>
                </a:solidFill>
                <a:latin typeface="Arial"/>
              </a:rPr>
              <a:t>”</a:t>
            </a:r>
            <a:r>
              <a:rPr lang="en-US" sz="3600">
                <a:solidFill>
                  <a:srgbClr val="D90B00"/>
                </a:solidFill>
              </a:rPr>
              <a:t>lazy dog</a:t>
            </a:r>
            <a:r>
              <a:rPr lang="ja-JP" altLang="en-US" sz="3600">
                <a:solidFill>
                  <a:srgbClr val="D90B00"/>
                </a:solidFill>
                <a:latin typeface="Arial"/>
              </a:rPr>
              <a:t>”</a:t>
            </a:r>
            <a:endParaRPr lang="en-US" sz="3600">
              <a:solidFill>
                <a:srgbClr val="D90B00"/>
              </a:solidFill>
            </a:endParaRPr>
          </a:p>
        </p:txBody>
      </p:sp>
      <p:sp>
        <p:nvSpPr>
          <p:cNvPr id="48133" name="Rectangle 5"/>
          <p:cNvSpPr>
            <a:spLocks noGrp="1" noChangeArrowheads="1"/>
          </p:cNvSpPr>
          <p:nvPr>
            <p:ph/>
          </p:nvPr>
        </p:nvSpPr>
        <p:spPr>
          <a:xfrm>
            <a:off x="1371600" y="3886200"/>
            <a:ext cx="6399213" cy="2971800"/>
          </a:xfrm>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sp>
        <p:nvSpPr>
          <p:cNvPr id="50178" name="Rectangle 2"/>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50179"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50180" name="Rectangle 4"/>
          <p:cNvSpPr>
            <a:spLocks noGrp="1" noChangeArrowheads="1"/>
          </p:cNvSpPr>
          <p:nvPr>
            <p:ph type="title"/>
          </p:nvPr>
        </p:nvSpPr>
        <p:spPr>
          <a:ln/>
        </p:spPr>
        <p:txBody>
          <a:bodyPr/>
          <a:lstStyle/>
          <a:p>
            <a:pPr algn="l"/>
            <a:r>
              <a:rPr lang="en-US" sz="6600"/>
              <a:t>Wildcard Query</a:t>
            </a:r>
            <a:r>
              <a:rPr lang="en-US" sz="3600"/>
              <a:t/>
            </a:r>
            <a:br>
              <a:rPr lang="en-US" sz="3600"/>
            </a:br>
            <a:r>
              <a:rPr lang="en-US" sz="3600"/>
              <a:t>body:</a:t>
            </a:r>
            <a:r>
              <a:rPr lang="ja-JP" altLang="en-US" sz="3600">
                <a:solidFill>
                  <a:srgbClr val="D90B00"/>
                </a:solidFill>
                <a:latin typeface="Arial"/>
              </a:rPr>
              <a:t>”</a:t>
            </a:r>
            <a:r>
              <a:rPr lang="en-US" sz="3600">
                <a:solidFill>
                  <a:srgbClr val="D90B00"/>
                </a:solidFill>
              </a:rPr>
              <a:t>bro*</a:t>
            </a:r>
            <a:r>
              <a:rPr lang="ja-JP" altLang="en-US" sz="3600">
                <a:solidFill>
                  <a:srgbClr val="D90B00"/>
                </a:solidFill>
                <a:latin typeface="Arial"/>
              </a:rPr>
              <a:t>”</a:t>
            </a:r>
            <a:endParaRPr lang="en-US" sz="3600">
              <a:solidFill>
                <a:srgbClr val="D90B00"/>
              </a:solidFill>
            </a:endParaRPr>
          </a:p>
        </p:txBody>
      </p:sp>
      <p:sp>
        <p:nvSpPr>
          <p:cNvPr id="50181" name="Rectangle 5"/>
          <p:cNvSpPr>
            <a:spLocks noGrp="1" noChangeArrowheads="1"/>
          </p:cNvSpPr>
          <p:nvPr>
            <p:ph/>
          </p:nvPr>
        </p:nvSpPr>
        <p:spPr>
          <a:xfrm>
            <a:off x="1371600" y="3886200"/>
            <a:ext cx="6399213" cy="2971800"/>
          </a:xfrm>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sp>
        <p:nvSpPr>
          <p:cNvPr id="52226" name="Rectangle 2"/>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5222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52228" name="Rectangle 4"/>
          <p:cNvSpPr>
            <a:spLocks noGrp="1" noChangeArrowheads="1"/>
          </p:cNvSpPr>
          <p:nvPr>
            <p:ph type="title"/>
          </p:nvPr>
        </p:nvSpPr>
        <p:spPr>
          <a:ln/>
        </p:spPr>
        <p:txBody>
          <a:bodyPr/>
          <a:lstStyle/>
          <a:p>
            <a:pPr algn="l"/>
            <a:r>
              <a:rPr lang="en-US" sz="6600"/>
              <a:t>Range Query</a:t>
            </a:r>
            <a:r>
              <a:rPr lang="en-US" sz="3600"/>
              <a:t/>
            </a:r>
            <a:br>
              <a:rPr lang="en-US" sz="3600"/>
            </a:br>
            <a:r>
              <a:rPr lang="en-US" sz="3600"/>
              <a:t>body:</a:t>
            </a:r>
            <a:r>
              <a:rPr lang="en-US" sz="3600">
                <a:solidFill>
                  <a:srgbClr val="D90B00"/>
                </a:solidFill>
              </a:rPr>
              <a:t>[dig TO dug]</a:t>
            </a:r>
          </a:p>
        </p:txBody>
      </p:sp>
      <p:sp>
        <p:nvSpPr>
          <p:cNvPr id="52229" name="Rectangle 5"/>
          <p:cNvSpPr>
            <a:spLocks noGrp="1" noChangeArrowheads="1"/>
          </p:cNvSpPr>
          <p:nvPr>
            <p:ph/>
          </p:nvPr>
        </p:nvSpPr>
        <p:spPr>
          <a:xfrm>
            <a:off x="1371600" y="3886200"/>
            <a:ext cx="6399213" cy="2971800"/>
          </a:xfrm>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sp>
        <p:nvSpPr>
          <p:cNvPr id="8194" name="Rectangle 2"/>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8195"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8196" name="Rectangle 4"/>
          <p:cNvSpPr>
            <a:spLocks noGrp="1" noChangeArrowheads="1"/>
          </p:cNvSpPr>
          <p:nvPr>
            <p:ph type="title"/>
          </p:nvPr>
        </p:nvSpPr>
        <p:spPr>
          <a:ln/>
        </p:spPr>
        <p:txBody>
          <a:bodyPr/>
          <a:lstStyle/>
          <a:p>
            <a:pPr algn="l"/>
            <a:r>
              <a:rPr lang="en-US" sz="6600"/>
              <a:t>Corpus</a:t>
            </a:r>
            <a:br>
              <a:rPr lang="en-US" sz="6600"/>
            </a:br>
            <a:r>
              <a:rPr lang="en-US" sz="2800"/>
              <a:t>Collection of documents</a:t>
            </a:r>
            <a:br>
              <a:rPr lang="en-US" sz="2800"/>
            </a:br>
            <a:endParaRPr lang="en-US" sz="2800"/>
          </a:p>
        </p:txBody>
      </p:sp>
      <p:sp>
        <p:nvSpPr>
          <p:cNvPr id="8197" name="Rectangle 5"/>
          <p:cNvSpPr>
            <a:spLocks noGrp="1" noChangeArrowheads="1"/>
          </p:cNvSpPr>
          <p:nvPr>
            <p:ph/>
          </p:nvPr>
        </p:nvSpPr>
        <p:spPr>
          <a:xfrm>
            <a:off x="1371600" y="3886200"/>
            <a:ext cx="6399213" cy="2971800"/>
          </a:xfrm>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sp>
        <p:nvSpPr>
          <p:cNvPr id="54274" name="Rectangle 2"/>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54275"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54276" name="Rectangle 4"/>
          <p:cNvSpPr>
            <a:spLocks noGrp="1" noChangeArrowheads="1"/>
          </p:cNvSpPr>
          <p:nvPr>
            <p:ph type="title"/>
          </p:nvPr>
        </p:nvSpPr>
        <p:spPr>
          <a:ln/>
        </p:spPr>
        <p:txBody>
          <a:bodyPr/>
          <a:lstStyle/>
          <a:p>
            <a:pPr algn="l"/>
            <a:r>
              <a:rPr lang="en-US" sz="6600"/>
              <a:t>Proximity Query</a:t>
            </a:r>
            <a:r>
              <a:rPr lang="en-US" sz="3600"/>
              <a:t/>
            </a:r>
            <a:br>
              <a:rPr lang="en-US" sz="3600"/>
            </a:br>
            <a:r>
              <a:rPr lang="en-US" sz="3600"/>
              <a:t>body:</a:t>
            </a:r>
            <a:r>
              <a:rPr lang="ja-JP" altLang="en-US" sz="3600">
                <a:solidFill>
                  <a:srgbClr val="D90B00"/>
                </a:solidFill>
                <a:latin typeface="Arial"/>
              </a:rPr>
              <a:t>”</a:t>
            </a:r>
            <a:r>
              <a:rPr lang="en-US" sz="3600">
                <a:solidFill>
                  <a:srgbClr val="D90B00"/>
                </a:solidFill>
              </a:rPr>
              <a:t>quick dog</a:t>
            </a:r>
            <a:r>
              <a:rPr lang="ja-JP" altLang="en-US" sz="3600">
                <a:solidFill>
                  <a:srgbClr val="D90B00"/>
                </a:solidFill>
                <a:latin typeface="Arial"/>
              </a:rPr>
              <a:t>”</a:t>
            </a:r>
            <a:r>
              <a:rPr lang="en-US" sz="3600">
                <a:solidFill>
                  <a:srgbClr val="D90B00"/>
                </a:solidFill>
              </a:rPr>
              <a:t>~8</a:t>
            </a:r>
          </a:p>
        </p:txBody>
      </p:sp>
      <p:sp>
        <p:nvSpPr>
          <p:cNvPr id="54277" name="Rectangle 5"/>
          <p:cNvSpPr>
            <a:spLocks noGrp="1" noChangeArrowheads="1"/>
          </p:cNvSpPr>
          <p:nvPr>
            <p:ph/>
          </p:nvPr>
        </p:nvSpPr>
        <p:spPr>
          <a:xfrm>
            <a:off x="1371600" y="3886200"/>
            <a:ext cx="6399213" cy="2971800"/>
          </a:xfrm>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sp>
        <p:nvSpPr>
          <p:cNvPr id="56322" name="Rectangle 2"/>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56323"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56324" name="Rectangle 4"/>
          <p:cNvSpPr>
            <a:spLocks noGrp="1" noChangeArrowheads="1"/>
          </p:cNvSpPr>
          <p:nvPr>
            <p:ph type="title"/>
          </p:nvPr>
        </p:nvSpPr>
        <p:spPr>
          <a:ln/>
        </p:spPr>
        <p:txBody>
          <a:bodyPr/>
          <a:lstStyle/>
          <a:p>
            <a:pPr algn="l"/>
            <a:r>
              <a:rPr lang="en-US" sz="6600"/>
              <a:t>Boolean Query</a:t>
            </a:r>
            <a:r>
              <a:rPr lang="en-US" sz="3600"/>
              <a:t/>
            </a:r>
            <a:br>
              <a:rPr lang="en-US" sz="3600"/>
            </a:br>
            <a:r>
              <a:rPr lang="en-US" sz="3600"/>
              <a:t>body:dog</a:t>
            </a:r>
            <a:r>
              <a:rPr lang="en-US" sz="3600">
                <a:solidFill>
                  <a:srgbClr val="D90B00"/>
                </a:solidFill>
              </a:rPr>
              <a:t> OR </a:t>
            </a:r>
            <a:r>
              <a:rPr lang="en-US" sz="3600"/>
              <a:t>body:cat</a:t>
            </a:r>
          </a:p>
        </p:txBody>
      </p:sp>
      <p:sp>
        <p:nvSpPr>
          <p:cNvPr id="56325" name="Rectangle 5"/>
          <p:cNvSpPr>
            <a:spLocks noGrp="1" noChangeArrowheads="1"/>
          </p:cNvSpPr>
          <p:nvPr>
            <p:ph/>
          </p:nvPr>
        </p:nvSpPr>
        <p:spPr>
          <a:xfrm>
            <a:off x="1371600" y="3886200"/>
            <a:ext cx="6399213" cy="2971800"/>
          </a:xfrm>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sp>
        <p:nvSpPr>
          <p:cNvPr id="58370" name="Rectangle 2"/>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5837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58372" name="Rectangle 4"/>
          <p:cNvSpPr>
            <a:spLocks noGrp="1" noChangeArrowheads="1"/>
          </p:cNvSpPr>
          <p:nvPr>
            <p:ph type="title"/>
          </p:nvPr>
        </p:nvSpPr>
        <p:spPr>
          <a:ln/>
        </p:spPr>
        <p:txBody>
          <a:bodyPr/>
          <a:lstStyle/>
          <a:p>
            <a:pPr algn="l"/>
            <a:r>
              <a:rPr lang="en-US" sz="6600"/>
              <a:t>Boolean Query</a:t>
            </a:r>
            <a:r>
              <a:rPr lang="en-US" sz="3600"/>
              <a:t/>
            </a:r>
            <a:br>
              <a:rPr lang="en-US" sz="3600"/>
            </a:br>
            <a:r>
              <a:rPr lang="en-US" sz="3600"/>
              <a:t>body:dog</a:t>
            </a:r>
            <a:r>
              <a:rPr lang="en-US" sz="3600">
                <a:solidFill>
                  <a:srgbClr val="D90B00"/>
                </a:solidFill>
              </a:rPr>
              <a:t> AND </a:t>
            </a:r>
            <a:r>
              <a:rPr lang="en-US" sz="3600"/>
              <a:t>body:cat</a:t>
            </a:r>
          </a:p>
        </p:txBody>
      </p:sp>
      <p:sp>
        <p:nvSpPr>
          <p:cNvPr id="58373" name="Rectangle 5"/>
          <p:cNvSpPr>
            <a:spLocks noGrp="1" noChangeArrowheads="1"/>
          </p:cNvSpPr>
          <p:nvPr>
            <p:ph/>
          </p:nvPr>
        </p:nvSpPr>
        <p:spPr>
          <a:xfrm>
            <a:off x="1371600" y="3886200"/>
            <a:ext cx="6399213" cy="2971800"/>
          </a:xfrm>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sp>
        <p:nvSpPr>
          <p:cNvPr id="60418" name="Rectangle 2"/>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60419"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60420" name="Rectangle 4"/>
          <p:cNvSpPr>
            <a:spLocks noGrp="1" noChangeArrowheads="1"/>
          </p:cNvSpPr>
          <p:nvPr>
            <p:ph type="title"/>
          </p:nvPr>
        </p:nvSpPr>
        <p:spPr>
          <a:ln/>
        </p:spPr>
        <p:txBody>
          <a:bodyPr/>
          <a:lstStyle/>
          <a:p>
            <a:pPr algn="l"/>
            <a:r>
              <a:rPr lang="en-US" sz="6600"/>
              <a:t>Boolean Query</a:t>
            </a:r>
            <a:r>
              <a:rPr lang="en-US" sz="3600"/>
              <a:t/>
            </a:r>
            <a:br>
              <a:rPr lang="en-US" sz="3600"/>
            </a:br>
            <a:r>
              <a:rPr lang="en-US" sz="3600"/>
              <a:t>body:dog</a:t>
            </a:r>
            <a:r>
              <a:rPr lang="en-US" sz="3600">
                <a:solidFill>
                  <a:srgbClr val="D90B00"/>
                </a:solidFill>
              </a:rPr>
              <a:t> AND NOT </a:t>
            </a:r>
            <a:r>
              <a:rPr lang="en-US" sz="3600"/>
              <a:t>body:cat</a:t>
            </a:r>
          </a:p>
        </p:txBody>
      </p:sp>
      <p:sp>
        <p:nvSpPr>
          <p:cNvPr id="60421" name="Rectangle 5"/>
          <p:cNvSpPr>
            <a:spLocks noGrp="1" noChangeArrowheads="1"/>
          </p:cNvSpPr>
          <p:nvPr>
            <p:ph/>
          </p:nvPr>
        </p:nvSpPr>
        <p:spPr>
          <a:xfrm>
            <a:off x="1371600" y="3886200"/>
            <a:ext cx="6399213" cy="2971800"/>
          </a:xfrm>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sp>
        <p:nvSpPr>
          <p:cNvPr id="10242" name="Rectangle 2"/>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10243"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10244" name="Rectangle 4"/>
          <p:cNvSpPr>
            <a:spLocks noGrp="1" noChangeArrowheads="1"/>
          </p:cNvSpPr>
          <p:nvPr>
            <p:ph type="title"/>
          </p:nvPr>
        </p:nvSpPr>
        <p:spPr>
          <a:ln/>
        </p:spPr>
        <p:txBody>
          <a:bodyPr/>
          <a:lstStyle/>
          <a:p>
            <a:pPr algn="l"/>
            <a:r>
              <a:rPr lang="en-US" sz="6600"/>
              <a:t>Document</a:t>
            </a:r>
            <a:br>
              <a:rPr lang="en-US" sz="6600"/>
            </a:br>
            <a:r>
              <a:rPr lang="en-US" sz="2800"/>
              <a:t>id: 1</a:t>
            </a:r>
            <a:br>
              <a:rPr lang="en-US" sz="2800"/>
            </a:br>
            <a:r>
              <a:rPr lang="en-US" sz="2800"/>
              <a:t>quote: This book fills a much-needed gap</a:t>
            </a:r>
            <a:br>
              <a:rPr lang="en-US" sz="2800"/>
            </a:br>
            <a:r>
              <a:rPr lang="en-US" sz="2800"/>
              <a:t>author: Moses Hadas</a:t>
            </a:r>
          </a:p>
        </p:txBody>
      </p:sp>
      <p:sp>
        <p:nvSpPr>
          <p:cNvPr id="10245" name="Rectangle 5"/>
          <p:cNvSpPr>
            <a:spLocks noGrp="1" noChangeArrowheads="1"/>
          </p:cNvSpPr>
          <p:nvPr>
            <p:ph/>
          </p:nvPr>
        </p:nvSpPr>
        <p:spPr>
          <a:xfrm>
            <a:off x="1371600" y="3886200"/>
            <a:ext cx="6399213" cy="2971800"/>
          </a:xfrm>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sp>
        <p:nvSpPr>
          <p:cNvPr id="12290" name="Rectangle 2"/>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1229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12292" name="Rectangle 4"/>
          <p:cNvSpPr>
            <a:spLocks noGrp="1" noChangeArrowheads="1"/>
          </p:cNvSpPr>
          <p:nvPr>
            <p:ph type="title"/>
          </p:nvPr>
        </p:nvSpPr>
        <p:spPr>
          <a:ln/>
        </p:spPr>
        <p:txBody>
          <a:bodyPr/>
          <a:lstStyle/>
          <a:p>
            <a:pPr algn="l"/>
            <a:r>
              <a:rPr lang="en-US" sz="6600"/>
              <a:t>Fields</a:t>
            </a:r>
            <a:br>
              <a:rPr lang="en-US" sz="6600"/>
            </a:br>
            <a:r>
              <a:rPr lang="en-US" sz="2800" b="1">
                <a:solidFill>
                  <a:srgbClr val="FF0000"/>
                </a:solidFill>
              </a:rPr>
              <a:t>id</a:t>
            </a:r>
            <a:r>
              <a:rPr lang="en-US" sz="2800"/>
              <a:t>: 1</a:t>
            </a:r>
            <a:br>
              <a:rPr lang="en-US" sz="2800"/>
            </a:br>
            <a:r>
              <a:rPr lang="en-US" sz="2800" b="1">
                <a:solidFill>
                  <a:srgbClr val="FF0000"/>
                </a:solidFill>
              </a:rPr>
              <a:t>quote</a:t>
            </a:r>
            <a:r>
              <a:rPr lang="en-US" sz="2800"/>
              <a:t>: This book fills a much-needed gap</a:t>
            </a:r>
            <a:br>
              <a:rPr lang="en-US" sz="2800"/>
            </a:br>
            <a:r>
              <a:rPr lang="en-US" sz="2800" b="1">
                <a:solidFill>
                  <a:srgbClr val="FF0000"/>
                </a:solidFill>
              </a:rPr>
              <a:t>author</a:t>
            </a:r>
            <a:r>
              <a:rPr lang="en-US" sz="2800"/>
              <a:t>: Moses Hadas</a:t>
            </a:r>
          </a:p>
        </p:txBody>
      </p:sp>
      <p:sp>
        <p:nvSpPr>
          <p:cNvPr id="12293" name="Rectangle 5"/>
          <p:cNvSpPr>
            <a:spLocks noGrp="1" noChangeArrowheads="1"/>
          </p:cNvSpPr>
          <p:nvPr>
            <p:ph/>
          </p:nvPr>
        </p:nvSpPr>
        <p:spPr>
          <a:xfrm>
            <a:off x="1371600" y="3886200"/>
            <a:ext cx="6399213" cy="2971800"/>
          </a:xfrm>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sp>
        <p:nvSpPr>
          <p:cNvPr id="14338" name="Rectangle 2"/>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14339"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14340" name="Rectangle 4"/>
          <p:cNvSpPr>
            <a:spLocks noGrp="1" noChangeArrowheads="1"/>
          </p:cNvSpPr>
          <p:nvPr>
            <p:ph type="title"/>
          </p:nvPr>
        </p:nvSpPr>
        <p:spPr>
          <a:ln/>
        </p:spPr>
        <p:txBody>
          <a:bodyPr/>
          <a:lstStyle/>
          <a:p>
            <a:pPr algn="l"/>
            <a:r>
              <a:rPr lang="en-US" sz="6600"/>
              <a:t>Values</a:t>
            </a:r>
            <a:br>
              <a:rPr lang="en-US" sz="6600"/>
            </a:br>
            <a:r>
              <a:rPr lang="en-US" sz="2800"/>
              <a:t>id: </a:t>
            </a:r>
            <a:r>
              <a:rPr lang="en-US" sz="2800" b="1">
                <a:solidFill>
                  <a:srgbClr val="FF0000"/>
                </a:solidFill>
              </a:rPr>
              <a:t>1</a:t>
            </a:r>
            <a:r>
              <a:rPr lang="en-US" sz="2800" b="1">
                <a:solidFill>
                  <a:srgbClr val="FF0000"/>
                </a:solidFill>
                <a:ea typeface="ヒラギノ角ゴ ProN W6" charset="0"/>
                <a:cs typeface="ヒラギノ角ゴ ProN W6" charset="0"/>
              </a:rPr>
              <a:t/>
            </a:r>
            <a:br>
              <a:rPr lang="en-US" sz="2800" b="1">
                <a:solidFill>
                  <a:srgbClr val="FF0000"/>
                </a:solidFill>
                <a:ea typeface="ヒラギノ角ゴ ProN W6" charset="0"/>
                <a:cs typeface="ヒラギノ角ゴ ProN W6" charset="0"/>
              </a:rPr>
            </a:br>
            <a:r>
              <a:rPr lang="en-US" sz="2800"/>
              <a:t>quote: </a:t>
            </a:r>
            <a:r>
              <a:rPr lang="en-US" sz="2800" b="1">
                <a:solidFill>
                  <a:srgbClr val="FF0000"/>
                </a:solidFill>
              </a:rPr>
              <a:t>This book fills a much-needed gap</a:t>
            </a:r>
            <a:r>
              <a:rPr lang="en-US" sz="2800"/>
              <a:t/>
            </a:r>
            <a:br>
              <a:rPr lang="en-US" sz="2800"/>
            </a:br>
            <a:r>
              <a:rPr lang="en-US" sz="2800"/>
              <a:t>author: </a:t>
            </a:r>
            <a:r>
              <a:rPr lang="en-US" sz="2800" b="1">
                <a:solidFill>
                  <a:srgbClr val="FF0000"/>
                </a:solidFill>
              </a:rPr>
              <a:t>Moses Hadas</a:t>
            </a:r>
            <a:endParaRPr lang="en-US" sz="2800" b="1">
              <a:solidFill>
                <a:srgbClr val="FF0000"/>
              </a:solidFill>
              <a:ea typeface="ヒラギノ角ゴ ProN W6" charset="0"/>
              <a:cs typeface="ヒラギノ角ゴ ProN W6" charset="0"/>
            </a:endParaRPr>
          </a:p>
        </p:txBody>
      </p:sp>
      <p:sp>
        <p:nvSpPr>
          <p:cNvPr id="14341" name="Rectangle 5"/>
          <p:cNvSpPr>
            <a:spLocks noGrp="1" noChangeArrowheads="1"/>
          </p:cNvSpPr>
          <p:nvPr>
            <p:ph/>
          </p:nvPr>
        </p:nvSpPr>
        <p:spPr>
          <a:xfrm>
            <a:off x="1371600" y="3886200"/>
            <a:ext cx="6399213" cy="2971800"/>
          </a:xfrm>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sp>
        <p:nvSpPr>
          <p:cNvPr id="16386" name="Rectangle 2"/>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1638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16388" name="Rectangle 4"/>
          <p:cNvSpPr>
            <a:spLocks noGrp="1" noChangeArrowheads="1"/>
          </p:cNvSpPr>
          <p:nvPr>
            <p:ph type="title"/>
          </p:nvPr>
        </p:nvSpPr>
        <p:spPr>
          <a:ln/>
        </p:spPr>
        <p:txBody>
          <a:bodyPr/>
          <a:lstStyle/>
          <a:p>
            <a:pPr algn="l"/>
            <a:r>
              <a:rPr lang="en-US" sz="6600"/>
              <a:t>Analyzers</a:t>
            </a:r>
            <a:br>
              <a:rPr lang="en-US" sz="6600"/>
            </a:br>
            <a:r>
              <a:rPr lang="en-US" sz="2800"/>
              <a:t>id: 1</a:t>
            </a:r>
            <a:br>
              <a:rPr lang="en-US" sz="2800"/>
            </a:br>
            <a:r>
              <a:rPr lang="en-US" sz="2800"/>
              <a:t>quote: </a:t>
            </a:r>
            <a:r>
              <a:rPr lang="en-US" sz="2800" u="sng">
                <a:solidFill>
                  <a:srgbClr val="FF0000"/>
                </a:solidFill>
              </a:rPr>
              <a:t>This|book|fills|a|much-needed|gap</a:t>
            </a:r>
            <a:r>
              <a:rPr lang="en-US" sz="2800"/>
              <a:t/>
            </a:r>
            <a:br>
              <a:rPr lang="en-US" sz="2800"/>
            </a:br>
            <a:r>
              <a:rPr lang="en-US" sz="2800"/>
              <a:t>author: Moses Hadas</a:t>
            </a:r>
          </a:p>
        </p:txBody>
      </p:sp>
      <p:sp>
        <p:nvSpPr>
          <p:cNvPr id="16389" name="Rectangle 5"/>
          <p:cNvSpPr>
            <a:spLocks noGrp="1" noChangeArrowheads="1"/>
          </p:cNvSpPr>
          <p:nvPr>
            <p:ph/>
          </p:nvPr>
        </p:nvSpPr>
        <p:spPr>
          <a:xfrm>
            <a:off x="1371600" y="3886200"/>
            <a:ext cx="6399213" cy="2971800"/>
          </a:xfrm>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sp>
        <p:nvSpPr>
          <p:cNvPr id="18434" name="Rectangle 2"/>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18435"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18436" name="Rectangle 4"/>
          <p:cNvSpPr>
            <a:spLocks noGrp="1" noChangeArrowheads="1"/>
          </p:cNvSpPr>
          <p:nvPr>
            <p:ph type="title"/>
          </p:nvPr>
        </p:nvSpPr>
        <p:spPr>
          <a:ln/>
        </p:spPr>
        <p:txBody>
          <a:bodyPr/>
          <a:lstStyle/>
          <a:p>
            <a:pPr algn="l"/>
            <a:r>
              <a:rPr lang="en-US" sz="6600"/>
              <a:t>Analyzers</a:t>
            </a:r>
            <a:br>
              <a:rPr lang="en-US" sz="6600"/>
            </a:br>
            <a:r>
              <a:rPr lang="en-US" sz="2800"/>
              <a:t>id: 1</a:t>
            </a:r>
            <a:br>
              <a:rPr lang="en-US" sz="2800"/>
            </a:br>
            <a:r>
              <a:rPr lang="en-US" sz="2800"/>
              <a:t>quote: </a:t>
            </a:r>
            <a:r>
              <a:rPr lang="en-US" sz="2800" u="sng">
                <a:solidFill>
                  <a:srgbClr val="A6A6A6"/>
                </a:solidFill>
              </a:rPr>
              <a:t>This</a:t>
            </a:r>
            <a:r>
              <a:rPr lang="en-US" sz="2800" u="sng">
                <a:solidFill>
                  <a:srgbClr val="FF0000"/>
                </a:solidFill>
              </a:rPr>
              <a:t>|book|fills|</a:t>
            </a:r>
            <a:r>
              <a:rPr lang="en-US" sz="2800" u="sng">
                <a:solidFill>
                  <a:srgbClr val="A6A6A6"/>
                </a:solidFill>
              </a:rPr>
              <a:t>a</a:t>
            </a:r>
            <a:r>
              <a:rPr lang="en-US" sz="2800" u="sng">
                <a:solidFill>
                  <a:srgbClr val="FF0000"/>
                </a:solidFill>
              </a:rPr>
              <a:t>|much-needed|gap</a:t>
            </a:r>
            <a:r>
              <a:rPr lang="en-US" sz="2800"/>
              <a:t/>
            </a:r>
            <a:br>
              <a:rPr lang="en-US" sz="2800"/>
            </a:br>
            <a:r>
              <a:rPr lang="en-US" sz="2800"/>
              <a:t>author: Moses Hadas</a:t>
            </a:r>
          </a:p>
        </p:txBody>
      </p:sp>
      <p:sp>
        <p:nvSpPr>
          <p:cNvPr id="18437" name="Rectangle 5"/>
          <p:cNvSpPr>
            <a:spLocks noGrp="1" noChangeArrowheads="1"/>
          </p:cNvSpPr>
          <p:nvPr>
            <p:ph/>
          </p:nvPr>
        </p:nvSpPr>
        <p:spPr>
          <a:xfrm>
            <a:off x="1371600" y="3886200"/>
            <a:ext cx="6399213" cy="2971800"/>
          </a:xfrm>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p:cNvSpPr>
          <p:nvPr/>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sp>
        <p:nvSpPr>
          <p:cNvPr id="20482" name="Rectangle 2"/>
          <p:cNvSpPr>
            <a:spLocks/>
          </p:cNvSpPr>
          <p:nvPr/>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cap="flat">
                <a:solidFill>
                  <a:schemeClr val="tx1"/>
                </a:solidFill>
                <a:round/>
                <a:headEnd type="none" w="med" len="med"/>
                <a:tailEnd type="none" w="med" len="med"/>
              </a14:hiddenLine>
            </a:ext>
          </a:extLst>
        </p:spPr>
        <p:txBody>
          <a:bodyPr lIns="0" tIns="0" rIns="0" bIns="0"/>
          <a:lstStyle/>
          <a:p>
            <a:endParaRPr lang="en-US"/>
          </a:p>
        </p:txBody>
      </p:sp>
      <p:pic>
        <p:nvPicPr>
          <p:cNvPr id="20483"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20484" name="Rectangle 4"/>
          <p:cNvSpPr>
            <a:spLocks noGrp="1" noChangeArrowheads="1"/>
          </p:cNvSpPr>
          <p:nvPr>
            <p:ph type="title"/>
          </p:nvPr>
        </p:nvSpPr>
        <p:spPr>
          <a:ln/>
        </p:spPr>
        <p:txBody>
          <a:bodyPr/>
          <a:lstStyle/>
          <a:p>
            <a:pPr algn="l"/>
            <a:r>
              <a:rPr lang="en-US" sz="6600"/>
              <a:t>Terms</a:t>
            </a:r>
            <a:br>
              <a:rPr lang="en-US" sz="6600"/>
            </a:br>
            <a:r>
              <a:rPr lang="en-US" sz="3200" b="1"/>
              <a:t>quotes, quote, book:</a:t>
            </a:r>
            <a:r>
              <a:rPr lang="en-US" sz="3200"/>
              <a:t> [1]</a:t>
            </a:r>
            <a:br>
              <a:rPr lang="en-US" sz="3200"/>
            </a:br>
            <a:r>
              <a:rPr lang="en-US" sz="3200" b="1"/>
              <a:t>quotes, quote, fills:</a:t>
            </a:r>
            <a:r>
              <a:rPr lang="en-US" sz="3200"/>
              <a:t> [1]</a:t>
            </a:r>
            <a:br>
              <a:rPr lang="en-US" sz="3200"/>
            </a:br>
            <a:r>
              <a:rPr lang="en-US" sz="3200" b="1"/>
              <a:t>quotes, quote, much-needed:</a:t>
            </a:r>
            <a:r>
              <a:rPr lang="en-US" sz="3200"/>
              <a:t> [1]</a:t>
            </a:r>
            <a:br>
              <a:rPr lang="en-US" sz="3200"/>
            </a:br>
            <a:r>
              <a:rPr lang="en-US" sz="3200" b="1"/>
              <a:t>quotes, quote, gap:</a:t>
            </a:r>
            <a:r>
              <a:rPr lang="en-US" sz="3200"/>
              <a:t> [1]</a:t>
            </a:r>
            <a:br>
              <a:rPr lang="en-US" sz="3200"/>
            </a:br>
            <a:r>
              <a:rPr lang="en-US" sz="3200" b="1"/>
              <a:t>quotes, author, Moses:</a:t>
            </a:r>
            <a:r>
              <a:rPr lang="en-US" sz="3200"/>
              <a:t> [1]</a:t>
            </a:r>
            <a:br>
              <a:rPr lang="en-US" sz="3200"/>
            </a:br>
            <a:r>
              <a:rPr lang="en-US" sz="3200" b="1"/>
              <a:t>quotes, author, Hadas:</a:t>
            </a:r>
            <a:r>
              <a:rPr lang="en-US" sz="3200"/>
              <a:t> [1]</a:t>
            </a:r>
            <a:br>
              <a:rPr lang="en-US" sz="3200"/>
            </a:br>
            <a:endParaRPr lang="en-US" sz="3200"/>
          </a:p>
        </p:txBody>
      </p:sp>
      <p:sp>
        <p:nvSpPr>
          <p:cNvPr id="20485" name="Rectangle 5"/>
          <p:cNvSpPr>
            <a:spLocks noGrp="1" noChangeArrowheads="1"/>
          </p:cNvSpPr>
          <p:nvPr>
            <p:ph/>
          </p:nvPr>
        </p:nvSpPr>
        <p:spPr>
          <a:xfrm>
            <a:off x="1371600" y="3886200"/>
            <a:ext cx="6399213" cy="2971800"/>
          </a:xfrm>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1_Default - Title Slide">
  <a:themeElements>
    <a:clrScheme name="">
      <a:dk1>
        <a:srgbClr val="000000"/>
      </a:dk1>
      <a:lt1>
        <a:srgbClr val="FFFFFF"/>
      </a:lt1>
      <a:dk2>
        <a:srgbClr val="000000"/>
      </a:dk2>
      <a:lt2>
        <a:srgbClr val="808080"/>
      </a:lt2>
      <a:accent1>
        <a:srgbClr val="FE9A25"/>
      </a:accent1>
      <a:accent2>
        <a:srgbClr val="333399"/>
      </a:accent2>
      <a:accent3>
        <a:srgbClr val="FFFFFF"/>
      </a:accent3>
      <a:accent4>
        <a:srgbClr val="000000"/>
      </a:accent4>
      <a:accent5>
        <a:srgbClr val="FECAAC"/>
      </a:accent5>
      <a:accent6>
        <a:srgbClr val="2D2D8A"/>
      </a:accent6>
      <a:hlink>
        <a:srgbClr val="009999"/>
      </a:hlink>
      <a:folHlink>
        <a:srgbClr val="99CC00"/>
      </a:folHlink>
    </a:clrScheme>
    <a:fontScheme name="1_Default - Title Slide">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E9A25"/>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rgbClr val="FE9A25"/>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1_Default -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 Title Slide">
  <a:themeElements>
    <a:clrScheme name="">
      <a:dk1>
        <a:srgbClr val="000000"/>
      </a:dk1>
      <a:lt1>
        <a:srgbClr val="FFFFFF"/>
      </a:lt1>
      <a:dk2>
        <a:srgbClr val="000000"/>
      </a:dk2>
      <a:lt2>
        <a:srgbClr val="808080"/>
      </a:lt2>
      <a:accent1>
        <a:srgbClr val="FE9A25"/>
      </a:accent1>
      <a:accent2>
        <a:srgbClr val="333399"/>
      </a:accent2>
      <a:accent3>
        <a:srgbClr val="FFFFFF"/>
      </a:accent3>
      <a:accent4>
        <a:srgbClr val="000000"/>
      </a:accent4>
      <a:accent5>
        <a:srgbClr val="FECAAC"/>
      </a:accent5>
      <a:accent6>
        <a:srgbClr val="2D2D8A"/>
      </a:accent6>
      <a:hlink>
        <a:srgbClr val="009999"/>
      </a:hlink>
      <a:folHlink>
        <a:srgbClr val="99CC00"/>
      </a:folHlink>
    </a:clrScheme>
    <a:fontScheme name="Default - Title Slide">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E9A25"/>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rgbClr val="FE9A25"/>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TotalTime>
  <Pages>0</Pages>
  <Words>1652</Words>
  <Characters>0</Characters>
  <Application>Microsoft Macintosh PowerPoint</Application>
  <PresentationFormat>On-screen Show (4:3)</PresentationFormat>
  <Lines>0</Lines>
  <Paragraphs>101</Paragraphs>
  <Slides>33</Slides>
  <Notes>24</Notes>
  <HiddenSlides>0</HiddenSlides>
  <MMClips>0</MMClip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1_Default - Title Slide</vt:lpstr>
      <vt:lpstr>Default - Title Slide</vt:lpstr>
      <vt:lpstr>PowerPoint Presentation</vt:lpstr>
      <vt:lpstr>Concepts</vt:lpstr>
      <vt:lpstr>Corpus Collection of documents </vt:lpstr>
      <vt:lpstr>Document id: 1 quote: This book fills a much-needed gap author: Moses Hadas</vt:lpstr>
      <vt:lpstr>Fields id: 1 quote: This book fills a much-needed gap author: Moses Hadas</vt:lpstr>
      <vt:lpstr>Values id: 1 quote: This book fills a much-needed gap author: Moses Hadas</vt:lpstr>
      <vt:lpstr>Analyzers id: 1 quote: This|book|fills|a|much-needed|gap author: Moses Hadas</vt:lpstr>
      <vt:lpstr>Analyzers id: 1 quote: This|book|fills|a|much-needed|gap author: Moses Hadas</vt:lpstr>
      <vt:lpstr>Terms quotes, quote, book: [1] quotes, quote, fills: [1] quotes, quote, much-needed: [1] quotes, quote, gap: [1] quotes, author, Moses: [1] quotes, author, Hadas: [1] </vt:lpstr>
      <vt:lpstr>Schema quote: Standard Analyzer author: Whitespace Analyzer</vt:lpstr>
      <vt:lpstr>Configuration</vt:lpstr>
      <vt:lpstr>Schema Properties</vt:lpstr>
      <vt:lpstr>Field Properties</vt:lpstr>
      <vt:lpstr>Name</vt:lpstr>
      <vt:lpstr>Type</vt:lpstr>
      <vt:lpstr>Analyzers</vt:lpstr>
      <vt:lpstr>Default Schema</vt:lpstr>
      <vt:lpstr>KV Integration</vt:lpstr>
      <vt:lpstr>Pre-commit Hook search-cmd install BUCKET</vt:lpstr>
      <vt:lpstr>Extractors Convert object to document</vt:lpstr>
      <vt:lpstr>text/plain</vt:lpstr>
      <vt:lpstr>application/json</vt:lpstr>
      <vt:lpstr>application/xml</vt:lpstr>
      <vt:lpstr>Querying</vt:lpstr>
      <vt:lpstr>Field body:dog</vt:lpstr>
      <vt:lpstr>Term Query body:dog</vt:lpstr>
      <vt:lpstr>Phrase Query body:”lazy dog”</vt:lpstr>
      <vt:lpstr>Wildcard Query body:”bro*”</vt:lpstr>
      <vt:lpstr>Range Query body:[dig TO dug]</vt:lpstr>
      <vt:lpstr>Proximity Query body:”quick dog”~8</vt:lpstr>
      <vt:lpstr>Boolean Query body:dog OR body:cat</vt:lpstr>
      <vt:lpstr>Boolean Query body:dog AND body:cat</vt:lpstr>
      <vt:lpstr>Boolean Query body:dog AND NOT body:cat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Randy</dc:creator>
  <cp:keywords/>
  <dc:description/>
  <cp:lastModifiedBy>Dmitri Zagidulin</cp:lastModifiedBy>
  <cp:revision>8</cp:revision>
  <dcterms:modified xsi:type="dcterms:W3CDTF">2012-08-29T15:45:37Z</dcterms:modified>
</cp:coreProperties>
</file>