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2"/>
  </p:notesMasterIdLst>
  <p:sldIdLst>
    <p:sldId id="290" r:id="rId2"/>
    <p:sldId id="264" r:id="rId3"/>
    <p:sldId id="291" r:id="rId4"/>
    <p:sldId id="292" r:id="rId5"/>
    <p:sldId id="296" r:id="rId6"/>
    <p:sldId id="294" r:id="rId7"/>
    <p:sldId id="293" r:id="rId8"/>
    <p:sldId id="295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368" y="-80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58D7F-B105-6246-8365-A444C51D2CD5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B8167-4001-B345-B933-3379C7ACBE0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chemeClr val="accent2"/>
              </a:solidFill>
              <a:latin typeface="Consolas"/>
              <a:cs typeface="Consolas"/>
            </a:rPr>
            <a:t>types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smtClean="0">
              <a:solidFill>
                <a:schemeClr val="accent1"/>
              </a:solidFill>
              <a:latin typeface="Consolas"/>
              <a:cs typeface="Consolas"/>
            </a:rPr>
            <a:t>users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rgbClr val="DC7D00"/>
              </a:solidFill>
              <a:latin typeface="Consolas"/>
              <a:cs typeface="Consolas"/>
            </a:rPr>
            <a:t>bucket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err="1" smtClean="0">
              <a:solidFill>
                <a:srgbClr val="A92A0E"/>
              </a:solidFill>
              <a:latin typeface="Consolas"/>
              <a:cs typeface="Consolas"/>
            </a:rPr>
            <a:t>basho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rgbClr val="DC7D00"/>
              </a:solidFill>
              <a:latin typeface="Consolas"/>
              <a:cs typeface="Consolas"/>
            </a:rPr>
            <a:t>key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err="1" smtClean="0">
              <a:solidFill>
                <a:schemeClr val="accent1"/>
              </a:solidFill>
              <a:latin typeface="Consolas"/>
              <a:cs typeface="Consolas"/>
            </a:rPr>
            <a:t>casey</a:t>
          </a:r>
          <a:endParaRPr lang="en-US" sz="2500" b="1" dirty="0">
            <a:solidFill>
              <a:schemeClr val="accent1"/>
            </a:solidFill>
            <a:latin typeface="Consolas"/>
            <a:cs typeface="Consolas"/>
          </a:endParaRPr>
        </a:p>
      </dgm:t>
    </dgm:pt>
    <dgm:pt modelId="{296BB7BB-DD82-3C42-8573-9A498853D5B9}" type="parTrans" cxnId="{7ECCCE8D-7A54-D447-9151-B59CAFAEE294}">
      <dgm:prSet/>
      <dgm:spPr/>
      <dgm:t>
        <a:bodyPr/>
        <a:lstStyle/>
        <a:p>
          <a:endParaRPr lang="en-US"/>
        </a:p>
      </dgm:t>
    </dgm:pt>
    <dgm:pt modelId="{E3913C24-C03F-A347-A361-040395327F1F}" type="sibTrans" cxnId="{7ECCCE8D-7A54-D447-9151-B59CAFAEE294}">
      <dgm:prSet/>
      <dgm:spPr/>
      <dgm:t>
        <a:bodyPr/>
        <a:lstStyle/>
        <a:p>
          <a:endParaRPr lang="en-US"/>
        </a:p>
      </dgm:t>
    </dgm:pt>
    <dgm:pt modelId="{4F99A376-141D-8E4B-B5DE-E8CD3E67CA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Bucket Type</a:t>
          </a:r>
          <a:endParaRPr lang="en-US" dirty="0">
            <a:solidFill>
              <a:srgbClr val="4E4E4E"/>
            </a:solidFill>
          </a:endParaRPr>
        </a:p>
      </dgm:t>
    </dgm:pt>
    <dgm:pt modelId="{B3513B41-61E2-5341-B34A-C7C6262F6D5A}" type="parTrans" cxnId="{499A1E4B-0F63-8E48-9DCC-3A4916D7ADA8}">
      <dgm:prSet/>
      <dgm:spPr>
        <a:solidFill>
          <a:srgbClr val="DBDBDB"/>
        </a:solidFill>
      </dgm:spPr>
      <dgm:t>
        <a:bodyPr/>
        <a:lstStyle/>
        <a:p>
          <a:endParaRPr lang="en-US"/>
        </a:p>
      </dgm:t>
    </dgm:pt>
    <dgm:pt modelId="{AC7BC877-B1CE-1C4C-933F-9689FD4BD469}" type="sibTrans" cxnId="{499A1E4B-0F63-8E48-9DCC-3A4916D7ADA8}">
      <dgm:prSet/>
      <dgm:spPr/>
      <dgm:t>
        <a:bodyPr/>
        <a:lstStyle/>
        <a:p>
          <a:endParaRPr lang="en-US"/>
        </a:p>
      </dgm:t>
    </dgm:pt>
    <dgm:pt modelId="{F3196355-01BD-E944-AE8E-782AE6D149EE}">
      <dgm:prSet phldrT="[Text]"/>
      <dgm:spPr>
        <a:solidFill>
          <a:srgbClr val="8DBCC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Bucket</a:t>
          </a:r>
          <a:endParaRPr lang="en-US" dirty="0">
            <a:solidFill>
              <a:srgbClr val="4E4E4E"/>
            </a:solidFill>
          </a:endParaRPr>
        </a:p>
      </dgm:t>
    </dgm:pt>
    <dgm:pt modelId="{C1A7E932-589A-1643-8613-C17C08635B23}" type="parTrans" cxnId="{46BAD553-C2E6-BB43-ABFE-36548A16F06D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F9B61433-7C9F-D34F-9607-C1D58605D3B5}" type="sibTrans" cxnId="{46BAD553-C2E6-BB43-ABFE-36548A16F06D}">
      <dgm:prSet/>
      <dgm:spPr/>
      <dgm:t>
        <a:bodyPr/>
        <a:lstStyle/>
        <a:p>
          <a:endParaRPr lang="en-US"/>
        </a:p>
      </dgm:t>
    </dgm:pt>
    <dgm:pt modelId="{BCCC5BA4-1E8C-D340-A685-090B85ED2CE8}">
      <dgm:prSet phldrT="[Text]"/>
      <dgm:spPr>
        <a:solidFill>
          <a:srgbClr val="8DBCC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Key</a:t>
          </a:r>
          <a:endParaRPr lang="en-US" dirty="0">
            <a:solidFill>
              <a:srgbClr val="4E4E4E"/>
            </a:solidFill>
          </a:endParaRPr>
        </a:p>
      </dgm:t>
    </dgm:pt>
    <dgm:pt modelId="{AAFB98DB-5430-6B48-9829-6D2550C24014}" type="parTrans" cxnId="{7828C9C8-B5A7-7749-B4F2-AA4BAEB4765A}">
      <dgm:prSet/>
      <dgm:spPr>
        <a:solidFill>
          <a:srgbClr val="DBDBDB"/>
        </a:solidFill>
      </dgm:spPr>
      <dgm:t>
        <a:bodyPr/>
        <a:lstStyle/>
        <a:p>
          <a:endParaRPr lang="en-US"/>
        </a:p>
      </dgm:t>
    </dgm:pt>
    <dgm:pt modelId="{3DC1B7B3-F686-294F-B804-B31E4619FDCC}" type="sibTrans" cxnId="{7828C9C8-B5A7-7749-B4F2-AA4BAEB4765A}">
      <dgm:prSet/>
      <dgm:spPr/>
      <dgm:t>
        <a:bodyPr/>
        <a:lstStyle/>
        <a:p>
          <a:endParaRPr lang="en-US"/>
        </a:p>
      </dgm:t>
    </dgm:pt>
    <dgm:pt modelId="{B4C3CDFB-00C4-0746-93C6-17F31FCEE876}" type="pres">
      <dgm:prSet presAssocID="{9D058D7F-B105-6246-8365-A444C51D2C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D1D09F-435F-9443-883B-79490EDEF692}" type="pres">
      <dgm:prSet presAssocID="{1C2B8167-4001-B345-B933-3379C7ACBE02}" presName="centerShape" presStyleLbl="node0" presStyleIdx="0" presStyleCnt="1" custScaleX="349036" custScaleY="46204" custLinFactNeighborX="-1915" custLinFactNeighborY="47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B633C9E-DB52-3447-9064-734EAEA9F51C}" type="pres">
      <dgm:prSet presAssocID="{B3513B41-61E2-5341-B34A-C7C6262F6D5A}" presName="parTrans" presStyleLbl="bgSibTrans2D1" presStyleIdx="0" presStyleCnt="3" custAng="765439" custScaleX="71577" custScaleY="62863" custLinFactNeighborX="-18807" custLinFactNeighborY="17635"/>
      <dgm:spPr/>
      <dgm:t>
        <a:bodyPr/>
        <a:lstStyle/>
        <a:p>
          <a:endParaRPr lang="en-US"/>
        </a:p>
      </dgm:t>
    </dgm:pt>
    <dgm:pt modelId="{6EBD4936-ACDB-A24A-B904-72505A60D8D9}" type="pres">
      <dgm:prSet presAssocID="{4F99A376-141D-8E4B-B5DE-E8CD3E67CAC6}" presName="node" presStyleLbl="node1" presStyleIdx="0" presStyleCnt="3" custScaleX="104610" custScaleY="36324" custRadScaleRad="134248" custRadScaleInc="8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2911D-0055-2D45-BB86-3142681B3A7A}" type="pres">
      <dgm:prSet presAssocID="{C1A7E932-589A-1643-8613-C17C08635B23}" presName="parTrans" presStyleLbl="bgSibTrans2D1" presStyleIdx="1" presStyleCnt="3" custAng="20797292" custScaleX="102238" custScaleY="53084" custLinFactNeighborX="15370" custLinFactNeighborY="35272"/>
      <dgm:spPr/>
      <dgm:t>
        <a:bodyPr/>
        <a:lstStyle/>
        <a:p>
          <a:endParaRPr lang="en-US"/>
        </a:p>
      </dgm:t>
    </dgm:pt>
    <dgm:pt modelId="{AD1B142C-2267-F646-AE0E-B936354C0949}" type="pres">
      <dgm:prSet presAssocID="{F3196355-01BD-E944-AE8E-782AE6D149EE}" presName="node" presStyleLbl="node1" presStyleIdx="1" presStyleCnt="3" custScaleY="35824" custRadScaleRad="103886" custRadScaleInc="-96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309F2-D633-6241-A5BC-EE0E027DDA56}" type="pres">
      <dgm:prSet presAssocID="{AAFB98DB-5430-6B48-9829-6D2550C24014}" presName="parTrans" presStyleLbl="bgSibTrans2D1" presStyleIdx="2" presStyleCnt="3" custAng="18647293" custScaleX="66294" custScaleY="54825" custLinFactNeighborX="31850" custLinFactNeighborY="39568"/>
      <dgm:spPr/>
      <dgm:t>
        <a:bodyPr/>
        <a:lstStyle/>
        <a:p>
          <a:endParaRPr lang="en-US"/>
        </a:p>
      </dgm:t>
    </dgm:pt>
    <dgm:pt modelId="{41FD9AE0-191E-A047-A31C-820623AA9DC6}" type="pres">
      <dgm:prSet presAssocID="{BCCC5BA4-1E8C-D340-A685-090B85ED2CE8}" presName="node" presStyleLbl="node1" presStyleIdx="2" presStyleCnt="3" custScaleX="115286" custScaleY="36459" custRadScaleRad="129893" custRadScaleInc="-18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9A1E4B-0F63-8E48-9DCC-3A4916D7ADA8}" srcId="{1C2B8167-4001-B345-B933-3379C7ACBE02}" destId="{4F99A376-141D-8E4B-B5DE-E8CD3E67CAC6}" srcOrd="0" destOrd="0" parTransId="{B3513B41-61E2-5341-B34A-C7C6262F6D5A}" sibTransId="{AC7BC877-B1CE-1C4C-933F-9689FD4BD469}"/>
    <dgm:cxn modelId="{367A49B9-4EE8-304A-9E39-9D904978C6DD}" type="presOf" srcId="{1C2B8167-4001-B345-B933-3379C7ACBE02}" destId="{5CD1D09F-435F-9443-883B-79490EDEF692}" srcOrd="0" destOrd="0" presId="urn:microsoft.com/office/officeart/2005/8/layout/radial4"/>
    <dgm:cxn modelId="{B922792F-6389-8341-9157-21F6789D8730}" type="presOf" srcId="{B3513B41-61E2-5341-B34A-C7C6262F6D5A}" destId="{4B633C9E-DB52-3447-9064-734EAEA9F51C}" srcOrd="0" destOrd="0" presId="urn:microsoft.com/office/officeart/2005/8/layout/radial4"/>
    <dgm:cxn modelId="{7ECCCE8D-7A54-D447-9151-B59CAFAEE294}" srcId="{9D058D7F-B105-6246-8365-A444C51D2CD5}" destId="{1C2B8167-4001-B345-B933-3379C7ACBE02}" srcOrd="0" destOrd="0" parTransId="{296BB7BB-DD82-3C42-8573-9A498853D5B9}" sibTransId="{E3913C24-C03F-A347-A361-040395327F1F}"/>
    <dgm:cxn modelId="{945F4508-E35D-DE4F-8A3B-80B87F8DB55A}" type="presOf" srcId="{C1A7E932-589A-1643-8613-C17C08635B23}" destId="{8CE2911D-0055-2D45-BB86-3142681B3A7A}" srcOrd="0" destOrd="0" presId="urn:microsoft.com/office/officeart/2005/8/layout/radial4"/>
    <dgm:cxn modelId="{46BAD553-C2E6-BB43-ABFE-36548A16F06D}" srcId="{1C2B8167-4001-B345-B933-3379C7ACBE02}" destId="{F3196355-01BD-E944-AE8E-782AE6D149EE}" srcOrd="1" destOrd="0" parTransId="{C1A7E932-589A-1643-8613-C17C08635B23}" sibTransId="{F9B61433-7C9F-D34F-9607-C1D58605D3B5}"/>
    <dgm:cxn modelId="{7F6E4E69-9CA2-BA41-BEE1-BB27422A3DA3}" type="presOf" srcId="{BCCC5BA4-1E8C-D340-A685-090B85ED2CE8}" destId="{41FD9AE0-191E-A047-A31C-820623AA9DC6}" srcOrd="0" destOrd="0" presId="urn:microsoft.com/office/officeart/2005/8/layout/radial4"/>
    <dgm:cxn modelId="{EE765F32-7C5B-714A-B046-E6BC933A4DC6}" type="presOf" srcId="{F3196355-01BD-E944-AE8E-782AE6D149EE}" destId="{AD1B142C-2267-F646-AE0E-B936354C0949}" srcOrd="0" destOrd="0" presId="urn:microsoft.com/office/officeart/2005/8/layout/radial4"/>
    <dgm:cxn modelId="{35653007-29B0-CB4C-8D47-5154C69591DC}" type="presOf" srcId="{AAFB98DB-5430-6B48-9829-6D2550C24014}" destId="{F22309F2-D633-6241-A5BC-EE0E027DDA56}" srcOrd="0" destOrd="0" presId="urn:microsoft.com/office/officeart/2005/8/layout/radial4"/>
    <dgm:cxn modelId="{5507E48F-7A6A-864E-B82E-202E84DE6800}" type="presOf" srcId="{9D058D7F-B105-6246-8365-A444C51D2CD5}" destId="{B4C3CDFB-00C4-0746-93C6-17F31FCEE876}" srcOrd="0" destOrd="0" presId="urn:microsoft.com/office/officeart/2005/8/layout/radial4"/>
    <dgm:cxn modelId="{C4DA4D66-2F24-C249-A0BB-6F2E239FBF94}" type="presOf" srcId="{4F99A376-141D-8E4B-B5DE-E8CD3E67CAC6}" destId="{6EBD4936-ACDB-A24A-B904-72505A60D8D9}" srcOrd="0" destOrd="0" presId="urn:microsoft.com/office/officeart/2005/8/layout/radial4"/>
    <dgm:cxn modelId="{7828C9C8-B5A7-7749-B4F2-AA4BAEB4765A}" srcId="{1C2B8167-4001-B345-B933-3379C7ACBE02}" destId="{BCCC5BA4-1E8C-D340-A685-090B85ED2CE8}" srcOrd="2" destOrd="0" parTransId="{AAFB98DB-5430-6B48-9829-6D2550C24014}" sibTransId="{3DC1B7B3-F686-294F-B804-B31E4619FDCC}"/>
    <dgm:cxn modelId="{70161349-37C8-6141-A547-A8CF6F80E3B9}" type="presParOf" srcId="{B4C3CDFB-00C4-0746-93C6-17F31FCEE876}" destId="{5CD1D09F-435F-9443-883B-79490EDEF692}" srcOrd="0" destOrd="0" presId="urn:microsoft.com/office/officeart/2005/8/layout/radial4"/>
    <dgm:cxn modelId="{170EC9CD-9F60-654F-9196-0A757A098CD2}" type="presParOf" srcId="{B4C3CDFB-00C4-0746-93C6-17F31FCEE876}" destId="{4B633C9E-DB52-3447-9064-734EAEA9F51C}" srcOrd="1" destOrd="0" presId="urn:microsoft.com/office/officeart/2005/8/layout/radial4"/>
    <dgm:cxn modelId="{4F5A46C6-DE4C-5A4D-BFDF-0499737F104A}" type="presParOf" srcId="{B4C3CDFB-00C4-0746-93C6-17F31FCEE876}" destId="{6EBD4936-ACDB-A24A-B904-72505A60D8D9}" srcOrd="2" destOrd="0" presId="urn:microsoft.com/office/officeart/2005/8/layout/radial4"/>
    <dgm:cxn modelId="{0A5B6149-4F58-ED4B-A04C-FBC662DDF9AD}" type="presParOf" srcId="{B4C3CDFB-00C4-0746-93C6-17F31FCEE876}" destId="{8CE2911D-0055-2D45-BB86-3142681B3A7A}" srcOrd="3" destOrd="0" presId="urn:microsoft.com/office/officeart/2005/8/layout/radial4"/>
    <dgm:cxn modelId="{A5080D40-CA08-FC45-9C7C-6AC1FBC4F588}" type="presParOf" srcId="{B4C3CDFB-00C4-0746-93C6-17F31FCEE876}" destId="{AD1B142C-2267-F646-AE0E-B936354C0949}" srcOrd="4" destOrd="0" presId="urn:microsoft.com/office/officeart/2005/8/layout/radial4"/>
    <dgm:cxn modelId="{926FD1FB-2829-DB40-AC19-50183172EC6F}" type="presParOf" srcId="{B4C3CDFB-00C4-0746-93C6-17F31FCEE876}" destId="{F22309F2-D633-6241-A5BC-EE0E027DDA56}" srcOrd="5" destOrd="0" presId="urn:microsoft.com/office/officeart/2005/8/layout/radial4"/>
    <dgm:cxn modelId="{4BB48AF1-E8AC-3F4E-AA3D-8B15F9174958}" type="presParOf" srcId="{B4C3CDFB-00C4-0746-93C6-17F31FCEE876}" destId="{41FD9AE0-191E-A047-A31C-820623AA9DC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D09F-435F-9443-883B-79490EDEF692}">
      <dsp:nvSpPr>
        <dsp:cNvPr id="0" name=""/>
        <dsp:cNvSpPr/>
      </dsp:nvSpPr>
      <dsp:spPr>
        <a:xfrm>
          <a:off x="250428" y="3005107"/>
          <a:ext cx="7055631" cy="933996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chemeClr val="accent2"/>
              </a:solidFill>
              <a:latin typeface="Consolas"/>
              <a:cs typeface="Consolas"/>
            </a:rPr>
            <a:t>types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smtClean="0">
              <a:solidFill>
                <a:schemeClr val="accent1"/>
              </a:solidFill>
              <a:latin typeface="Consolas"/>
              <a:cs typeface="Consolas"/>
            </a:rPr>
            <a:t>users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rgbClr val="DC7D00"/>
              </a:solidFill>
              <a:latin typeface="Consolas"/>
              <a:cs typeface="Consolas"/>
            </a:rPr>
            <a:t>bucket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err="1" smtClean="0">
              <a:solidFill>
                <a:srgbClr val="A92A0E"/>
              </a:solidFill>
              <a:latin typeface="Consolas"/>
              <a:cs typeface="Consolas"/>
            </a:rPr>
            <a:t>basho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rgbClr val="DC7D00"/>
              </a:solidFill>
              <a:latin typeface="Consolas"/>
              <a:cs typeface="Consolas"/>
            </a:rPr>
            <a:t>key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err="1" smtClean="0">
              <a:solidFill>
                <a:schemeClr val="accent1"/>
              </a:solidFill>
              <a:latin typeface="Consolas"/>
              <a:cs typeface="Consolas"/>
            </a:rPr>
            <a:t>casey</a:t>
          </a:r>
          <a:endParaRPr lang="en-US" sz="2500" b="1" kern="1200" dirty="0">
            <a:solidFill>
              <a:schemeClr val="accent1"/>
            </a:solidFill>
            <a:latin typeface="Consolas"/>
            <a:cs typeface="Consolas"/>
          </a:endParaRPr>
        </a:p>
      </dsp:txBody>
      <dsp:txXfrm>
        <a:off x="250428" y="3005107"/>
        <a:ext cx="7055631" cy="933996"/>
      </dsp:txXfrm>
    </dsp:sp>
    <dsp:sp modelId="{4B633C9E-DB52-3447-9064-734EAEA9F51C}">
      <dsp:nvSpPr>
        <dsp:cNvPr id="0" name=""/>
        <dsp:cNvSpPr/>
      </dsp:nvSpPr>
      <dsp:spPr>
        <a:xfrm rot="14069440">
          <a:off x="706706" y="1944844"/>
          <a:ext cx="1899033" cy="362164"/>
        </a:xfrm>
        <a:prstGeom prst="leftArrow">
          <a:avLst>
            <a:gd name="adj1" fmla="val 60000"/>
            <a:gd name="adj2" fmla="val 50000"/>
          </a:avLst>
        </a:prstGeom>
        <a:solidFill>
          <a:srgbClr val="DBDB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D4936-ACDB-A24A-B904-72505A60D8D9}">
      <dsp:nvSpPr>
        <dsp:cNvPr id="0" name=""/>
        <dsp:cNvSpPr/>
      </dsp:nvSpPr>
      <dsp:spPr>
        <a:xfrm>
          <a:off x="160787" y="862254"/>
          <a:ext cx="2008919" cy="558049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Bucket Type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177132" y="878599"/>
        <a:ext cx="1976229" cy="525359"/>
      </dsp:txXfrm>
    </dsp:sp>
    <dsp:sp modelId="{8CE2911D-0055-2D45-BB86-3142681B3A7A}">
      <dsp:nvSpPr>
        <dsp:cNvPr id="0" name=""/>
        <dsp:cNvSpPr/>
      </dsp:nvSpPr>
      <dsp:spPr>
        <a:xfrm rot="15176706">
          <a:off x="2891593" y="1842052"/>
          <a:ext cx="2226938" cy="305825"/>
        </a:xfrm>
        <a:prstGeom prst="lef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B142C-2267-F646-AE0E-B936354C0949}">
      <dsp:nvSpPr>
        <dsp:cNvPr id="0" name=""/>
        <dsp:cNvSpPr/>
      </dsp:nvSpPr>
      <dsp:spPr>
        <a:xfrm>
          <a:off x="2640245" y="429719"/>
          <a:ext cx="1920389" cy="550368"/>
        </a:xfrm>
        <a:prstGeom prst="roundRect">
          <a:avLst>
            <a:gd name="adj" fmla="val 10000"/>
          </a:avLst>
        </a:prstGeom>
        <a:solidFill>
          <a:srgbClr val="8DB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Bucket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2656365" y="445839"/>
        <a:ext cx="1888149" cy="518128"/>
      </dsp:txXfrm>
    </dsp:sp>
    <dsp:sp modelId="{F22309F2-D633-6241-A5BC-EE0E027DDA56}">
      <dsp:nvSpPr>
        <dsp:cNvPr id="0" name=""/>
        <dsp:cNvSpPr/>
      </dsp:nvSpPr>
      <dsp:spPr>
        <a:xfrm rot="15951353">
          <a:off x="5282454" y="2006258"/>
          <a:ext cx="1804204" cy="315856"/>
        </a:xfrm>
        <a:prstGeom prst="leftArrow">
          <a:avLst>
            <a:gd name="adj1" fmla="val 60000"/>
            <a:gd name="adj2" fmla="val 50000"/>
          </a:avLst>
        </a:prstGeom>
        <a:solidFill>
          <a:srgbClr val="DBDB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D9AE0-191E-A047-A31C-820623AA9DC6}">
      <dsp:nvSpPr>
        <dsp:cNvPr id="0" name=""/>
        <dsp:cNvSpPr/>
      </dsp:nvSpPr>
      <dsp:spPr>
        <a:xfrm>
          <a:off x="5174120" y="695101"/>
          <a:ext cx="2213940" cy="560123"/>
        </a:xfrm>
        <a:prstGeom prst="roundRect">
          <a:avLst>
            <a:gd name="adj" fmla="val 10000"/>
          </a:avLst>
        </a:prstGeom>
        <a:solidFill>
          <a:srgbClr val="8DB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Key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5190525" y="711506"/>
        <a:ext cx="2181130" cy="52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fundamental unit of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1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r>
              <a:rPr lang="en-US" baseline="0" dirty="0" smtClean="0"/>
              <a:t> can sync to each other using MDC </a:t>
            </a:r>
            <a:r>
              <a:rPr lang="en-US" baseline="0" dirty="0" err="1" smtClean="0"/>
              <a:t>Repl</a:t>
            </a:r>
            <a:endParaRPr lang="en-US" baseline="0" dirty="0" smtClean="0"/>
          </a:p>
          <a:p>
            <a:r>
              <a:rPr lang="en-US" baseline="0" dirty="0" err="1" smtClean="0"/>
              <a:t>Realtime</a:t>
            </a:r>
            <a:r>
              <a:rPr lang="en-US" baseline="0" dirty="0" smtClean="0"/>
              <a:t> sync +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Simple direct lookup by unique primary key</a:t>
            </a:r>
          </a:p>
          <a:p>
            <a:r>
              <a:rPr lang="en-US" baseline="0" dirty="0" smtClean="0"/>
              <a:t>-- Create / Read / Update / Delete objects, also HEAD requests can be performed to check for existence or get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(CRDTs)</a:t>
            </a:r>
            <a:r>
              <a:rPr lang="en-US" baseline="0" dirty="0" smtClean="0"/>
              <a:t> have their own API, depending on the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a unique identifier for a data object (unique within a bucket)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nodes connected to each other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a single datacenter</a:t>
            </a:r>
          </a:p>
          <a:p>
            <a:r>
              <a:rPr lang="en-US" baseline="0" dirty="0" smtClean="0"/>
              <a:t>-- as a whole, the cluster can be thought of as ‘the database service’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096" y="1710930"/>
            <a:ext cx="8229600" cy="1298970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accent3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3986" y="6444476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CONFIDENTIAL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93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  <p:sldLayoutId id="214748366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889" y="2390825"/>
            <a:ext cx="6099600" cy="95875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Basho Training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102 – Basic Anatomy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Services</a:t>
            </a:r>
          </a:p>
          <a:p>
            <a:pPr lvl="0">
              <a:spcBef>
                <a:spcPts val="0"/>
              </a:spcBef>
            </a:pPr>
            <a:r>
              <a:rPr lang="en-US" kern="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August, 2015</a:t>
            </a:r>
            <a:endParaRPr lang="en-US" dirty="0"/>
          </a:p>
        </p:txBody>
      </p:sp>
      <p:pic>
        <p:nvPicPr>
          <p:cNvPr id="5" name="Picture 4" descr="riak_KV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3" y="989330"/>
            <a:ext cx="2690016" cy="9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25030"/>
            <a:ext cx="8229600" cy="1298970"/>
          </a:xfrm>
        </p:spPr>
        <p:txBody>
          <a:bodyPr/>
          <a:lstStyle/>
          <a:p>
            <a:r>
              <a:rPr lang="en-US" sz="7500" dirty="0" smtClean="0"/>
              <a:t>Bucket Types</a:t>
            </a:r>
            <a:endParaRPr lang="en-US" sz="7500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1637943"/>
            <a:ext cx="6147837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Namespace for Buckets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Way to store custom </a:t>
            </a:r>
            <a:r>
              <a:rPr lang="en-US" sz="2500" b="1" dirty="0" err="1" smtClean="0">
                <a:solidFill>
                  <a:schemeClr val="tx2"/>
                </a:solidFill>
              </a:rPr>
              <a:t>configs</a:t>
            </a:r>
            <a:r>
              <a:rPr lang="en-US" sz="2500" b="1" dirty="0" smtClean="0">
                <a:solidFill>
                  <a:schemeClr val="tx2"/>
                </a:solidFill>
              </a:rPr>
              <a:t>/settings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Data types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Search indexes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Commit hooks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err="1" smtClean="0">
                <a:solidFill>
                  <a:schemeClr val="tx2"/>
                </a:solidFill>
              </a:rPr>
              <a:t>etc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74" y="4127500"/>
            <a:ext cx="7952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chemeClr val="accent3"/>
                </a:solidFill>
              </a:rPr>
              <a:t>types</a:t>
            </a:r>
            <a:r>
              <a:rPr lang="en-US" sz="2500" b="1" dirty="0" smtClean="0">
                <a:solidFill>
                  <a:schemeClr val="accent2"/>
                </a:solidFill>
              </a:rPr>
              <a:t>/profiles/</a:t>
            </a:r>
            <a:r>
              <a:rPr lang="en-US" sz="2500" b="1" dirty="0" smtClean="0">
                <a:solidFill>
                  <a:schemeClr val="accent3"/>
                </a:solidFill>
              </a:rPr>
              <a:t>buckets</a:t>
            </a:r>
            <a:r>
              <a:rPr lang="en-US" sz="2500" b="1" dirty="0" smtClean="0">
                <a:solidFill>
                  <a:schemeClr val="accent2"/>
                </a:solidFill>
              </a:rPr>
              <a:t>/user-profiles-</a:t>
            </a:r>
            <a:r>
              <a:rPr lang="en-US" sz="2500" b="1" dirty="0" err="1" smtClean="0">
                <a:solidFill>
                  <a:schemeClr val="accent2"/>
                </a:solidFill>
              </a:rPr>
              <a:t>basho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/…</a:t>
            </a:r>
          </a:p>
          <a:p>
            <a:endParaRPr lang="en-US" sz="2500" b="1" dirty="0">
              <a:solidFill>
                <a:schemeClr val="accent2"/>
              </a:solidFill>
            </a:endParaRPr>
          </a:p>
          <a:p>
            <a:r>
              <a:rPr lang="en-US" sz="2500" b="1" dirty="0">
                <a:solidFill>
                  <a:schemeClr val="accent2"/>
                </a:solidFill>
              </a:rPr>
              <a:t>/</a:t>
            </a:r>
            <a:r>
              <a:rPr lang="en-US" sz="2500" b="1" dirty="0">
                <a:solidFill>
                  <a:schemeClr val="accent3"/>
                </a:solidFill>
              </a:rPr>
              <a:t>types</a:t>
            </a:r>
            <a:r>
              <a:rPr lang="en-US" sz="2500" b="1" dirty="0">
                <a:solidFill>
                  <a:schemeClr val="accent2"/>
                </a:solidFill>
              </a:rPr>
              <a:t>/profiles/</a:t>
            </a:r>
            <a:r>
              <a:rPr lang="en-US" sz="2500" b="1" dirty="0">
                <a:solidFill>
                  <a:schemeClr val="accent3"/>
                </a:solidFill>
              </a:rPr>
              <a:t>buckets</a:t>
            </a:r>
            <a:r>
              <a:rPr lang="en-US" sz="2500" b="1" dirty="0">
                <a:solidFill>
                  <a:schemeClr val="accent2"/>
                </a:solidFill>
              </a:rPr>
              <a:t>/user-profiles</a:t>
            </a:r>
            <a:r>
              <a:rPr lang="en-US" sz="2500" b="1" dirty="0" smtClean="0">
                <a:solidFill>
                  <a:schemeClr val="accent2"/>
                </a:solidFill>
              </a:rPr>
              <a:t>-</a:t>
            </a:r>
            <a:r>
              <a:rPr lang="en-US" sz="2500" b="1" dirty="0" err="1" smtClean="0">
                <a:solidFill>
                  <a:schemeClr val="accent2"/>
                </a:solidFill>
              </a:rPr>
              <a:t>github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/…</a:t>
            </a:r>
            <a:endParaRPr lang="en-US" sz="2500" b="1" dirty="0">
              <a:solidFill>
                <a:schemeClr val="accent2"/>
              </a:solidFill>
            </a:endParaRPr>
          </a:p>
          <a:p>
            <a:endParaRPr lang="en-US" sz="2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10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061445"/>
            <a:ext cx="8229600" cy="129897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3" name="Picture 2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971800"/>
            <a:ext cx="1282700" cy="1282700"/>
          </a:xfrm>
          <a:prstGeom prst="rect">
            <a:avLst/>
          </a:prstGeom>
        </p:spPr>
      </p:pic>
      <p:pic>
        <p:nvPicPr>
          <p:cNvPr id="4" name="Picture 3" descr="riak_KV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73" y="3770630"/>
            <a:ext cx="1749027" cy="6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74045"/>
            <a:ext cx="8229600" cy="1298970"/>
          </a:xfrm>
        </p:spPr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 bwMode="auto">
          <a:xfrm>
            <a:off x="2971800" y="2209800"/>
            <a:ext cx="3200400" cy="3200400"/>
          </a:xfrm>
          <a:prstGeom prst="donut">
            <a:avLst>
              <a:gd name="adj" fmla="val 1579"/>
            </a:avLst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chemeClr val="accent3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" name="Picture 3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610988" cy="610988"/>
          </a:xfrm>
          <a:prstGeom prst="rect">
            <a:avLst/>
          </a:prstGeom>
        </p:spPr>
      </p:pic>
      <p:pic>
        <p:nvPicPr>
          <p:cNvPr id="5" name="Picture 4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5800"/>
            <a:ext cx="610988" cy="610988"/>
          </a:xfrm>
          <a:prstGeom prst="rect">
            <a:avLst/>
          </a:prstGeom>
        </p:spPr>
      </p:pic>
      <p:pic>
        <p:nvPicPr>
          <p:cNvPr id="6" name="Picture 5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95800"/>
            <a:ext cx="610988" cy="610988"/>
          </a:xfrm>
          <a:prstGeom prst="rect">
            <a:avLst/>
          </a:prstGeom>
        </p:spPr>
      </p:pic>
      <p:pic>
        <p:nvPicPr>
          <p:cNvPr id="7" name="Picture 6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05200"/>
            <a:ext cx="610988" cy="610988"/>
          </a:xfrm>
          <a:prstGeom prst="rect">
            <a:avLst/>
          </a:prstGeom>
        </p:spPr>
      </p:pic>
      <p:pic>
        <p:nvPicPr>
          <p:cNvPr id="8" name="Picture 7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610988" cy="610988"/>
          </a:xfrm>
          <a:prstGeom prst="rect">
            <a:avLst/>
          </a:prstGeom>
        </p:spPr>
      </p:pic>
      <p:pic>
        <p:nvPicPr>
          <p:cNvPr id="9" name="Picture 8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90800"/>
            <a:ext cx="610988" cy="610988"/>
          </a:xfrm>
          <a:prstGeom prst="rect">
            <a:avLst/>
          </a:prstGeom>
        </p:spPr>
      </p:pic>
      <p:pic>
        <p:nvPicPr>
          <p:cNvPr id="10" name="Picture 9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05400"/>
            <a:ext cx="610988" cy="610988"/>
          </a:xfrm>
          <a:prstGeom prst="rect">
            <a:avLst/>
          </a:prstGeom>
        </p:spPr>
      </p:pic>
      <p:pic>
        <p:nvPicPr>
          <p:cNvPr id="11" name="Picture 10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610988" cy="6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18"/>
          <p:cNvSpPr/>
          <p:nvPr/>
        </p:nvSpPr>
        <p:spPr>
          <a:xfrm>
            <a:off x="472275" y="2942087"/>
            <a:ext cx="8204496" cy="3198363"/>
          </a:xfrm>
          <a:prstGeom prst="rect">
            <a:avLst/>
          </a:prstGeom>
          <a:gradFill>
            <a:gsLst>
              <a:gs pos="0">
                <a:srgbClr val="FFFFFF"/>
              </a:gs>
              <a:gs pos="75000">
                <a:srgbClr val="FFFFFF"/>
              </a:gs>
              <a:gs pos="100000">
                <a:srgbClr val="FE9A25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4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7284" y="127820"/>
            <a:ext cx="8229600" cy="58317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solidFill>
                  <a:schemeClr val="accent3"/>
                </a:solidFill>
                <a:latin typeface="+mn-lt"/>
              </a:rPr>
              <a:t>Data Center</a:t>
            </a:r>
            <a:endParaRPr lang="en-US" sz="35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6" name="Shape 317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472275" y="946150"/>
            <a:ext cx="8204496" cy="488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Shape 320"/>
          <p:cNvGrpSpPr/>
          <p:nvPr/>
        </p:nvGrpSpPr>
        <p:grpSpPr>
          <a:xfrm>
            <a:off x="1292724" y="2255058"/>
            <a:ext cx="772336" cy="907476"/>
            <a:chOff x="-1969875" y="986988"/>
            <a:chExt cx="2522281" cy="2427747"/>
          </a:xfrm>
        </p:grpSpPr>
        <p:pic>
          <p:nvPicPr>
            <p:cNvPr id="6" name="Shape 3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3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3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3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32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Shape 328"/>
          <p:cNvGrpSpPr/>
          <p:nvPr/>
        </p:nvGrpSpPr>
        <p:grpSpPr>
          <a:xfrm>
            <a:off x="4027555" y="1841719"/>
            <a:ext cx="772336" cy="907476"/>
            <a:chOff x="-1969875" y="986988"/>
            <a:chExt cx="2522281" cy="2427747"/>
          </a:xfrm>
        </p:grpSpPr>
        <p:pic>
          <p:nvPicPr>
            <p:cNvPr id="14" name="Shape 3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3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3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3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33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3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33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336"/>
          <p:cNvGrpSpPr/>
          <p:nvPr/>
        </p:nvGrpSpPr>
        <p:grpSpPr>
          <a:xfrm>
            <a:off x="6967501" y="2089723"/>
            <a:ext cx="772336" cy="907476"/>
            <a:chOff x="-1969875" y="986988"/>
            <a:chExt cx="2522281" cy="2427747"/>
          </a:xfrm>
        </p:grpSpPr>
        <p:pic>
          <p:nvPicPr>
            <p:cNvPr id="22" name="Shape 3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3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Shape 3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3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34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34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34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Shape 344"/>
          <p:cNvCxnSpPr>
            <a:endCxn id="6" idx="1"/>
          </p:cNvCxnSpPr>
          <p:nvPr/>
        </p:nvCxnSpPr>
        <p:spPr>
          <a:xfrm flipV="1">
            <a:off x="584200" y="2708420"/>
            <a:ext cx="708524" cy="5428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45"/>
          <p:cNvCxnSpPr>
            <a:endCxn id="14" idx="1"/>
          </p:cNvCxnSpPr>
          <p:nvPr/>
        </p:nvCxnSpPr>
        <p:spPr>
          <a:xfrm rot="10800000" flipH="1">
            <a:off x="2044802" y="2295081"/>
            <a:ext cx="1982753" cy="4201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46"/>
          <p:cNvCxnSpPr>
            <a:endCxn id="22" idx="1"/>
          </p:cNvCxnSpPr>
          <p:nvPr/>
        </p:nvCxnSpPr>
        <p:spPr>
          <a:xfrm>
            <a:off x="4842084" y="2226408"/>
            <a:ext cx="2125417" cy="3166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347"/>
          <p:cNvCxnSpPr>
            <a:endCxn id="22" idx="3"/>
          </p:cNvCxnSpPr>
          <p:nvPr/>
        </p:nvCxnSpPr>
        <p:spPr>
          <a:xfrm rot="10800000">
            <a:off x="7739837" y="2543086"/>
            <a:ext cx="773390" cy="6186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351"/>
          <p:cNvSpPr/>
          <p:nvPr/>
        </p:nvSpPr>
        <p:spPr>
          <a:xfrm>
            <a:off x="1055899" y="4327331"/>
            <a:ext cx="3450253" cy="1702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3" name="Shape 353"/>
          <p:cNvSpPr/>
          <p:nvPr/>
        </p:nvSpPr>
        <p:spPr>
          <a:xfrm>
            <a:off x="5049983" y="4339600"/>
            <a:ext cx="3463243" cy="143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0" name="Shape 350"/>
          <p:cNvSpPr txBox="1"/>
          <p:nvPr/>
        </p:nvSpPr>
        <p:spPr>
          <a:xfrm>
            <a:off x="5049986" y="4327331"/>
            <a:ext cx="3626785" cy="1070486"/>
          </a:xfrm>
          <a:prstGeom prst="rect">
            <a:avLst/>
          </a:prstGeom>
          <a:solidFill>
            <a:srgbClr val="78AEB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Riak KV Enterprise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automatically </a:t>
            </a: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replicates data </a:t>
            </a:r>
            <a:r>
              <a:rPr lang="en-US" sz="2000" b="1" i="0" u="none" strike="noStrike" cap="none" baseline="0" dirty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between clusters</a:t>
            </a:r>
          </a:p>
        </p:txBody>
      </p:sp>
      <p:sp>
        <p:nvSpPr>
          <p:cNvPr id="84" name="Slide Number Placeholder 6"/>
          <p:cNvSpPr txBox="1">
            <a:spLocks/>
          </p:cNvSpPr>
          <p:nvPr/>
        </p:nvSpPr>
        <p:spPr>
          <a:xfrm>
            <a:off x="673100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t>Basho Technologies |  </a:t>
            </a:r>
            <a:fld id="{3B0755DA-648B-484D-90BC-CB4806C153A7}" type="slidenum"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pPr/>
              <a:t>15</a:t>
            </a:fld>
            <a:endParaRPr lang="en-US" sz="900" dirty="0">
              <a:solidFill>
                <a:schemeClr val="bg1"/>
              </a:solidFill>
              <a:latin typeface="L Avenir Light"/>
              <a:cs typeface="L 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04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dirty="0" smtClean="0">
                <a:solidFill>
                  <a:srgbClr val="78AEB7"/>
                </a:solidFill>
              </a:rPr>
              <a:t>Anatomy</a:t>
            </a:r>
            <a:endParaRPr lang="en-US" sz="5000" dirty="0">
              <a:solidFill>
                <a:srgbClr val="78AE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996" y="1968500"/>
            <a:ext cx="8229600" cy="3581400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</a:rPr>
              <a:t>Riak</a:t>
            </a:r>
            <a:r>
              <a:rPr lang="en-US" sz="2500" dirty="0" smtClean="0">
                <a:solidFill>
                  <a:schemeClr val="tx2"/>
                </a:solidFill>
              </a:rPr>
              <a:t> KV Object (Key, Metadata, Value)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Bucket (namespace)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Bucket Type (shared </a:t>
            </a:r>
            <a:r>
              <a:rPr lang="en-US" sz="2500" dirty="0" err="1" smtClean="0">
                <a:solidFill>
                  <a:schemeClr val="tx2"/>
                </a:solidFill>
              </a:rPr>
              <a:t>config</a:t>
            </a:r>
            <a:r>
              <a:rPr lang="en-US" sz="2500" dirty="0" smtClean="0">
                <a:solidFill>
                  <a:schemeClr val="tx2"/>
                </a:solidFill>
              </a:rPr>
              <a:t>)</a:t>
            </a:r>
          </a:p>
          <a:p>
            <a:endParaRPr lang="en-US" sz="2500" dirty="0">
              <a:solidFill>
                <a:schemeClr val="tx2"/>
              </a:solidFill>
            </a:endParaRPr>
          </a:p>
          <a:p>
            <a:r>
              <a:rPr lang="en-US" sz="2500" dirty="0" smtClean="0">
                <a:solidFill>
                  <a:schemeClr val="tx2"/>
                </a:solidFill>
              </a:rPr>
              <a:t>Node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Cluster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Multiple Data Centers</a:t>
            </a:r>
          </a:p>
          <a:p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2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241030"/>
            <a:ext cx="8229600" cy="1298970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63196" y="2908300"/>
            <a:ext cx="5087004" cy="2273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tx2"/>
                </a:solidFill>
              </a:rPr>
              <a:t>Key/Value CRUD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Queries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Data Types API</a:t>
            </a:r>
          </a:p>
          <a:p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7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782045"/>
            <a:ext cx="8229600" cy="1298970"/>
          </a:xfrm>
        </p:spPr>
        <p:txBody>
          <a:bodyPr/>
          <a:lstStyle/>
          <a:p>
            <a:r>
              <a:rPr lang="en-US" dirty="0" smtClean="0"/>
              <a:t>Key / Value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24996" y="2628900"/>
            <a:ext cx="6743700" cy="22733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by Key (Object Location)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POST / PUT / GET / DEL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HEAD </a:t>
            </a:r>
            <a:r>
              <a:rPr lang="en-US" sz="2000" dirty="0" smtClean="0">
                <a:solidFill>
                  <a:schemeClr val="tx2"/>
                </a:solidFill>
              </a:rPr>
              <a:t>(to check existence / get metadata)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700" dirty="0" smtClean="0">
                <a:solidFill>
                  <a:schemeClr val="tx2"/>
                </a:solidFill>
              </a:rPr>
              <a:t>Eventual Consistency vs. Strong Consistency</a:t>
            </a:r>
            <a:endParaRPr lang="en-US" sz="2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4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631430"/>
            <a:ext cx="8229600" cy="1298970"/>
          </a:xfrm>
        </p:spPr>
        <p:txBody>
          <a:bodyPr/>
          <a:lstStyle/>
          <a:p>
            <a:r>
              <a:rPr lang="en-US" dirty="0" smtClean="0"/>
              <a:t>Search Query</a:t>
            </a:r>
            <a:endParaRPr lang="en-US" dirty="0"/>
          </a:p>
        </p:txBody>
      </p:sp>
      <p:pic>
        <p:nvPicPr>
          <p:cNvPr id="4" name="Picture 3" descr="lucene-sol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724400"/>
            <a:ext cx="1839254" cy="1155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0200" y="2133600"/>
            <a:ext cx="5740400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2"/>
                </a:solidFill>
              </a:rPr>
              <a:t>Index JSON/XML/text documents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2"/>
                </a:solidFill>
              </a:rPr>
              <a:t>Or, index ‘Tags’ on binary blobs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3543300"/>
            <a:ext cx="5740400" cy="21209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Query by fields (string, </a:t>
            </a:r>
            <a:r>
              <a:rPr lang="en-US" sz="2500" dirty="0" err="1" smtClean="0">
                <a:solidFill>
                  <a:schemeClr val="accent3"/>
                </a:solidFill>
              </a:rPr>
              <a:t>int</a:t>
            </a:r>
            <a:r>
              <a:rPr lang="en-US" sz="2500" dirty="0" smtClean="0">
                <a:solidFill>
                  <a:schemeClr val="accent3"/>
                </a:solidFill>
              </a:rPr>
              <a:t>, date, …)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Range queries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Boolean/composite queries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Geospatial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96" y="292100"/>
            <a:ext cx="8229600" cy="1177530"/>
          </a:xfrm>
        </p:spPr>
        <p:txBody>
          <a:bodyPr/>
          <a:lstStyle/>
          <a:p>
            <a:r>
              <a:rPr lang="en-US" sz="7000" dirty="0" smtClean="0"/>
              <a:t>Data Types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5994400" cy="333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Counters:  </a:t>
            </a:r>
            <a:r>
              <a:rPr lang="en-US" sz="2200" b="1" dirty="0" smtClean="0">
                <a:solidFill>
                  <a:schemeClr val="tx2"/>
                </a:solidFill>
              </a:rPr>
              <a:t>Increment/Decrement</a:t>
            </a:r>
          </a:p>
          <a:p>
            <a:pPr>
              <a:lnSpc>
                <a:spcPct val="120000"/>
              </a:lnSpc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Sets: </a:t>
            </a:r>
            <a:r>
              <a:rPr lang="en-US" sz="2200" b="1" dirty="0" smtClean="0">
                <a:solidFill>
                  <a:srgbClr val="4E4E4E"/>
                </a:solidFill>
              </a:rPr>
              <a:t>Add/Remove elements</a:t>
            </a:r>
          </a:p>
          <a:p>
            <a:pPr>
              <a:lnSpc>
                <a:spcPct val="120000"/>
              </a:lnSpc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Maps: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Update Registers (strings)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Toggle Flags (</a:t>
            </a:r>
            <a:r>
              <a:rPr lang="en-US" sz="2200" b="1" dirty="0" err="1" smtClean="0">
                <a:solidFill>
                  <a:schemeClr val="tx2"/>
                </a:solidFill>
              </a:rPr>
              <a:t>boolean</a:t>
            </a:r>
            <a:r>
              <a:rPr lang="en-US" sz="2200" b="1" dirty="0" smtClean="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Also: Counters, Sets, nested Maps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63130"/>
            <a:ext cx="8229600" cy="1298970"/>
          </a:xfrm>
        </p:spPr>
        <p:txBody>
          <a:bodyPr/>
          <a:lstStyle/>
          <a:p>
            <a:r>
              <a:rPr lang="en-US" sz="7000" dirty="0" smtClean="0"/>
              <a:t>Recap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1854200" y="1892300"/>
            <a:ext cx="58015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Objects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Bucket Types / Buckets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Nodes / Clusters / Multiple DCs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Operations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Key/Value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Search Query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Data Types</a:t>
            </a:r>
            <a:endParaRPr lang="en-US"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3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152130"/>
            <a:ext cx="8229600" cy="1298970"/>
          </a:xfrm>
        </p:spPr>
        <p:txBody>
          <a:bodyPr/>
          <a:lstStyle/>
          <a:p>
            <a:r>
              <a:rPr lang="en-US" dirty="0" err="1" smtClean="0"/>
              <a:t>Riak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6700" y="2921000"/>
            <a:ext cx="523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Key (Object Location)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Value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094190"/>
            <a:ext cx="8229600" cy="1298970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7674" y="3081972"/>
            <a:ext cx="420641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(Object Location)</a:t>
            </a:r>
          </a:p>
          <a:p>
            <a:pPr algn="ctr"/>
            <a:endParaRPr lang="en-US" sz="2500" dirty="0">
              <a:solidFill>
                <a:schemeClr val="tx2"/>
              </a:solidFill>
            </a:endParaRPr>
          </a:p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is actually:</a:t>
            </a:r>
          </a:p>
          <a:p>
            <a:pPr algn="ctr"/>
            <a:endParaRPr lang="en-US" sz="2500" dirty="0">
              <a:solidFill>
                <a:schemeClr val="tx2"/>
              </a:solidFill>
            </a:endParaRPr>
          </a:p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Bucket Type + Bucket + Key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97845"/>
            <a:ext cx="8229600" cy="830855"/>
          </a:xfrm>
        </p:spPr>
        <p:txBody>
          <a:bodyPr/>
          <a:lstStyle/>
          <a:p>
            <a:r>
              <a:rPr lang="en-US" sz="5000" dirty="0" smtClean="0"/>
              <a:t>Object Location</a:t>
            </a:r>
            <a:endParaRPr lang="en-US" sz="5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1616927"/>
              </p:ext>
            </p:extLst>
          </p:nvPr>
        </p:nvGraphicFramePr>
        <p:xfrm>
          <a:off x="914400" y="1397000"/>
          <a:ext cx="77597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8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342630"/>
            <a:ext cx="8229600" cy="1298970"/>
          </a:xfrm>
        </p:spPr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8974" y="3081972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Content-Type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Last Modified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Causal Context (version)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Custom Headers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491730"/>
            <a:ext cx="8229600" cy="625870"/>
          </a:xfrm>
        </p:spPr>
        <p:txBody>
          <a:bodyPr/>
          <a:lstStyle/>
          <a:p>
            <a:r>
              <a:rPr lang="en-US" sz="7000" dirty="0" smtClean="0"/>
              <a:t>Value</a:t>
            </a:r>
            <a:endParaRPr lang="en-US" sz="7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3975" y="2844147"/>
            <a:ext cx="3901570" cy="1719129"/>
            <a:chOff x="2779675" y="2484512"/>
            <a:chExt cx="3901570" cy="1719129"/>
          </a:xfrm>
        </p:grpSpPr>
        <p:pic>
          <p:nvPicPr>
            <p:cNvPr id="4" name="Picture 3" descr="s2_banner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9675" y="2484512"/>
              <a:ext cx="3901570" cy="17191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89318" y="2975014"/>
              <a:ext cx="211615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Montserrat-Bold"/>
                  <a:cs typeface="Montserrat-Bold"/>
                </a:rPr>
                <a:t>Binary blob</a:t>
              </a:r>
              <a:endParaRPr lang="en-US" sz="3000" b="1" dirty="0">
                <a:solidFill>
                  <a:schemeClr val="bg1"/>
                </a:solidFill>
                <a:latin typeface="Montserrat-Bold"/>
                <a:cs typeface="Montserrat-Bold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51500" y="2290149"/>
            <a:ext cx="1745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8AEB7"/>
                </a:solidFill>
              </a:rPr>
              <a:t>{</a:t>
            </a:r>
            <a:r>
              <a:rPr lang="en-US" sz="3000" b="1" dirty="0" smtClean="0"/>
              <a:t> JSON </a:t>
            </a:r>
            <a:r>
              <a:rPr lang="en-US" sz="3000" b="1" dirty="0" smtClean="0">
                <a:solidFill>
                  <a:srgbClr val="78AEB7"/>
                </a:solidFill>
              </a:rPr>
              <a:t>}</a:t>
            </a:r>
            <a:endParaRPr lang="en-US" sz="3000" b="1" dirty="0">
              <a:solidFill>
                <a:srgbClr val="78AE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2514" y="1316707"/>
            <a:ext cx="41231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3"/>
                </a:solidFill>
              </a:rPr>
              <a:t>(Payload is opaque to </a:t>
            </a:r>
            <a:r>
              <a:rPr lang="en-US" sz="2500" dirty="0" err="1" smtClean="0">
                <a:solidFill>
                  <a:schemeClr val="accent3"/>
                </a:solidFill>
              </a:rPr>
              <a:t>Riak</a:t>
            </a:r>
            <a:r>
              <a:rPr lang="en-US" sz="2500" dirty="0" smtClean="0">
                <a:solidFill>
                  <a:schemeClr val="accent3"/>
                </a:solidFill>
              </a:rPr>
              <a:t>)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3796314"/>
            <a:ext cx="137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Plain Text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35" y="3057650"/>
            <a:ext cx="1446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8AEB7"/>
                </a:solidFill>
              </a:rPr>
              <a:t>&lt;</a:t>
            </a:r>
            <a:r>
              <a:rPr lang="en-US" sz="3000" b="1" dirty="0" smtClean="0"/>
              <a:t>XML</a:t>
            </a:r>
            <a:r>
              <a:rPr lang="en-US" sz="3000" b="1" dirty="0" smtClean="0">
                <a:solidFill>
                  <a:srgbClr val="78AEB7"/>
                </a:solidFill>
              </a:rPr>
              <a:t>&gt;</a:t>
            </a:r>
            <a:endParaRPr lang="en-US" sz="3000" b="1" dirty="0">
              <a:solidFill>
                <a:srgbClr val="78AEB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8027" y="4474376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Images</a:t>
            </a:r>
            <a:endParaRPr lang="en-US" sz="2000" b="1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4255545" y="2567148"/>
            <a:ext cx="1395955" cy="490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255546" y="3334649"/>
            <a:ext cx="1695389" cy="13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45001" y="3796315"/>
            <a:ext cx="1917699" cy="20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</p:cNvCxnSpPr>
          <p:nvPr/>
        </p:nvCxnSpPr>
        <p:spPr>
          <a:xfrm flipH="1" flipV="1">
            <a:off x="4255546" y="4196424"/>
            <a:ext cx="2252481" cy="478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185" y="5192392"/>
            <a:ext cx="326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Serialized Binary Objects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860800" y="4406900"/>
            <a:ext cx="1104900" cy="74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5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Sample Object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663700"/>
            <a:ext cx="8229600" cy="422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key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employee_1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value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{"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firstName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":"John", "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lastName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":"Doe"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metadata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content-type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application/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json</a:t>
            </a: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x-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riak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vclock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a85hYGBgzWDKBVIsTNPi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… 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( &lt;- causal context)</a:t>
            </a:r>
            <a:endParaRPr lang="en-US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x-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riak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-</a:t>
            </a:r>
            <a:r>
              <a:rPr lang="en-US" sz="2000" b="1" dirty="0" err="1" smtClean="0">
                <a:solidFill>
                  <a:schemeClr val="tx2"/>
                </a:solidFill>
                <a:latin typeface="Consolas"/>
                <a:cs typeface="Consolas"/>
              </a:rPr>
              <a:t>my_tag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additional_info_to_store</a:t>
            </a: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61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682230"/>
            <a:ext cx="8229600" cy="1298970"/>
          </a:xfrm>
        </p:spPr>
        <p:txBody>
          <a:bodyPr/>
          <a:lstStyle/>
          <a:p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679700"/>
            <a:ext cx="52373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Logical Namespace for Objects</a:t>
            </a:r>
          </a:p>
          <a:p>
            <a:pPr marL="285750" indent="-285750"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(A prefix for the key)</a:t>
            </a:r>
            <a:endParaRPr lang="en-US" sz="25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3987800"/>
            <a:ext cx="667072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</a:rPr>
              <a:t>Example:</a:t>
            </a:r>
          </a:p>
          <a:p>
            <a:endParaRPr lang="en-US" sz="2500" dirty="0">
              <a:solidFill>
                <a:schemeClr val="accent2"/>
              </a:solidFill>
            </a:endParaRPr>
          </a:p>
          <a:p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chemeClr val="accent3"/>
                </a:solidFill>
              </a:rPr>
              <a:t>buckets</a:t>
            </a:r>
            <a:r>
              <a:rPr lang="en-US" sz="2500" b="1" dirty="0" smtClean="0">
                <a:solidFill>
                  <a:schemeClr val="accent2"/>
                </a:solidFill>
              </a:rPr>
              <a:t>/user-profiles-</a:t>
            </a:r>
            <a:r>
              <a:rPr lang="en-US" sz="2500" b="1" dirty="0" err="1" smtClean="0">
                <a:solidFill>
                  <a:schemeClr val="accent2"/>
                </a:solidFill>
              </a:rPr>
              <a:t>basho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/user123</a:t>
            </a:r>
            <a:endParaRPr lang="en-US" sz="2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4686"/>
      </p:ext>
    </p:extLst>
  </p:cSld>
  <p:clrMapOvr>
    <a:masterClrMapping/>
  </p:clrMapOvr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Basho-PPT-3 template may 2015.potx</Template>
  <TotalTime>15720</TotalTime>
  <Words>644</Words>
  <Application>Microsoft Macintosh PowerPoint</Application>
  <PresentationFormat>On-screen Show (4:3)</PresentationFormat>
  <Paragraphs>148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Basho-PPT-3 template may 2015</vt:lpstr>
      <vt:lpstr>Basho Training  Riak 102 – Basic Anatomy</vt:lpstr>
      <vt:lpstr>PowerPoint Presentation</vt:lpstr>
      <vt:lpstr>Riak Object</vt:lpstr>
      <vt:lpstr>Key</vt:lpstr>
      <vt:lpstr>Object Location</vt:lpstr>
      <vt:lpstr>Metadata</vt:lpstr>
      <vt:lpstr>Value</vt:lpstr>
      <vt:lpstr>Sample Object</vt:lpstr>
      <vt:lpstr>Bucket</vt:lpstr>
      <vt:lpstr>Bucket Types</vt:lpstr>
      <vt:lpstr>PowerPoint Presentation</vt:lpstr>
      <vt:lpstr>Node</vt:lpstr>
      <vt:lpstr>Cluster</vt:lpstr>
      <vt:lpstr>Data Center</vt:lpstr>
      <vt:lpstr>Anatomy</vt:lpstr>
      <vt:lpstr>Operations</vt:lpstr>
      <vt:lpstr>Key / Value</vt:lpstr>
      <vt:lpstr>Search Query</vt:lpstr>
      <vt:lpstr>Data Types</vt:lpstr>
      <vt:lpstr>Recap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89</cp:revision>
  <dcterms:created xsi:type="dcterms:W3CDTF">2015-04-28T20:02:46Z</dcterms:created>
  <dcterms:modified xsi:type="dcterms:W3CDTF">2015-09-30T07:32:11Z</dcterms:modified>
</cp:coreProperties>
</file>