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43"/>
  </p:notesMasterIdLst>
  <p:sldIdLst>
    <p:sldId id="259" r:id="rId2"/>
    <p:sldId id="293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94" r:id="rId11"/>
    <p:sldId id="268" r:id="rId12"/>
    <p:sldId id="269" r:id="rId13"/>
    <p:sldId id="305" r:id="rId14"/>
    <p:sldId id="271" r:id="rId15"/>
    <p:sldId id="295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6" r:id="rId24"/>
    <p:sldId id="281" r:id="rId25"/>
    <p:sldId id="282" r:id="rId26"/>
    <p:sldId id="283" r:id="rId27"/>
    <p:sldId id="284" r:id="rId28"/>
    <p:sldId id="297" r:id="rId29"/>
    <p:sldId id="298" r:id="rId30"/>
    <p:sldId id="287" r:id="rId31"/>
    <p:sldId id="288" r:id="rId32"/>
    <p:sldId id="289" r:id="rId33"/>
    <p:sldId id="290" r:id="rId34"/>
    <p:sldId id="291" r:id="rId35"/>
    <p:sldId id="292" r:id="rId36"/>
    <p:sldId id="299" r:id="rId37"/>
    <p:sldId id="300" r:id="rId38"/>
    <p:sldId id="301" r:id="rId39"/>
    <p:sldId id="302" r:id="rId40"/>
    <p:sldId id="303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2A0E"/>
    <a:srgbClr val="EBEBEB"/>
    <a:srgbClr val="D46511"/>
    <a:srgbClr val="E79138"/>
    <a:srgbClr val="E4792F"/>
    <a:srgbClr val="FAB55C"/>
    <a:srgbClr val="DE6213"/>
    <a:srgbClr val="CB031E"/>
    <a:srgbClr val="639EA8"/>
    <a:srgbClr val="546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3" autoAdjust="0"/>
    <p:restoredTop sz="75775" autoAdjust="0"/>
  </p:normalViewPr>
  <p:slideViewPr>
    <p:cSldViewPr snapToGrid="0" snapToObjects="1" showGuides="1">
      <p:cViewPr>
        <p:scale>
          <a:sx n="100" d="100"/>
          <a:sy n="100" d="100"/>
        </p:scale>
        <p:origin x="-1624" y="256"/>
      </p:cViewPr>
      <p:guideLst>
        <p:guide orient="horz" pos="4031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3ADD2-3CA9-734A-A5C0-E415621D38D9}" type="datetimeFigureOut">
              <a:t>10/2/15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6153F-4194-9B4E-AA4C-30B41C270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9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We have a database, MySQL for example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use the SHA-1 hash function, which, given a bucket/key, gives us a number between 0 and 2^160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 each one of these partitions a range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we’re able to evenly distribute data and evenly utilize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if we need to add a physical node?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We’d have to change the ranges, and find all the objects that need to move, so we can re -shuffle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what do we need?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want an object to always live in the same partition, so we don’t have to rehash the object or sift through all the objects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we also want physical nodes to be able to change what portion of the ring it’s responsible for?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what do we do?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84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divide up the 160bit number into a large number of partitions, and then put multiple partitions on physical nodes, depending on how many physical nodes are in the cluster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  much smaller number than normal in order to make the boxes visible</a:t>
            </a:r>
          </a:p>
          <a:p>
            <a:r>
              <a:rPr lang="en-US" baseline="0" dirty="0" smtClean="0"/>
              <a:t>  - you’ll see upwards of 512 in the wild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Multiple partitions can live on a physical node</a:t>
            </a:r>
          </a:p>
          <a:p>
            <a:r>
              <a:rPr lang="en-US" baseline="0" dirty="0" smtClean="0"/>
              <a:t>When nodes join or leave a cluster, these partitions can be passed around</a:t>
            </a:r>
          </a:p>
          <a:p>
            <a:r>
              <a:rPr lang="en-US" baseline="0" dirty="0" smtClean="0"/>
              <a:t>   - instead of sifting through objects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on top of the consistent hashing function, we also now need a mapping of which partitions live on which physical node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what we call “The Ring”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see this</a:t>
            </a:r>
          </a:p>
          <a:p>
            <a:r>
              <a:rPr lang="en-US" baseline="0" dirty="0" smtClean="0"/>
              <a:t>     - </a:t>
            </a:r>
            <a:r>
              <a:rPr lang="en-US" baseline="0" dirty="0" err="1" smtClean="0"/>
              <a:t>app.config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ring_creating_size</a:t>
            </a:r>
            <a:endParaRPr lang="en-US" baseline="0" dirty="0" smtClean="0"/>
          </a:p>
          <a:p>
            <a:r>
              <a:rPr lang="en-US" baseline="0" dirty="0" smtClean="0"/>
              <a:t>     - docs – some properties/state are passed in the ring</a:t>
            </a:r>
          </a:p>
          <a:p>
            <a:endParaRPr lang="en-US" baseline="0" dirty="0" smtClean="0"/>
          </a:p>
          <a:p>
            <a:r>
              <a:rPr lang="en-US" baseline="0" smtClean="0"/>
              <a:t>The the main purpose of the ring is defining the partitions of the 160bit number (next slide)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Partitions are independent of physical servers or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nodes, and they are managed by processes in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called virtual nodes or </a:t>
            </a:r>
            <a:r>
              <a:rPr lang="en-US" baseline="0" dirty="0" err="1" smtClean="0"/>
              <a:t>vnodes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Here we see that each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Node (the guy with the map) is responsible for a group of partitions in the ring.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You’ll notice that no two red partitions are next to each other in the Ring – this is to ensure that replica data is evenly spread around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( Draw a simple cluster and the replica routing for 3 copies of data on the whiteboard if there are questions about how this protects replicas )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For a ring size of 16, or 16 total partitions for your ring’s address space, each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node running would be responsible for four partitions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As mentioned before, each of these partitions is managed by an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process running in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called a </a:t>
            </a:r>
            <a:r>
              <a:rPr lang="en-US" baseline="0" dirty="0" err="1" smtClean="0"/>
              <a:t>vnode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</a:t>
            </a:r>
            <a:r>
              <a:rPr lang="en-US" baseline="0" dirty="0" err="1" smtClean="0"/>
              <a:t>vnodes</a:t>
            </a:r>
            <a:r>
              <a:rPr lang="en-US" baseline="0" dirty="0" smtClean="0"/>
              <a:t> and partitions have a 1 to 1 ratio, you’ll sometimes hear the terms partition and </a:t>
            </a:r>
            <a:r>
              <a:rPr lang="en-US" baseline="0" dirty="0" err="1" smtClean="0"/>
              <a:t>vnode</a:t>
            </a:r>
            <a:r>
              <a:rPr lang="en-US" baseline="0" dirty="0" smtClean="0"/>
              <a:t> used interchangeably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So now when we get new pieces of data like </a:t>
            </a:r>
            <a:r>
              <a:rPr lang="en-US" baseline="0" dirty="0" err="1" smtClean="0"/>
              <a:t>santa</a:t>
            </a:r>
            <a:r>
              <a:rPr lang="en-US" baseline="0" dirty="0" smtClean="0"/>
              <a:t> clause…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He can find his way to the correct </a:t>
            </a:r>
            <a:r>
              <a:rPr lang="en-US" baseline="0" dirty="0" err="1" smtClean="0"/>
              <a:t>vnode</a:t>
            </a:r>
            <a:r>
              <a:rPr lang="en-US" baseline="0" dirty="0" smtClean="0"/>
              <a:t> no matter which node receives the put request from the client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Now we add some data, and eventually the box fills up.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Used to contain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Designed, contains 2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Contains: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Samurai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Santa Clauses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I’d like to talk about what happens to these partitions when we add a new node to the mix.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partitions need to be rebalanced, and this process is called Handoff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4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Here is our four node cluster from before, each with 4 partitions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A new node is added to ease the load on the rest of the cluster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Using the Gossip protocol to chat with each other, the nodes decide which existing partitions can be handed off to the new guy.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our ring size of 16 isn’t divisible by 5, most nodes will have 3 partitions now, and one node will have 4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This is what our partition mapping looks like after handoff is complete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that we’ve talked about ownership hand-offs in a normal cluster state, lets talk about what happens in a failure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4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44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Lets say a pile of rocks falls on one of your servers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Here comes ‘</a:t>
            </a:r>
            <a:r>
              <a:rPr lang="en-US" baseline="0" dirty="0" err="1" smtClean="0"/>
              <a:t>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santa</a:t>
            </a:r>
            <a:r>
              <a:rPr lang="en-US" baseline="0" dirty="0" smtClean="0"/>
              <a:t> clause looking for his </a:t>
            </a:r>
            <a:r>
              <a:rPr lang="en-US" baseline="0" dirty="0" err="1" smtClean="0"/>
              <a:t>vnode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The node that receives the request hashes his name and finds that he should be directed to the red node… but where’d the red node go?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What happens when we run out of space?</a:t>
            </a:r>
          </a:p>
          <a:p>
            <a:r>
              <a:rPr lang="en-US" baseline="0" dirty="0" smtClean="0"/>
              <a:t>At some point you have too much data to fit on one server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More objects, different objects?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Too many objects for one box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What do you do?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Traditionally in the relational world, you might scale vertically and just buy a bigger box, but this only works for so long if your data continues to grow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During the absence of the red node, the rest of the nodes will claim ownership of the partitions red used to handle as if it were a cluster of 3 </a:t>
            </a:r>
            <a:r>
              <a:rPr lang="en-US" baseline="0" dirty="0" err="1" smtClean="0"/>
              <a:t>ndoes</a:t>
            </a:r>
            <a:r>
              <a:rPr lang="en-US" baseline="0" dirty="0" smtClean="0"/>
              <a:t> instead of four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If the red node comes back online and is rediscovered by the rest of the cluster via Gossip protocol, the handoff process begins to return the partitions back to red’s ownership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The process of neighboring nodes taking temporary ownership of the partitions of a downed node is called…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Hinted handoff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differs from regular handoff because it happened as the result of an unexpected change in the cluster, not from intentionally adding or removing a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44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80000"/>
              </a:lnSpc>
              <a:buFont typeface="Arial"/>
              <a:buChar char="•"/>
            </a:pPr>
            <a:endParaRPr lang="en-US" sz="1200" b="1" dirty="0" smtClean="0">
              <a:latin typeface="Franklin Gothic Medium"/>
              <a:cs typeface="Franklin Gothic Medium"/>
            </a:endParaRPr>
          </a:p>
          <a:p>
            <a:pPr marL="0" indent="0" algn="l">
              <a:lnSpc>
                <a:spcPct val="80000"/>
              </a:lnSpc>
              <a:buFont typeface="Arial"/>
              <a:buNone/>
            </a:pPr>
            <a:r>
              <a:rPr lang="en-US" sz="1200" b="1" dirty="0" smtClean="0">
                <a:latin typeface="Franklin Gothic Medium"/>
                <a:cs typeface="Franklin Gothic Medium"/>
              </a:rPr>
              <a:t>To review</a:t>
            </a:r>
          </a:p>
          <a:p>
            <a:pPr marL="571500" indent="-571500" algn="l">
              <a:lnSpc>
                <a:spcPct val="80000"/>
              </a:lnSpc>
              <a:buFont typeface="Arial"/>
              <a:buChar char="•"/>
            </a:pPr>
            <a:endParaRPr lang="en-US" sz="1200" b="1" dirty="0" smtClean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8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Consistent Hashing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</a:t>
            </a:r>
            <a:r>
              <a:rPr lang="en-US" sz="1200" b="1" dirty="0" smtClean="0">
                <a:latin typeface="Franklin Gothic Medium"/>
                <a:cs typeface="Franklin Gothic Medium"/>
              </a:rPr>
              <a:t>removes the guess work from </a:t>
            </a:r>
            <a:r>
              <a:rPr lang="en-US" sz="1200" b="1" dirty="0" err="1" smtClean="0">
                <a:latin typeface="Franklin Gothic Medium"/>
                <a:cs typeface="Franklin Gothic Medium"/>
              </a:rPr>
              <a:t>sharding</a:t>
            </a:r>
            <a:r>
              <a:rPr lang="en-US" sz="1200" b="1" dirty="0" smtClean="0">
                <a:latin typeface="Franklin Gothic Medium"/>
                <a:cs typeface="Franklin Gothic Medium"/>
              </a:rPr>
              <a:t> and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Evenly distributes data</a:t>
            </a:r>
            <a:endParaRPr lang="en-US" sz="1200" b="1" dirty="0">
              <a:latin typeface="Franklin Gothic Medium"/>
              <a:cs typeface="Franklin Gothic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003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The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ring is made up of </a:t>
            </a:r>
            <a:r>
              <a:rPr lang="en-US" sz="1200" b="1" dirty="0" smtClean="0">
                <a:latin typeface="Franklin Gothic Medium"/>
                <a:cs typeface="Franklin Gothic Medium"/>
              </a:rPr>
              <a:t>Partitions in the address space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of</a:t>
            </a:r>
            <a:r>
              <a:rPr lang="en-US" sz="1200" b="1" dirty="0" smtClean="0">
                <a:latin typeface="Franklin Gothic Medium"/>
                <a:cs typeface="Franklin Gothic Medium"/>
              </a:rPr>
              <a:t> 0 to 2</a:t>
            </a:r>
            <a:r>
              <a:rPr lang="en-US" sz="1200" b="1" baseline="30000" dirty="0" smtClean="0">
                <a:latin typeface="Franklin Gothic Medium"/>
                <a:cs typeface="Franklin Gothic Medium"/>
              </a:rPr>
              <a:t>160</a:t>
            </a:r>
            <a:endParaRPr lang="en-US" sz="1200" b="1" dirty="0" smtClean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Each of those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partitions is managed by a </a:t>
            </a:r>
            <a:r>
              <a:rPr lang="en-US" sz="1200" b="1" baseline="0" dirty="0" err="1" smtClean="0">
                <a:latin typeface="Franklin Gothic Medium"/>
                <a:cs typeface="Franklin Gothic Medium"/>
              </a:rPr>
              <a:t>vnode</a:t>
            </a:r>
            <a:endParaRPr lang="en-US" sz="1200" b="1" baseline="0" dirty="0" smtClean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baseline="0" dirty="0" smtClean="0">
                <a:latin typeface="Franklin Gothic Medium"/>
                <a:cs typeface="Franklin Gothic Medium"/>
              </a:rPr>
              <a:t>Which are </a:t>
            </a:r>
            <a:r>
              <a:rPr lang="en-US" sz="1200" b="1" dirty="0" smtClean="0">
                <a:latin typeface="Franklin Gothic Medium"/>
                <a:cs typeface="Franklin Gothic Medium"/>
              </a:rPr>
              <a:t>divided as evenly as possible amongst the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6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Ownership Handoff – happens as intentional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administration</a:t>
            </a:r>
            <a:endParaRPr lang="en-US" sz="1200" b="1" dirty="0" smtClean="0">
              <a:latin typeface="Franklin Gothic Medium"/>
              <a:cs typeface="Franklin Gothic Medium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1200" b="1" dirty="0" smtClean="0">
                <a:latin typeface="Franklin Gothic Medium"/>
                <a:cs typeface="Franklin Gothic Medium"/>
              </a:rPr>
              <a:t>Hinted Handoff – happens</a:t>
            </a:r>
            <a:r>
              <a:rPr lang="en-US" sz="1200" b="1" baseline="0" dirty="0" smtClean="0">
                <a:latin typeface="Franklin Gothic Medium"/>
                <a:cs typeface="Franklin Gothic Medium"/>
              </a:rPr>
              <a:t> in failure modes</a:t>
            </a:r>
            <a:endParaRPr lang="en-US" sz="1200" b="1" dirty="0">
              <a:latin typeface="Franklin Gothic Medium"/>
              <a:cs typeface="Franklin Gothic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One solution might be separate your data sort of chronologically. (You add more machines to store things. This creates a problem, where do things go, and how do you get them?)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typical scheme looks like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things of this type go here</a:t>
            </a:r>
          </a:p>
          <a:p>
            <a:r>
              <a:rPr lang="en-US" baseline="0" dirty="0" smtClean="0"/>
              <a:t>   - map, based on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are the problems?</a:t>
            </a:r>
          </a:p>
          <a:p>
            <a:r>
              <a:rPr lang="en-US" baseline="0" dirty="0" smtClean="0"/>
              <a:t> - only 1 Dr. Who</a:t>
            </a:r>
          </a:p>
          <a:p>
            <a:r>
              <a:rPr lang="en-US" baseline="0" dirty="0" smtClean="0"/>
              <a:t> - No body wants to be a hall monitor</a:t>
            </a:r>
          </a:p>
          <a:p>
            <a:r>
              <a:rPr lang="en-US" baseline="0" dirty="0" smtClean="0"/>
              <a:t> - everyone wants to be a cowboy</a:t>
            </a:r>
          </a:p>
          <a:p>
            <a:r>
              <a:rPr lang="en-US" baseline="0" dirty="0" smtClean="0"/>
              <a:t> - No Samurai’s left, Tom </a:t>
            </a:r>
            <a:r>
              <a:rPr lang="en-US" baseline="0" dirty="0" err="1" smtClean="0"/>
              <a:t>Cruize</a:t>
            </a:r>
            <a:r>
              <a:rPr lang="en-US" baseline="0" dirty="0" smtClean="0"/>
              <a:t> was the last one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Imbalance</a:t>
            </a:r>
          </a:p>
          <a:p>
            <a:r>
              <a:rPr lang="en-US" baseline="0" dirty="0" smtClean="0"/>
              <a:t>Where do you put new things?</a:t>
            </a:r>
          </a:p>
          <a:p>
            <a:r>
              <a:rPr lang="en-US" baseline="0" dirty="0" smtClean="0"/>
              <a:t>Resource misallocation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Eventually you’ll have to rebalance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User ids 1-1000 goes in box 1,</a:t>
            </a:r>
          </a:p>
          <a:p>
            <a:r>
              <a:rPr lang="en-US" baseline="0" dirty="0" smtClean="0"/>
              <a:t>User ids 1000-2000 goes in box 2,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But what happens if users 1-1000 stop using your service or become stagnant – you’d be wasting resources on a potentially unutilized box – and you’d likely have hot and cold spots in your “cluster” creating difficult to manage access patterns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Another solution might be to shard based on the type of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can again result in wasted resources and hot spots if you happen to have a lot more cowboy data than samurai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might also end up not having an appropriate place for new data if you add more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do we solve this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81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what do we do?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using some classification to determine where to put the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take the key, and perform a hash function on that key, to get a 180 bit integer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a consistent hash function on the key.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Always converts the key to the same number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Divide up the possible number ranges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call this consistent hashing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version of </a:t>
            </a:r>
            <a:r>
              <a:rPr lang="en-US" baseline="0" dirty="0" err="1" smtClean="0"/>
              <a:t>sharding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What this gives us is this: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00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Data is now evenly distributed</a:t>
            </a:r>
          </a:p>
          <a:p>
            <a:r>
              <a:rPr lang="en-US" baseline="0" dirty="0" smtClean="0"/>
              <a:t>resources are evenly utilized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guy with the map knows where every object should go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Think about how clever that is</a:t>
            </a:r>
          </a:p>
          <a:p>
            <a:r>
              <a:rPr lang="en-US" baseline="0" dirty="0" smtClean="0"/>
              <a:t>   - all you need is the function, which doesn’t change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 Applying this approach to the rest of our data, we are able to spread objects out evenly across the entire cluster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results in reduced hot spots for certain types of data, and more even utilization of resources for all of your boxes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0952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330" y="303273"/>
            <a:ext cx="1896025" cy="634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07889" y="1914425"/>
            <a:ext cx="6099600" cy="1470025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7889" y="3670200"/>
            <a:ext cx="60996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10/2/15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8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vider-Backgrou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55" y="5904465"/>
            <a:ext cx="1896025" cy="6349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762647" y="3106194"/>
            <a:ext cx="86291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1498967"/>
            <a:ext cx="3573580" cy="1470025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A92A0E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477" y="3340080"/>
            <a:ext cx="3388853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A92A0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5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0855" y="5904465"/>
            <a:ext cx="1896025" cy="6349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157457" y="3106194"/>
            <a:ext cx="86291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66410" y="1498967"/>
            <a:ext cx="3573580" cy="1470025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1287" y="3340080"/>
            <a:ext cx="3388853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047240"/>
            <a:ext cx="8229600" cy="48452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0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2574530"/>
            <a:ext cx="8229600" cy="583170"/>
          </a:xfrm>
        </p:spPr>
        <p:txBody>
          <a:bodyPr>
            <a:noAutofit/>
          </a:bodyPr>
          <a:lstStyle>
            <a:lvl1pPr algn="ctr">
              <a:defRPr sz="5000">
                <a:solidFill>
                  <a:srgbClr val="78AEB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4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sho-powerpoint-content.jp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 descr="basho-logo-white-horiz.eps-5.pdf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096" y="6315092"/>
            <a:ext cx="1213504" cy="4063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096" y="453630"/>
            <a:ext cx="8229600" cy="583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096" y="1047240"/>
            <a:ext cx="8229600" cy="484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443DEF9-44C4-C548-A6C2-FDF41AEECFA9}" type="datetimeFigureOut">
              <a:rPr lang="en-US" smtClean="0"/>
              <a:pPr/>
              <a:t>10/2/15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B0755DA-648B-484D-90BC-CB4806C153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0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2" r:id="rId5"/>
    <p:sldLayoutId id="2147483654" r:id="rId6"/>
    <p:sldLayoutId id="2147483655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E4792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microsoft.com/office/2007/relationships/hdphoto" Target="../media/hdphoto6.wdp"/><Relationship Id="rId14" Type="http://schemas.microsoft.com/office/2007/relationships/hdphoto" Target="../media/hdphoto9.wdp"/><Relationship Id="rId15" Type="http://schemas.openxmlformats.org/officeDocument/2006/relationships/image" Target="../media/image26.png"/><Relationship Id="rId16" Type="http://schemas.microsoft.com/office/2007/relationships/hdphoto" Target="../media/hdphoto8.wdp"/><Relationship Id="rId17" Type="http://schemas.openxmlformats.org/officeDocument/2006/relationships/image" Target="../media/image18.png"/><Relationship Id="rId18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microsoft.com/office/2007/relationships/hdphoto" Target="../media/hdphoto5.wdp"/><Relationship Id="rId6" Type="http://schemas.microsoft.com/office/2007/relationships/hdphoto" Target="../media/hdphoto10.wdp"/><Relationship Id="rId7" Type="http://schemas.microsoft.com/office/2007/relationships/hdphoto" Target="../media/hdphoto8.wdp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7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7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7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microsoft.com/office/2007/relationships/hdphoto" Target="../media/hdphoto2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microsoft.com/office/2007/relationships/hdphoto" Target="../media/hdphoto3.wdp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microsoft.com/office/2007/relationships/hdphoto" Target="../media/hdphoto4.wdp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microsoft.com/office/2007/relationships/hdphoto" Target="../media/hdphoto5.wdp"/><Relationship Id="rId9" Type="http://schemas.openxmlformats.org/officeDocument/2006/relationships/image" Target="../media/image11.png"/><Relationship Id="rId10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11" Type="http://schemas.microsoft.com/office/2007/relationships/hdphoto" Target="../media/hdphoto8.wdp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microsoft.com/office/2007/relationships/hdphoto" Target="../media/hdphoto7.wdp"/><Relationship Id="rId6" Type="http://schemas.openxmlformats.org/officeDocument/2006/relationships/image" Target="../media/image14.png"/><Relationship Id="rId7" Type="http://schemas.microsoft.com/office/2007/relationships/hdphoto" Target="../media/hdphoto6.wdp"/><Relationship Id="rId8" Type="http://schemas.openxmlformats.org/officeDocument/2006/relationships/image" Target="../media/image15.png"/><Relationship Id="rId9" Type="http://schemas.microsoft.com/office/2007/relationships/hdphoto" Target="../media/hdphoto5.wdp"/><Relationship Id="rId10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microsoft.com/office/2007/relationships/hdphoto" Target="../media/hdphoto5.wdp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pPr lvl="0" algn="ctr">
              <a:spcBef>
                <a:spcPts val="0"/>
              </a:spcBef>
            </a:pPr>
            <a:r>
              <a:rPr lang="en-US" sz="3200" b="1" spc="300" dirty="0" err="1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Riak</a:t>
            </a:r>
            <a: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201: </a:t>
            </a:r>
            <a:b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Learning to Share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1400" kern="0" spc="5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Basho Professional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3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28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Picture 21" descr="santa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821" y="2918539"/>
            <a:ext cx="1022428" cy="1768917"/>
          </a:xfrm>
          <a:prstGeom prst="rect">
            <a:avLst/>
          </a:prstGeom>
        </p:spPr>
      </p:pic>
      <p:pic>
        <p:nvPicPr>
          <p:cNvPr id="25" name="Picture 24" descr="cowbo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103" y="3017214"/>
            <a:ext cx="951882" cy="1903763"/>
          </a:xfrm>
          <a:prstGeom prst="rect">
            <a:avLst/>
          </a:prstGeom>
        </p:spPr>
      </p:pic>
      <p:pic>
        <p:nvPicPr>
          <p:cNvPr id="26" name="Picture 25" descr="drwho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727" y="2732423"/>
            <a:ext cx="1316182" cy="2175205"/>
          </a:xfrm>
          <a:prstGeom prst="rect">
            <a:avLst/>
          </a:prstGeom>
        </p:spPr>
      </p:pic>
      <p:pic>
        <p:nvPicPr>
          <p:cNvPr id="27" name="Picture 26" descr="monitor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211" y="3297727"/>
            <a:ext cx="941800" cy="1883599"/>
          </a:xfrm>
          <a:prstGeom prst="rect">
            <a:avLst/>
          </a:prstGeom>
        </p:spPr>
      </p:pic>
      <p:pic>
        <p:nvPicPr>
          <p:cNvPr id="19" name="Picture 18" descr="kimono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0203" y="3220552"/>
            <a:ext cx="945189" cy="1890377"/>
          </a:xfrm>
          <a:prstGeom prst="rect">
            <a:avLst/>
          </a:prstGeom>
        </p:spPr>
      </p:pic>
      <p:pic>
        <p:nvPicPr>
          <p:cNvPr id="2" name="Picture 1" descr="hugs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0567" y="2947939"/>
            <a:ext cx="1221251" cy="1831877"/>
          </a:xfrm>
          <a:prstGeom prst="rect">
            <a:avLst/>
          </a:prstGeom>
        </p:spPr>
      </p:pic>
      <p:pic>
        <p:nvPicPr>
          <p:cNvPr id="3" name="Picture 2" descr="golfer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296" y="3154637"/>
            <a:ext cx="1211735" cy="18176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28" name="Picture 27" descr="cowbo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292" y="3338947"/>
            <a:ext cx="951882" cy="19037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pic>
        <p:nvPicPr>
          <p:cNvPr id="30" name="Picture 29" descr="golfer.png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5576" y="3153098"/>
            <a:ext cx="899006" cy="1817603"/>
          </a:xfrm>
          <a:prstGeom prst="rect">
            <a:avLst/>
          </a:prstGeom>
        </p:spPr>
      </p:pic>
      <p:pic>
        <p:nvPicPr>
          <p:cNvPr id="29" name="Picture 28" descr="monitor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0338" y="3257703"/>
            <a:ext cx="941800" cy="18835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1239" y="284107"/>
            <a:ext cx="1914822" cy="268221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1547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0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21333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1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841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2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40736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3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808357" y="346978"/>
            <a:ext cx="4208451" cy="2350171"/>
            <a:chOff x="3808357" y="346978"/>
            <a:chExt cx="4208451" cy="2350171"/>
          </a:xfrm>
        </p:grpSpPr>
        <p:pic>
          <p:nvPicPr>
            <p:cNvPr id="52" name="Picture 51" descr="santa.png"/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37173" y="346978"/>
              <a:ext cx="1274236" cy="220457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808357" y="1376772"/>
              <a:ext cx="1611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hash_me</a:t>
              </a:r>
              <a:endPara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810390" y="95313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A92A0E"/>
                  </a:solidFill>
                  <a:latin typeface="Franklin Gothic Medium"/>
                  <a:cs typeface="Franklin Gothic Medium"/>
                </a:rPr>
                <a:t>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92091" y="2297039"/>
              <a:ext cx="1560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A92A0E"/>
                  </a:solidFill>
                  <a:latin typeface="Franklin Gothic Medium"/>
                  <a:cs typeface="Franklin Gothic Medium"/>
                </a:rPr>
                <a:t>Claus, Santa</a:t>
              </a:r>
              <a:endParaRPr lang="en-US" sz="2000" dirty="0">
                <a:solidFill>
                  <a:srgbClr val="A92A0E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8977" y="94478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A92A0E"/>
                  </a:solidFill>
                  <a:latin typeface="Franklin Gothic Medium"/>
                  <a:cs typeface="Franklin Gothic Medium"/>
                </a:rPr>
                <a:t>(</a:t>
              </a:r>
              <a:endParaRPr lang="en-US" sz="6000" dirty="0">
                <a:solidFill>
                  <a:srgbClr val="A92A0E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75262" y="1271972"/>
              <a:ext cx="841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A92A0E"/>
                  </a:solidFill>
                  <a:latin typeface="Franklin Gothic Medium"/>
                  <a:cs typeface="Franklin Gothic Medium"/>
                </a:rPr>
                <a:t>= 0</a:t>
              </a:r>
              <a:endParaRPr lang="en-US" sz="3600" dirty="0">
                <a:solidFill>
                  <a:srgbClr val="A92A0E"/>
                </a:solidFill>
                <a:latin typeface="Franklin Gothic Medium"/>
                <a:cs typeface="Franklin Gothic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6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82369" y="5202281"/>
            <a:ext cx="1140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0 to …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21149" y="5202281"/>
            <a:ext cx="119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… to …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83980" y="5202281"/>
            <a:ext cx="1195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… to …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9467" y="5209978"/>
            <a:ext cx="155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… to 2</a:t>
            </a:r>
            <a:r>
              <a:rPr lang="en-US" sz="2800" baseline="30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160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934" y="1657157"/>
            <a:ext cx="1464246" cy="20510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5231" y="1657157"/>
            <a:ext cx="1464246" cy="20510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6528" y="1657157"/>
            <a:ext cx="1464246" cy="205106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7825" y="1657157"/>
            <a:ext cx="1464246" cy="20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84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" name="Curved Left Arrow 1"/>
          <p:cNvSpPr/>
          <p:nvPr/>
        </p:nvSpPr>
        <p:spPr bwMode="auto">
          <a:xfrm>
            <a:off x="5422328" y="654052"/>
            <a:ext cx="1954472" cy="5163939"/>
          </a:xfrm>
          <a:prstGeom prst="curvedLeftArrow">
            <a:avLst>
              <a:gd name="adj1" fmla="val 8862"/>
              <a:gd name="adj2" fmla="val 26074"/>
              <a:gd name="adj3" fmla="val 14494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3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4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964" y="3198858"/>
            <a:ext cx="196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/>
                <a:cs typeface="Consolas"/>
              </a:rPr>
              <a:t>ring_size</a:t>
            </a:r>
            <a:r>
              <a:rPr lang="en-US" dirty="0" smtClean="0">
                <a:latin typeface="Consolas"/>
                <a:cs typeface="Consolas"/>
              </a:rPr>
              <a:t> = 16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7103" y="2582765"/>
            <a:ext cx="11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cxnSp>
        <p:nvCxnSpPr>
          <p:cNvPr id="5" name="Straight Arrow Connector 4"/>
          <p:cNvCxnSpPr>
            <a:endCxn id="52" idx="3"/>
          </p:cNvCxnSpPr>
          <p:nvPr/>
        </p:nvCxnSpPr>
        <p:spPr>
          <a:xfrm flipH="1" flipV="1">
            <a:off x="3801190" y="2100081"/>
            <a:ext cx="538788" cy="45230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167660" y="1690951"/>
            <a:ext cx="391640" cy="81672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784437" y="1707186"/>
            <a:ext cx="171925" cy="7989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48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0853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210901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171712" y="537217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17357" y="537282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53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3" name="Group 2"/>
          <p:cNvGrpSpPr/>
          <p:nvPr/>
        </p:nvGrpSpPr>
        <p:grpSpPr>
          <a:xfrm>
            <a:off x="467187" y="3650170"/>
            <a:ext cx="2949613" cy="2667424"/>
            <a:chOff x="467187" y="3650170"/>
            <a:chExt cx="2949613" cy="266742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8553" y="3650170"/>
              <a:ext cx="1464246" cy="2051062"/>
            </a:xfrm>
            <a:prstGeom prst="rect">
              <a:avLst/>
            </a:prstGeom>
          </p:spPr>
        </p:pic>
        <p:pic>
          <p:nvPicPr>
            <p:cNvPr id="31" name="Content Placeholder 6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467187" y="5129463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6" name="Content Placeholder 6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1326848" y="5160180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8" name="Content Placeholder 6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779291" y="548720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9" name="Content Placeholder 6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1661465" y="550241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5734675" y="3650170"/>
            <a:ext cx="2979730" cy="2742824"/>
            <a:chOff x="5734675" y="3650170"/>
            <a:chExt cx="2979730" cy="274282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3994" y="3650170"/>
              <a:ext cx="1464246" cy="2051062"/>
            </a:xfrm>
            <a:prstGeom prst="rect">
              <a:avLst/>
            </a:prstGeom>
          </p:spPr>
        </p:pic>
        <p:pic>
          <p:nvPicPr>
            <p:cNvPr id="30" name="Content Placeholder 6"/>
            <p:cNvPicPr>
              <a:picLocks noChangeAspect="1"/>
            </p:cNvPicPr>
            <p:nvPr/>
          </p:nvPicPr>
          <p:blipFill>
            <a:blip r:embed="rId4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662177" y="512881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0" name="Content Placeholder 6"/>
            <p:cNvPicPr>
              <a:picLocks noChangeAspect="1"/>
            </p:cNvPicPr>
            <p:nvPr/>
          </p:nvPicPr>
          <p:blipFill>
            <a:blip r:embed="rId4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734675" y="5098686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1" name="Content Placeholder 6"/>
            <p:cNvPicPr>
              <a:picLocks noChangeAspect="1"/>
            </p:cNvPicPr>
            <p:nvPr/>
          </p:nvPicPr>
          <p:blipFill>
            <a:blip r:embed="rId4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879168" y="5516973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2" name="Content Placeholder 6"/>
            <p:cNvPicPr>
              <a:picLocks noChangeAspect="1"/>
            </p:cNvPicPr>
            <p:nvPr/>
          </p:nvPicPr>
          <p:blipFill>
            <a:blip r:embed="rId4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959070" y="557781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5766259" y="501322"/>
            <a:ext cx="2868206" cy="2775079"/>
            <a:chOff x="5766259" y="501322"/>
            <a:chExt cx="2868206" cy="277507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3994" y="501322"/>
              <a:ext cx="1464246" cy="2051062"/>
            </a:xfrm>
            <a:prstGeom prst="rect">
              <a:avLst/>
            </a:prstGeom>
          </p:spPr>
        </p:pic>
        <p:pic>
          <p:nvPicPr>
            <p:cNvPr id="29" name="Content Placeholder 6"/>
            <p:cNvPicPr>
              <a:picLocks noChangeAspect="1"/>
            </p:cNvPicPr>
            <p:nvPr/>
          </p:nvPicPr>
          <p:blipFill>
            <a:blip r:embed="rId4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701366" y="1951375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3" name="Content Placeholder 6"/>
            <p:cNvPicPr>
              <a:picLocks noChangeAspect="1"/>
            </p:cNvPicPr>
            <p:nvPr/>
          </p:nvPicPr>
          <p:blipFill>
            <a:blip r:embed="rId4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766259" y="1989697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4" name="Content Placeholder 6"/>
            <p:cNvPicPr>
              <a:picLocks noChangeAspect="1"/>
            </p:cNvPicPr>
            <p:nvPr/>
          </p:nvPicPr>
          <p:blipFill>
            <a:blip r:embed="rId4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009616" y="2446010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5" name="Content Placeholder 6"/>
            <p:cNvPicPr>
              <a:picLocks noChangeAspect="1"/>
            </p:cNvPicPr>
            <p:nvPr/>
          </p:nvPicPr>
          <p:blipFill>
            <a:blip r:embed="rId4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6879130" y="246122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745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705272" y="681082"/>
            <a:ext cx="1169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node</a:t>
            </a:r>
            <a:endParaRPr lang="en-US" sz="36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07657" y="2270394"/>
            <a:ext cx="1324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vnode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  <a:p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(</a:t>
            </a:r>
            <a:r>
              <a:rPr lang="en-US" sz="2000" dirty="0" err="1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vee</a:t>
            </a:r>
            <a:r>
              <a:rPr lang="en-US" sz="20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-node)</a:t>
            </a:r>
            <a:endParaRPr lang="en-US" sz="20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278742" y="1081315"/>
            <a:ext cx="428173" cy="2902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2779485" y="2540000"/>
            <a:ext cx="428172" cy="2902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6768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66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 bwMode="auto">
          <a:xfrm>
            <a:off x="4664700" y="1646912"/>
            <a:ext cx="1161143" cy="835032"/>
          </a:xfrm>
          <a:prstGeom prst="wedgeEllipseCallout">
            <a:avLst>
              <a:gd name="adj1" fmla="val -25105"/>
              <a:gd name="adj2" fmla="val 83886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Franklin Gothic Medium"/>
                <a:cs typeface="Franklin Gothic Medium"/>
              </a:rPr>
              <a:t>w</a:t>
            </a:r>
            <a:r>
              <a:rPr lang="en-US" sz="1800" dirty="0" smtClean="0">
                <a:latin typeface="Franklin Gothic Medium"/>
                <a:cs typeface="Franklin Gothic Medium"/>
              </a:rPr>
              <a:t>here to?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>
              <a:gd name="adj1" fmla="val -27818"/>
              <a:gd name="adj2" fmla="val 6250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7" name="Oval Callout 66"/>
          <p:cNvSpPr/>
          <p:nvPr/>
        </p:nvSpPr>
        <p:spPr bwMode="auto">
          <a:xfrm>
            <a:off x="2046514" y="3541488"/>
            <a:ext cx="1270000" cy="616857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46273" y="3628572"/>
            <a:ext cx="128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there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9" name="Oval Callout 68"/>
          <p:cNvSpPr/>
          <p:nvPr/>
        </p:nvSpPr>
        <p:spPr bwMode="auto">
          <a:xfrm>
            <a:off x="7569199" y="3592288"/>
            <a:ext cx="1270000" cy="616857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68958" y="3679372"/>
            <a:ext cx="128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there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1" name="Oval Callout 70"/>
          <p:cNvSpPr/>
          <p:nvPr/>
        </p:nvSpPr>
        <p:spPr bwMode="auto">
          <a:xfrm>
            <a:off x="7474857" y="188688"/>
            <a:ext cx="1270000" cy="616857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74616" y="275772"/>
            <a:ext cx="128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there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865179"/>
            <a:ext cx="1429833" cy="580482"/>
          </a:xfrm>
          <a:prstGeom prst="wedgeEllipseCallout">
            <a:avLst>
              <a:gd name="adj1" fmla="val -39379"/>
              <a:gd name="adj2" fmla="val 6934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32286" y="1914417"/>
            <a:ext cx="163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ranklin Gothic Medium"/>
                <a:cs typeface="Franklin Gothic Medium"/>
              </a:rPr>
              <a:t>t</a:t>
            </a:r>
            <a:r>
              <a:rPr lang="en-US" sz="1200" dirty="0" smtClean="0">
                <a:latin typeface="Franklin Gothic Medium"/>
                <a:cs typeface="Franklin Gothic Medium"/>
              </a:rPr>
              <a:t>his way to your partition, sir.</a:t>
            </a:r>
          </a:p>
        </p:txBody>
      </p:sp>
    </p:spTree>
    <p:extLst>
      <p:ext uri="{BB962C8B-B14F-4D97-AF65-F5344CB8AC3E}">
        <p14:creationId xmlns:p14="http://schemas.microsoft.com/office/powerpoint/2010/main" val="22143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Ownership Handoff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9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8210" y="2177722"/>
            <a:ext cx="1464246" cy="2051062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4463143" y="1407887"/>
            <a:ext cx="1415143" cy="943428"/>
          </a:xfrm>
          <a:prstGeom prst="wedgeEllipseCallout">
            <a:avLst>
              <a:gd name="adj1" fmla="val -29551"/>
              <a:gd name="adj2" fmla="val 64808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Franklin Gothic Medium"/>
                <a:cs typeface="Franklin Gothic Medium"/>
              </a:rPr>
              <a:t>i</a:t>
            </a:r>
            <a:r>
              <a:rPr lang="en-US" sz="1800" dirty="0" err="1" smtClean="0">
                <a:latin typeface="Franklin Gothic Medium"/>
                <a:cs typeface="Franklin Gothic Medium"/>
              </a:rPr>
              <a:t>’m</a:t>
            </a:r>
            <a:r>
              <a:rPr lang="en-US" sz="1800" dirty="0" smtClean="0">
                <a:latin typeface="Franklin Gothic Medium"/>
                <a:cs typeface="Franklin Gothic Medium"/>
              </a:rPr>
              <a:t> here to help!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4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8210" y="2177722"/>
            <a:ext cx="1464246" cy="20510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69475" y="364725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41401" y="219289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240733" y="308979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1170" y="2920665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670208" y="415984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2055" y="4011719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5254" y="2110347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0569" y="3561775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 bwMode="auto">
          <a:xfrm flipV="1">
            <a:off x="2721429" y="4876800"/>
            <a:ext cx="428171" cy="2685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>
            <a:off x="1973943" y="2902857"/>
            <a:ext cx="660400" cy="2394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5849257" y="4572000"/>
            <a:ext cx="508000" cy="6168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5965371" y="1988457"/>
            <a:ext cx="413658" cy="2249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721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8210" y="2177722"/>
            <a:ext cx="1464246" cy="20510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3915688" y="367335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930163" y="375019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8656" y="3581066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3105634" y="430498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934" y="4265718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5414" y="3569031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00D8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23590" y="43149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4898" y="4229432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778000"/>
            <a:ext cx="8400396" cy="2146300"/>
          </a:xfrm>
        </p:spPr>
        <p:txBody>
          <a:bodyPr/>
          <a:lstStyle/>
          <a:p>
            <a:r>
              <a:rPr lang="en-US" dirty="0" smtClean="0"/>
              <a:t>Ownership Handoff: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planned operations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84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Hinted Handoff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1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1623220" y="1999574"/>
            <a:ext cx="5867400" cy="272482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692" y="2438401"/>
            <a:ext cx="274942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2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" name="Picture 7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72" name="Picture 7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7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7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77" name="Picture 7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78" name="Picture 7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79" name="Picture 7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80" name="Picture 7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8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" name="Picture 8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83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4" name="Picture 8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85" name="Picture 8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86" name="Picture 8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8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9" name="Picture 8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90" name="Picture 8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91" name="Picture 9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92" name="Picture 9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9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5" name="Picture 9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96" name="Picture 9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99" name="Oval Callout 98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101" name="Oval Callout 100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5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 bwMode="auto">
          <a:xfrm>
            <a:off x="4535714" y="1538516"/>
            <a:ext cx="1161143" cy="943428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Franklin Gothic Medium"/>
                <a:cs typeface="Franklin Gothic Medium"/>
              </a:rPr>
              <a:t>w</a:t>
            </a:r>
            <a:r>
              <a:rPr lang="en-US" sz="1800" dirty="0" smtClean="0">
                <a:latin typeface="Franklin Gothic Medium"/>
                <a:cs typeface="Franklin Gothic Medium"/>
              </a:rPr>
              <a:t>here to?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7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9" name="Oval Callout 68"/>
          <p:cNvSpPr/>
          <p:nvPr/>
        </p:nvSpPr>
        <p:spPr bwMode="auto">
          <a:xfrm>
            <a:off x="174169" y="3468918"/>
            <a:ext cx="1270000" cy="616857"/>
          </a:xfrm>
          <a:prstGeom prst="wedgeEllipseCallout">
            <a:avLst>
              <a:gd name="adj1" fmla="val 35739"/>
              <a:gd name="adj2" fmla="val 71911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1083" y="3548744"/>
            <a:ext cx="1119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over </a:t>
            </a:r>
            <a:r>
              <a:rPr lang="en-US" sz="2000" dirty="0" err="1" smtClean="0">
                <a:latin typeface="Franklin Gothic Medium"/>
                <a:cs typeface="Franklin Gothic Medium"/>
              </a:rPr>
              <a:t>th</a:t>
            </a:r>
            <a:r>
              <a:rPr lang="en-US" sz="2000" dirty="0" smtClean="0">
                <a:latin typeface="Franklin Gothic Medium"/>
                <a:cs typeface="Franklin Gothic Medium"/>
              </a:rPr>
              <a:t>…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sp>
        <p:nvSpPr>
          <p:cNvPr id="6" name="Cloud Callout 5"/>
          <p:cNvSpPr/>
          <p:nvPr/>
        </p:nvSpPr>
        <p:spPr bwMode="auto">
          <a:xfrm>
            <a:off x="2133600" y="3265714"/>
            <a:ext cx="1378857" cy="856343"/>
          </a:xfrm>
          <a:prstGeom prst="cloudCallout">
            <a:avLst>
              <a:gd name="adj1" fmla="val -51360"/>
              <a:gd name="adj2" fmla="val 35382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58265" y="3374574"/>
            <a:ext cx="8819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ranklin Gothic Medium"/>
                <a:cs typeface="Franklin Gothic Medium"/>
              </a:rPr>
              <a:t>where’d </a:t>
            </a:r>
          </a:p>
          <a:p>
            <a:r>
              <a:rPr lang="en-US" sz="1600" dirty="0" smtClean="0">
                <a:latin typeface="Franklin Gothic Medium"/>
                <a:cs typeface="Franklin Gothic Medium"/>
              </a:rPr>
              <a:t>he go?</a:t>
            </a:r>
            <a:endParaRPr lang="en-US" sz="16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9212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pic>
        <p:nvPicPr>
          <p:cNvPr id="60" name="Picture 59" descr="santa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17" y="2337101"/>
            <a:ext cx="1274236" cy="2204573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9" name="Oval Callout 58"/>
          <p:cNvSpPr/>
          <p:nvPr/>
        </p:nvSpPr>
        <p:spPr bwMode="auto">
          <a:xfrm>
            <a:off x="2619826" y="4412347"/>
            <a:ext cx="1306288" cy="718453"/>
          </a:xfrm>
          <a:prstGeom prst="wedgeEllipseCallout">
            <a:avLst>
              <a:gd name="adj1" fmla="val -78547"/>
              <a:gd name="adj2" fmla="val -68089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80672" y="4441374"/>
            <a:ext cx="118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Franklin Gothic Medium"/>
                <a:cs typeface="Franklin Gothic Medium"/>
              </a:rPr>
              <a:t>hang here</a:t>
            </a:r>
          </a:p>
          <a:p>
            <a:r>
              <a:rPr lang="en-US" sz="1800" dirty="0" smtClean="0">
                <a:latin typeface="Franklin Gothic Medium"/>
                <a:cs typeface="Franklin Gothic Medium"/>
              </a:rPr>
              <a:t>for a bit.</a:t>
            </a:r>
            <a:endParaRPr lang="en-US" sz="1800" dirty="0">
              <a:latin typeface="Franklin Gothic Medium"/>
              <a:cs typeface="Franklin Gothic Medium"/>
            </a:endParaRPr>
          </a:p>
        </p:txBody>
      </p:sp>
      <p:pic>
        <p:nvPicPr>
          <p:cNvPr id="6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453739" y="518914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4" name="Picture 6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97" y="5151089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3" y="246745"/>
            <a:ext cx="1289353" cy="701522"/>
          </a:xfrm>
          <a:prstGeom prst="wedgeEllipseCallout">
            <a:avLst>
              <a:gd name="adj1" fmla="val -31339"/>
              <a:gd name="adj2" fmla="val 69741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3571" y="358019"/>
            <a:ext cx="1201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Franklin Gothic Medium"/>
                <a:cs typeface="Franklin Gothic Medium"/>
              </a:rPr>
              <a:t>i’m</a:t>
            </a:r>
            <a:r>
              <a:rPr lang="en-US" sz="2000" dirty="0" smtClean="0">
                <a:latin typeface="Franklin Gothic Medium"/>
                <a:cs typeface="Franklin Gothic Medium"/>
              </a:rPr>
              <a:t> back!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6" name="Cloud Callout 5"/>
          <p:cNvSpPr/>
          <p:nvPr/>
        </p:nvSpPr>
        <p:spPr bwMode="auto">
          <a:xfrm>
            <a:off x="195944" y="3309257"/>
            <a:ext cx="1378857" cy="856343"/>
          </a:xfrm>
          <a:prstGeom prst="cloudCallout">
            <a:avLst>
              <a:gd name="adj1" fmla="val 27061"/>
              <a:gd name="adj2" fmla="val 70975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0273" y="3519716"/>
            <a:ext cx="119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Franklin Gothic Medium"/>
                <a:cs typeface="Franklin Gothic Medium"/>
              </a:rPr>
              <a:t>gah</a:t>
            </a:r>
            <a:r>
              <a:rPr lang="en-US" sz="1600" dirty="0" smtClean="0">
                <a:latin typeface="Franklin Gothic Medium"/>
                <a:cs typeface="Franklin Gothic Medium"/>
              </a:rPr>
              <a:t>, finally!</a:t>
            </a:r>
            <a:endParaRPr lang="en-US" sz="1600" dirty="0">
              <a:latin typeface="Franklin Gothic Medium"/>
              <a:cs typeface="Franklin Gothic Medium"/>
            </a:endParaRPr>
          </a:p>
        </p:txBody>
      </p:sp>
      <p:pic>
        <p:nvPicPr>
          <p:cNvPr id="5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453739" y="518914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Picture 5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97" y="5151089"/>
            <a:ext cx="555436" cy="9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7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4646" y="341086"/>
            <a:ext cx="894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sonny!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pic>
        <p:nvPicPr>
          <p:cNvPr id="6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82025" y="325874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4" name="Picture 6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3083" y="3220688"/>
            <a:ext cx="555436" cy="986891"/>
          </a:xfrm>
          <a:prstGeom prst="rect">
            <a:avLst/>
          </a:prstGeom>
        </p:spPr>
      </p:pic>
      <p:sp>
        <p:nvSpPr>
          <p:cNvPr id="65" name="Oval Callout 64"/>
          <p:cNvSpPr/>
          <p:nvPr/>
        </p:nvSpPr>
        <p:spPr bwMode="auto">
          <a:xfrm>
            <a:off x="3171373" y="2641602"/>
            <a:ext cx="776514" cy="522512"/>
          </a:xfrm>
          <a:prstGeom prst="wedgeEllipseCallout">
            <a:avLst>
              <a:gd name="adj1" fmla="val -11487"/>
              <a:gd name="adj2" fmla="val 73611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223" y="2721428"/>
            <a:ext cx="82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ranklin Gothic Medium"/>
                <a:cs typeface="Franklin Gothic Medium"/>
              </a:rPr>
              <a:t>mama!</a:t>
            </a:r>
            <a:endParaRPr lang="en-US" sz="1600" dirty="0">
              <a:latin typeface="Franklin Gothic Medium"/>
              <a:cs typeface="Franklin Gothic Medium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821821" y="4155923"/>
            <a:ext cx="36285" cy="1023257"/>
          </a:xfrm>
          <a:prstGeom prst="straightConnector1">
            <a:avLst/>
          </a:prstGeom>
          <a:solidFill>
            <a:schemeClr val="accent1"/>
          </a:solidFill>
          <a:ln w="57150" cap="rnd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116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2155430"/>
            <a:ext cx="8229600" cy="1959370"/>
          </a:xfrm>
        </p:spPr>
        <p:txBody>
          <a:bodyPr/>
          <a:lstStyle/>
          <a:p>
            <a:r>
              <a:rPr lang="en-US" dirty="0" smtClean="0"/>
              <a:t>Hinted Handoff:</a:t>
            </a:r>
            <a:br>
              <a:rPr lang="en-US" dirty="0" smtClean="0"/>
            </a:br>
            <a:r>
              <a:rPr lang="en-US" sz="4000" dirty="0" smtClean="0">
                <a:solidFill>
                  <a:srgbClr val="4E4E4E"/>
                </a:solidFill>
              </a:rPr>
              <a:t>unplanned events</a:t>
            </a:r>
            <a:endParaRPr lang="en-US" sz="4000" dirty="0">
              <a:solidFill>
                <a:srgbClr val="4E4E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62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00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Hashing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3700" y="3886200"/>
            <a:ext cx="3429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3"/>
                </a:solidFill>
              </a:rPr>
              <a:t>(evenly distributes data)</a:t>
            </a:r>
            <a:endParaRPr lang="en-US" sz="22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1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1850630"/>
            <a:ext cx="8229600" cy="583170"/>
          </a:xfrm>
        </p:spPr>
        <p:txBody>
          <a:bodyPr/>
          <a:lstStyle/>
          <a:p>
            <a:r>
              <a:rPr lang="en-US" dirty="0" smtClean="0"/>
              <a:t>The 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98600" y="3670756"/>
            <a:ext cx="6329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3"/>
                </a:solidFill>
              </a:rPr>
              <a:t>(data partitions, evenly divided among nodes)</a:t>
            </a:r>
            <a:endParaRPr lang="en-US" sz="22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0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1623220" y="1999574"/>
            <a:ext cx="5867400" cy="2724826"/>
          </a:xfrm>
        </p:spPr>
      </p:pic>
      <p:pic>
        <p:nvPicPr>
          <p:cNvPr id="3" name="Picture 2" descr="kimono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7580" y="1595120"/>
            <a:ext cx="1193800" cy="2387600"/>
          </a:xfrm>
          <a:prstGeom prst="rect">
            <a:avLst/>
          </a:prstGeom>
        </p:spPr>
      </p:pic>
      <p:pic>
        <p:nvPicPr>
          <p:cNvPr id="4" name="Picture 3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0759" y="1452880"/>
            <a:ext cx="1509219" cy="2611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692" y="2438401"/>
            <a:ext cx="274942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5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00" y="1651000"/>
            <a:ext cx="9004300" cy="2146300"/>
          </a:xfrm>
        </p:spPr>
        <p:txBody>
          <a:bodyPr/>
          <a:lstStyle/>
          <a:p>
            <a:pPr algn="l"/>
            <a:r>
              <a:rPr lang="en-US" dirty="0" smtClean="0"/>
              <a:t>Partition Handoffs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000" dirty="0" smtClean="0">
                <a:solidFill>
                  <a:schemeClr val="tx2"/>
                </a:solidFill>
              </a:rPr>
              <a:t>1) Ownership handoff (planned)</a:t>
            </a:r>
            <a:br>
              <a:rPr lang="en-US" sz="3000" dirty="0" smtClean="0">
                <a:solidFill>
                  <a:schemeClr val="tx2"/>
                </a:solidFill>
              </a:rPr>
            </a:br>
            <a:r>
              <a:rPr lang="en-US" sz="3000" dirty="0" smtClean="0">
                <a:solidFill>
                  <a:schemeClr val="tx2"/>
                </a:solidFill>
              </a:rPr>
              <a:t/>
            </a:r>
            <a:br>
              <a:rPr lang="en-US" sz="3000" dirty="0" smtClean="0">
                <a:solidFill>
                  <a:schemeClr val="tx2"/>
                </a:solidFill>
              </a:rPr>
            </a:br>
            <a:r>
              <a:rPr lang="en-US" sz="3000" dirty="0" smtClean="0">
                <a:solidFill>
                  <a:schemeClr val="tx2"/>
                </a:solidFill>
              </a:rPr>
              <a:t>2) Hinted handoff (failure modes)</a:t>
            </a:r>
            <a:endParaRPr lang="en-US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9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pPr lvl="0" algn="ctr">
              <a:spcBef>
                <a:spcPts val="0"/>
              </a:spcBef>
            </a:pPr>
            <a:r>
              <a:rPr lang="en-US" sz="3200" b="1" spc="300" dirty="0" err="1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Riak</a:t>
            </a:r>
            <a: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201: </a:t>
            </a:r>
            <a:b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Learning to Share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1400" kern="0" spc="5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Basho Professional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1623220" y="1999574"/>
            <a:ext cx="5867400" cy="2724826"/>
          </a:xfrm>
        </p:spPr>
      </p:pic>
      <p:pic>
        <p:nvPicPr>
          <p:cNvPr id="3" name="Picture 2" descr="kimono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7580" y="1595120"/>
            <a:ext cx="1193800" cy="2387600"/>
          </a:xfrm>
          <a:prstGeom prst="rect">
            <a:avLst/>
          </a:prstGeom>
        </p:spPr>
      </p:pic>
      <p:pic>
        <p:nvPicPr>
          <p:cNvPr id="4" name="Picture 3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0759" y="1452880"/>
            <a:ext cx="1509219" cy="2611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692" y="2438401"/>
            <a:ext cx="2749420" cy="2105025"/>
          </a:xfrm>
          <a:prstGeom prst="rect">
            <a:avLst/>
          </a:prstGeom>
        </p:spPr>
      </p:pic>
      <p:pic>
        <p:nvPicPr>
          <p:cNvPr id="2" name="Picture 1" descr="cowboy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2719" y="2033837"/>
            <a:ext cx="1405084" cy="2810168"/>
          </a:xfrm>
          <a:prstGeom prst="rect">
            <a:avLst/>
          </a:prstGeom>
        </p:spPr>
      </p:pic>
      <p:pic>
        <p:nvPicPr>
          <p:cNvPr id="5" name="Picture 4" descr="drwh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0182" y="1686597"/>
            <a:ext cx="2181739" cy="3097880"/>
          </a:xfrm>
          <a:prstGeom prst="rect">
            <a:avLst/>
          </a:prstGeom>
        </p:spPr>
      </p:pic>
      <p:pic>
        <p:nvPicPr>
          <p:cNvPr id="6" name="Picture 5" descr="monitor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4264" y="2400921"/>
            <a:ext cx="1390202" cy="27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4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>
          <a:xfrm>
            <a:off x="2618900" y="1887814"/>
            <a:ext cx="5867400" cy="272482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3372" y="2326641"/>
            <a:ext cx="2749420" cy="2105025"/>
          </a:xfrm>
          <a:prstGeom prst="rect">
            <a:avLst/>
          </a:prstGeom>
        </p:spPr>
      </p:pic>
      <p:pic>
        <p:nvPicPr>
          <p:cNvPr id="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994086" y="1929410"/>
            <a:ext cx="5867400" cy="272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6" descr="monitor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3304" y="1283321"/>
            <a:ext cx="1390202" cy="2780404"/>
          </a:xfrm>
          <a:prstGeom prst="rect">
            <a:avLst/>
          </a:prstGeom>
        </p:spPr>
      </p:pic>
      <p:pic>
        <p:nvPicPr>
          <p:cNvPr id="18" name="Picture 17" descr="cowboy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079" y="1403917"/>
            <a:ext cx="1405084" cy="2810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386" y="2368237"/>
            <a:ext cx="2749420" cy="2105025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4335940" y="3726774"/>
            <a:ext cx="5867400" cy="272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5" descr="drwho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4422" y="2641637"/>
            <a:ext cx="2181739" cy="3097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0412" y="4165601"/>
            <a:ext cx="2749420" cy="2105025"/>
          </a:xfrm>
          <a:prstGeom prst="rect">
            <a:avLst/>
          </a:prstGeom>
        </p:spPr>
      </p:pic>
      <p:pic>
        <p:nvPicPr>
          <p:cNvPr id="12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25940" y="3635334"/>
            <a:ext cx="5867400" cy="272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2" descr="kimono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0300" y="3230880"/>
            <a:ext cx="1193800" cy="2387600"/>
          </a:xfrm>
          <a:prstGeom prst="rect">
            <a:avLst/>
          </a:prstGeom>
        </p:spPr>
      </p:pic>
      <p:pic>
        <p:nvPicPr>
          <p:cNvPr id="14" name="Picture 13" descr="santa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3479" y="3088640"/>
            <a:ext cx="1509219" cy="2611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412" y="4074161"/>
            <a:ext cx="274942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9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615138" y="3198129"/>
            <a:ext cx="1463090" cy="1743782"/>
            <a:chOff x="861657" y="1324548"/>
            <a:chExt cx="3101678" cy="3696733"/>
          </a:xfrm>
        </p:grpSpPr>
        <p:pic>
          <p:nvPicPr>
            <p:cNvPr id="25" name="Picture 24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6276" y="1324548"/>
              <a:ext cx="1405084" cy="2810168"/>
            </a:xfrm>
            <a:prstGeom prst="rect">
              <a:avLst/>
            </a:prstGeom>
          </p:spPr>
        </p:pic>
        <p:pic>
          <p:nvPicPr>
            <p:cNvPr id="26" name="Picture 25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0130" y="1407499"/>
              <a:ext cx="1405084" cy="2810168"/>
            </a:xfrm>
            <a:prstGeom prst="rect">
              <a:avLst/>
            </a:prstGeom>
          </p:spPr>
        </p:pic>
        <p:pic>
          <p:nvPicPr>
            <p:cNvPr id="27" name="Picture 26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4364" y="1427341"/>
              <a:ext cx="1405084" cy="2810168"/>
            </a:xfrm>
            <a:prstGeom prst="rect">
              <a:avLst/>
            </a:prstGeom>
          </p:spPr>
        </p:pic>
        <p:pic>
          <p:nvPicPr>
            <p:cNvPr id="28" name="Picture 27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1657" y="1844031"/>
              <a:ext cx="1405084" cy="2810168"/>
            </a:xfrm>
            <a:prstGeom prst="rect">
              <a:avLst/>
            </a:prstGeom>
          </p:spPr>
        </p:pic>
        <p:pic>
          <p:nvPicPr>
            <p:cNvPr id="29" name="Picture 28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58251" y="2002769"/>
              <a:ext cx="1405084" cy="2810168"/>
            </a:xfrm>
            <a:prstGeom prst="rect">
              <a:avLst/>
            </a:prstGeom>
          </p:spPr>
        </p:pic>
        <p:pic>
          <p:nvPicPr>
            <p:cNvPr id="30" name="Picture 29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35540" y="2211113"/>
              <a:ext cx="1405084" cy="2810168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32" name="Picture 31" descr="drwho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318" y="3016034"/>
            <a:ext cx="1336293" cy="18974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2807814" y="3004261"/>
            <a:ext cx="1387084" cy="2117539"/>
            <a:chOff x="2874151" y="1150855"/>
            <a:chExt cx="1886280" cy="2879618"/>
          </a:xfrm>
        </p:grpSpPr>
        <p:pic>
          <p:nvPicPr>
            <p:cNvPr id="33" name="Picture 32" descr="monitor.png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4151" y="1150855"/>
              <a:ext cx="1390202" cy="2780404"/>
            </a:xfrm>
            <a:prstGeom prst="rect">
              <a:avLst/>
            </a:prstGeom>
          </p:spPr>
        </p:pic>
        <p:pic>
          <p:nvPicPr>
            <p:cNvPr id="34" name="Picture 33" descr="monitor.png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0229" y="1250069"/>
              <a:ext cx="1390202" cy="2780404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pic>
        <p:nvPicPr>
          <p:cNvPr id="36" name="Picture 35" descr="santa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9117" y="827615"/>
            <a:ext cx="1274236" cy="220457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94803" y="5202281"/>
            <a:ext cx="1115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8AEB7"/>
                </a:solidFill>
                <a:latin typeface="Franklin Gothic Medium"/>
                <a:cs typeface="Franklin Gothic Medium"/>
              </a:rPr>
              <a:t>cowboys</a:t>
            </a:r>
            <a:endParaRPr lang="en-US" sz="2000" dirty="0">
              <a:solidFill>
                <a:srgbClr val="78AEB7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03638" y="5202281"/>
            <a:ext cx="1630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8AEB7"/>
                </a:solidFill>
                <a:latin typeface="Franklin Gothic Medium"/>
                <a:cs typeface="Franklin Gothic Medium"/>
              </a:rPr>
              <a:t>hall monitors</a:t>
            </a:r>
            <a:endParaRPr lang="en-US" sz="2000" dirty="0">
              <a:solidFill>
                <a:srgbClr val="78AEB7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37916" y="5202281"/>
            <a:ext cx="1087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8AEB7"/>
                </a:solidFill>
                <a:latin typeface="Franklin Gothic Medium"/>
                <a:cs typeface="Franklin Gothic Medium"/>
              </a:rPr>
              <a:t>samurai</a:t>
            </a:r>
            <a:endParaRPr lang="en-US" sz="2000" dirty="0">
              <a:solidFill>
                <a:srgbClr val="78AEB7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60486" y="5202281"/>
            <a:ext cx="109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8AEB7"/>
                </a:solidFill>
                <a:latin typeface="Franklin Gothic Medium"/>
                <a:cs typeface="Franklin Gothic Medium"/>
              </a:rPr>
              <a:t>dr. </a:t>
            </a:r>
            <a:r>
              <a:rPr lang="en-US" sz="2000" dirty="0" err="1" smtClean="0">
                <a:solidFill>
                  <a:srgbClr val="78AEB7"/>
                </a:solidFill>
                <a:latin typeface="Franklin Gothic Medium"/>
                <a:cs typeface="Franklin Gothic Medium"/>
              </a:rPr>
              <a:t>whos</a:t>
            </a:r>
            <a:endParaRPr lang="en-US" sz="2000" dirty="0">
              <a:solidFill>
                <a:srgbClr val="78AEB7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08133" y="532998"/>
            <a:ext cx="724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8AEB7"/>
                </a:solidFill>
                <a:latin typeface="Franklin Gothic Medium"/>
                <a:cs typeface="Franklin Gothic Medium"/>
              </a:rPr>
              <a:t>???</a:t>
            </a:r>
            <a:endParaRPr lang="en-US" sz="2800" dirty="0">
              <a:solidFill>
                <a:srgbClr val="78AEB7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5004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01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-496008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651139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798286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561" y="3949011"/>
            <a:ext cx="1770196" cy="1355307"/>
          </a:xfrm>
          <a:prstGeom prst="rect">
            <a:avLst/>
          </a:prstGeom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5945432" y="3666475"/>
            <a:ext cx="3777688" cy="175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67" y="3949011"/>
            <a:ext cx="1770196" cy="13553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707" y="3949011"/>
            <a:ext cx="1770196" cy="13553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29" b="9413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8414" y="3949011"/>
            <a:ext cx="1770196" cy="135530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1547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0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1333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1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4165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2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40736" y="5202281"/>
            <a:ext cx="3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92A0E"/>
                </a:solidFill>
                <a:latin typeface="Franklin Gothic Medium"/>
                <a:cs typeface="Franklin Gothic Medium"/>
              </a:rPr>
              <a:t>3</a:t>
            </a:r>
            <a:endParaRPr lang="en-US" sz="2800" dirty="0">
              <a:solidFill>
                <a:srgbClr val="A92A0E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239" y="284107"/>
            <a:ext cx="1914822" cy="268221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808357" y="346978"/>
            <a:ext cx="4208451" cy="2350171"/>
            <a:chOff x="3808357" y="346978"/>
            <a:chExt cx="4208451" cy="2350171"/>
          </a:xfrm>
        </p:grpSpPr>
        <p:pic>
          <p:nvPicPr>
            <p:cNvPr id="46" name="Picture 45" descr="santa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37173" y="346978"/>
              <a:ext cx="1274236" cy="220457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808357" y="1376772"/>
              <a:ext cx="1611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hash_me</a:t>
              </a:r>
              <a:endPara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10390" y="95313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A92A0E"/>
                  </a:solidFill>
                  <a:latin typeface="Franklin Gothic Medium"/>
                  <a:cs typeface="Franklin Gothic Medium"/>
                </a:rPr>
                <a:t>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92091" y="2297039"/>
              <a:ext cx="1560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A92A0E"/>
                  </a:solidFill>
                  <a:latin typeface="Franklin Gothic Medium"/>
                  <a:cs typeface="Franklin Gothic Medium"/>
                </a:rPr>
                <a:t>Claus, Santa</a:t>
              </a:r>
              <a:endParaRPr lang="en-US" sz="2000" dirty="0">
                <a:solidFill>
                  <a:srgbClr val="A92A0E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8977" y="944780"/>
              <a:ext cx="4104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A92A0E"/>
                  </a:solidFill>
                  <a:latin typeface="Franklin Gothic Medium"/>
                  <a:cs typeface="Franklin Gothic Medium"/>
                </a:rPr>
                <a:t>(</a:t>
              </a:r>
              <a:endParaRPr lang="en-US" sz="6000" dirty="0">
                <a:solidFill>
                  <a:srgbClr val="A92A0E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75262" y="1271972"/>
              <a:ext cx="8415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A92A0E"/>
                  </a:solidFill>
                  <a:latin typeface="Franklin Gothic Medium"/>
                  <a:cs typeface="Franklin Gothic Medium"/>
                </a:rPr>
                <a:t>= 0</a:t>
              </a:r>
              <a:endParaRPr lang="en-US" sz="3600" dirty="0">
                <a:solidFill>
                  <a:srgbClr val="A92A0E"/>
                </a:solidFill>
                <a:latin typeface="Franklin Gothic Medium"/>
                <a:cs typeface="Franklin Gothic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78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ho-PPT-3 template may 2015">
  <a:themeElements>
    <a:clrScheme name="Basho">
      <a:dk1>
        <a:sysClr val="windowText" lastClr="000000"/>
      </a:dk1>
      <a:lt1>
        <a:sysClr val="window" lastClr="FFFFFF"/>
      </a:lt1>
      <a:dk2>
        <a:srgbClr val="4E4E4E"/>
      </a:dk2>
      <a:lt2>
        <a:srgbClr val="DBDBDB"/>
      </a:lt2>
      <a:accent1>
        <a:srgbClr val="A92A0E"/>
      </a:accent1>
      <a:accent2>
        <a:srgbClr val="DC7D00"/>
      </a:accent2>
      <a:accent3>
        <a:srgbClr val="78AEB7"/>
      </a:accent3>
      <a:accent4>
        <a:srgbClr val="FCC16F"/>
      </a:accent4>
      <a:accent5>
        <a:srgbClr val="F0F0F0"/>
      </a:accent5>
      <a:accent6>
        <a:srgbClr val="8DBCC6"/>
      </a:accent6>
      <a:hlink>
        <a:srgbClr val="DC7D00"/>
      </a:hlink>
      <a:folHlink>
        <a:srgbClr val="C8742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Basho-PPT-3 template may 2015.potx</Template>
  <TotalTime>19888</TotalTime>
  <Words>1625</Words>
  <Application>Microsoft Macintosh PowerPoint</Application>
  <PresentationFormat>On-screen Show (4:3)</PresentationFormat>
  <Paragraphs>247</Paragraphs>
  <Slides>41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Basho-PPT-3 template may 2015</vt:lpstr>
      <vt:lpstr>Riak 201:  Learning to Share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Consistent Hashing</vt:lpstr>
      <vt:lpstr>PowerPoint Presentation</vt:lpstr>
      <vt:lpstr>PowerPoint Presentation</vt:lpstr>
      <vt:lpstr>PowerPoint Presentation</vt:lpstr>
      <vt:lpstr>PowerPoint Presentation</vt:lpstr>
      <vt:lpstr>The 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Ownership Handoff</vt:lpstr>
      <vt:lpstr>PowerPoint Presentation</vt:lpstr>
      <vt:lpstr>PowerPoint Presentation</vt:lpstr>
      <vt:lpstr>PowerPoint Presentation</vt:lpstr>
      <vt:lpstr>PowerPoint Presentation</vt:lpstr>
      <vt:lpstr>Ownership Handoff: planned operations</vt:lpstr>
      <vt:lpstr>Hinted Handoff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Hinted Handoff: unplanned events</vt:lpstr>
      <vt:lpstr>PowerPoint Presentation</vt:lpstr>
      <vt:lpstr>Consistent Hashing</vt:lpstr>
      <vt:lpstr>The Ring</vt:lpstr>
      <vt:lpstr>Partition Handoffs  1) Ownership handoff (planned)  2) Hinted handoff (failure modes)</vt:lpstr>
      <vt:lpstr>Riak 201:  Learning to Share</vt:lpstr>
    </vt:vector>
  </TitlesOfParts>
  <Company>CM Graphic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Bolatto</dc:creator>
  <cp:lastModifiedBy>ProServ</cp:lastModifiedBy>
  <cp:revision>87</cp:revision>
  <dcterms:created xsi:type="dcterms:W3CDTF">2015-04-28T20:02:46Z</dcterms:created>
  <dcterms:modified xsi:type="dcterms:W3CDTF">2015-10-05T11:01:49Z</dcterms:modified>
</cp:coreProperties>
</file>