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9"/>
  </p:notesMasterIdLst>
  <p:sldIdLst>
    <p:sldId id="396" r:id="rId2"/>
    <p:sldId id="308" r:id="rId3"/>
    <p:sldId id="327" r:id="rId4"/>
    <p:sldId id="358" r:id="rId5"/>
    <p:sldId id="415" r:id="rId6"/>
    <p:sldId id="360" r:id="rId7"/>
    <p:sldId id="361" r:id="rId8"/>
    <p:sldId id="362" r:id="rId9"/>
    <p:sldId id="363" r:id="rId10"/>
    <p:sldId id="378" r:id="rId11"/>
    <p:sldId id="379" r:id="rId12"/>
    <p:sldId id="401" r:id="rId13"/>
    <p:sldId id="402" r:id="rId14"/>
    <p:sldId id="403" r:id="rId15"/>
    <p:sldId id="411" r:id="rId16"/>
    <p:sldId id="404" r:id="rId17"/>
    <p:sldId id="381" r:id="rId18"/>
    <p:sldId id="405" r:id="rId19"/>
    <p:sldId id="382" r:id="rId20"/>
    <p:sldId id="414" r:id="rId21"/>
    <p:sldId id="390" r:id="rId22"/>
    <p:sldId id="408" r:id="rId23"/>
    <p:sldId id="389" r:id="rId24"/>
    <p:sldId id="391" r:id="rId25"/>
    <p:sldId id="413" r:id="rId26"/>
    <p:sldId id="412" r:id="rId27"/>
    <p:sldId id="307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00"/>
    <a:srgbClr val="281F5D"/>
    <a:srgbClr val="34812B"/>
    <a:srgbClr val="883032"/>
    <a:srgbClr val="882F32"/>
    <a:srgbClr val="00D8FF"/>
    <a:srgbClr val="FF0C00"/>
    <a:srgbClr val="4C00FF"/>
    <a:srgbClr val="37FF00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4897" autoAdjust="0"/>
  </p:normalViewPr>
  <p:slideViewPr>
    <p:cSldViewPr snapToGrid="0">
      <p:cViewPr>
        <p:scale>
          <a:sx n="105" d="100"/>
          <a:sy n="105" d="100"/>
        </p:scale>
        <p:origin x="-17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race condition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Actual order dependent on network speed,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So, how would you resolve this?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Ask how they’d resolve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Several</a:t>
            </a:r>
            <a:r>
              <a:rPr lang="en-US" baseline="0" dirty="0" smtClean="0"/>
              <a:t> options: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Wall clock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Vclock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Keep both!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Wall clock – siblings off, no </a:t>
            </a:r>
            <a:r>
              <a:rPr lang="en-US" baseline="0" dirty="0" err="1" smtClean="0"/>
              <a:t>vclocks</a:t>
            </a:r>
            <a:r>
              <a:rPr lang="en-US" baseline="0" dirty="0" smtClean="0"/>
              <a:t>. (or LWW)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Option #2 – Vector clocks!</a:t>
            </a:r>
          </a:p>
          <a:p>
            <a:r>
              <a:rPr lang="en-US" baseline="0" dirty="0" smtClean="0"/>
              <a:t>Option #3… keep both!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replication, read repair, siblings, quorums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Pick one, 3 by default, don’t change in-flight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Collisions / conflicts in an</a:t>
            </a:r>
            <a:r>
              <a:rPr lang="en-US" baseline="0" dirty="0" smtClean="0"/>
              <a:t> eventually consistent, HA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Let’s look at what happens when you make edits to the same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381241" y="353485"/>
              <a:ext cx="800103" cy="1219200"/>
              <a:chOff x="1989670" y="406400"/>
              <a:chExt cx="800103" cy="1219200"/>
            </a:xfrm>
          </p:grpSpPr>
          <p:sp>
            <p:nvSpPr>
              <p:cNvPr id="3" name="Rounded Rectangular Callout 2"/>
              <p:cNvSpPr/>
              <p:nvPr/>
            </p:nvSpPr>
            <p:spPr bwMode="auto">
              <a:xfrm>
                <a:off x="1989670" y="406400"/>
                <a:ext cx="800103" cy="1219200"/>
              </a:xfrm>
              <a:prstGeom prst="wedgeRoundRectCallout">
                <a:avLst>
                  <a:gd name="adj1" fmla="val -88696"/>
                  <a:gd name="adj2" fmla="val 34912"/>
                  <a:gd name="adj3" fmla="val 16667"/>
                </a:avLst>
              </a:prstGeom>
              <a:solidFill>
                <a:schemeClr val="bg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pic>
            <p:nvPicPr>
              <p:cNvPr id="48" name="Picture 47" descr="BaconKid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9080" y="501177"/>
                <a:ext cx="715462" cy="1023362"/>
              </a:xfrm>
              <a:prstGeom prst="rect">
                <a:avLst/>
              </a:prstGeom>
            </p:spPr>
          </p:pic>
        </p:grp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4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 bwMode="auto">
          <a:xfrm>
            <a:off x="4131733" y="321738"/>
            <a:ext cx="761999" cy="855133"/>
          </a:xfrm>
          <a:prstGeom prst="cloudCallout">
            <a:avLst>
              <a:gd name="adj1" fmla="val -39722"/>
              <a:gd name="adj2" fmla="val 5557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0" name="Picture 69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99" y="377264"/>
            <a:ext cx="526847" cy="753576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82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2976" y="1974849"/>
            <a:ext cx="3001435" cy="2565641"/>
            <a:chOff x="179909" y="325970"/>
            <a:chExt cx="3001435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pic>
          <p:nvPicPr>
            <p:cNvPr id="51" name="Picture 50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832" y="348957"/>
              <a:ext cx="629756" cy="1259511"/>
            </a:xfrm>
            <a:prstGeom prst="rect">
              <a:avLst/>
            </a:prstGeom>
          </p:spPr>
        </p:pic>
        <p:sp>
          <p:nvSpPr>
            <p:cNvPr id="9" name="Cloud Callout 8"/>
            <p:cNvSpPr/>
            <p:nvPr/>
          </p:nvSpPr>
          <p:spPr bwMode="auto">
            <a:xfrm>
              <a:off x="179909" y="698501"/>
              <a:ext cx="1016008" cy="539750"/>
            </a:xfrm>
            <a:prstGeom prst="cloudCallout">
              <a:avLst>
                <a:gd name="adj1" fmla="val 28267"/>
                <a:gd name="adj2" fmla="val 66421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ea typeface="ヒラギノ角ゴ ProN W3" charset="0"/>
                  <a:cs typeface="Franklin Gothic Medium"/>
                  <a:sym typeface="Gill Sans" charset="0"/>
                </a:rPr>
                <a:t>oops!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88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71" name="Cloud Callout 70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3" name="Picture 7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0" y="1820567"/>
            <a:ext cx="481322" cy="962644"/>
          </a:xfrm>
          <a:prstGeom prst="rect">
            <a:avLst/>
          </a:prstGeom>
        </p:spPr>
      </p:pic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5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  <p:sp>
        <p:nvSpPr>
          <p:cNvPr id="23" name="Cloud Callout 22"/>
          <p:cNvSpPr/>
          <p:nvPr/>
        </p:nvSpPr>
        <p:spPr bwMode="auto">
          <a:xfrm>
            <a:off x="1754709" y="1142999"/>
            <a:ext cx="1411824" cy="1126067"/>
          </a:xfrm>
          <a:prstGeom prst="cloudCallout">
            <a:avLst>
              <a:gd name="adj1" fmla="val -29305"/>
              <a:gd name="adj2" fmla="val 7995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Franklin Gothic Medium"/>
                <a:cs typeface="Franklin Gothic Medium"/>
              </a:rPr>
              <a:t>i</a:t>
            </a:r>
            <a:r>
              <a:rPr lang="en-US" sz="1600" dirty="0" smtClean="0">
                <a:latin typeface="Franklin Gothic Medium"/>
                <a:cs typeface="Franklin Gothic Medium"/>
              </a:rPr>
              <a:t> hope they get it right!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44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5037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4" name="Picture 2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2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store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342571"/>
            <a:ext cx="1388534" cy="757158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???</a:t>
            </a: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6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Off to the Races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vclock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06028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5" name="Picture 34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40" name="Picture 39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41" name="Picture 40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45" name="Picture 44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46" name="Picture 45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7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store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4" name="Picture 23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33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4" name="Cloud Callout 43"/>
          <p:cNvSpPr/>
          <p:nvPr/>
        </p:nvSpPr>
        <p:spPr bwMode="auto">
          <a:xfrm>
            <a:off x="312953" y="1525209"/>
            <a:ext cx="1005427" cy="591458"/>
          </a:xfrm>
          <a:prstGeom prst="cloudCallout">
            <a:avLst>
              <a:gd name="adj1" fmla="val 26621"/>
              <a:gd name="adj2" fmla="val 8703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Franklin Gothic Medium"/>
                <a:cs typeface="Franklin Gothic Medium"/>
              </a:rPr>
              <a:t>???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1586792" cy="1219200"/>
          </a:xfrm>
          <a:prstGeom prst="wedgeRoundRectCallout">
            <a:avLst>
              <a:gd name="adj1" fmla="val -61374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1603724" cy="1219200"/>
          </a:xfrm>
          <a:prstGeom prst="wedgeRoundRectCallout">
            <a:avLst>
              <a:gd name="adj1" fmla="val -61447"/>
              <a:gd name="adj2" fmla="val 23994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1608561" cy="1219200"/>
          </a:xfrm>
          <a:prstGeom prst="wedgeRoundRectCallout">
            <a:avLst>
              <a:gd name="adj1" fmla="val -63238"/>
              <a:gd name="adj2" fmla="val 270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21" y="541963"/>
            <a:ext cx="715462" cy="1023362"/>
          </a:xfrm>
          <a:prstGeom prst="rect">
            <a:avLst/>
          </a:prstGeom>
        </p:spPr>
      </p:pic>
      <p:pic>
        <p:nvPicPr>
          <p:cNvPr id="22" name="Picture 2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1965848"/>
            <a:ext cx="629756" cy="1259511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3461626"/>
            <a:ext cx="629756" cy="1259511"/>
          </a:xfrm>
          <a:prstGeom prst="rect">
            <a:avLst/>
          </a:prstGeom>
        </p:spPr>
      </p:pic>
      <p:pic>
        <p:nvPicPr>
          <p:cNvPr id="24" name="Picture 23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6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Siblings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8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404" y="1070580"/>
            <a:ext cx="7773987" cy="2041525"/>
          </a:xfrm>
        </p:spPr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57" y="2918581"/>
            <a:ext cx="5170337" cy="29718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dirty="0" smtClean="0"/>
              <a:t>N=3 (default), configurable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+ Availability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+ Fault Tolerance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- 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1623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593" y="1397152"/>
            <a:ext cx="7773987" cy="743706"/>
          </a:xfrm>
        </p:spPr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409" y="2773438"/>
            <a:ext cx="6399213" cy="29718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dirty="0" smtClean="0"/>
              <a:t>Timestamp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Vector Clock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Siblings (keep all versions)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89848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/>
              <a:t>Off to the 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202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8471" y="2313805"/>
            <a:ext cx="832765" cy="166552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168508" y="157238"/>
            <a:ext cx="2137613" cy="2291647"/>
            <a:chOff x="472540" y="501322"/>
            <a:chExt cx="2599484" cy="2786799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553" y="501322"/>
              <a:ext cx="1464246" cy="2051062"/>
            </a:xfrm>
            <a:prstGeom prst="rect">
              <a:avLst/>
            </a:prstGeom>
          </p:spPr>
        </p:pic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48288" y="1978307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6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316689" y="2039446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2540" y="235886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3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210219" y="247294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</p:grpSp>
      <p:sp>
        <p:nvSpPr>
          <p:cNvPr id="3" name="TextBox 2"/>
          <p:cNvSpPr txBox="1"/>
          <p:nvPr/>
        </p:nvSpPr>
        <p:spPr>
          <a:xfrm>
            <a:off x="348643" y="2406953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1</a:t>
            </a: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99974" y="138466"/>
            <a:ext cx="2007082" cy="1941915"/>
            <a:chOff x="5766259" y="501322"/>
            <a:chExt cx="2868206" cy="277507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3994" y="501322"/>
              <a:ext cx="1464246" cy="2051062"/>
            </a:xfrm>
            <a:prstGeom prst="rect">
              <a:avLst/>
            </a:prstGeom>
          </p:spPr>
        </p:pic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701366" y="195137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766259" y="1989697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4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009616" y="2446010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5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879130" y="24612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7540472" y="2111829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2</a:t>
            </a: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0" y="3420359"/>
            <a:ext cx="2484051" cy="2246403"/>
            <a:chOff x="467187" y="3650170"/>
            <a:chExt cx="2949613" cy="2667424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553" y="3650170"/>
              <a:ext cx="1464246" cy="2051062"/>
            </a:xfrm>
            <a:prstGeom prst="rect">
              <a:avLst/>
            </a:prstGeom>
          </p:spPr>
        </p:pic>
        <p:pic>
          <p:nvPicPr>
            <p:cNvPr id="66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67187" y="512946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7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326848" y="5160180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8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779291" y="548720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9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661465" y="550241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69"/>
          <p:cNvSpPr txBox="1"/>
          <p:nvPr/>
        </p:nvSpPr>
        <p:spPr>
          <a:xfrm>
            <a:off x="730852" y="5667829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3</a:t>
            </a:r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881114" y="3517122"/>
            <a:ext cx="2262886" cy="2082973"/>
            <a:chOff x="5734675" y="3650170"/>
            <a:chExt cx="2979730" cy="2742824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3994" y="3650170"/>
              <a:ext cx="1464246" cy="2051062"/>
            </a:xfrm>
            <a:prstGeom prst="rect">
              <a:avLst/>
            </a:prstGeom>
          </p:spPr>
        </p:pic>
        <p:pic>
          <p:nvPicPr>
            <p:cNvPr id="7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662177" y="512881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4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734675" y="5098686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5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879168" y="551697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6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959070" y="557781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7547728" y="5662991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Node 4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3060" y="2830283"/>
            <a:ext cx="210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PUT “cowboy”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20010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Replication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2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9867" y="949660"/>
            <a:ext cx="5003457" cy="4459763"/>
            <a:chOff x="3560566" y="1769519"/>
            <a:chExt cx="3779691" cy="3368976"/>
          </a:xfrm>
        </p:grpSpPr>
        <p:pic>
          <p:nvPicPr>
            <p:cNvPr id="5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315528" y="37999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584922" y="310719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6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84437" y="432331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4829167" y="3296707"/>
              <a:ext cx="945100" cy="22226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4725450" y="3497790"/>
              <a:ext cx="560917" cy="756708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4799534" y="3407832"/>
              <a:ext cx="873133" cy="436035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5" name="Picture 114" descr="cowboy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566" y="1769519"/>
              <a:ext cx="1130836" cy="226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0168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32536"/>
            <a:ext cx="7773987" cy="2041525"/>
          </a:xfrm>
        </p:spPr>
        <p:txBody>
          <a:bodyPr/>
          <a:lstStyle/>
          <a:p>
            <a:r>
              <a:rPr lang="en-US" sz="8800" dirty="0" smtClean="0"/>
              <a:t>N - Value</a:t>
            </a:r>
            <a:br>
              <a:rPr lang="en-US" sz="88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n_val</a:t>
            </a:r>
            <a:r>
              <a:rPr lang="en-US" sz="3600" dirty="0" smtClean="0"/>
              <a:t> = 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78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5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16491</TotalTime>
  <Pages>0</Pages>
  <Words>230</Words>
  <Characters>0</Characters>
  <Application>Microsoft Macintosh PowerPoint</Application>
  <PresentationFormat>On-screen Show (4:3)</PresentationFormat>
  <Lines>0</Lines>
  <Paragraphs>62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Replication</vt:lpstr>
      <vt:lpstr>PowerPoint Presentation</vt:lpstr>
      <vt:lpstr>N - Value (n_val =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 Clocks</vt:lpstr>
      <vt:lpstr>PowerPoint Presentation</vt:lpstr>
      <vt:lpstr>PowerPoint Presentation</vt:lpstr>
      <vt:lpstr>PowerPoint Presentation</vt:lpstr>
      <vt:lpstr>Siblings</vt:lpstr>
      <vt:lpstr>Replication</vt:lpstr>
      <vt:lpstr>Conflict Resolution</vt:lpstr>
      <vt:lpstr>Off to the Races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ProServ</cp:lastModifiedBy>
  <cp:revision>159</cp:revision>
  <dcterms:modified xsi:type="dcterms:W3CDTF">2015-10-05T11:14:19Z</dcterms:modified>
</cp:coreProperties>
</file>