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9"/>
  </p:notesMasterIdLst>
  <p:sldIdLst>
    <p:sldId id="257" r:id="rId2"/>
    <p:sldId id="336" r:id="rId3"/>
    <p:sldId id="259" r:id="rId4"/>
    <p:sldId id="304" r:id="rId5"/>
    <p:sldId id="282" r:id="rId6"/>
    <p:sldId id="305" r:id="rId7"/>
    <p:sldId id="283" r:id="rId8"/>
    <p:sldId id="306" r:id="rId9"/>
    <p:sldId id="307" r:id="rId10"/>
    <p:sldId id="308" r:id="rId11"/>
    <p:sldId id="309" r:id="rId12"/>
    <p:sldId id="311" r:id="rId13"/>
    <p:sldId id="312" r:id="rId14"/>
    <p:sldId id="310" r:id="rId15"/>
    <p:sldId id="313" r:id="rId16"/>
    <p:sldId id="339" r:id="rId17"/>
    <p:sldId id="314" r:id="rId18"/>
    <p:sldId id="315" r:id="rId19"/>
    <p:sldId id="316" r:id="rId20"/>
    <p:sldId id="302" r:id="rId21"/>
    <p:sldId id="285" r:id="rId22"/>
    <p:sldId id="317" r:id="rId23"/>
    <p:sldId id="303" r:id="rId24"/>
    <p:sldId id="318" r:id="rId25"/>
    <p:sldId id="319" r:id="rId26"/>
    <p:sldId id="320" r:id="rId27"/>
    <p:sldId id="331" r:id="rId28"/>
    <p:sldId id="334" r:id="rId29"/>
    <p:sldId id="301" r:id="rId30"/>
    <p:sldId id="327" r:id="rId31"/>
    <p:sldId id="328" r:id="rId32"/>
    <p:sldId id="332" r:id="rId33"/>
    <p:sldId id="329" r:id="rId34"/>
    <p:sldId id="333" r:id="rId35"/>
    <p:sldId id="335" r:id="rId36"/>
    <p:sldId id="338" r:id="rId37"/>
    <p:sldId id="340" r:id="rId3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248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02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introduce</a:t>
            </a:r>
            <a:r>
              <a:rPr lang="en-US" baseline="0" dirty="0" smtClean="0"/>
              <a:t> yourself and </a:t>
            </a:r>
            <a:r>
              <a:rPr lang="en-US" baseline="0" dirty="0" err="1" smtClean="0"/>
              <a:t>basho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56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Node</a:t>
            </a:r>
            <a:r>
              <a:rPr lang="en-US" baseline="0" dirty="0" smtClean="0"/>
              <a:t> 0 is responsible for all of the green data</a:t>
            </a:r>
          </a:p>
          <a:p>
            <a:r>
              <a:rPr lang="en-US" baseline="0" dirty="0" smtClean="0"/>
              <a:t>-- each green chunk is one </a:t>
            </a:r>
            <a:r>
              <a:rPr lang="en-US" baseline="0" dirty="0" err="1" smtClean="0"/>
              <a:t>Vnode</a:t>
            </a:r>
            <a:r>
              <a:rPr lang="en-US" baseline="0" dirty="0" smtClean="0"/>
              <a:t> on Node 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when</a:t>
            </a:r>
            <a:r>
              <a:rPr lang="en-US" baseline="0" dirty="0" smtClean="0"/>
              <a:t> data is written to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, multiple copies are saved</a:t>
            </a:r>
          </a:p>
          <a:p>
            <a:r>
              <a:rPr lang="en-US" baseline="0" dirty="0" smtClean="0"/>
              <a:t>-- this is a key component of the redundancy and fault tolerance</a:t>
            </a:r>
          </a:p>
          <a:p>
            <a:r>
              <a:rPr lang="en-US" baseline="0" dirty="0" smtClean="0"/>
              <a:t>-- default N Value is 3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this Object falls on the magenta partition</a:t>
            </a:r>
          </a:p>
          <a:p>
            <a:r>
              <a:rPr lang="en-US" dirty="0" smtClean="0"/>
              <a:t>-- magenta is Node</a:t>
            </a:r>
            <a:r>
              <a:rPr lang="en-US" baseline="0" dirty="0" smtClean="0"/>
              <a:t> 3</a:t>
            </a:r>
            <a:endParaRPr lang="en-US" dirty="0" smtClean="0"/>
          </a:p>
          <a:p>
            <a:r>
              <a:rPr lang="en-US" baseline="0" dirty="0" smtClean="0"/>
              <a:t>-- since N Value is 3, same data is also copied to Node 0 and Node 1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number of Nodes</a:t>
            </a:r>
            <a:r>
              <a:rPr lang="en-US" baseline="0" dirty="0" smtClean="0"/>
              <a:t> required to respond to an operation request [read/write/or delete]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handoff is a transfer</a:t>
            </a:r>
            <a:r>
              <a:rPr lang="en-US" baseline="0" dirty="0" smtClean="0"/>
              <a:t> of responsibility for a partition from one node to another</a:t>
            </a:r>
          </a:p>
          <a:p>
            <a:r>
              <a:rPr lang="en-US" baseline="0" dirty="0" smtClean="0"/>
              <a:t>-- data is physically moved from one server [node] to </a:t>
            </a:r>
            <a:r>
              <a:rPr lang="en-US" baseline="0" dirty="0" err="1" smtClean="0"/>
              <a:t>anothr</a:t>
            </a:r>
            <a:endParaRPr lang="en-US" baseline="0" dirty="0" smtClean="0"/>
          </a:p>
          <a:p>
            <a:r>
              <a:rPr lang="en-US" baseline="0" dirty="0" smtClean="0"/>
              <a:t>-- two types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administrative event</a:t>
            </a:r>
          </a:p>
          <a:p>
            <a:r>
              <a:rPr lang="en-US" baseline="0" dirty="0" smtClean="0"/>
              <a:t>-- membership in the cluster is changed by adding or removing a node</a:t>
            </a:r>
          </a:p>
          <a:p>
            <a:r>
              <a:rPr lang="en-US" baseline="0" dirty="0" smtClean="0"/>
              <a:t>-- the data is moved, then the ownership is switched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failure event</a:t>
            </a:r>
          </a:p>
          <a:p>
            <a:r>
              <a:rPr lang="en-US" baseline="0" dirty="0" smtClean="0"/>
              <a:t>-- ex: node becomes unresponsive</a:t>
            </a:r>
          </a:p>
          <a:p>
            <a:r>
              <a:rPr lang="en-US" baseline="0" dirty="0" smtClean="0"/>
              <a:t>-- responsibility for a partition is reassigned to a fallback </a:t>
            </a:r>
            <a:r>
              <a:rPr lang="en-US" baseline="0" dirty="0" err="1" smtClean="0"/>
              <a:t>VNode</a:t>
            </a:r>
            <a:r>
              <a:rPr lang="en-US" baseline="0" dirty="0" smtClean="0"/>
              <a:t> until the Node becomes responsive again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number of Nodes</a:t>
            </a:r>
            <a:r>
              <a:rPr lang="en-US" baseline="0" dirty="0" smtClean="0"/>
              <a:t> required to respond to an operation request [read/write/or delete]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operation values that determine</a:t>
            </a:r>
            <a:r>
              <a:rPr lang="en-US" baseline="0" dirty="0" smtClean="0"/>
              <a:t> whether or not the request is successful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read</a:t>
            </a:r>
            <a:r>
              <a:rPr lang="en-US" baseline="0" dirty="0" smtClean="0"/>
              <a:t> quorum</a:t>
            </a:r>
          </a:p>
          <a:p>
            <a:r>
              <a:rPr lang="en-US" baseline="0" dirty="0" smtClean="0"/>
              <a:t>-- number of responses needed to be successful</a:t>
            </a:r>
          </a:p>
          <a:p>
            <a:r>
              <a:rPr lang="en-US" baseline="0" dirty="0" smtClean="0"/>
              <a:t>-- options: one, all, quorum [N/2 + 1], arbitrary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take the bucket and the key</a:t>
            </a:r>
          </a:p>
          <a:p>
            <a:r>
              <a:rPr lang="en-US" dirty="0" smtClean="0"/>
              <a:t>-- put them through a cryptographic</a:t>
            </a:r>
            <a:r>
              <a:rPr lang="en-US" baseline="0" dirty="0" smtClean="0"/>
              <a:t> hash</a:t>
            </a:r>
          </a:p>
          <a:p>
            <a:r>
              <a:rPr lang="en-US" baseline="0" dirty="0" smtClean="0"/>
              <a:t>-- SHA function</a:t>
            </a:r>
          </a:p>
          <a:p>
            <a:r>
              <a:rPr lang="en-US" baseline="0" dirty="0" smtClean="0"/>
              <a:t>-- quickly converts that to a new value</a:t>
            </a:r>
          </a:p>
          <a:p>
            <a:r>
              <a:rPr lang="en-US" baseline="0" dirty="0" smtClean="0"/>
              <a:t>-- that value is between 0 and 2^160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write </a:t>
            </a:r>
            <a:r>
              <a:rPr lang="en-US" baseline="0" dirty="0" smtClean="0"/>
              <a:t>quorum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number of responses needed to be successful</a:t>
            </a:r>
          </a:p>
          <a:p>
            <a:r>
              <a:rPr lang="en-US" baseline="0" dirty="0" smtClean="0"/>
              <a:t>-- options: one, all, quorum [N/2 + 1], arbitrary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durable write</a:t>
            </a:r>
          </a:p>
          <a:p>
            <a:r>
              <a:rPr lang="en-US" dirty="0" smtClean="0"/>
              <a:t>--</a:t>
            </a:r>
            <a:r>
              <a:rPr lang="en-US" baseline="0" dirty="0" smtClean="0"/>
              <a:t> success when confirmed written to disk by storage backend, not the </a:t>
            </a:r>
            <a:r>
              <a:rPr lang="en-US" baseline="0" dirty="0" err="1" smtClean="0"/>
              <a:t>VNode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primary read and primary write</a:t>
            </a:r>
          </a:p>
          <a:p>
            <a:r>
              <a:rPr lang="en-US" dirty="0" smtClean="0"/>
              <a:t>--</a:t>
            </a:r>
            <a:r>
              <a:rPr lang="en-US" baseline="0" dirty="0" smtClean="0"/>
              <a:t> number of responses required from primaries</a:t>
            </a:r>
          </a:p>
          <a:p>
            <a:r>
              <a:rPr lang="en-US" baseline="0" dirty="0" smtClean="0"/>
              <a:t>-- is less permissive if in a failure state (relying on </a:t>
            </a:r>
            <a:r>
              <a:rPr lang="en-US" baseline="0" smtClean="0"/>
              <a:t>secondary fallback nodes)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baseline="0" dirty="0" smtClean="0"/>
              <a:t> 3 versions of the value are fetched, and one doesn’t match</a:t>
            </a:r>
          </a:p>
          <a:p>
            <a:r>
              <a:rPr lang="en-US" baseline="0" dirty="0" smtClean="0"/>
              <a:t>-- the latest </a:t>
            </a:r>
            <a:r>
              <a:rPr lang="en-US" baseline="0" dirty="0" err="1" smtClean="0"/>
              <a:t>Vclock</a:t>
            </a:r>
            <a:r>
              <a:rPr lang="en-US" baseline="0" dirty="0" smtClean="0"/>
              <a:t> is returned</a:t>
            </a:r>
          </a:p>
          <a:p>
            <a:r>
              <a:rPr lang="en-US" baseline="0" dirty="0" smtClean="0"/>
              <a:t>-- background task added to update the one that doesn’t match</a:t>
            </a:r>
          </a:p>
          <a:p>
            <a:r>
              <a:rPr lang="en-US" baseline="0" dirty="0" smtClean="0"/>
              <a:t>-- in this way, data that matters, that is actually accessed, is repaired over time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baseline="0" dirty="0" smtClean="0"/>
              <a:t> when faced with two values, default is last-write wins [according to v-clock]</a:t>
            </a:r>
          </a:p>
          <a:p>
            <a:r>
              <a:rPr lang="en-US" baseline="0" dirty="0" smtClean="0"/>
              <a:t>-- or allow siblings</a:t>
            </a:r>
          </a:p>
          <a:p>
            <a:r>
              <a:rPr lang="en-US" baseline="0" dirty="0" smtClean="0"/>
              <a:t>-- siblings will store both values</a:t>
            </a:r>
          </a:p>
          <a:p>
            <a:r>
              <a:rPr lang="en-US" baseline="0" dirty="0" smtClean="0"/>
              <a:t>-- exercise for the application layer to resolve siblings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review</a:t>
            </a:r>
            <a:r>
              <a:rPr lang="en-US" baseline="0" dirty="0" smtClean="0"/>
              <a:t> The Ring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review replication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handoff is a transfer</a:t>
            </a:r>
            <a:r>
              <a:rPr lang="en-US" baseline="0" dirty="0" smtClean="0"/>
              <a:t> of responsibility for a partition from one node to another</a:t>
            </a:r>
          </a:p>
          <a:p>
            <a:r>
              <a:rPr lang="en-US" baseline="0" dirty="0" smtClean="0"/>
              <a:t>-- data is physically moved from one server [node] to </a:t>
            </a:r>
            <a:r>
              <a:rPr lang="en-US" baseline="0" dirty="0" err="1" smtClean="0"/>
              <a:t>anothr</a:t>
            </a:r>
            <a:endParaRPr lang="en-US" baseline="0" dirty="0" smtClean="0"/>
          </a:p>
          <a:p>
            <a:r>
              <a:rPr lang="en-US" baseline="0" dirty="0" smtClean="0"/>
              <a:t>-- two types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operation values that determine</a:t>
            </a:r>
            <a:r>
              <a:rPr lang="en-US" baseline="0" dirty="0" smtClean="0"/>
              <a:t> whether or not the request is successful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-- 0 to 2^160 in a circle</a:t>
            </a:r>
            <a:r>
              <a:rPr lang="en-US" baseline="0" dirty="0" smtClean="0"/>
              <a:t> makes The 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recovery</a:t>
            </a:r>
            <a:r>
              <a:rPr lang="en-US" baseline="0" dirty="0" smtClean="0"/>
              <a:t> and </a:t>
            </a:r>
            <a:r>
              <a:rPr lang="en-US" baseline="0" smtClean="0"/>
              <a:t>fault tolerance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conflict resolution</a:t>
            </a:r>
            <a:r>
              <a:rPr lang="en-US" baseline="0" dirty="0" smtClean="0"/>
              <a:t> policy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introduce</a:t>
            </a:r>
            <a:r>
              <a:rPr lang="en-US" baseline="0" dirty="0" smtClean="0"/>
              <a:t> yourself and </a:t>
            </a:r>
            <a:r>
              <a:rPr lang="en-US" baseline="0" dirty="0" err="1" smtClean="0"/>
              <a:t>basho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56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just</a:t>
            </a:r>
            <a:r>
              <a:rPr lang="en-US" baseline="0" dirty="0" smtClean="0"/>
              <a:t> point out the values</a:t>
            </a:r>
          </a:p>
          <a:p>
            <a:r>
              <a:rPr lang="en-US" baseline="0" dirty="0" smtClean="0"/>
              <a:t>-- 0 to 2^160</a:t>
            </a:r>
          </a:p>
          <a:p>
            <a:r>
              <a:rPr lang="en-US" baseline="0" dirty="0" smtClean="0"/>
              <a:t>-- SHA hash of “artist” and “REM” lands there on the ring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logical</a:t>
            </a:r>
            <a:r>
              <a:rPr lang="en-US" baseline="0" dirty="0" smtClean="0"/>
              <a:t> division of the ring</a:t>
            </a:r>
          </a:p>
          <a:p>
            <a:r>
              <a:rPr lang="en-US" baseline="0" dirty="0" smtClean="0"/>
              <a:t>-- storage units on disk</a:t>
            </a:r>
          </a:p>
          <a:p>
            <a:r>
              <a:rPr lang="en-US" baseline="0" dirty="0" smtClean="0"/>
              <a:t>-- </a:t>
            </a:r>
            <a:r>
              <a:rPr lang="en-US" baseline="0" dirty="0" err="1" smtClean="0"/>
              <a:t>ring_creation_size</a:t>
            </a:r>
            <a:r>
              <a:rPr lang="en-US" baseline="0" dirty="0" smtClean="0"/>
              <a:t> establishes the # of </a:t>
            </a:r>
            <a:r>
              <a:rPr lang="en-US" baseline="0" dirty="0" err="1" smtClean="0"/>
              <a:t>parttitions</a:t>
            </a:r>
            <a:endParaRPr lang="en-US" baseline="0" dirty="0" smtClean="0"/>
          </a:p>
          <a:p>
            <a:r>
              <a:rPr lang="en-US" dirty="0" smtClean="0"/>
              <a:t>-- don’t confuse</a:t>
            </a:r>
            <a:r>
              <a:rPr lang="en-US" baseline="0" dirty="0" smtClean="0"/>
              <a:t> with a network partition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-- 32</a:t>
            </a:r>
            <a:r>
              <a:rPr lang="en-US" baseline="0" dirty="0" smtClean="0"/>
              <a:t> partitions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</a:t>
            </a:r>
            <a:r>
              <a:rPr lang="en-US" dirty="0" err="1" smtClean="0"/>
              <a:t>Erlang</a:t>
            </a:r>
            <a:r>
              <a:rPr lang="en-US" baseline="0" dirty="0" smtClean="0"/>
              <a:t> process that handles a partition</a:t>
            </a:r>
          </a:p>
          <a:p>
            <a:r>
              <a:rPr lang="en-US" baseline="0" dirty="0" smtClean="0"/>
              <a:t>-- responsible for the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Objects that fall in this chunk of the ring</a:t>
            </a:r>
          </a:p>
          <a:p>
            <a:r>
              <a:rPr lang="en-US" baseline="0" dirty="0" smtClean="0"/>
              <a:t>-- in a failure scenario, may be more than one </a:t>
            </a:r>
            <a:r>
              <a:rPr lang="en-US" baseline="0" dirty="0" err="1" smtClean="0"/>
              <a:t>vnode</a:t>
            </a:r>
            <a:r>
              <a:rPr lang="en-US" baseline="0" dirty="0" smtClean="0"/>
              <a:t> per partition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 single </a:t>
            </a:r>
            <a:r>
              <a:rPr lang="en-US" dirty="0" err="1" smtClean="0"/>
              <a:t>vnode</a:t>
            </a:r>
            <a:r>
              <a:rPr lang="en-US" baseline="0" dirty="0" smtClean="0"/>
              <a:t> per partition</a:t>
            </a:r>
          </a:p>
          <a:p>
            <a:r>
              <a:rPr lang="en-US" baseline="0" dirty="0" smtClean="0"/>
              <a:t>-- primary responsibility for that chunk of the ring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remind that node usually corresponds</a:t>
            </a:r>
            <a:r>
              <a:rPr lang="en-US" baseline="0" dirty="0" smtClean="0"/>
              <a:t> to physical server</a:t>
            </a:r>
          </a:p>
          <a:p>
            <a:r>
              <a:rPr lang="en-US" baseline="0" dirty="0" smtClean="0"/>
              <a:t>-- Node is instance of </a:t>
            </a:r>
            <a:r>
              <a:rPr lang="en-US" baseline="0" dirty="0" err="1" smtClean="0"/>
              <a:t>Riak</a:t>
            </a:r>
            <a:endParaRPr lang="en-US" baseline="0" dirty="0" smtClean="0"/>
          </a:p>
          <a:p>
            <a:r>
              <a:rPr lang="en-US" baseline="0" dirty="0" smtClean="0"/>
              <a:t>-- </a:t>
            </a:r>
            <a:r>
              <a:rPr lang="en-US" baseline="0" dirty="0" err="1" smtClean="0"/>
              <a:t>Vnode</a:t>
            </a:r>
            <a:r>
              <a:rPr lang="en-US" baseline="0" dirty="0" smtClean="0"/>
              <a:t> is just responsibility for chunk of Ring</a:t>
            </a:r>
          </a:p>
          <a:p>
            <a:r>
              <a:rPr lang="en-US" baseline="0" dirty="0" smtClean="0"/>
              <a:t>-- therefore, Nodes have many </a:t>
            </a:r>
            <a:r>
              <a:rPr lang="en-US" baseline="0" dirty="0" err="1" smtClean="0"/>
              <a:t>VNodes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6800" y="5521906"/>
            <a:ext cx="7086600" cy="764470"/>
          </a:xfr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4953000"/>
            <a:ext cx="7086600" cy="526964"/>
          </a:xfrm>
          <a:ln>
            <a:solidFill>
              <a:schemeClr val="bg1"/>
            </a:solidFill>
          </a:ln>
        </p:spPr>
        <p:txBody>
          <a:bodyPr/>
          <a:lstStyle>
            <a:lvl1pPr marL="6350" indent="0" algn="l">
              <a:buNone/>
              <a:defRPr sz="3600" b="1">
                <a:solidFill>
                  <a:srgbClr val="FE9A25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Basho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Lucida Grand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</a:p>
        </p:txBody>
      </p:sp>
      <p:sp>
        <p:nvSpPr>
          <p:cNvPr id="1028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30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1pPr>
      <a:lvl2pPr marL="295275" indent="161925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2pPr>
      <a:lvl3pPr marL="615950" indent="298450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3pPr>
      <a:lvl4pPr marL="938213" indent="433388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4pPr>
      <a:lvl5pPr marL="1258888" indent="569913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5pPr>
      <a:lvl6pPr marL="17160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 Concepts II - Replication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20957"/>
      </p:ext>
    </p:extLst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err="1" smtClean="0"/>
              <a:t>VNode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32601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8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7" t="884" r="-127" b="-1328"/>
          <a:stretch/>
        </p:blipFill>
        <p:spPr>
          <a:xfrm>
            <a:off x="-44613" y="-64008"/>
            <a:ext cx="9188613" cy="6922008"/>
          </a:xfrm>
        </p:spPr>
      </p:pic>
      <p:sp>
        <p:nvSpPr>
          <p:cNvPr id="9" name="Rectangle 8"/>
          <p:cNvSpPr/>
          <p:nvPr/>
        </p:nvSpPr>
        <p:spPr bwMode="auto">
          <a:xfrm>
            <a:off x="6172200" y="1524000"/>
            <a:ext cx="1905000" cy="3124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26958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Nodes have </a:t>
            </a:r>
            <a:r>
              <a:rPr lang="en-US" sz="6000" dirty="0" err="1" smtClean="0"/>
              <a:t>VNodes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48269"/>
      </p:ext>
    </p:extLst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8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7" t="884" r="-127" b="-1328"/>
          <a:stretch/>
        </p:blipFill>
        <p:spPr>
          <a:xfrm>
            <a:off x="-44613" y="-64008"/>
            <a:ext cx="9188613" cy="6922008"/>
          </a:xfrm>
        </p:spPr>
      </p:pic>
    </p:spTree>
    <p:extLst>
      <p:ext uri="{BB962C8B-B14F-4D97-AF65-F5344CB8AC3E}">
        <p14:creationId xmlns:p14="http://schemas.microsoft.com/office/powerpoint/2010/main" val="2695083519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Replication</a:t>
            </a:r>
            <a:br>
              <a:rPr lang="en-US" sz="8800" dirty="0" smtClean="0"/>
            </a:br>
            <a:r>
              <a:rPr lang="en-US" sz="8800" dirty="0" smtClean="0"/>
              <a:t>[N Value]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53843"/>
      </p:ext>
    </p:extLst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8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3" b="63"/>
          <a:stretch/>
        </p:blipFill>
        <p:spPr>
          <a:xfrm>
            <a:off x="480640" y="762000"/>
            <a:ext cx="8282360" cy="4343400"/>
          </a:xfrm>
        </p:spPr>
      </p:pic>
    </p:spTree>
    <p:extLst>
      <p:ext uri="{BB962C8B-B14F-4D97-AF65-F5344CB8AC3E}">
        <p14:creationId xmlns:p14="http://schemas.microsoft.com/office/powerpoint/2010/main" val="4164830558"/>
      </p:ext>
    </p:extLst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Quoru</a:t>
            </a:r>
            <a:r>
              <a:rPr lang="en-US" sz="8800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580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8800" dirty="0" smtClean="0"/>
              <a:t>Handoff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*) Ownership</a:t>
            </a:r>
            <a:br>
              <a:rPr lang="en-US" sz="6000" dirty="0" smtClean="0"/>
            </a:br>
            <a:r>
              <a:rPr lang="en-US" sz="6000" dirty="0" smtClean="0"/>
              <a:t>*) Hinted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0564"/>
      </p:ext>
    </p:extLst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Ownership</a:t>
            </a:r>
            <a:br>
              <a:rPr lang="en-US" sz="8800" dirty="0" smtClean="0"/>
            </a:br>
            <a:r>
              <a:rPr lang="en-US" sz="8800" dirty="0" smtClean="0"/>
              <a:t>Handoff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74348"/>
      </p:ext>
    </p:extLst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Hinted</a:t>
            </a:r>
            <a:br>
              <a:rPr lang="en-US" sz="8800" dirty="0" smtClean="0"/>
            </a:br>
            <a:r>
              <a:rPr lang="en-US" sz="8800" dirty="0" smtClean="0"/>
              <a:t>Handoff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8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844675"/>
            <a:ext cx="8077200" cy="2041525"/>
          </a:xfrm>
        </p:spPr>
        <p:txBody>
          <a:bodyPr/>
          <a:lstStyle/>
          <a:p>
            <a:r>
              <a:rPr lang="en-US" sz="5400" dirty="0"/>
              <a:t/>
            </a:r>
            <a:br>
              <a:rPr lang="en-US" sz="5400" dirty="0"/>
            </a:br>
            <a:r>
              <a:rPr lang="en-US" sz="6600" dirty="0"/>
              <a:t>Dmitri Zagidulin</a:t>
            </a:r>
            <a:br>
              <a:rPr lang="en-US" sz="6600" dirty="0"/>
            </a:br>
            <a:r>
              <a:rPr lang="en-US" sz="5400" dirty="0" err="1"/>
              <a:t>dzagidulin@basho.com</a:t>
            </a:r>
            <a:r>
              <a:rPr lang="en-US" sz="5400" dirty="0"/>
              <a:t/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0396"/>
      </p:ext>
    </p:extLst>
  </p:cSld>
  <p:clrMapOvr>
    <a:masterClrMapping/>
  </p:clrMapOvr>
  <p:transition xmlns:p14="http://schemas.microsoft.com/office/powerpoint/2010/main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18872"/>
      </p:ext>
    </p:extLst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Quoru</a:t>
            </a:r>
            <a:r>
              <a:rPr lang="en-US" sz="8800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52046"/>
      </p:ext>
    </p:extLst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7200" dirty="0" smtClean="0"/>
              <a:t>Quorum Values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4800" dirty="0" smtClean="0"/>
              <a:t>*) R</a:t>
            </a:r>
            <a:br>
              <a:rPr lang="en-US" sz="4800" dirty="0" smtClean="0"/>
            </a:br>
            <a:r>
              <a:rPr lang="en-US" sz="4800" dirty="0" smtClean="0"/>
              <a:t>*) W</a:t>
            </a:r>
            <a:br>
              <a:rPr lang="en-US" sz="4800" dirty="0" smtClean="0"/>
            </a:br>
            <a:r>
              <a:rPr lang="en-US" sz="4800" dirty="0" smtClean="0"/>
              <a:t>*) DW</a:t>
            </a:r>
            <a:br>
              <a:rPr lang="en-US" sz="4800" dirty="0" smtClean="0"/>
            </a:br>
            <a:r>
              <a:rPr lang="en-US" sz="4800" dirty="0" smtClean="0"/>
              <a:t>*) PR</a:t>
            </a:r>
            <a:br>
              <a:rPr lang="en-US" sz="4800" dirty="0" smtClean="0"/>
            </a:br>
            <a:r>
              <a:rPr lang="en-US" sz="4800" dirty="0" smtClean="0"/>
              <a:t>*) PW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63063"/>
      </p:ext>
    </p:extLst>
  </p:cSld>
  <p:clrMapOvr>
    <a:masterClrMapping/>
  </p:clrMapOvr>
  <p:transition xmlns:p14="http://schemas.microsoft.com/office/powerpoint/2010/main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R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6748"/>
      </p:ext>
    </p:extLst>
  </p:cSld>
  <p:clrMapOvr>
    <a:masterClrMapping/>
  </p:clrMapOvr>
  <p:transition xmlns:p14="http://schemas.microsoft.com/office/powerpoint/2010/main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38841"/>
      </p:ext>
    </p:extLst>
  </p:cSld>
  <p:clrMapOvr>
    <a:masterClrMapping/>
  </p:clrMapOvr>
  <p:transition xmlns:p14="http://schemas.microsoft.com/office/powerpoint/2010/main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DW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31724"/>
      </p:ext>
    </p:extLst>
  </p:cSld>
  <p:clrMapOvr>
    <a:masterClrMapping/>
  </p:clrMapOvr>
  <p:transition xmlns:p14="http://schemas.microsoft.com/office/powerpoint/2010/main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PR / PW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220"/>
      </p:ext>
    </p:extLst>
  </p:cSld>
  <p:clrMapOvr>
    <a:masterClrMapping/>
  </p:clrMapOvr>
  <p:transition xmlns:p14="http://schemas.microsoft.com/office/powerpoint/2010/main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Read Repair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00526"/>
      </p:ext>
    </p:extLst>
  </p:cSld>
  <p:clrMapOvr>
    <a:masterClrMapping/>
  </p:clrMapOvr>
  <p:transition xmlns:p14="http://schemas.microsoft.com/office/powerpoint/2010/main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Siblings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74373"/>
      </p:ext>
    </p:extLst>
  </p:cSld>
  <p:clrMapOvr>
    <a:masterClrMapping/>
  </p:clrMapOvr>
  <p:transition xmlns:p14="http://schemas.microsoft.com/office/powerpoint/2010/main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00466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smtClean="0"/>
              <a:t>Key Concepts II</a:t>
            </a:r>
            <a:br>
              <a:rPr lang="en-US" sz="8000" dirty="0" smtClean="0"/>
            </a:br>
            <a:r>
              <a:rPr lang="en-US" sz="8000" dirty="0" smtClean="0"/>
              <a:t>Replication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08381"/>
      </p:ext>
    </p:extLst>
  </p:cSld>
  <p:clrMapOvr>
    <a:masterClrMapping/>
  </p:clrMapOvr>
  <p:transition xmlns:p14="http://schemas.microsoft.com/office/powerpoint/2010/main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8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7" t="884" r="-127" b="-1328"/>
          <a:stretch/>
        </p:blipFill>
        <p:spPr>
          <a:xfrm>
            <a:off x="-44613" y="-64008"/>
            <a:ext cx="9188613" cy="6922008"/>
          </a:xfrm>
        </p:spPr>
      </p:pic>
    </p:spTree>
    <p:extLst>
      <p:ext uri="{BB962C8B-B14F-4D97-AF65-F5344CB8AC3E}">
        <p14:creationId xmlns:p14="http://schemas.microsoft.com/office/powerpoint/2010/main" val="2255881726"/>
      </p:ext>
    </p:extLst>
  </p:cSld>
  <p:clrMapOvr>
    <a:masterClrMapping/>
  </p:clrMapOvr>
  <p:transition xmlns:p14="http://schemas.microsoft.com/office/powerpoint/2010/main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8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3" b="63"/>
          <a:stretch/>
        </p:blipFill>
        <p:spPr>
          <a:xfrm>
            <a:off x="480640" y="762000"/>
            <a:ext cx="8282360" cy="4343400"/>
          </a:xfrm>
        </p:spPr>
      </p:pic>
    </p:spTree>
    <p:extLst>
      <p:ext uri="{BB962C8B-B14F-4D97-AF65-F5344CB8AC3E}">
        <p14:creationId xmlns:p14="http://schemas.microsoft.com/office/powerpoint/2010/main" val="3864519167"/>
      </p:ext>
    </p:extLst>
  </p:cSld>
  <p:clrMapOvr>
    <a:masterClrMapping/>
  </p:clrMapOvr>
  <p:transition xmlns:p14="http://schemas.microsoft.com/office/powerpoint/2010/main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8800" dirty="0" smtClean="0"/>
              <a:t>Handoff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*) Ownership</a:t>
            </a:r>
            <a:br>
              <a:rPr lang="en-US" sz="6000" dirty="0" smtClean="0"/>
            </a:br>
            <a:r>
              <a:rPr lang="en-US" sz="6000" dirty="0" smtClean="0"/>
              <a:t>*) Hinted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30128"/>
      </p:ext>
    </p:extLst>
  </p:cSld>
  <p:clrMapOvr>
    <a:masterClrMapping/>
  </p:clrMapOvr>
  <p:transition xmlns:p14="http://schemas.microsoft.com/office/powerpoint/2010/main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7200" dirty="0" smtClean="0"/>
              <a:t>Quorum Values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4800" dirty="0" smtClean="0"/>
              <a:t>*) R</a:t>
            </a:r>
            <a:br>
              <a:rPr lang="en-US" sz="4800" dirty="0" smtClean="0"/>
            </a:br>
            <a:r>
              <a:rPr lang="en-US" sz="4800" dirty="0" smtClean="0"/>
              <a:t>*) W</a:t>
            </a:r>
            <a:br>
              <a:rPr lang="en-US" sz="4800" dirty="0" smtClean="0"/>
            </a:br>
            <a:r>
              <a:rPr lang="en-US" sz="4800" dirty="0" smtClean="0"/>
              <a:t>*) DW</a:t>
            </a:r>
            <a:br>
              <a:rPr lang="en-US" sz="4800" dirty="0" smtClean="0"/>
            </a:br>
            <a:r>
              <a:rPr lang="en-US" sz="4800" dirty="0" smtClean="0"/>
              <a:t>*) PR</a:t>
            </a:r>
            <a:br>
              <a:rPr lang="en-US" sz="4800" dirty="0" smtClean="0"/>
            </a:br>
            <a:r>
              <a:rPr lang="en-US" sz="4800" dirty="0" smtClean="0"/>
              <a:t>*) PW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24958"/>
      </p:ext>
    </p:extLst>
  </p:cSld>
  <p:clrMapOvr>
    <a:masterClrMapping/>
  </p:clrMapOvr>
  <p:transition xmlns:p14="http://schemas.microsoft.com/office/powerpoint/2010/main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Read Repair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48919"/>
      </p:ext>
    </p:extLst>
  </p:cSld>
  <p:clrMapOvr>
    <a:masterClrMapping/>
  </p:clrMapOvr>
  <p:transition xmlns:p14="http://schemas.microsoft.com/office/powerpoint/2010/main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Siblings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06196"/>
      </p:ext>
    </p:extLst>
  </p:cSld>
  <p:clrMapOvr>
    <a:masterClrMapping/>
  </p:clrMapOvr>
  <p:transition xmlns:p14="http://schemas.microsoft.com/office/powerpoint/2010/main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smtClean="0"/>
              <a:t>Key Concepts II</a:t>
            </a:r>
            <a:br>
              <a:rPr lang="en-US" sz="8000" dirty="0" smtClean="0"/>
            </a:br>
            <a:r>
              <a:rPr lang="en-US" sz="8000" dirty="0" smtClean="0"/>
              <a:t>Replication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40263"/>
      </p:ext>
    </p:extLst>
  </p:cSld>
  <p:clrMapOvr>
    <a:masterClrMapping/>
  </p:clrMapOvr>
  <p:transition xmlns:p14="http://schemas.microsoft.com/office/powerpoint/2010/main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844675"/>
            <a:ext cx="8077200" cy="2041525"/>
          </a:xfrm>
        </p:spPr>
        <p:txBody>
          <a:bodyPr/>
          <a:lstStyle/>
          <a:p>
            <a:r>
              <a:rPr lang="en-US" sz="5400" dirty="0"/>
              <a:t/>
            </a:r>
            <a:br>
              <a:rPr lang="en-US" sz="5400" dirty="0"/>
            </a:br>
            <a:r>
              <a:rPr lang="en-US" sz="6600" dirty="0"/>
              <a:t>Dmitri Zagidulin</a:t>
            </a:r>
            <a:br>
              <a:rPr lang="en-US" sz="6600" dirty="0"/>
            </a:br>
            <a:r>
              <a:rPr lang="en-US" sz="5400" dirty="0" err="1"/>
              <a:t>dzagidulin@basho.com</a:t>
            </a:r>
            <a:r>
              <a:rPr lang="en-US" sz="5400" dirty="0"/>
              <a:t/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9343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61899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Consistent Hashing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06840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The Ring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09869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8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7" t="884" r="-127" b="-1328"/>
          <a:stretch/>
        </p:blipFill>
        <p:spPr>
          <a:xfrm>
            <a:off x="-44613" y="-64008"/>
            <a:ext cx="9188613" cy="6922008"/>
          </a:xfrm>
        </p:spPr>
      </p:pic>
      <p:sp>
        <p:nvSpPr>
          <p:cNvPr id="9" name="Rectangle 8"/>
          <p:cNvSpPr/>
          <p:nvPr/>
        </p:nvSpPr>
        <p:spPr bwMode="auto">
          <a:xfrm>
            <a:off x="6172200" y="1524000"/>
            <a:ext cx="1905000" cy="3124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0" y="1219200"/>
            <a:ext cx="3200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38200" y="3048000"/>
            <a:ext cx="3200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429354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Partition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10548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8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7" t="884" r="-127" b="-1328"/>
          <a:stretch/>
        </p:blipFill>
        <p:spPr>
          <a:xfrm>
            <a:off x="-44613" y="-64008"/>
            <a:ext cx="9188613" cy="6922008"/>
          </a:xfrm>
        </p:spPr>
      </p:pic>
      <p:sp>
        <p:nvSpPr>
          <p:cNvPr id="9" name="Rectangle 8"/>
          <p:cNvSpPr/>
          <p:nvPr/>
        </p:nvSpPr>
        <p:spPr bwMode="auto">
          <a:xfrm>
            <a:off x="6172200" y="1524000"/>
            <a:ext cx="1905000" cy="3124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0" y="1219200"/>
            <a:ext cx="3200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194203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5031</TotalTime>
  <Pages>0</Pages>
  <Words>773</Words>
  <Characters>0</Characters>
  <Application>Microsoft Macintosh PowerPoint</Application>
  <PresentationFormat>On-screen Show (4:3)</PresentationFormat>
  <Lines>0</Lines>
  <Paragraphs>99</Paragraphs>
  <Slides>37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Default - Title Slide</vt:lpstr>
      <vt:lpstr>PowerPoint Presentation</vt:lpstr>
      <vt:lpstr> Dmitri Zagidulin dzagidulin@basho.com </vt:lpstr>
      <vt:lpstr>Key Concepts II Replication</vt:lpstr>
      <vt:lpstr>PowerPoint Presentation</vt:lpstr>
      <vt:lpstr>Consistent Hashing</vt:lpstr>
      <vt:lpstr>The Ring</vt:lpstr>
      <vt:lpstr>PowerPoint Presentation</vt:lpstr>
      <vt:lpstr>Partition</vt:lpstr>
      <vt:lpstr>PowerPoint Presentation</vt:lpstr>
      <vt:lpstr>VNode</vt:lpstr>
      <vt:lpstr>PowerPoint Presentation</vt:lpstr>
      <vt:lpstr>Nodes have VNodes</vt:lpstr>
      <vt:lpstr>PowerPoint Presentation</vt:lpstr>
      <vt:lpstr>Replication [N Value]</vt:lpstr>
      <vt:lpstr>PowerPoint Presentation</vt:lpstr>
      <vt:lpstr>Quorum</vt:lpstr>
      <vt:lpstr>Handoff *) Ownership *) Hinted</vt:lpstr>
      <vt:lpstr>Ownership Handoff</vt:lpstr>
      <vt:lpstr>Hinted Handoff</vt:lpstr>
      <vt:lpstr>PowerPoint Presentation</vt:lpstr>
      <vt:lpstr>Quorum</vt:lpstr>
      <vt:lpstr>Quorum Values *) R *) W *) DW *) PR *) PW</vt:lpstr>
      <vt:lpstr>R</vt:lpstr>
      <vt:lpstr>W</vt:lpstr>
      <vt:lpstr>DW</vt:lpstr>
      <vt:lpstr>PR / PW</vt:lpstr>
      <vt:lpstr>Read Repair</vt:lpstr>
      <vt:lpstr>Siblings</vt:lpstr>
      <vt:lpstr>PowerPoint Presentation</vt:lpstr>
      <vt:lpstr>PowerPoint Presentation</vt:lpstr>
      <vt:lpstr>PowerPoint Presentation</vt:lpstr>
      <vt:lpstr>Handoff *) Ownership *) Hinted</vt:lpstr>
      <vt:lpstr>Quorum Values *) R *) W *) DW *) PR *) PW</vt:lpstr>
      <vt:lpstr>Read Repair</vt:lpstr>
      <vt:lpstr>Siblings</vt:lpstr>
      <vt:lpstr>Key Concepts II Replication</vt:lpstr>
      <vt:lpstr> Dmitri Zagidulin dzagidulin@basho.com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</dc:creator>
  <cp:lastModifiedBy>Dmitri Zagidulin</cp:lastModifiedBy>
  <cp:revision>49</cp:revision>
  <dcterms:modified xsi:type="dcterms:W3CDTF">2012-08-27T16:18:03Z</dcterms:modified>
</cp:coreProperties>
</file>