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sldIdLst>
    <p:sldId id="257" r:id="rId2"/>
    <p:sldId id="259" r:id="rId3"/>
    <p:sldId id="260" r:id="rId4"/>
    <p:sldId id="287" r:id="rId5"/>
    <p:sldId id="288" r:id="rId6"/>
    <p:sldId id="289" r:id="rId7"/>
    <p:sldId id="290" r:id="rId8"/>
    <p:sldId id="261" r:id="rId9"/>
    <p:sldId id="291" r:id="rId10"/>
    <p:sldId id="292" r:id="rId11"/>
    <p:sldId id="293" r:id="rId12"/>
    <p:sldId id="262" r:id="rId13"/>
    <p:sldId id="294" r:id="rId14"/>
    <p:sldId id="284" r:id="rId15"/>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25" autoAdjust="0"/>
  </p:normalViewPr>
  <p:slideViewPr>
    <p:cSldViewPr>
      <p:cViewPr varScale="1">
        <p:scale>
          <a:sx n="46" d="100"/>
          <a:sy n="46" d="100"/>
        </p:scale>
        <p:origin x="-2192"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0"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4600230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 Apache 2 Licensed</a:t>
            </a:r>
          </a:p>
          <a:p>
            <a:r>
              <a:rPr lang="en-US" sz="1200" u="none" kern="1200" baseline="0" dirty="0" smtClean="0">
                <a:solidFill>
                  <a:schemeClr val="tx1"/>
                </a:solidFill>
                <a:latin typeface="Gill Sans" charset="0"/>
                <a:ea typeface="+mn-ea"/>
                <a:cs typeface="+mn-cs"/>
              </a:rPr>
              <a:t>- Community contributions are not just accepted, they are highly valued</a:t>
            </a:r>
          </a:p>
          <a:p>
            <a:r>
              <a:rPr lang="en-US" sz="1200" u="none" kern="1200" baseline="0" dirty="0" smtClean="0">
                <a:solidFill>
                  <a:schemeClr val="tx1"/>
                </a:solidFill>
                <a:latin typeface="Gill Sans" charset="0"/>
                <a:ea typeface="+mn-ea"/>
                <a:cs typeface="+mn-cs"/>
              </a:rPr>
              <a:t>- Over 176 contributors</a:t>
            </a:r>
            <a:endParaRPr lang="en-US" dirty="0" smtClean="0"/>
          </a:p>
          <a:p>
            <a:endParaRPr lang="en-US" dirty="0"/>
          </a:p>
        </p:txBody>
      </p:sp>
    </p:spTree>
    <p:extLst>
      <p:ext uri="{BB962C8B-B14F-4D97-AF65-F5344CB8AC3E}">
        <p14:creationId xmlns:p14="http://schemas.microsoft.com/office/powerpoint/2010/main" val="40694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u="none" kern="1200" baseline="0" dirty="0" smtClean="0">
                <a:solidFill>
                  <a:schemeClr val="tx1"/>
                </a:solidFill>
                <a:latin typeface="Gill Sans" charset="0"/>
                <a:ea typeface="+mn-ea"/>
                <a:cs typeface="+mn-cs"/>
              </a:rPr>
              <a:t>We talked a little bit about different methods for analyzing values, specifically we discussed the </a:t>
            </a:r>
            <a:r>
              <a:rPr lang="en-US" sz="1200" u="none" kern="1200" baseline="0" dirty="0" err="1" smtClean="0">
                <a:solidFill>
                  <a:schemeClr val="tx1"/>
                </a:solidFill>
                <a:latin typeface="Gill Sans" charset="0"/>
                <a:ea typeface="+mn-ea"/>
                <a:cs typeface="+mn-cs"/>
              </a:rPr>
              <a:t>WhiteSpace</a:t>
            </a:r>
            <a:r>
              <a:rPr lang="en-US" sz="1200" u="none" kern="1200" baseline="0" dirty="0" smtClean="0">
                <a:solidFill>
                  <a:schemeClr val="tx1"/>
                </a:solidFill>
                <a:latin typeface="Gill Sans" charset="0"/>
                <a:ea typeface="+mn-ea"/>
                <a:cs typeface="+mn-cs"/>
              </a:rPr>
              <a:t> and Standard Analyzers, but what if we wanted to use different analyzers on different fields? This is achieved by defining a Schema. The schema tells the system how to analyze different fields. For example, in the previously indexed documents we may have chosen to index the "quote" field using the Standard Analyzer and the "author" field using the </a:t>
            </a:r>
            <a:r>
              <a:rPr lang="en-US" sz="1200" u="none" kern="1200" baseline="0" dirty="0" err="1" smtClean="0">
                <a:solidFill>
                  <a:schemeClr val="tx1"/>
                </a:solidFill>
                <a:latin typeface="Gill Sans" charset="0"/>
                <a:ea typeface="+mn-ea"/>
                <a:cs typeface="+mn-cs"/>
              </a:rPr>
              <a:t>WhiteSpace</a:t>
            </a:r>
            <a:r>
              <a:rPr lang="en-US" sz="1200" u="none" kern="1200" baseline="0" dirty="0" smtClean="0">
                <a:solidFill>
                  <a:schemeClr val="tx1"/>
                </a:solidFill>
                <a:latin typeface="Gill Sans" charset="0"/>
                <a:ea typeface="+mn-ea"/>
                <a:cs typeface="+mn-cs"/>
              </a:rPr>
              <a:t> Analyzer.</a:t>
            </a:r>
            <a:endParaRPr lang="en-US" dirty="0"/>
          </a:p>
        </p:txBody>
      </p:sp>
    </p:spTree>
    <p:extLst>
      <p:ext uri="{BB962C8B-B14F-4D97-AF65-F5344CB8AC3E}">
        <p14:creationId xmlns:p14="http://schemas.microsoft.com/office/powerpoint/2010/main" val="318072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03950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 A document may look like this</a:t>
            </a:r>
            <a:endParaRPr lang="en-US" dirty="0" smtClean="0"/>
          </a:p>
          <a:p>
            <a:endParaRPr lang="en-US" dirty="0"/>
          </a:p>
        </p:txBody>
      </p:sp>
    </p:spTree>
    <p:extLst>
      <p:ext uri="{BB962C8B-B14F-4D97-AF65-F5344CB8AC3E}">
        <p14:creationId xmlns:p14="http://schemas.microsoft.com/office/powerpoint/2010/main" val="40694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 A document has many fields</a:t>
            </a:r>
            <a:endParaRPr lang="en-US" dirty="0" smtClean="0"/>
          </a:p>
          <a:p>
            <a:endParaRPr lang="en-US" dirty="0"/>
          </a:p>
        </p:txBody>
      </p:sp>
    </p:spTree>
    <p:extLst>
      <p:ext uri="{BB962C8B-B14F-4D97-AF65-F5344CB8AC3E}">
        <p14:creationId xmlns:p14="http://schemas.microsoft.com/office/powerpoint/2010/main" val="40694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 A document may look like this</a:t>
            </a:r>
            <a:endParaRPr lang="en-US" dirty="0" smtClean="0"/>
          </a:p>
          <a:p>
            <a:endParaRPr lang="en-US" dirty="0"/>
          </a:p>
        </p:txBody>
      </p:sp>
    </p:spTree>
    <p:extLst>
      <p:ext uri="{BB962C8B-B14F-4D97-AF65-F5344CB8AC3E}">
        <p14:creationId xmlns:p14="http://schemas.microsoft.com/office/powerpoint/2010/main" val="406942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u="none" kern="1200" baseline="0" dirty="0" smtClean="0">
                <a:solidFill>
                  <a:schemeClr val="tx1"/>
                </a:solidFill>
                <a:latin typeface="Gill Sans" charset="0"/>
                <a:ea typeface="+mn-ea"/>
                <a:cs typeface="+mn-cs"/>
              </a:rPr>
              <a:t>We need to build an index</a:t>
            </a:r>
            <a:endParaRPr lang="en-US" dirty="0"/>
          </a:p>
        </p:txBody>
      </p:sp>
    </p:spTree>
    <p:extLst>
      <p:ext uri="{BB962C8B-B14F-4D97-AF65-F5344CB8AC3E}">
        <p14:creationId xmlns:p14="http://schemas.microsoft.com/office/powerpoint/2010/main" val="318072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 A document may look like this</a:t>
            </a:r>
            <a:endParaRPr lang="en-US" dirty="0" smtClean="0"/>
          </a:p>
          <a:p>
            <a:endParaRPr lang="en-US" dirty="0"/>
          </a:p>
        </p:txBody>
      </p:sp>
    </p:spTree>
    <p:extLst>
      <p:ext uri="{BB962C8B-B14F-4D97-AF65-F5344CB8AC3E}">
        <p14:creationId xmlns:p14="http://schemas.microsoft.com/office/powerpoint/2010/main" val="40694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 break into terms</a:t>
            </a:r>
            <a:endParaRPr lang="en-US" dirty="0"/>
          </a:p>
        </p:txBody>
      </p:sp>
    </p:spTree>
    <p:extLst>
      <p:ext uri="{BB962C8B-B14F-4D97-AF65-F5344CB8AC3E}">
        <p14:creationId xmlns:p14="http://schemas.microsoft.com/office/powerpoint/2010/main" val="40694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 ignore dumb terms</a:t>
            </a:r>
            <a:endParaRPr lang="en-US" dirty="0"/>
          </a:p>
        </p:txBody>
      </p:sp>
    </p:spTree>
    <p:extLst>
      <p:ext uri="{BB962C8B-B14F-4D97-AF65-F5344CB8AC3E}">
        <p14:creationId xmlns:p14="http://schemas.microsoft.com/office/powerpoint/2010/main" val="406942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Gill Sans" charset="0"/>
                <a:ea typeface="+mn-ea"/>
                <a:cs typeface="+mn-cs"/>
              </a:rPr>
              <a:t>After indexing the entire corpus documents we end up with a list of index, field, term entries that each point to a set of documents. When we want to find out what documents contain the word "book" in the "quote" field we lookup the "quote", "book" entry and get a list of documents that contain that word.</a:t>
            </a:r>
            <a:endParaRPr lang="en-US" dirty="0"/>
          </a:p>
        </p:txBody>
      </p:sp>
    </p:spTree>
    <p:extLst>
      <p:ext uri="{BB962C8B-B14F-4D97-AF65-F5344CB8AC3E}">
        <p14:creationId xmlns:p14="http://schemas.microsoft.com/office/powerpoint/2010/main" val="348948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2"/>
          <p:cNvSpPr>
            <a:spLocks/>
          </p:cNvSpPr>
          <p:nvPr userDrawn="1"/>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pic>
        <p:nvPicPr>
          <p:cNvPr id="5" name="Picture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p:cNvSpPr>
          <p:nvPr userDrawn="1"/>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 name="Subtitle 2"/>
          <p:cNvSpPr>
            <a:spLocks noGrp="1"/>
          </p:cNvSpPr>
          <p:nvPr>
            <p:ph type="subTitle" idx="1"/>
          </p:nvPr>
        </p:nvSpPr>
        <p:spPr>
          <a:xfrm>
            <a:off x="1066800" y="5521906"/>
            <a:ext cx="7086600" cy="764470"/>
          </a:xfrm>
          <a:noFill/>
          <a:ln>
            <a:solidFill>
              <a:schemeClr val="bg1"/>
            </a:solidFill>
          </a:ln>
        </p:spPr>
        <p:txBody>
          <a:bodyPr/>
          <a:lstStyle>
            <a:lvl1pPr marL="0" indent="0" algn="l">
              <a:buNone/>
              <a:defRPr>
                <a:solidFill>
                  <a:schemeClr val="tx1">
                    <a:lumMod val="65000"/>
                    <a:lumOff val="35000"/>
                  </a:schemeClr>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9" name="Text Placeholder 9"/>
          <p:cNvSpPr>
            <a:spLocks noGrp="1"/>
          </p:cNvSpPr>
          <p:nvPr>
            <p:ph type="body" sz="quarter" idx="10" hasCustomPrompt="1"/>
          </p:nvPr>
        </p:nvSpPr>
        <p:spPr>
          <a:xfrm>
            <a:off x="1066800" y="4953000"/>
            <a:ext cx="7086600" cy="526964"/>
          </a:xfrm>
          <a:ln>
            <a:solidFill>
              <a:schemeClr val="bg1"/>
            </a:solidFill>
          </a:ln>
        </p:spPr>
        <p:txBody>
          <a:bodyPr/>
          <a:lstStyle>
            <a:lvl1pPr marL="6350" indent="0" algn="l">
              <a:buNone/>
              <a:defRPr sz="3600" b="1">
                <a:solidFill>
                  <a:srgbClr val="FE9A25"/>
                </a:solidFill>
                <a:latin typeface="+mn-lt"/>
                <a:cs typeface="Arial" pitchFamily="34" charset="0"/>
              </a:defRPr>
            </a:lvl1pPr>
          </a:lstStyle>
          <a:p>
            <a:pPr lvl="0"/>
            <a:r>
              <a:rPr lang="en-US" dirty="0" smtClean="0"/>
              <a:t>Basho Technologies</a:t>
            </a:r>
          </a:p>
        </p:txBody>
      </p:sp>
    </p:spTree>
    <p:extLst>
      <p:ext uri="{BB962C8B-B14F-4D97-AF65-F5344CB8AC3E}">
        <p14:creationId xmlns:p14="http://schemas.microsoft.com/office/powerpoint/2010/main" val="1359487834"/>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983345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844675"/>
            <a:ext cx="1943100" cy="5013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844675"/>
            <a:ext cx="5678487" cy="501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6269896"/>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7422161"/>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170421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2613"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1444443"/>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4647108"/>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551322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90326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569430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387097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4213" y="1844675"/>
            <a:ext cx="7773987" cy="204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5400" tIns="25400" rIns="25400" bIns="25400" numCol="1" anchor="ctr" anchorCtr="0" compatLnSpc="1">
            <a:prstTxWarp prst="textNoShape">
              <a:avLst/>
            </a:prstTxWarp>
          </a:bodyPr>
          <a:lstStyle/>
          <a:p>
            <a:pPr lvl="0"/>
            <a:r>
              <a:rPr lang="en-US" smtClean="0">
                <a:sym typeface="Lucida Grande" charset="0"/>
              </a:rPr>
              <a:t>Click to edit Master title style</a:t>
            </a:r>
          </a:p>
        </p:txBody>
      </p:sp>
      <p:sp>
        <p:nvSpPr>
          <p:cNvPr id="1027" name="Rectangle 2"/>
          <p:cNvSpPr>
            <a:spLocks noGrp="1" noChangeArrowheads="1"/>
          </p:cNvSpPr>
          <p:nvPr>
            <p:ph type="body" idx="1"/>
          </p:nvPr>
        </p:nvSpPr>
        <p:spPr bwMode="auto">
          <a:xfrm>
            <a:off x="1371600" y="3886200"/>
            <a:ext cx="6399213"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25400" tIns="25400" rIns="25400" bIns="25400"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p>
        </p:txBody>
      </p:sp>
      <p:sp>
        <p:nvSpPr>
          <p:cNvPr id="1028" name="Rectangle 1"/>
          <p:cNvSpPr>
            <a:spLocks/>
          </p:cNvSpPr>
          <p:nvPr userDrawn="1"/>
        </p:nvSpPr>
        <p:spPr bwMode="auto">
          <a:xfrm>
            <a:off x="0" y="6321425"/>
            <a:ext cx="9156700" cy="155575"/>
          </a:xfrm>
          <a:prstGeom prst="rect">
            <a:avLst/>
          </a:prstGeom>
          <a:solidFill>
            <a:schemeClr val="accent1"/>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sp>
        <p:nvSpPr>
          <p:cNvPr id="1029" name="Rectangle 2"/>
          <p:cNvSpPr>
            <a:spLocks/>
          </p:cNvSpPr>
          <p:nvPr userDrawn="1"/>
        </p:nvSpPr>
        <p:spPr bwMode="auto">
          <a:xfrm>
            <a:off x="0" y="6438900"/>
            <a:ext cx="9156700" cy="419100"/>
          </a:xfrm>
          <a:prstGeom prst="rect">
            <a:avLst/>
          </a:prstGeom>
          <a:solidFill>
            <a:srgbClr val="D8D8D8"/>
          </a:solidFill>
          <a:ln>
            <a:noFill/>
          </a:ln>
          <a:extLst>
            <a:ext uri="{91240B29-F687-4f45-9708-019B960494DF}">
              <a14:hiddenLine xmlns:a14="http://schemas.microsoft.com/office/drawing/2010/main" w="25400">
                <a:solidFill>
                  <a:schemeClr val="tx1"/>
                </a:solidFill>
                <a:round/>
                <a:headEnd/>
                <a:tailEnd/>
              </a14:hiddenLine>
            </a:ext>
          </a:extLst>
        </p:spPr>
        <p:txBody>
          <a:bodyPr lIns="0" tIns="0" rIns="0" bIns="0"/>
          <a:lstStyle/>
          <a:p>
            <a:endParaRPr lang="en-US"/>
          </a:p>
        </p:txBody>
      </p:sp>
      <p:pic>
        <p:nvPicPr>
          <p:cNvPr id="1030"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1775" y="6107113"/>
            <a:ext cx="64293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809"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xmlns:p14="http://schemas.microsoft.com/office/powerpoint/2010/main"/>
  <p:txStyles>
    <p:titleStyle>
      <a:lvl1pPr algn="ctr" rtl="0" eaLnBrk="0" fontAlgn="base" hangingPunct="0">
        <a:spcBef>
          <a:spcPct val="0"/>
        </a:spcBef>
        <a:spcAft>
          <a:spcPct val="0"/>
        </a:spcAft>
        <a:defRPr sz="4400">
          <a:solidFill>
            <a:srgbClr val="595959"/>
          </a:solidFill>
          <a:latin typeface="+mj-lt"/>
          <a:ea typeface="+mj-ea"/>
          <a:cs typeface="+mj-cs"/>
          <a:sym typeface="Lucida Grande" charset="0"/>
        </a:defRPr>
      </a:lvl1pPr>
      <a:lvl2pPr algn="ctr" rtl="0" eaLnBrk="0" fontAlgn="base" hangingPunct="0">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400">
          <a:solidFill>
            <a:srgbClr val="595959"/>
          </a:solidFill>
          <a:latin typeface="Lucida Grande" charset="0"/>
          <a:ea typeface="ヒラギノ角ゴ ProN W3" charset="0"/>
          <a:cs typeface="ヒラギノ角ゴ ProN W3" charset="0"/>
          <a:sym typeface="Lucida Grande" charset="0"/>
        </a:defRPr>
      </a:lvl9pPr>
    </p:titleStyle>
    <p:bodyStyle>
      <a:lvl1pPr marL="342900" indent="-342900" algn="ctr" rtl="0" eaLnBrk="0" fontAlgn="base" hangingPunct="0">
        <a:spcBef>
          <a:spcPts val="2600"/>
        </a:spcBef>
        <a:spcAft>
          <a:spcPct val="0"/>
        </a:spcAft>
        <a:defRPr sz="2200">
          <a:solidFill>
            <a:srgbClr val="595959"/>
          </a:solidFill>
          <a:latin typeface="+mn-lt"/>
          <a:ea typeface="+mn-ea"/>
          <a:cs typeface="+mn-cs"/>
          <a:sym typeface="Lucida Grande" charset="0"/>
        </a:defRPr>
      </a:lvl1pPr>
      <a:lvl2pPr marL="295275" indent="161925" algn="ctr" rtl="0" eaLnBrk="0" fontAlgn="base" hangingPunct="0">
        <a:spcBef>
          <a:spcPts val="2600"/>
        </a:spcBef>
        <a:spcAft>
          <a:spcPct val="0"/>
        </a:spcAft>
        <a:defRPr sz="2200">
          <a:solidFill>
            <a:srgbClr val="595959"/>
          </a:solidFill>
          <a:latin typeface="+mn-lt"/>
          <a:ea typeface="+mn-ea"/>
          <a:cs typeface="+mn-cs"/>
          <a:sym typeface="Lucida Grande" charset="0"/>
        </a:defRPr>
      </a:lvl2pPr>
      <a:lvl3pPr marL="615950" indent="298450" algn="ctr" rtl="0" eaLnBrk="0" fontAlgn="base" hangingPunct="0">
        <a:spcBef>
          <a:spcPts val="2600"/>
        </a:spcBef>
        <a:spcAft>
          <a:spcPct val="0"/>
        </a:spcAft>
        <a:defRPr sz="2200">
          <a:solidFill>
            <a:srgbClr val="595959"/>
          </a:solidFill>
          <a:latin typeface="+mn-lt"/>
          <a:ea typeface="+mn-ea"/>
          <a:cs typeface="+mn-cs"/>
          <a:sym typeface="Lucida Grande" charset="0"/>
        </a:defRPr>
      </a:lvl3pPr>
      <a:lvl4pPr marL="938213" indent="433388" algn="ctr" rtl="0" eaLnBrk="0" fontAlgn="base" hangingPunct="0">
        <a:spcBef>
          <a:spcPts val="2600"/>
        </a:spcBef>
        <a:spcAft>
          <a:spcPct val="0"/>
        </a:spcAft>
        <a:defRPr sz="2200">
          <a:solidFill>
            <a:srgbClr val="595959"/>
          </a:solidFill>
          <a:latin typeface="+mn-lt"/>
          <a:ea typeface="+mn-ea"/>
          <a:cs typeface="+mn-cs"/>
          <a:sym typeface="Lucida Grande" charset="0"/>
        </a:defRPr>
      </a:lvl4pPr>
      <a:lvl5pPr marL="1258888" indent="569913" algn="ctr" rtl="0" eaLnBrk="0" fontAlgn="base" hangingPunct="0">
        <a:spcBef>
          <a:spcPts val="2600"/>
        </a:spcBef>
        <a:spcAft>
          <a:spcPct val="0"/>
        </a:spcAft>
        <a:defRPr sz="2200">
          <a:solidFill>
            <a:srgbClr val="595959"/>
          </a:solidFill>
          <a:latin typeface="+mn-lt"/>
          <a:ea typeface="+mn-ea"/>
          <a:cs typeface="+mn-cs"/>
          <a:sym typeface="Lucida Grande" charset="0"/>
        </a:defRPr>
      </a:lvl5pPr>
      <a:lvl6pPr marL="1716088" algn="ctr" rtl="0" fontAlgn="base">
        <a:spcBef>
          <a:spcPts val="2600"/>
        </a:spcBef>
        <a:spcAft>
          <a:spcPct val="0"/>
        </a:spcAft>
        <a:defRPr sz="2200">
          <a:solidFill>
            <a:schemeClr val="tx1"/>
          </a:solidFill>
          <a:latin typeface="+mn-lt"/>
          <a:ea typeface="+mn-ea"/>
          <a:cs typeface="+mn-cs"/>
          <a:sym typeface="Lucida Grande" charset="0"/>
        </a:defRPr>
      </a:lvl6pPr>
      <a:lvl7pPr marL="2173288" algn="ctr" rtl="0" fontAlgn="base">
        <a:spcBef>
          <a:spcPts val="2600"/>
        </a:spcBef>
        <a:spcAft>
          <a:spcPct val="0"/>
        </a:spcAft>
        <a:defRPr sz="2200">
          <a:solidFill>
            <a:schemeClr val="tx1"/>
          </a:solidFill>
          <a:latin typeface="+mn-lt"/>
          <a:ea typeface="+mn-ea"/>
          <a:cs typeface="+mn-cs"/>
          <a:sym typeface="Lucida Grande" charset="0"/>
        </a:defRPr>
      </a:lvl7pPr>
      <a:lvl8pPr marL="2630488" algn="ctr" rtl="0" fontAlgn="base">
        <a:spcBef>
          <a:spcPts val="2600"/>
        </a:spcBef>
        <a:spcAft>
          <a:spcPct val="0"/>
        </a:spcAft>
        <a:defRPr sz="2200">
          <a:solidFill>
            <a:schemeClr val="tx1"/>
          </a:solidFill>
          <a:latin typeface="+mn-lt"/>
          <a:ea typeface="+mn-ea"/>
          <a:cs typeface="+mn-cs"/>
          <a:sym typeface="Lucida Grande" charset="0"/>
        </a:defRPr>
      </a:lvl8pPr>
      <a:lvl9pPr marL="3087688" algn="ctr" rtl="0" fontAlgn="base">
        <a:spcBef>
          <a:spcPts val="2600"/>
        </a:spcBef>
        <a:spcAft>
          <a:spcPct val="0"/>
        </a:spcAft>
        <a:defRPr sz="22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Search</a:t>
            </a:r>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33320957"/>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smtClean="0"/>
              <a:t>Terms</a:t>
            </a:r>
            <a:br>
              <a:rPr lang="en-US" sz="6600" dirty="0" smtClean="0"/>
            </a:br>
            <a:r>
              <a:rPr lang="en-US" sz="2800" dirty="0" smtClean="0"/>
              <a:t>id: 1</a:t>
            </a:r>
            <a:br>
              <a:rPr lang="en-US" sz="2800" dirty="0" smtClean="0"/>
            </a:br>
            <a:r>
              <a:rPr lang="en-US" sz="2800" dirty="0" smtClean="0"/>
              <a:t>quote: </a:t>
            </a:r>
            <a:r>
              <a:rPr lang="en-US" sz="2800" u="sng" dirty="0" err="1" smtClean="0">
                <a:solidFill>
                  <a:srgbClr val="FF0000"/>
                </a:solidFill>
              </a:rPr>
              <a:t>This|book|fills|a|much-needed|gap</a:t>
            </a:r>
            <a:r>
              <a:rPr lang="en-US" sz="2800" dirty="0" smtClean="0"/>
              <a:t/>
            </a:r>
            <a:br>
              <a:rPr lang="en-US" sz="2800" dirty="0" smtClean="0"/>
            </a:br>
            <a:r>
              <a:rPr lang="en-US" sz="2800" dirty="0" smtClean="0"/>
              <a:t>author: Moses </a:t>
            </a:r>
            <a:r>
              <a:rPr lang="en-US" sz="2800" dirty="0" err="1" smtClean="0"/>
              <a:t>Hadas</a:t>
            </a:r>
            <a:endParaRPr lang="en-US" sz="2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53539493"/>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smtClean="0"/>
              <a:t>Terms</a:t>
            </a:r>
            <a:br>
              <a:rPr lang="en-US" sz="6600" dirty="0" smtClean="0"/>
            </a:br>
            <a:r>
              <a:rPr lang="en-US" sz="2800" dirty="0" smtClean="0"/>
              <a:t>id: 1</a:t>
            </a:r>
            <a:br>
              <a:rPr lang="en-US" sz="2800" dirty="0" smtClean="0"/>
            </a:br>
            <a:r>
              <a:rPr lang="en-US" sz="2800" dirty="0" smtClean="0"/>
              <a:t>quote: </a:t>
            </a:r>
            <a:r>
              <a:rPr lang="en-US" sz="2800" u="sng" dirty="0" err="1" smtClean="0">
                <a:solidFill>
                  <a:schemeClr val="bg1">
                    <a:lumMod val="65000"/>
                  </a:schemeClr>
                </a:solidFill>
              </a:rPr>
              <a:t>This</a:t>
            </a:r>
            <a:r>
              <a:rPr lang="en-US" sz="2800" u="sng" dirty="0" err="1" smtClean="0">
                <a:solidFill>
                  <a:srgbClr val="FF0000"/>
                </a:solidFill>
              </a:rPr>
              <a:t>|book|fills|</a:t>
            </a:r>
            <a:r>
              <a:rPr lang="en-US" sz="2800" u="sng" dirty="0" err="1" smtClean="0">
                <a:solidFill>
                  <a:srgbClr val="A6A6A6"/>
                </a:solidFill>
              </a:rPr>
              <a:t>a</a:t>
            </a:r>
            <a:r>
              <a:rPr lang="en-US" sz="2800" u="sng" dirty="0" err="1" smtClean="0">
                <a:solidFill>
                  <a:srgbClr val="FF0000"/>
                </a:solidFill>
              </a:rPr>
              <a:t>|much-needed|gap</a:t>
            </a:r>
            <a:r>
              <a:rPr lang="en-US" sz="2800" dirty="0" smtClean="0"/>
              <a:t/>
            </a:r>
            <a:br>
              <a:rPr lang="en-US" sz="2800" dirty="0" smtClean="0"/>
            </a:br>
            <a:r>
              <a:rPr lang="en-US" sz="2800" dirty="0" smtClean="0"/>
              <a:t>author: Moses </a:t>
            </a:r>
            <a:r>
              <a:rPr lang="en-US" sz="2800" dirty="0" err="1" smtClean="0"/>
              <a:t>Hadas</a:t>
            </a:r>
            <a:endParaRPr lang="en-US" sz="2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6790375"/>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err="1" smtClean="0"/>
              <a:t>Index,Field,Term</a:t>
            </a:r>
            <a:r>
              <a:rPr lang="en-US" sz="6600" dirty="0" smtClean="0"/>
              <a:t/>
            </a:r>
            <a:br>
              <a:rPr lang="en-US" sz="6600" dirty="0" smtClean="0"/>
            </a:br>
            <a:r>
              <a:rPr lang="en-US" sz="3200" b="1" dirty="0"/>
              <a:t>quotes, quote, book:</a:t>
            </a:r>
            <a:r>
              <a:rPr lang="en-US" sz="3200" dirty="0"/>
              <a:t> [1]</a:t>
            </a:r>
            <a:br>
              <a:rPr lang="en-US" sz="3200" dirty="0"/>
            </a:br>
            <a:r>
              <a:rPr lang="en-US" sz="3200" b="1" dirty="0"/>
              <a:t>quotes, quote, fills:</a:t>
            </a:r>
            <a:r>
              <a:rPr lang="en-US" sz="3200" dirty="0"/>
              <a:t> [1]</a:t>
            </a:r>
            <a:br>
              <a:rPr lang="en-US" sz="3200" dirty="0"/>
            </a:br>
            <a:r>
              <a:rPr lang="en-US" sz="3200" b="1" dirty="0"/>
              <a:t>quotes, quote, much-needed:</a:t>
            </a:r>
            <a:r>
              <a:rPr lang="en-US" sz="3200" dirty="0"/>
              <a:t> [1]</a:t>
            </a:r>
            <a:br>
              <a:rPr lang="en-US" sz="3200" dirty="0"/>
            </a:br>
            <a:r>
              <a:rPr lang="en-US" sz="3200" b="1" dirty="0"/>
              <a:t>quotes, quote, gap:</a:t>
            </a:r>
            <a:r>
              <a:rPr lang="en-US" sz="3200" dirty="0"/>
              <a:t> [1]</a:t>
            </a:r>
            <a:br>
              <a:rPr lang="en-US" sz="3200" dirty="0"/>
            </a:br>
            <a:r>
              <a:rPr lang="en-US" sz="3200" b="1" dirty="0"/>
              <a:t>quotes, author, Moses:</a:t>
            </a:r>
            <a:r>
              <a:rPr lang="en-US" sz="3200" dirty="0"/>
              <a:t> [1</a:t>
            </a:r>
            <a:r>
              <a:rPr lang="en-US" sz="3200" dirty="0" smtClean="0"/>
              <a:t>]</a:t>
            </a:r>
            <a:br>
              <a:rPr lang="en-US" sz="3200" dirty="0" smtClean="0"/>
            </a:br>
            <a:r>
              <a:rPr lang="en-US" sz="3200" b="1" dirty="0" smtClean="0"/>
              <a:t>quotes</a:t>
            </a:r>
            <a:r>
              <a:rPr lang="en-US" sz="3200" b="1" dirty="0"/>
              <a:t>, author, </a:t>
            </a:r>
            <a:r>
              <a:rPr lang="en-US" sz="3200" b="1" dirty="0" err="1"/>
              <a:t>Hadas</a:t>
            </a:r>
            <a:r>
              <a:rPr lang="en-US" sz="3200" b="1" dirty="0"/>
              <a:t>:</a:t>
            </a:r>
            <a:r>
              <a:rPr lang="en-US" sz="3200" dirty="0"/>
              <a:t> [1]</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3872338"/>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smtClean="0"/>
              <a:t>Schema</a:t>
            </a:r>
            <a:r>
              <a:rPr lang="en-US" sz="3600" dirty="0" smtClean="0"/>
              <a:t/>
            </a:r>
            <a:br>
              <a:rPr lang="en-US" sz="3600" dirty="0" smtClean="0"/>
            </a:br>
            <a:r>
              <a:rPr lang="en-US" sz="3600" dirty="0" smtClean="0"/>
              <a:t>quote: Standard Analyzer</a:t>
            </a:r>
            <a:br>
              <a:rPr lang="en-US" sz="3600" dirty="0" smtClean="0"/>
            </a:br>
            <a:r>
              <a:rPr lang="en-US" sz="3600" dirty="0" smtClean="0"/>
              <a:t>author: Whitespace Analyzer</a:t>
            </a:r>
            <a:endParaRPr lang="en-US" sz="36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794933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dirty="0" smtClean="0"/>
              <a:t>Search</a:t>
            </a:r>
            <a:endParaRPr lang="en-US" sz="8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6615292"/>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dirty="0" smtClean="0"/>
              <a:t>Search</a:t>
            </a:r>
            <a:endParaRPr lang="en-US" sz="8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07308381"/>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Corpus</a:t>
            </a:r>
            <a:endParaRPr lang="en-US" sz="66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350651"/>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smtClean="0"/>
              <a:t>Document</a:t>
            </a:r>
            <a:br>
              <a:rPr lang="en-US" sz="6600" dirty="0" smtClean="0"/>
            </a:br>
            <a:r>
              <a:rPr lang="en-US" sz="2800" dirty="0" smtClean="0"/>
              <a:t>id: 1</a:t>
            </a:r>
            <a:br>
              <a:rPr lang="en-US" sz="2800" dirty="0" smtClean="0"/>
            </a:br>
            <a:r>
              <a:rPr lang="en-US" sz="2800" dirty="0" smtClean="0"/>
              <a:t>quote: This book fills a much-needed gap</a:t>
            </a:r>
            <a:br>
              <a:rPr lang="en-US" sz="2800" dirty="0" smtClean="0"/>
            </a:br>
            <a:r>
              <a:rPr lang="en-US" sz="2800" dirty="0" smtClean="0"/>
              <a:t>author: Moses </a:t>
            </a:r>
            <a:r>
              <a:rPr lang="en-US" sz="2800" dirty="0" err="1" smtClean="0"/>
              <a:t>Hadas</a:t>
            </a:r>
            <a:endParaRPr lang="en-US" sz="2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57092562"/>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smtClean="0"/>
              <a:t>Fields</a:t>
            </a:r>
            <a:br>
              <a:rPr lang="en-US" sz="6600" dirty="0" smtClean="0"/>
            </a:br>
            <a:r>
              <a:rPr lang="en-US" sz="2800" dirty="0" smtClean="0"/>
              <a:t>id: 1</a:t>
            </a:r>
            <a:br>
              <a:rPr lang="en-US" sz="2800" dirty="0" smtClean="0"/>
            </a:br>
            <a:r>
              <a:rPr lang="en-US" sz="2800" b="1" dirty="0" smtClean="0">
                <a:solidFill>
                  <a:srgbClr val="FF0000"/>
                </a:solidFill>
              </a:rPr>
              <a:t>quote</a:t>
            </a:r>
            <a:r>
              <a:rPr lang="en-US" sz="2800" dirty="0" smtClean="0"/>
              <a:t>: This book fills a much-needed gap</a:t>
            </a:r>
            <a:br>
              <a:rPr lang="en-US" sz="2800" dirty="0" smtClean="0"/>
            </a:br>
            <a:r>
              <a:rPr lang="en-US" sz="2800" b="1" dirty="0" smtClean="0">
                <a:solidFill>
                  <a:srgbClr val="FF0000"/>
                </a:solidFill>
              </a:rPr>
              <a:t>author</a:t>
            </a:r>
            <a:r>
              <a:rPr lang="en-US" sz="2800" dirty="0" smtClean="0"/>
              <a:t>: Moses </a:t>
            </a:r>
            <a:r>
              <a:rPr lang="en-US" sz="2800" dirty="0" err="1" smtClean="0"/>
              <a:t>Hadas</a:t>
            </a:r>
            <a:endParaRPr lang="en-US" sz="2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64178382"/>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smtClean="0"/>
              <a:t>Values</a:t>
            </a:r>
            <a:br>
              <a:rPr lang="en-US" sz="6600" dirty="0" smtClean="0"/>
            </a:br>
            <a:r>
              <a:rPr lang="en-US" sz="2800" dirty="0" smtClean="0"/>
              <a:t>id: </a:t>
            </a:r>
            <a:r>
              <a:rPr lang="en-US" sz="2800" b="1" dirty="0" smtClean="0">
                <a:solidFill>
                  <a:srgbClr val="FF0000"/>
                </a:solidFill>
              </a:rPr>
              <a:t>1</a:t>
            </a:r>
            <a:br>
              <a:rPr lang="en-US" sz="2800" b="1" dirty="0" smtClean="0">
                <a:solidFill>
                  <a:srgbClr val="FF0000"/>
                </a:solidFill>
              </a:rPr>
            </a:br>
            <a:r>
              <a:rPr lang="en-US" sz="2800" dirty="0" smtClean="0"/>
              <a:t>quote: </a:t>
            </a:r>
            <a:r>
              <a:rPr lang="en-US" sz="2800" b="1" dirty="0" smtClean="0">
                <a:solidFill>
                  <a:srgbClr val="FF0000"/>
                </a:solidFill>
              </a:rPr>
              <a:t>This book fills a much-needed gap</a:t>
            </a:r>
            <a:r>
              <a:rPr lang="en-US" sz="2800" dirty="0" smtClean="0"/>
              <a:t/>
            </a:r>
            <a:br>
              <a:rPr lang="en-US" sz="2800" dirty="0" smtClean="0"/>
            </a:br>
            <a:r>
              <a:rPr lang="en-US" sz="2800" dirty="0" smtClean="0"/>
              <a:t>author: </a:t>
            </a:r>
            <a:r>
              <a:rPr lang="en-US" sz="2800" b="1" dirty="0" smtClean="0">
                <a:solidFill>
                  <a:srgbClr val="FF0000"/>
                </a:solidFill>
              </a:rPr>
              <a:t>Moses </a:t>
            </a:r>
            <a:r>
              <a:rPr lang="en-US" sz="2800" b="1" dirty="0" err="1" smtClean="0">
                <a:solidFill>
                  <a:srgbClr val="FF0000"/>
                </a:solidFill>
              </a:rPr>
              <a:t>Hadas</a:t>
            </a:r>
            <a:endParaRPr lang="en-US" sz="2800" b="1" dirty="0">
              <a:solidFill>
                <a:srgbClr val="FF000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462127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61240550"/>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Index</a:t>
            </a:r>
            <a:endParaRPr lang="en-US" sz="66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6804243"/>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dirty="0" smtClean="0"/>
              <a:t>Analyze</a:t>
            </a:r>
            <a:br>
              <a:rPr lang="en-US" sz="6600" dirty="0" smtClean="0"/>
            </a:br>
            <a:r>
              <a:rPr lang="en-US" sz="2800" dirty="0" smtClean="0"/>
              <a:t>id: 1</a:t>
            </a:r>
            <a:br>
              <a:rPr lang="en-US" sz="2800" dirty="0" smtClean="0"/>
            </a:br>
            <a:r>
              <a:rPr lang="en-US" sz="2800" dirty="0" smtClean="0"/>
              <a:t>quote: </a:t>
            </a:r>
            <a:r>
              <a:rPr lang="en-US" sz="2800" u="sng" dirty="0" smtClean="0">
                <a:solidFill>
                  <a:srgbClr val="FF0000"/>
                </a:solidFill>
              </a:rPr>
              <a:t>This book fills a much-needed gap</a:t>
            </a:r>
            <a:r>
              <a:rPr lang="en-US" sz="2800" dirty="0" smtClean="0"/>
              <a:t/>
            </a:r>
            <a:br>
              <a:rPr lang="en-US" sz="2800" dirty="0" smtClean="0"/>
            </a:br>
            <a:r>
              <a:rPr lang="en-US" sz="2800" dirty="0" smtClean="0"/>
              <a:t>author: Moses </a:t>
            </a:r>
            <a:r>
              <a:rPr lang="en-US" sz="2800" dirty="0" err="1" smtClean="0"/>
              <a:t>Hadas</a:t>
            </a:r>
            <a:endParaRPr lang="en-US" sz="2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4095315"/>
      </p:ext>
    </p:extLst>
  </p:cSld>
  <p:clrMapOvr>
    <a:masterClrMapping/>
  </p:clrMapOvr>
  <p:transition xmlns:p14="http://schemas.microsoft.com/office/powerpoint/2010/main"/>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000000"/>
      </a:lt2>
      <a:accent1>
        <a:srgbClr val="FE9A25"/>
      </a:accent1>
      <a:accent2>
        <a:srgbClr val="333399"/>
      </a:accent2>
      <a:accent3>
        <a:srgbClr val="FFFFFF"/>
      </a:accent3>
      <a:accent4>
        <a:srgbClr val="000000"/>
      </a:accent4>
      <a:accent5>
        <a:srgbClr val="FECAAC"/>
      </a:accent5>
      <a:accent6>
        <a:srgbClr val="2D2D8A"/>
      </a:accent6>
      <a:hlink>
        <a:srgbClr val="009999"/>
      </a:hlink>
      <a:folHlink>
        <a:srgbClr val="99CC00"/>
      </a:folHlink>
    </a:clrScheme>
    <a:fontScheme name="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TotalTime>
  <Pages>0</Pages>
  <Words>237</Words>
  <Characters>0</Characters>
  <Application>Microsoft Macintosh PowerPoint</Application>
  <PresentationFormat>On-screen Show (4:3)</PresentationFormat>
  <Lines>0</Lines>
  <Paragraphs>25</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 Title Slide</vt:lpstr>
      <vt:lpstr>PowerPoint Presentation</vt:lpstr>
      <vt:lpstr>Search</vt:lpstr>
      <vt:lpstr>Corpus</vt:lpstr>
      <vt:lpstr>Document id: 1 quote: This book fills a much-needed gap author: Moses Hadas</vt:lpstr>
      <vt:lpstr>Fields id: 1 quote: This book fills a much-needed gap author: Moses Hadas</vt:lpstr>
      <vt:lpstr>Values id: 1 quote: This book fills a much-needed gap author: Moses Hadas</vt:lpstr>
      <vt:lpstr>PowerPoint Presentation</vt:lpstr>
      <vt:lpstr>Index</vt:lpstr>
      <vt:lpstr>Analyze id: 1 quote: This book fills a much-needed gap author: Moses Hadas</vt:lpstr>
      <vt:lpstr>Terms id: 1 quote: This|book|fills|a|much-needed|gap author: Moses Hadas</vt:lpstr>
      <vt:lpstr>Terms id: 1 quote: This|book|fills|a|much-needed|gap author: Moses Hadas</vt:lpstr>
      <vt:lpstr>Index,Field,Term quotes, quote, book: [1] quotes, quote, fills: [1] quotes, quote, much-needed: [1] quotes, quote, gap: [1] quotes, author, Moses: [1] quotes, author, Hadas: [1] </vt:lpstr>
      <vt:lpstr>Schema quote: Standard Analyzer author: Whitespace Analyzer</vt:lpstr>
      <vt:lpstr>Search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dc:creator>
  <cp:lastModifiedBy>Dmitri Zagidulin</cp:lastModifiedBy>
  <cp:revision>26</cp:revision>
  <dcterms:modified xsi:type="dcterms:W3CDTF">2012-08-29T15:44:35Z</dcterms:modified>
</cp:coreProperties>
</file>