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9"/>
  </p:notes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89" r:id="rId10"/>
    <p:sldId id="290" r:id="rId11"/>
    <p:sldId id="28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3" autoAdjust="0"/>
    <p:restoredTop sz="82226" autoAdjust="0"/>
  </p:normalViewPr>
  <p:slideViewPr>
    <p:cSldViewPr snapToGrid="0" snapToObjects="1" showGuides="1">
      <p:cViewPr>
        <p:scale>
          <a:sx n="100" d="100"/>
          <a:sy n="100" d="100"/>
        </p:scale>
        <p:origin x="-920" y="160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8/23/15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Riak was </a:t>
            </a:r>
            <a:r>
              <a:rPr lang="en-US" b="1" baseline="0" dirty="0" smtClean="0"/>
              <a:t>designed</a:t>
            </a:r>
            <a:r>
              <a:rPr lang="en-US" baseline="0" dirty="0" smtClean="0"/>
              <a:t> from the </a:t>
            </a:r>
            <a:r>
              <a:rPr lang="en-US" b="1" baseline="0" dirty="0" smtClean="0"/>
              <a:t>ground up</a:t>
            </a:r>
          </a:p>
          <a:p>
            <a:r>
              <a:rPr lang="en-US" b="1" baseline="0" dirty="0" smtClean="0"/>
              <a:t>	</a:t>
            </a:r>
            <a:r>
              <a:rPr lang="en-US" b="0" baseline="0" dirty="0" smtClean="0"/>
              <a:t>highly available</a:t>
            </a:r>
          </a:p>
          <a:p>
            <a:r>
              <a:rPr lang="en-US" b="0" baseline="0" dirty="0" smtClean="0"/>
              <a:t>	fault tolerant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Riak was designed from the ground up to be highly resilient, </a:t>
            </a:r>
            <a:r>
              <a:rPr lang="en-US" baseline="0" dirty="0" err="1" smtClean="0"/>
              <a:t>performant</a:t>
            </a:r>
            <a:r>
              <a:rPr lang="en-US" baseline="0" dirty="0" smtClean="0"/>
              <a:t> and durable, </a:t>
            </a:r>
          </a:p>
          <a:p>
            <a:r>
              <a:rPr lang="en-US" baseline="0" dirty="0" smtClean="0"/>
              <a:t>  - Built on top of the rock solid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language which was developed to run on </a:t>
            </a:r>
            <a:r>
              <a:rPr lang="en-US" baseline="0" dirty="0" err="1" smtClean="0"/>
              <a:t>telco</a:t>
            </a:r>
            <a:r>
              <a:rPr lang="en-US" baseline="0" dirty="0" smtClean="0"/>
              <a:t> switches for years at a time.</a:t>
            </a:r>
          </a:p>
          <a:p>
            <a:r>
              <a:rPr lang="en-US" baseline="0" dirty="0" smtClean="0"/>
              <a:t>  - Built to _expect_ failure, by copying your data around so you really don</a:t>
            </a:r>
            <a:r>
              <a:rPr lang="fr-FR" baseline="0" dirty="0" smtClean="0"/>
              <a:t>’</a:t>
            </a:r>
            <a:r>
              <a:rPr lang="en-US" baseline="0" dirty="0" smtClean="0"/>
              <a:t>t care if a server goes down. Well at least not until the next morning.</a:t>
            </a:r>
          </a:p>
          <a:p>
            <a:r>
              <a:rPr lang="en-US" baseline="0" dirty="0" smtClean="0"/>
              <a:t>  - Built to to be easy to scale. Scaling up and down is as easy as adding and removing nodes.  </a:t>
            </a:r>
          </a:p>
          <a:p>
            <a:r>
              <a:rPr lang="en-US" baseline="0" dirty="0" smtClean="0"/>
              <a:t>   Need more storage capacity? Just add some more nodes.</a:t>
            </a:r>
          </a:p>
          <a:p>
            <a:r>
              <a:rPr lang="en-US" baseline="0" dirty="0" smtClean="0"/>
              <a:t>   Have high traffic throughput? Just add some more nodes. </a:t>
            </a:r>
          </a:p>
          <a:p>
            <a:r>
              <a:rPr lang="en-US" baseline="0" dirty="0" smtClean="0"/>
              <a:t>Need to downsize? </a:t>
            </a:r>
          </a:p>
          <a:p>
            <a:r>
              <a:rPr lang="en-US" baseline="0" dirty="0" smtClean="0"/>
              <a:t>  Just remove a node.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Riak will rebalance automatically.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Review.</a:t>
            </a:r>
          </a:p>
          <a:p>
            <a:endParaRPr lang="en-US" dirty="0" smtClean="0"/>
          </a:p>
          <a:p>
            <a:r>
              <a:rPr lang="en-US" dirty="0" smtClean="0"/>
              <a:t>K/V, </a:t>
            </a:r>
            <a:r>
              <a:rPr lang="en-US" dirty="0" err="1" smtClean="0"/>
              <a:t>Masterless</a:t>
            </a:r>
            <a:r>
              <a:rPr lang="en-US" dirty="0" smtClean="0"/>
              <a:t> -&gt;  architecture/properties.</a:t>
            </a:r>
            <a:r>
              <a:rPr lang="en-US" baseline="0" dirty="0" smtClean="0"/>
              <a:t> Are incidental</a:t>
            </a:r>
          </a:p>
          <a:p>
            <a:endParaRPr lang="en-US" baseline="0" dirty="0" smtClean="0"/>
          </a:p>
          <a:p>
            <a:r>
              <a:rPr lang="en-US" dirty="0" smtClean="0"/>
              <a:t>Fault Tolerant, Highly Available, Scales  -&gt; FEATURES (that the above properties enable)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43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 supports several native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REST API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Plays well with HTTP infrastructure (load balancers, caches, proxies, web servers)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Simple for developers to understand / play with on the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PUT example</a:t>
            </a:r>
          </a:p>
          <a:p>
            <a:pPr marL="628650" lvl="1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(can also do HTTP POST, key will be generated)</a:t>
            </a:r>
          </a:p>
          <a:p>
            <a:pPr marL="457200" lvl="1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Developer must pass in content-type. (Riak doesn’t care, but this will tell Clients what to do with it, later)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You can also pass in any custom header, for your application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-&gt;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Payload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. Actual data you want to store. Plain text here, but, could be JSON, XML, binary,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POST example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If no key is given, Riak will generate a key and return it to the client (in the HTTP API, via the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Location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header).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Generally, better to generate the key yourself (sequential / understandable)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HTTP GET example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Riak returns the </a:t>
            </a:r>
            <a:r>
              <a:rPr lang="en-US" sz="1200" b="1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Causal Context 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(X-Riak-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Vclock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) – we’ll go over this later</a:t>
            </a:r>
          </a:p>
          <a:p>
            <a:pPr marL="171450" indent="-171450">
              <a:buFontTx/>
              <a:buChar char="-"/>
            </a:pPr>
            <a:endParaRPr lang="en-US" sz="1200" b="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Usual HTTP headers like “</a:t>
            </a:r>
            <a:r>
              <a:rPr lang="en-US" sz="1200" b="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Etag</a:t>
            </a:r>
            <a:r>
              <a:rPr lang="en-US" sz="1200" b="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” (unique entity tag) and “Last-Modified”</a:t>
            </a:r>
            <a:endParaRPr lang="en-US" sz="1200" b="1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Binary communication protocol and serialization format</a:t>
            </a:r>
          </a:p>
          <a:p>
            <a:pPr marL="171450" indent="-171450">
              <a:buFont typeface="Arial"/>
              <a:buChar char="•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Designed by Google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Support in dozens of languages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Saves on the overhead of the HTTP header / envelope,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etc</a:t>
            </a: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Recommended way of communicating with Riak (This is what the official Basho supported clients use)</a:t>
            </a:r>
          </a:p>
          <a:p>
            <a:pPr marL="171450" indent="-171450">
              <a:buFont typeface="Arial"/>
              <a:buChar char="•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– easy to understand</a:t>
            </a:r>
            <a:r>
              <a:rPr lang="en-US" baseline="0" dirty="0" smtClean="0"/>
              <a:t> / examine / log</a:t>
            </a:r>
          </a:p>
          <a:p>
            <a:endParaRPr lang="en-US" baseline="0" dirty="0" smtClean="0"/>
          </a:p>
          <a:p>
            <a:r>
              <a:rPr lang="en-US" baseline="0" dirty="0" smtClean="0"/>
              <a:t>PB – Faster (especially for smaller objects). Used by the Client libraries.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9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are the officially supported</a:t>
            </a:r>
            <a:r>
              <a:rPr lang="en-US" baseline="0" dirty="0" smtClean="0"/>
              <a:t> client libraries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(in addition, many community-supported ones)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 and value, it saves the value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Give it a key, it returns the value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Does not care what the value is </a:t>
            </a:r>
          </a:p>
          <a:p>
            <a:pPr marL="628650" lvl="1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(Content-Type header provided for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dev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convenience)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Data modeling reversed – instead of model to view, start w view. </a:t>
            </a:r>
          </a:p>
          <a:p>
            <a:pPr marL="171450" indent="-171450">
              <a:buFontTx/>
              <a:buChar char="-"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Indexing (&amp; query capabilities) provided by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Solr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Search, Secondary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officially supported languages, there are numerous client libraries developed by the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57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</a:p>
          <a:p>
            <a:endParaRPr lang="en-US" dirty="0" smtClean="0"/>
          </a:p>
          <a:p>
            <a:r>
              <a:rPr lang="en-US" dirty="0" smtClean="0"/>
              <a:t>To review…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21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55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55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SPOF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No node is special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One binary, single application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All nodes accept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Sometimes</a:t>
            </a:r>
            <a:r>
              <a:rPr lang="en-US" b="1" baseline="0" dirty="0" smtClean="0"/>
              <a:t> people think </a:t>
            </a:r>
            <a:r>
              <a:rPr lang="en-US" baseline="0" dirty="0" smtClean="0"/>
              <a:t>fault tolerance means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if you write </a:t>
            </a:r>
            <a:r>
              <a:rPr lang="en-US" b="1" baseline="0" dirty="0" smtClean="0"/>
              <a:t>good enough </a:t>
            </a:r>
            <a:r>
              <a:rPr lang="en-US" baseline="0" dirty="0" smtClean="0"/>
              <a:t>code, there won’t be any bugs, so it </a:t>
            </a:r>
            <a:r>
              <a:rPr lang="en-US" b="1" baseline="0" dirty="0" smtClean="0"/>
              <a:t>won’t ever crash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- the reality is, </a:t>
            </a:r>
            <a:r>
              <a:rPr lang="en-US" b="1" baseline="0" dirty="0" smtClean="0"/>
              <a:t>code fails</a:t>
            </a:r>
            <a:r>
              <a:rPr lang="en-US" baseline="0" dirty="0" smtClean="0"/>
              <a:t>, hardware fails, there’s </a:t>
            </a:r>
            <a:r>
              <a:rPr lang="en-US" b="1" baseline="0" dirty="0" smtClean="0"/>
              <a:t>no such thing </a:t>
            </a:r>
            <a:r>
              <a:rPr lang="en-US" baseline="0" dirty="0" smtClean="0"/>
              <a:t>as perfect code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fault tolerance is </a:t>
            </a:r>
            <a:r>
              <a:rPr lang="en-US" b="1" baseline="0" dirty="0" smtClean="0"/>
              <a:t>how well</a:t>
            </a:r>
            <a:r>
              <a:rPr lang="en-US" baseline="0" dirty="0" smtClean="0"/>
              <a:t> your application </a:t>
            </a:r>
            <a:r>
              <a:rPr lang="en-US" b="1" baseline="0" dirty="0" smtClean="0"/>
              <a:t>handles</a:t>
            </a:r>
            <a:r>
              <a:rPr lang="en-US" baseline="0" dirty="0" smtClean="0"/>
              <a:t> fault, when </a:t>
            </a:r>
            <a:r>
              <a:rPr lang="en-US" b="1" baseline="0" dirty="0" smtClean="0"/>
              <a:t>it happens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Riak was written to </a:t>
            </a:r>
            <a:r>
              <a:rPr lang="en-US" b="1" baseline="0" dirty="0" smtClean="0"/>
              <a:t>handle faults </a:t>
            </a:r>
            <a:r>
              <a:rPr lang="en-US" b="0" baseline="0" dirty="0" smtClean="0"/>
              <a:t>when they occur, to the best of it’s ability, </a:t>
            </a:r>
            <a:r>
              <a:rPr lang="en-US" b="1" baseline="0" dirty="0" smtClean="0"/>
              <a:t>keep working</a:t>
            </a:r>
          </a:p>
          <a:p>
            <a:r>
              <a:rPr lang="en-US" b="0" baseline="0" dirty="0" smtClean="0"/>
              <a:t>	- with </a:t>
            </a:r>
            <a:r>
              <a:rPr lang="en-US" b="1" baseline="0" dirty="0" err="1" smtClean="0"/>
              <a:t>erlang</a:t>
            </a:r>
            <a:r>
              <a:rPr lang="en-US" b="1" baseline="0" dirty="0" smtClean="0"/>
              <a:t> and the OTP framework</a:t>
            </a:r>
            <a:r>
              <a:rPr lang="en-US" b="0" baseline="0" dirty="0" smtClean="0"/>
              <a:t>, Riak can use </a:t>
            </a:r>
            <a:r>
              <a:rPr lang="en-US" b="1" baseline="0" dirty="0" smtClean="0"/>
              <a:t>lightweight processes </a:t>
            </a:r>
            <a:r>
              <a:rPr lang="en-US" b="0" baseline="0" dirty="0" smtClean="0"/>
              <a:t>to perform work</a:t>
            </a:r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if an error happens </a:t>
            </a:r>
            <a:r>
              <a:rPr lang="en-US" b="0" baseline="0" dirty="0" smtClean="0"/>
              <a:t>with these processes, </a:t>
            </a:r>
            <a:r>
              <a:rPr lang="en-US" b="1" baseline="0" dirty="0" smtClean="0"/>
              <a:t>monitoring</a:t>
            </a:r>
            <a:r>
              <a:rPr lang="en-US" b="0" baseline="0" dirty="0" smtClean="0"/>
              <a:t> and </a:t>
            </a:r>
            <a:r>
              <a:rPr lang="en-US" b="1" baseline="0" dirty="0" smtClean="0"/>
              <a:t>supervising</a:t>
            </a:r>
            <a:r>
              <a:rPr lang="en-US" b="0" baseline="0" dirty="0" smtClean="0"/>
              <a:t> processes can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ask</a:t>
            </a:r>
            <a:r>
              <a:rPr lang="en-US" b="0" baseline="0" dirty="0" smtClean="0"/>
              <a:t> what happened</a:t>
            </a:r>
          </a:p>
          <a:p>
            <a:r>
              <a:rPr lang="en-US" b="0" baseline="0" dirty="0" smtClean="0"/>
              <a:t>			- </a:t>
            </a:r>
            <a:r>
              <a:rPr lang="en-US" b="1" baseline="0" dirty="0" smtClean="0"/>
              <a:t>restart</a:t>
            </a:r>
            <a:r>
              <a:rPr lang="en-US" b="0" baseline="0" dirty="0" smtClean="0"/>
              <a:t> the processes</a:t>
            </a:r>
          </a:p>
          <a:p>
            <a:r>
              <a:rPr lang="en-US" b="0" baseline="0" dirty="0" smtClean="0"/>
              <a:t>			- restart </a:t>
            </a:r>
            <a:r>
              <a:rPr lang="en-US" b="1" baseline="0" dirty="0" smtClean="0"/>
              <a:t>whole sets </a:t>
            </a:r>
            <a:r>
              <a:rPr lang="en-US" b="0" baseline="0" dirty="0" smtClean="0"/>
              <a:t>of processes</a:t>
            </a:r>
          </a:p>
          <a:p>
            <a:r>
              <a:rPr lang="en-US" b="0" baseline="0" dirty="0" smtClean="0"/>
              <a:t>			- trigger </a:t>
            </a:r>
            <a:r>
              <a:rPr lang="en-US" b="1" baseline="0" dirty="0" smtClean="0"/>
              <a:t>cascading failures </a:t>
            </a:r>
            <a:r>
              <a:rPr lang="en-US" b="0" baseline="0" dirty="0" smtClean="0"/>
              <a:t>to restart </a:t>
            </a:r>
            <a:r>
              <a:rPr lang="en-US" b="1" baseline="0" dirty="0" smtClean="0"/>
              <a:t>sections</a:t>
            </a:r>
            <a:r>
              <a:rPr lang="en-US" b="0" baseline="0" dirty="0" smtClean="0"/>
              <a:t> of code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	- </a:t>
            </a:r>
            <a:r>
              <a:rPr lang="en-US" b="1" baseline="0" dirty="0" smtClean="0"/>
              <a:t>instead of </a:t>
            </a:r>
            <a:r>
              <a:rPr lang="en-US" b="0" baseline="0" dirty="0" smtClean="0"/>
              <a:t>any error causing a whole application to fail</a:t>
            </a:r>
          </a:p>
          <a:p>
            <a:r>
              <a:rPr lang="en-US" b="0" baseline="0" dirty="0" smtClean="0"/>
              <a:t>		- </a:t>
            </a:r>
            <a:r>
              <a:rPr lang="en-US" b="0" baseline="0" dirty="0" err="1" smtClean="0"/>
              <a:t>erlang</a:t>
            </a:r>
            <a:r>
              <a:rPr lang="en-US" b="0" baseline="0" dirty="0" smtClean="0"/>
              <a:t> OTP developers have a lot of </a:t>
            </a:r>
            <a:r>
              <a:rPr lang="en-US" b="1" baseline="0" dirty="0" smtClean="0"/>
              <a:t>tools</a:t>
            </a:r>
            <a:r>
              <a:rPr lang="en-US" b="0" baseline="0" dirty="0" smtClean="0"/>
              <a:t> to help </a:t>
            </a:r>
            <a:r>
              <a:rPr lang="en-US" b="1" baseline="0" dirty="0" smtClean="0"/>
              <a:t>scope the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Any node can serve client requests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available for gets and puts from any node, even with partitions</a:t>
            </a:r>
          </a:p>
          <a:p>
            <a:pPr marL="0" indent="0">
              <a:buFontTx/>
              <a:buNone/>
            </a:pPr>
            <a:endParaRPr lang="en-US" sz="1200" u="none" kern="1200" baseline="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fallbacks are used when nodes are down (handoff)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Always accepts reads and writes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Even in failure states</a:t>
            </a:r>
          </a:p>
          <a:p>
            <a:pPr marL="171450" indent="-171450">
              <a:buFontTx/>
              <a:buChar char="-"/>
            </a:pP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Low latency (low single digit milliseconds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reads&amp;writes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Add more nodes to get ...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throughput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disk space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processing power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	- More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44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Review.</a:t>
            </a:r>
          </a:p>
          <a:p>
            <a:endParaRPr lang="en-US" dirty="0" smtClean="0"/>
          </a:p>
          <a:p>
            <a:r>
              <a:rPr lang="en-US" dirty="0" smtClean="0"/>
              <a:t>K/V, </a:t>
            </a:r>
            <a:r>
              <a:rPr lang="en-US" dirty="0" err="1" smtClean="0"/>
              <a:t>Masterless</a:t>
            </a:r>
            <a:r>
              <a:rPr lang="en-US" dirty="0" smtClean="0"/>
              <a:t> -&gt;  architecture/properties.</a:t>
            </a:r>
            <a:r>
              <a:rPr lang="en-US" baseline="0" dirty="0" smtClean="0"/>
              <a:t> Are incidental</a:t>
            </a:r>
          </a:p>
          <a:p>
            <a:endParaRPr lang="en-US" baseline="0" dirty="0" smtClean="0"/>
          </a:p>
          <a:p>
            <a:r>
              <a:rPr lang="en-US" dirty="0" smtClean="0"/>
              <a:t>Fault Tolerant, Highly Available, Scales  -&gt; FEATURES (that the above properties enable)</a:t>
            </a:r>
          </a:p>
          <a:p>
            <a:endParaRPr lang="en-US" dirty="0" smtClean="0"/>
          </a:p>
          <a:p>
            <a:r>
              <a:rPr lang="en-US" dirty="0" smtClean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4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RiaK</a:t>
            </a:r>
            <a:r>
              <a:rPr lang="en-US" dirty="0" smtClean="0"/>
              <a:t> KV k is unique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Handles massive data scale in production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Expands easily and scales for geographically disbursed locations reducing latency for end users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Highly available architecture enables any node to service read or write requests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5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 / ideal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19AD-4C38-B244-97EB-B54D5B4D986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993900" y="3086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765300" y="30607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rPr lang="en-US" smtClean="0"/>
              <a:pPr/>
              <a:t>8/23/15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591"/>
            <a:ext cx="8229600" cy="4636571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0" y="912813"/>
            <a:ext cx="8229600" cy="486459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73986" y="6444476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CONFIDENTIAL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08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8/23/15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  <p:sldLayoutId id="2147483662" r:id="rId8"/>
    <p:sldLayoutId id="2147483663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889" y="2390825"/>
            <a:ext cx="6099600" cy="95875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Basho Training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101 – Intro to </a:t>
            </a:r>
            <a:r>
              <a:rPr lang="en-US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KV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Services</a:t>
            </a:r>
          </a:p>
          <a:p>
            <a:pPr lvl="0">
              <a:spcBef>
                <a:spcPts val="0"/>
              </a:spcBef>
            </a:pPr>
            <a:r>
              <a:rPr lang="en-US" kern="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August, 2015</a:t>
            </a:r>
            <a:endParaRPr lang="en-US" dirty="0"/>
          </a:p>
        </p:txBody>
      </p:sp>
      <p:pic>
        <p:nvPicPr>
          <p:cNvPr id="5" name="Picture 4" descr="riak_KV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3" y="989330"/>
            <a:ext cx="2690016" cy="9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Riak</a:t>
            </a:r>
            <a:r>
              <a:rPr lang="en-US" dirty="0" smtClean="0"/>
              <a:t> </a:t>
            </a:r>
            <a:r>
              <a:rPr lang="en-US" dirty="0" smtClean="0"/>
              <a:t>KV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25929"/>
              </p:ext>
            </p:extLst>
          </p:nvPr>
        </p:nvGraphicFramePr>
        <p:xfrm>
          <a:off x="457200" y="1227793"/>
          <a:ext cx="8229600" cy="382172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14800"/>
                <a:gridCol w="4114800"/>
              </a:tblGrid>
              <a:tr h="85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Latency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Latency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High Availability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High Availability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Fault</a:t>
                      </a:r>
                      <a:r>
                        <a:rPr lang="en-US" baseline="0" dirty="0" smtClean="0"/>
                        <a:t> Tolerance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Fault</a:t>
                      </a:r>
                      <a:r>
                        <a:rPr lang="en-US" baseline="0" dirty="0" smtClean="0"/>
                        <a:t> Tolerance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Operational</a:t>
                      </a:r>
                      <a:r>
                        <a:rPr lang="en-US" baseline="0" dirty="0" smtClean="0"/>
                        <a:t> Simplicity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Operational</a:t>
                      </a:r>
                      <a:r>
                        <a:rPr lang="en-US" baseline="0" dirty="0" smtClean="0"/>
                        <a:t> Simplicity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Multi-model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/>
                        <a:t>Multi-model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>
                          <a:solidFill>
                            <a:srgbClr val="DC7D00"/>
                          </a:solidFill>
                        </a:rPr>
                        <a:t>Multi-Cluster</a:t>
                      </a:r>
                      <a:r>
                        <a:rPr lang="en-US" baseline="0" dirty="0" smtClean="0">
                          <a:solidFill>
                            <a:srgbClr val="DC7D00"/>
                          </a:solidFill>
                        </a:rPr>
                        <a:t> Replication</a:t>
                      </a:r>
                      <a:endParaRPr lang="en-US" dirty="0">
                        <a:solidFill>
                          <a:srgbClr val="DC7D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ü"/>
                      </a:pPr>
                      <a:r>
                        <a:rPr lang="en-US" dirty="0" smtClean="0">
                          <a:solidFill>
                            <a:srgbClr val="DC7D00"/>
                          </a:solidFill>
                        </a:rPr>
                        <a:t>24x7 Customer Support</a:t>
                      </a:r>
                      <a:endParaRPr lang="en-US" dirty="0">
                        <a:solidFill>
                          <a:srgbClr val="DC7D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6" descr="riak_KV_CMY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11" y="1215091"/>
            <a:ext cx="2121626" cy="76378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320091" y="1155702"/>
            <a:ext cx="2172037" cy="912074"/>
            <a:chOff x="4831696" y="2298700"/>
            <a:chExt cx="3252612" cy="1366419"/>
          </a:xfrm>
        </p:grpSpPr>
        <p:pic>
          <p:nvPicPr>
            <p:cNvPr id="9" name="Picture 8" descr="riak_KV_CMY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696" y="2298700"/>
              <a:ext cx="3252612" cy="117094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06208" y="3111806"/>
              <a:ext cx="1930400" cy="553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9D15"/>
                  </a:solidFill>
                </a:rPr>
                <a:t>Enterprise</a:t>
              </a:r>
              <a:endParaRPr lang="en-US" dirty="0">
                <a:solidFill>
                  <a:srgbClr val="FF9D15"/>
                </a:solidFill>
              </a:endParaRPr>
            </a:p>
          </p:txBody>
        </p:sp>
      </p:grpSp>
      <p:sp>
        <p:nvSpPr>
          <p:cNvPr id="12" name="Slide Number Placeholder 6"/>
          <p:cNvSpPr txBox="1">
            <a:spLocks/>
          </p:cNvSpPr>
          <p:nvPr/>
        </p:nvSpPr>
        <p:spPr>
          <a:xfrm>
            <a:off x="673100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t>Basho Technologies |  </a:t>
            </a:r>
            <a:fld id="{3B0755DA-648B-484D-90BC-CB4806C153A7}" type="slidenum"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pPr/>
              <a:t>11</a:t>
            </a:fld>
            <a:endParaRPr lang="en-US" sz="900" dirty="0">
              <a:solidFill>
                <a:schemeClr val="bg1"/>
              </a:solidFill>
              <a:latin typeface="L Avenir Light"/>
              <a:cs typeface="L 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526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err="1" smtClean="0"/>
              <a:t>Riak</a:t>
            </a:r>
            <a:r>
              <a:rPr lang="en-US" sz="4000" dirty="0" smtClean="0"/>
              <a:t> S2 (was CS)</a:t>
            </a:r>
            <a:endParaRPr lang="en-US" sz="4000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Open Sans"/>
              </a:rPr>
              <a:t>Basho Confidential</a:t>
            </a:r>
            <a:endParaRPr lang="en-US" dirty="0" smtClean="0">
              <a:cs typeface="Open San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6B7BA76-8C16-AB45-8564-A7C0B24BE3C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7939" y="2620827"/>
            <a:ext cx="4223522" cy="2977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Flexible Object Storage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Works on top of Riak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Amazon S3 API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Global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Availability (Enterprise version)</a:t>
            </a:r>
            <a:endParaRPr lang="en-US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Operational Simplicity </a:t>
            </a:r>
          </a:p>
        </p:txBody>
      </p:sp>
      <p:pic>
        <p:nvPicPr>
          <p:cNvPr id="6" name="Picture 5" descr="s4_riask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59278" y="2746267"/>
            <a:ext cx="876399" cy="2844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3" y="3716867"/>
            <a:ext cx="2487071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42339" y="1354667"/>
            <a:ext cx="579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Simple Storage </a:t>
            </a:r>
            <a:r>
              <a:rPr lang="en-US" sz="2400" dirty="0" smtClean="0"/>
              <a:t>– For Large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96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cs typeface="Open Sans"/>
              </a:rPr>
              <a:t>Basho Confidential</a:t>
            </a:r>
            <a:endParaRPr lang="en-US" dirty="0" smtClean="0">
              <a:cs typeface="Open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7BA76-8C16-AB45-8564-A7C0B24BE3C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8000" y="203200"/>
            <a:ext cx="8178800" cy="9313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Common Use Cases</a:t>
            </a:r>
            <a:endParaRPr lang="en-US" sz="5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40815"/>
              </p:ext>
            </p:extLst>
          </p:nvPr>
        </p:nvGraphicFramePr>
        <p:xfrm>
          <a:off x="626532" y="1380069"/>
          <a:ext cx="8060268" cy="4457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6756"/>
                <a:gridCol w="2686756"/>
                <a:gridCol w="2686756"/>
              </a:tblGrid>
              <a:tr h="29896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 Type</a:t>
                      </a:r>
                      <a:endParaRPr lang="en-US" sz="20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Key</a:t>
                      </a:r>
                      <a:endParaRPr lang="en-US" sz="20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i="1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5768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Session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User/Session</a:t>
                      </a:r>
                      <a:r>
                        <a:rPr lang="en-US" sz="2000" baseline="0" dirty="0" smtClean="0"/>
                        <a:t> ID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Session Data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4060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Advertising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Campaign ID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 Content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66355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Logs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Source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ID + Date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 File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5768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Sensors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 +</a:t>
                      </a:r>
                      <a:r>
                        <a:rPr lang="en-US" sz="2000" baseline="0" dirty="0" smtClean="0"/>
                        <a:t> Date</a:t>
                      </a:r>
                      <a:r>
                        <a:rPr lang="en-US" sz="2000" baseline="0" dirty="0" smtClean="0"/>
                        <a:t>/</a:t>
                      </a:r>
                      <a:r>
                        <a:rPr lang="en-US" sz="2000" baseline="0" dirty="0" smtClean="0"/>
                        <a:t>Time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Sensor Updates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754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Data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Login,</a:t>
                      </a:r>
                      <a:r>
                        <a:rPr lang="en-US" sz="2000" baseline="0" dirty="0" smtClean="0"/>
                        <a:t> email, UUID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User Attributes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  <a:tr h="110928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Title, Integer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Text, JSON/XML/HTTP</a:t>
                      </a:r>
                      <a:r>
                        <a:rPr lang="en-US" sz="2000" baseline="0" dirty="0" smtClean="0"/>
                        <a:t> document, images, etc.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64290" marR="64290" marT="32984" marB="3298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56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none" dirty="0" smtClean="0">
                <a:solidFill>
                  <a:schemeClr val="tx2"/>
                </a:solidFill>
                <a:latin typeface="Montserrat-Bold"/>
                <a:cs typeface="Montserrat-Bold"/>
              </a:rPr>
              <a:t>Native APIs</a:t>
            </a:r>
            <a:endParaRPr lang="en-US" sz="6600" b="1" cap="none" dirty="0">
              <a:solidFill>
                <a:schemeClr val="tx2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49498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31665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HTTP(+S) REST API</a:t>
            </a:r>
            <a:br>
              <a:rPr lang="en-US" sz="6000" dirty="0" smtClean="0">
                <a:solidFill>
                  <a:schemeClr val="tx2"/>
                </a:solidFill>
                <a:latin typeface="Montserrat-Regular"/>
                <a:cs typeface="Montserrat-Regular"/>
              </a:rPr>
            </a:br>
            <a:endParaRPr lang="en-US" sz="6000" dirty="0">
              <a:solidFill>
                <a:schemeClr val="tx2"/>
              </a:solidFill>
              <a:latin typeface="Montserrat-Regular"/>
              <a:cs typeface="Montserrat-Regular"/>
            </a:endParaRPr>
          </a:p>
          <a:p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A simple </a:t>
            </a:r>
            <a:r>
              <a:rPr lang="en-US" sz="4000" cap="none" dirty="0">
                <a:solidFill>
                  <a:schemeClr val="tx2"/>
                </a:solidFill>
                <a:latin typeface="Montserrat-Regular"/>
                <a:cs typeface="Montserrat-Regular"/>
              </a:rPr>
              <a:t>way to store &amp; retrieve</a:t>
            </a:r>
          </a:p>
        </p:txBody>
      </p:sp>
    </p:spTree>
    <p:extLst>
      <p:ext uri="{BB962C8B-B14F-4D97-AF65-F5344CB8AC3E}">
        <p14:creationId xmlns:p14="http://schemas.microsoft.com/office/powerpoint/2010/main" val="20762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Store </a:t>
            </a:r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Object (have key)</a:t>
            </a:r>
            <a:endParaRPr lang="en-US" sz="4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421467"/>
            <a:ext cx="892386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Montserrat-Bold"/>
                <a:cs typeface="Montserrat-Bold"/>
              </a:rPr>
              <a:t>$ curl </a:t>
            </a:r>
            <a:r>
              <a:rPr lang="en-US" sz="2000" dirty="0" smtClean="0">
                <a:solidFill>
                  <a:schemeClr val="tx2"/>
                </a:solidFill>
                <a:latin typeface="Montserrat-Bold"/>
                <a:cs typeface="Montserrat-Bold"/>
              </a:rPr>
              <a:t>http</a:t>
            </a:r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://localhost:8098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/buckets/</a:t>
            </a:r>
            <a:r>
              <a:rPr lang="en-US" sz="2400" b="1" dirty="0">
                <a:solidFill>
                  <a:schemeClr val="accent1"/>
                </a:solidFill>
                <a:latin typeface="Montserrat-Bold"/>
                <a:cs typeface="Montserrat-Bold"/>
              </a:rPr>
              <a:t>capitals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/keys/</a:t>
            </a:r>
            <a:r>
              <a:rPr lang="en-US" sz="2400" b="1" dirty="0" err="1">
                <a:solidFill>
                  <a:srgbClr val="A92A0E"/>
                </a:solidFill>
                <a:latin typeface="Montserrat-Bold"/>
                <a:cs typeface="Montserrat-Bold"/>
              </a:rPr>
              <a:t>usa</a:t>
            </a:r>
            <a:r>
              <a:rPr lang="en-US" sz="2400" b="1" dirty="0">
                <a:solidFill>
                  <a:srgbClr val="A92A0E"/>
                </a:solidFill>
                <a:latin typeface="Montserrat-Bold"/>
                <a:cs typeface="Montserrat-Bold"/>
              </a:rPr>
              <a:t> </a:t>
            </a:r>
          </a:p>
          <a:p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    -X PUT</a:t>
            </a:r>
          </a:p>
          <a:p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    -H </a:t>
            </a:r>
            <a:r>
              <a:rPr lang="en-US" sz="3000" b="1" dirty="0" smtClean="0">
                <a:solidFill>
                  <a:schemeClr val="tx2"/>
                </a:solidFill>
                <a:latin typeface="Montserrat-Bold"/>
                <a:cs typeface="Montserrat-Bold"/>
              </a:rPr>
              <a:t>“Content-Type</a:t>
            </a:r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: text/plain" </a:t>
            </a:r>
          </a:p>
          <a:p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   </a:t>
            </a:r>
            <a:r>
              <a:rPr lang="en-US" sz="4000" b="1" dirty="0">
                <a:solidFill>
                  <a:schemeClr val="tx2"/>
                </a:solidFill>
                <a:latin typeface="Montserrat-Bold"/>
                <a:cs typeface="Montserrat-Bold"/>
              </a:rPr>
              <a:t> -d "Washington D.C.”</a:t>
            </a:r>
          </a:p>
          <a:p>
            <a:endParaRPr lang="en-US" sz="2400" b="1" dirty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Montserrat-Bold"/>
                <a:cs typeface="Montserrat-Bold"/>
              </a:rPr>
              <a:t>&lt; </a:t>
            </a:r>
            <a:r>
              <a:rPr lang="en-US" sz="2000" dirty="0">
                <a:solidFill>
                  <a:schemeClr val="tx2"/>
                </a:solidFill>
                <a:latin typeface="Montserrat-Regular"/>
                <a:cs typeface="Montserrat-Regular"/>
              </a:rPr>
              <a:t>HTTP/1.1 </a:t>
            </a:r>
            <a:r>
              <a:rPr lang="en-US" sz="2400" b="1" dirty="0">
                <a:solidFill>
                  <a:schemeClr val="tx2"/>
                </a:solidFill>
                <a:latin typeface="Montserrat-Bold"/>
                <a:cs typeface="Montserrat-Bold"/>
              </a:rPr>
              <a:t>204 No Content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Store </a:t>
            </a:r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Object (no key)</a:t>
            </a:r>
            <a:endParaRPr lang="en-US" sz="4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421467"/>
            <a:ext cx="89238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Montserrat-Bold"/>
                <a:cs typeface="Montserrat-Bold"/>
              </a:rPr>
              <a:t>$ </a:t>
            </a:r>
            <a:r>
              <a:rPr lang="en-US" sz="2000" b="1" dirty="0" smtClean="0">
                <a:solidFill>
                  <a:schemeClr val="tx2"/>
                </a:solidFill>
                <a:latin typeface="Montserrat-Bold"/>
                <a:cs typeface="Montserrat-Bold"/>
              </a:rPr>
              <a:t>curl -v 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http://localhost:8098/buckets</a:t>
            </a:r>
            <a:r>
              <a:rPr lang="en-US" sz="2400" dirty="0" smtClean="0">
                <a:solidFill>
                  <a:schemeClr val="tx2"/>
                </a:solidFill>
                <a:latin typeface="Montserrat-Bold"/>
                <a:cs typeface="Montserrat-Bold"/>
              </a:rPr>
              <a:t>/</a:t>
            </a:r>
            <a:r>
              <a:rPr lang="en-US" sz="2400" b="1" dirty="0" err="1" smtClean="0">
                <a:solidFill>
                  <a:schemeClr val="accent1"/>
                </a:solidFill>
                <a:latin typeface="Montserrat-Bold"/>
                <a:cs typeface="Montserrat-Bold"/>
              </a:rPr>
              <a:t>syslogs</a:t>
            </a:r>
            <a:r>
              <a:rPr lang="en-US" sz="2400" dirty="0" smtClean="0">
                <a:solidFill>
                  <a:schemeClr val="tx2"/>
                </a:solidFill>
                <a:latin typeface="Montserrat-Bold"/>
                <a:cs typeface="Montserrat-Bold"/>
              </a:rPr>
              <a:t>/keys</a:t>
            </a:r>
          </a:p>
          <a:p>
            <a:r>
              <a:rPr lang="en-US" sz="3000" b="1" dirty="0" smtClean="0">
                <a:solidFill>
                  <a:schemeClr val="tx2"/>
                </a:solidFill>
                <a:latin typeface="Montserrat-Bold"/>
                <a:cs typeface="Montserrat-Bold"/>
              </a:rPr>
              <a:t>    </a:t>
            </a:r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-X </a:t>
            </a:r>
            <a:r>
              <a:rPr lang="en-US" sz="3000" b="1" dirty="0" smtClean="0">
                <a:solidFill>
                  <a:schemeClr val="tx2"/>
                </a:solidFill>
                <a:latin typeface="Montserrat-Bold"/>
                <a:cs typeface="Montserrat-Bold"/>
              </a:rPr>
              <a:t>POST</a:t>
            </a:r>
            <a:endParaRPr lang="en-US" sz="3000" b="1" dirty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  </a:t>
            </a:r>
            <a:r>
              <a:rPr lang="en-US" sz="2600" dirty="0">
                <a:solidFill>
                  <a:schemeClr val="tx2"/>
                </a:solidFill>
                <a:latin typeface="Montserrat-Bold"/>
                <a:cs typeface="Montserrat-Bold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 -H </a:t>
            </a:r>
            <a:r>
              <a:rPr lang="en-US" sz="2400" dirty="0" smtClean="0">
                <a:solidFill>
                  <a:schemeClr val="tx2"/>
                </a:solidFill>
                <a:latin typeface="Montserrat-Bold"/>
                <a:cs typeface="Montserrat-Bold"/>
              </a:rPr>
              <a:t>“Content-Type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: text/plain" </a:t>
            </a:r>
          </a:p>
          <a:p>
            <a:r>
              <a:rPr lang="en-US" sz="3000" b="1" dirty="0">
                <a:solidFill>
                  <a:schemeClr val="tx2"/>
                </a:solidFill>
                <a:latin typeface="Montserrat-Bold"/>
                <a:cs typeface="Montserrat-Bold"/>
              </a:rPr>
              <a:t>    -d </a:t>
            </a:r>
            <a:r>
              <a:rPr lang="en-US" sz="2000" dirty="0" smtClean="0">
                <a:solidFill>
                  <a:schemeClr val="tx2"/>
                </a:solidFill>
              </a:rPr>
              <a:t>“[Sun </a:t>
            </a:r>
            <a:r>
              <a:rPr lang="en-US" sz="2000" dirty="0">
                <a:solidFill>
                  <a:schemeClr val="tx2"/>
                </a:solidFill>
              </a:rPr>
              <a:t>Mar 7 16:02:00 2004] [notice] Accept </a:t>
            </a:r>
            <a:r>
              <a:rPr lang="en-US" sz="2000" dirty="0" err="1">
                <a:solidFill>
                  <a:schemeClr val="tx2"/>
                </a:solidFill>
              </a:rPr>
              <a:t>mutex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2000" dirty="0" err="1" smtClean="0">
                <a:solidFill>
                  <a:schemeClr val="tx2"/>
                </a:solidFill>
              </a:rPr>
              <a:t>sysvsem</a:t>
            </a:r>
            <a:r>
              <a:rPr lang="en-US" sz="2000" dirty="0" smtClean="0">
                <a:solidFill>
                  <a:schemeClr val="tx2"/>
                </a:solidFill>
              </a:rPr>
              <a:t>…”</a:t>
            </a:r>
          </a:p>
          <a:p>
            <a:endParaRPr lang="en-US" sz="2400" b="1" dirty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2400" dirty="0" smtClean="0">
                <a:solidFill>
                  <a:schemeClr val="tx2"/>
                </a:solidFill>
                <a:latin typeface="Montserrat-Bold"/>
                <a:cs typeface="Montserrat-Bold"/>
              </a:rPr>
              <a:t>&lt; </a:t>
            </a:r>
            <a:r>
              <a:rPr lang="en-US" sz="2000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HTTP/1.1 </a:t>
            </a:r>
            <a:r>
              <a:rPr lang="en-US" sz="2400" b="1" dirty="0" smtClean="0">
                <a:solidFill>
                  <a:schemeClr val="tx2"/>
                </a:solidFill>
                <a:latin typeface="Montserrat-Bold"/>
                <a:cs typeface="Montserrat-Bold"/>
              </a:rPr>
              <a:t>201 Created</a:t>
            </a:r>
          </a:p>
          <a:p>
            <a:endParaRPr lang="en-US" sz="2400" b="1" dirty="0" smtClean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&lt; </a:t>
            </a:r>
            <a:r>
              <a:rPr lang="en-US" sz="2400" dirty="0">
                <a:solidFill>
                  <a:schemeClr val="tx2"/>
                </a:solidFill>
              </a:rPr>
              <a:t>Location</a:t>
            </a:r>
            <a:r>
              <a:rPr lang="en-US" sz="2400" dirty="0" smtClean="0">
                <a:solidFill>
                  <a:schemeClr val="tx2"/>
                </a:solidFill>
              </a:rPr>
              <a:t>: /buckets/</a:t>
            </a:r>
            <a:r>
              <a:rPr lang="en-US" sz="2400" dirty="0" err="1" smtClean="0">
                <a:solidFill>
                  <a:schemeClr val="tx2"/>
                </a:solidFill>
              </a:rPr>
              <a:t>syslogs</a:t>
            </a:r>
            <a:r>
              <a:rPr lang="en-US" sz="2400" dirty="0" smtClean="0">
                <a:solidFill>
                  <a:schemeClr val="tx2"/>
                </a:solidFill>
              </a:rPr>
              <a:t>/keys/</a:t>
            </a:r>
            <a:r>
              <a:rPr lang="en-US" sz="2000" dirty="0" smtClean="0">
                <a:solidFill>
                  <a:schemeClr val="tx2"/>
                </a:solidFill>
              </a:rPr>
              <a:t>bzPygTesROPtGGVUKfyvp2RR49</a:t>
            </a: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4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19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1734" y="338666"/>
            <a:ext cx="8517466" cy="14562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Fetch </a:t>
            </a:r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Object</a:t>
            </a:r>
            <a:endParaRPr lang="en-US" sz="4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135" y="2032000"/>
            <a:ext cx="8923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Montserrat-Bold"/>
                <a:cs typeface="Montserrat-Bold"/>
              </a:rPr>
              <a:t>$ curl </a:t>
            </a:r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http://localhost:8098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/buckets/</a:t>
            </a:r>
            <a:r>
              <a:rPr lang="en-US" sz="2400" b="1" dirty="0">
                <a:solidFill>
                  <a:schemeClr val="accent1"/>
                </a:solidFill>
                <a:latin typeface="Montserrat-Bold"/>
                <a:cs typeface="Montserrat-Bold"/>
              </a:rPr>
              <a:t>capitals</a:t>
            </a:r>
            <a:r>
              <a:rPr lang="en-US" sz="2400" dirty="0">
                <a:solidFill>
                  <a:schemeClr val="tx2"/>
                </a:solidFill>
                <a:latin typeface="Montserrat-Bold"/>
                <a:cs typeface="Montserrat-Bold"/>
              </a:rPr>
              <a:t>/keys/</a:t>
            </a:r>
            <a:r>
              <a:rPr lang="en-US" sz="2400" b="1" dirty="0" err="1">
                <a:solidFill>
                  <a:schemeClr val="accent1"/>
                </a:solidFill>
                <a:latin typeface="Montserrat-Bold"/>
                <a:cs typeface="Montserrat-Bold"/>
              </a:rPr>
              <a:t>usa</a:t>
            </a:r>
            <a:r>
              <a:rPr lang="en-US" sz="2400" b="1" dirty="0">
                <a:solidFill>
                  <a:schemeClr val="accent1"/>
                </a:solidFill>
                <a:latin typeface="Montserrat-Bold"/>
                <a:cs typeface="Montserrat-Bold"/>
              </a:rPr>
              <a:t> </a:t>
            </a:r>
          </a:p>
          <a:p>
            <a:endParaRPr lang="en-US" sz="2000" dirty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&lt; HTTP/1.1 200 OK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&lt; X-Riak-</a:t>
            </a:r>
            <a:r>
              <a:rPr lang="en-US" sz="2000" dirty="0" err="1">
                <a:solidFill>
                  <a:schemeClr val="tx2"/>
                </a:solidFill>
                <a:latin typeface="Montserrat-Bold"/>
                <a:cs typeface="Montserrat-Bold"/>
              </a:rPr>
              <a:t>Vclock</a:t>
            </a:r>
            <a:r>
              <a:rPr lang="en-US" sz="1600" dirty="0">
                <a:solidFill>
                  <a:schemeClr val="tx2"/>
                </a:solidFill>
                <a:latin typeface="Montserrat-Bold"/>
                <a:cs typeface="Montserrat-Bold"/>
              </a:rPr>
              <a:t>: a85hYGBgzGDKBVIcR4M2cvvL1tzJYEpkzGNluGw/+</a:t>
            </a:r>
            <a:r>
              <a:rPr lang="en-US" sz="1600" dirty="0" err="1">
                <a:solidFill>
                  <a:schemeClr val="tx2"/>
                </a:solidFill>
                <a:latin typeface="Montserrat-Bold"/>
                <a:cs typeface="Montserrat-Bold"/>
              </a:rPr>
              <a:t>QRfFgA</a:t>
            </a:r>
            <a:r>
              <a:rPr lang="en-US" sz="1600" dirty="0">
                <a:solidFill>
                  <a:schemeClr val="tx2"/>
                </a:solidFill>
                <a:latin typeface="Montserrat-Bold"/>
                <a:cs typeface="Montserrat-Bold"/>
              </a:rPr>
              <a:t>=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Montserrat-Bold"/>
                <a:cs typeface="Montserrat-Bold"/>
              </a:rPr>
              <a:t>&lt; </a:t>
            </a:r>
            <a:r>
              <a:rPr lang="en-US" sz="2000" b="1" dirty="0">
                <a:solidFill>
                  <a:schemeClr val="tx2"/>
                </a:solidFill>
                <a:latin typeface="Montserrat-Bold"/>
                <a:cs typeface="Montserrat-Bold"/>
              </a:rPr>
              <a:t>Last-Modified: </a:t>
            </a:r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Tue, 24 Jan 2012 14:44:35 GMT</a:t>
            </a:r>
          </a:p>
          <a:p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&lt; </a:t>
            </a:r>
            <a:r>
              <a:rPr lang="en-US" sz="2000" b="1" dirty="0" err="1">
                <a:solidFill>
                  <a:schemeClr val="tx2"/>
                </a:solidFill>
                <a:latin typeface="Montserrat-Bold"/>
                <a:cs typeface="Montserrat-Bold"/>
              </a:rPr>
              <a:t>ETag</a:t>
            </a:r>
            <a:r>
              <a:rPr lang="en-US" sz="2000" b="1" dirty="0">
                <a:solidFill>
                  <a:schemeClr val="tx2"/>
                </a:solidFill>
                <a:latin typeface="Montserrat-Bold"/>
                <a:cs typeface="Montserrat-Bold"/>
              </a:rPr>
              <a:t>: </a:t>
            </a:r>
            <a:r>
              <a:rPr lang="en-US" sz="2000" dirty="0">
                <a:solidFill>
                  <a:schemeClr val="tx2"/>
                </a:solidFill>
                <a:latin typeface="Montserrat-Bold"/>
                <a:cs typeface="Montserrat-Bold"/>
              </a:rPr>
              <a:t>"1yAFlUinalK2zNd7LpkOgU</a:t>
            </a:r>
            <a:r>
              <a:rPr lang="en-US" sz="2000" dirty="0" smtClean="0">
                <a:solidFill>
                  <a:schemeClr val="tx2"/>
                </a:solidFill>
                <a:latin typeface="Montserrat-Bold"/>
                <a:cs typeface="Montserrat-Bold"/>
              </a:rPr>
              <a:t>”</a:t>
            </a:r>
          </a:p>
          <a:p>
            <a:r>
              <a:rPr lang="en-US" sz="2200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&lt; </a:t>
            </a:r>
            <a:r>
              <a:rPr lang="en-US" sz="2200" b="1" dirty="0">
                <a:solidFill>
                  <a:schemeClr val="tx2"/>
                </a:solidFill>
                <a:latin typeface="Montserrat-Regular"/>
                <a:cs typeface="Montserrat-Regular"/>
              </a:rPr>
              <a:t>Content-Type: </a:t>
            </a:r>
            <a:r>
              <a:rPr lang="en-US" sz="2200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text/plain</a:t>
            </a:r>
            <a:endParaRPr lang="en-US" sz="2200" dirty="0">
              <a:solidFill>
                <a:schemeClr val="tx2"/>
              </a:solidFill>
              <a:latin typeface="Montserrat-Regular"/>
              <a:cs typeface="Montserrat-Regular"/>
            </a:endParaRPr>
          </a:p>
          <a:p>
            <a:endParaRPr lang="en-US" sz="2000" dirty="0">
              <a:solidFill>
                <a:schemeClr val="tx2"/>
              </a:solidFill>
              <a:latin typeface="Montserrat-Bold"/>
              <a:cs typeface="Montserrat-Bold"/>
            </a:endParaRPr>
          </a:p>
          <a:p>
            <a:r>
              <a:rPr lang="en-US" sz="3200" b="1" dirty="0">
                <a:solidFill>
                  <a:schemeClr val="tx2"/>
                </a:solidFill>
                <a:latin typeface="Montserrat-Bold"/>
                <a:cs typeface="Montserrat-Bold"/>
              </a:rPr>
              <a:t>Washington D.C.</a:t>
            </a:r>
            <a:endParaRPr lang="en-US" sz="3200" b="1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20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34659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Protocol Buffer</a:t>
            </a:r>
            <a:b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</a:br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Fast Binary Protocol</a:t>
            </a:r>
            <a:endParaRPr lang="en-US" sz="4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90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Riak is </a:t>
            </a:r>
            <a:r>
              <a:rPr lang="en-US" sz="6600" i="1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the</a:t>
            </a:r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Ops-Friendly Database</a:t>
            </a:r>
            <a:endParaRPr lang="en-US" sz="66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pic>
        <p:nvPicPr>
          <p:cNvPr id="9" name="Picture 8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8" y="835968"/>
            <a:ext cx="2831542" cy="47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40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5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22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960733"/>
            <a:ext cx="7773987" cy="2184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Client Libraries</a:t>
            </a:r>
            <a:endParaRPr lang="en-US" sz="66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5" name="Shape 221"/>
          <p:cNvSpPr txBox="1"/>
          <p:nvPr/>
        </p:nvSpPr>
        <p:spPr>
          <a:xfrm>
            <a:off x="1472984" y="4141599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choose your own language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0187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1"/>
          <p:cNvSpPr txBox="1"/>
          <p:nvPr/>
        </p:nvSpPr>
        <p:spPr>
          <a:xfrm>
            <a:off x="1688884" y="1143130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(Official </a:t>
            </a:r>
            <a:r>
              <a:rPr lang="en-US" sz="36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Basho </a:t>
            </a:r>
            <a:r>
              <a:rPr lang="en-US" sz="36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support)</a:t>
            </a:r>
            <a:endParaRPr lang="en-US" sz="3600" b="0" i="0" u="none" strike="noStrike" cap="none" baseline="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222"/>
          <p:cNvSpPr txBox="1"/>
          <p:nvPr/>
        </p:nvSpPr>
        <p:spPr>
          <a:xfrm>
            <a:off x="1232689" y="419970"/>
            <a:ext cx="7084849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 dirty="0" smtClean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Client Libraries</a:t>
            </a:r>
            <a:endParaRPr lang="en-US" sz="4800" b="1" i="0" u="none" strike="noStrike" cap="none" baseline="0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 descr="ph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95" y="1864654"/>
            <a:ext cx="2184399" cy="1456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400000">
            <a:off x="8512590" y="714709"/>
            <a:ext cx="1918314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Animated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33" y="5198533"/>
            <a:ext cx="3172926" cy="9518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272" y="3564467"/>
            <a:ext cx="2726266" cy="1466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606" y="3957108"/>
            <a:ext cx="1868165" cy="1587940"/>
          </a:xfrm>
          <a:prstGeom prst="rect">
            <a:avLst/>
          </a:prstGeom>
        </p:spPr>
      </p:pic>
      <p:pic>
        <p:nvPicPr>
          <p:cNvPr id="9" name="Picture 8" descr="java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84" y="1697127"/>
            <a:ext cx="4225082" cy="4225082"/>
          </a:xfrm>
          <a:prstGeom prst="rect">
            <a:avLst/>
          </a:prstGeom>
        </p:spPr>
      </p:pic>
      <p:pic>
        <p:nvPicPr>
          <p:cNvPr id="10" name="Picture 9" descr="Python-logo-notext.svg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165" y="1966254"/>
            <a:ext cx="1131156" cy="1131156"/>
          </a:xfrm>
          <a:prstGeom prst="rect">
            <a:avLst/>
          </a:prstGeom>
        </p:spPr>
      </p:pic>
      <p:pic>
        <p:nvPicPr>
          <p:cNvPr id="11" name="Picture 10" descr="1000px-Ruby_logo.sv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03" y="2127072"/>
            <a:ext cx="970338" cy="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21"/>
          <p:cNvSpPr txBox="1"/>
          <p:nvPr/>
        </p:nvSpPr>
        <p:spPr>
          <a:xfrm>
            <a:off x="1676184" y="1143130"/>
            <a:ext cx="6197859" cy="5539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Community Supported</a:t>
            </a:r>
            <a:endParaRPr lang="en-US" sz="3600" b="0" i="0" u="none" strike="noStrike" cap="none" baseline="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222"/>
          <p:cNvSpPr txBox="1"/>
          <p:nvPr/>
        </p:nvSpPr>
        <p:spPr>
          <a:xfrm>
            <a:off x="1232689" y="419970"/>
            <a:ext cx="7084849" cy="7386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1" i="0" u="none" strike="noStrike" cap="none" baseline="0" dirty="0" smtClean="0">
                <a:solidFill>
                  <a:schemeClr val="tx2"/>
                </a:solidFill>
                <a:latin typeface="Montserrat"/>
                <a:ea typeface="Montserrat"/>
                <a:cs typeface="Montserrat"/>
                <a:sym typeface="Montserrat"/>
              </a:rPr>
              <a:t>Client Libraries</a:t>
            </a:r>
            <a:endParaRPr lang="en-US" sz="4800" b="1" i="0" u="none" strike="noStrike" cap="none" baseline="0" dirty="0">
              <a:solidFill>
                <a:schemeClr val="tx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8512590" y="714709"/>
            <a:ext cx="1918314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</a:rPr>
              <a:t>Animated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8" y="1966254"/>
            <a:ext cx="3788833" cy="1071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4" y="3274354"/>
            <a:ext cx="3959771" cy="1159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578" y="2101721"/>
            <a:ext cx="1444930" cy="13377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608" y="3733800"/>
            <a:ext cx="1444930" cy="14449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225" y="4600898"/>
            <a:ext cx="2226248" cy="8014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59867" y="5672848"/>
            <a:ext cx="382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&lt;insert your favorite here!&gt;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18" y="5001623"/>
            <a:ext cx="2523282" cy="67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6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3987" cy="2041525"/>
          </a:xfrm>
        </p:spPr>
        <p:txBody>
          <a:bodyPr/>
          <a:lstStyle/>
          <a:p>
            <a:pPr algn="ctr"/>
            <a:r>
              <a:rPr lang="en-US" sz="6600" b="1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Riak Database</a:t>
            </a:r>
            <a:endParaRPr lang="en-US" sz="6600" b="1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387" y="2658534"/>
            <a:ext cx="6399213" cy="2971800"/>
          </a:xfrm>
        </p:spPr>
        <p:txBody>
          <a:bodyPr/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latin typeface="Montserrat-Regular"/>
                <a:cs typeface="Montserrat-Regular"/>
              </a:rPr>
              <a:t>Key =&gt; Value  </a:t>
            </a:r>
            <a:r>
              <a:rPr lang="en-US" sz="3000" b="1" dirty="0" smtClean="0">
                <a:latin typeface="Montserrat-Regular"/>
                <a:cs typeface="Montserrat-Regular"/>
              </a:rPr>
              <a:t>(+ Indexes)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err="1" smtClean="0">
                <a:latin typeface="Montserrat-Regular"/>
                <a:cs typeface="Montserrat-Regular"/>
              </a:rPr>
              <a:t>Masterless</a:t>
            </a:r>
            <a:endParaRPr lang="en-US" sz="3600" b="1" dirty="0">
              <a:latin typeface="Montserrat-Regular"/>
              <a:cs typeface="Montserrat-Regular"/>
            </a:endParaRP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Fault Tolerant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Highly Available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3600" b="1" dirty="0" smtClean="0">
                <a:solidFill>
                  <a:schemeClr val="accent3"/>
                </a:solidFill>
                <a:latin typeface="Montserrat-Regular"/>
                <a:cs typeface="Montserrat-Regular"/>
              </a:rPr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29858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3" y="287867"/>
            <a:ext cx="7773987" cy="2041525"/>
          </a:xfrm>
        </p:spPr>
        <p:txBody>
          <a:bodyPr/>
          <a:lstStyle/>
          <a:p>
            <a:pPr algn="ctr"/>
            <a:r>
              <a:rPr lang="en-US" sz="6600" b="1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Native APIs</a:t>
            </a:r>
            <a:endParaRPr lang="en-US" sz="6600" b="1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387" y="2167467"/>
            <a:ext cx="4532313" cy="1439333"/>
          </a:xfrm>
        </p:spPr>
        <p:txBody>
          <a:bodyPr>
            <a:normAutofit/>
          </a:bodyPr>
          <a:lstStyle/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2400" b="1" dirty="0" smtClean="0">
                <a:latin typeface="Montserrat-Regular"/>
                <a:cs typeface="Montserrat-Regular"/>
              </a:rPr>
              <a:t>HTTP(S) REST API</a:t>
            </a:r>
          </a:p>
          <a:p>
            <a:pPr marL="571500" indent="-571500" algn="l">
              <a:lnSpc>
                <a:spcPct val="60000"/>
              </a:lnSpc>
              <a:buFont typeface="Arial"/>
              <a:buChar char="•"/>
            </a:pPr>
            <a:r>
              <a:rPr lang="en-US" sz="2400" b="1" dirty="0" smtClean="0">
                <a:latin typeface="Montserrat-Regular"/>
                <a:cs typeface="Montserrat-Regular"/>
              </a:rPr>
              <a:t>Protocol Buffers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9733" y="2928407"/>
            <a:ext cx="7773987" cy="20415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Client Libraries</a:t>
            </a:r>
            <a:endParaRPr lang="en-US" sz="6600" b="1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30387" y="4741334"/>
            <a:ext cx="6773333" cy="143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Clr>
                <a:schemeClr val="accent3"/>
              </a:buClr>
              <a:buFont typeface="Arial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–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•"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–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1200"/>
              </a:spcAft>
              <a:buFont typeface="Arial"/>
              <a:buChar char="»"/>
              <a:defRPr sz="1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60000"/>
              </a:lnSpc>
            </a:pPr>
            <a:r>
              <a:rPr lang="en-US" sz="2600" b="1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&lt;Your favorite Language&gt;</a:t>
            </a:r>
          </a:p>
        </p:txBody>
      </p:sp>
    </p:spTree>
    <p:extLst>
      <p:ext uri="{BB962C8B-B14F-4D97-AF65-F5344CB8AC3E}">
        <p14:creationId xmlns:p14="http://schemas.microsoft.com/office/powerpoint/2010/main" val="6144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28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cap="none" dirty="0" smtClean="0">
                <a:solidFill>
                  <a:srgbClr val="78AEB7"/>
                </a:solidFill>
                <a:latin typeface="Montserrat-Regular"/>
                <a:cs typeface="Montserrat-Regular"/>
              </a:rPr>
              <a:t>Riak is </a:t>
            </a:r>
            <a:r>
              <a:rPr lang="en-US" sz="6600" i="1" cap="none" dirty="0" smtClean="0">
                <a:solidFill>
                  <a:srgbClr val="78AEB7"/>
                </a:solidFill>
                <a:latin typeface="Montserrat-Regular"/>
                <a:cs typeface="Montserrat-Regular"/>
              </a:rPr>
              <a:t>the</a:t>
            </a:r>
            <a:r>
              <a:rPr lang="en-US" sz="6600" cap="none" dirty="0" smtClean="0">
                <a:solidFill>
                  <a:srgbClr val="78AEB7"/>
                </a:solidFill>
                <a:latin typeface="Montserrat-Regular"/>
                <a:cs typeface="Montserrat-Regular"/>
              </a:rPr>
              <a:t/>
            </a:r>
            <a:br>
              <a:rPr lang="en-US" sz="6600" cap="none" dirty="0" smtClean="0">
                <a:solidFill>
                  <a:srgbClr val="78AEB7"/>
                </a:solidFill>
                <a:latin typeface="Montserrat-Regular"/>
                <a:cs typeface="Montserrat-Regular"/>
              </a:rPr>
            </a:br>
            <a:r>
              <a:rPr lang="en-US" sz="6600" cap="none" dirty="0" smtClean="0">
                <a:solidFill>
                  <a:srgbClr val="78AEB7"/>
                </a:solidFill>
                <a:latin typeface="Montserrat-Regular"/>
                <a:cs typeface="Montserrat-Regular"/>
              </a:rPr>
              <a:t>Ops-Friendly Database</a:t>
            </a:r>
            <a:endParaRPr lang="en-US" sz="6600" cap="none" dirty="0">
              <a:solidFill>
                <a:srgbClr val="78AEB7"/>
              </a:solidFill>
              <a:latin typeface="Montserrat-Regular"/>
              <a:cs typeface="Montserrat-Regular"/>
            </a:endParaRPr>
          </a:p>
        </p:txBody>
      </p:sp>
      <p:pic>
        <p:nvPicPr>
          <p:cNvPr id="9" name="Picture 8" descr="bashoman-diagno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8" y="835968"/>
            <a:ext cx="2831542" cy="473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7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4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083735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Key =&gt; Value</a:t>
            </a:r>
            <a:endParaRPr lang="en-US" sz="66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50667" y="1981200"/>
            <a:ext cx="40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ontserrat-Bold"/>
                <a:cs typeface="Montserrat-Bold"/>
              </a:rPr>
              <a:t>*</a:t>
            </a:r>
            <a:endParaRPr lang="en-US" sz="4000" dirty="0">
              <a:latin typeface="Montserrat-Bold"/>
              <a:cs typeface="Montserrat-Bol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4013" y="3426884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(+ Indexes)</a:t>
            </a:r>
            <a:endParaRPr lang="en-US" sz="5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57928" y="4216400"/>
            <a:ext cx="40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Montserrat-Bold"/>
                <a:cs typeface="Montserrat-Bold"/>
              </a:rPr>
              <a:t>*</a:t>
            </a:r>
            <a:endParaRPr lang="en-US" sz="4000" dirty="0"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14042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5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err="1" smtClean="0">
                <a:solidFill>
                  <a:schemeClr val="tx2"/>
                </a:solidFill>
                <a:latin typeface="Montserrat-Regular"/>
                <a:cs typeface="Montserrat-Regular"/>
              </a:rPr>
              <a:t>Masterless</a:t>
            </a:r>
            <a:endParaRPr lang="en-US" sz="66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621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6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Fault Tolerant</a:t>
            </a:r>
            <a:endParaRPr lang="en-US" sz="66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5280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7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92326" y="1778001"/>
            <a:ext cx="7773987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Highly Available</a:t>
            </a:r>
            <a:br>
              <a:rPr lang="en-US" sz="66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</a:br>
            <a:endParaRPr lang="en-US" sz="6600" cap="none" dirty="0" smtClean="0">
              <a:solidFill>
                <a:schemeClr val="tx2"/>
              </a:solidFill>
              <a:latin typeface="Montserrat-Regular"/>
              <a:cs typeface="Montserrat-Regular"/>
            </a:endParaRPr>
          </a:p>
          <a:p>
            <a:r>
              <a:rPr lang="en-US" sz="4000" cap="none" dirty="0" smtClean="0">
                <a:solidFill>
                  <a:schemeClr val="tx2"/>
                </a:solidFill>
                <a:latin typeface="Montserrat-Regular"/>
                <a:cs typeface="Montserrat-Regular"/>
              </a:rPr>
              <a:t>(= low latency)</a:t>
            </a:r>
            <a:endParaRPr lang="en-US" sz="4000" cap="none" dirty="0">
              <a:solidFill>
                <a:schemeClr val="tx2"/>
              </a:solidFill>
              <a:latin typeface="Montserrat-Regular"/>
              <a:cs typeface="Montserrat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982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cs typeface="Open Sans"/>
              </a:rPr>
              <a:t>Basho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1pPr>
          </a:lstStyle>
          <a:p>
            <a:fld id="{DE54C165-50E6-3544-975F-E3C5BF6C35A4}" type="slidenum">
              <a:rPr lang="en-US" smtClean="0">
                <a:latin typeface="Arial"/>
                <a:cs typeface="Arial"/>
              </a:rPr>
              <a:pPr/>
              <a:t>8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931333" y="1778001"/>
            <a:ext cx="11243733" cy="29294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 cap="all">
                <a:solidFill>
                  <a:srgbClr val="E7833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cap="none" dirty="0" smtClean="0">
                <a:solidFill>
                  <a:schemeClr val="tx2"/>
                </a:solidFill>
                <a:latin typeface="Montserrat-Bold"/>
                <a:cs typeface="Montserrat-Bold"/>
              </a:rPr>
              <a:t>SCALES</a:t>
            </a:r>
            <a:endParaRPr lang="en-US" sz="20000" cap="none" dirty="0">
              <a:solidFill>
                <a:schemeClr val="tx2"/>
              </a:solidFill>
              <a:latin typeface="Montserrat-Bold"/>
              <a:cs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513719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0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BASHO DISTRIBUTED NOSQL SYSTEMS</a:t>
            </a:r>
            <a:endParaRPr lang="en-US" dirty="0"/>
          </a:p>
        </p:txBody>
      </p:sp>
      <p:pic>
        <p:nvPicPr>
          <p:cNvPr id="5" name="Picture 4" descr="riak_KV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3" y="1574800"/>
            <a:ext cx="3252612" cy="11709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034079" y="1574800"/>
            <a:ext cx="3252612" cy="1274772"/>
            <a:chOff x="4831696" y="2298700"/>
            <a:chExt cx="3252612" cy="1274772"/>
          </a:xfrm>
        </p:grpSpPr>
        <p:pic>
          <p:nvPicPr>
            <p:cNvPr id="6" name="Picture 5" descr="riak_KV_CMY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696" y="2298700"/>
              <a:ext cx="3252612" cy="117094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06208" y="3111807"/>
              <a:ext cx="193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9D15"/>
                  </a:solidFill>
                </a:rPr>
                <a:t>Enterprise</a:t>
              </a:r>
              <a:endParaRPr lang="en-US" sz="2400" dirty="0">
                <a:solidFill>
                  <a:srgbClr val="FF9D15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834163" y="3045445"/>
            <a:ext cx="3652445" cy="1127463"/>
          </a:xfrm>
          <a:prstGeom prst="rect">
            <a:avLst/>
          </a:prstGeom>
          <a:solidFill>
            <a:srgbClr val="FFFFFF"/>
          </a:solidFill>
          <a:ln cap="rnd">
            <a:solidFill>
              <a:srgbClr val="E78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157" y="3030504"/>
            <a:ext cx="3652445" cy="1127463"/>
          </a:xfrm>
          <a:prstGeom prst="rect">
            <a:avLst/>
          </a:prstGeom>
          <a:solidFill>
            <a:srgbClr val="FFFFFF"/>
          </a:solidFill>
          <a:ln cap="rnd">
            <a:solidFill>
              <a:srgbClr val="E78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979" y="3170204"/>
            <a:ext cx="31528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chemeClr val="accent2"/>
                </a:solidFill>
                <a:latin typeface="Arial"/>
                <a:cs typeface="Arial"/>
              </a:rPr>
              <a:t>Open Source</a:t>
            </a:r>
          </a:p>
          <a:p>
            <a:pPr algn="ctr">
              <a:spcBef>
                <a:spcPts val="1200"/>
              </a:spcBef>
            </a:pPr>
            <a:r>
              <a:rPr lang="en-US" dirty="0" smtClean="0">
                <a:solidFill>
                  <a:srgbClr val="78AEB7"/>
                </a:solidFill>
                <a:latin typeface="Arial"/>
                <a:cs typeface="Arial"/>
              </a:rPr>
              <a:t>Distributed NoSQL Database</a:t>
            </a:r>
            <a:endParaRPr lang="en-US" dirty="0">
              <a:solidFill>
                <a:srgbClr val="78AEB7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3985" y="3185145"/>
            <a:ext cx="31528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1" dirty="0" smtClean="0">
                <a:solidFill>
                  <a:srgbClr val="DC7D00"/>
                </a:solidFill>
                <a:latin typeface="Arial"/>
                <a:cs typeface="Arial"/>
              </a:rPr>
              <a:t>Commercial</a:t>
            </a:r>
          </a:p>
          <a:p>
            <a:pPr algn="ctr">
              <a:spcBef>
                <a:spcPts val="1200"/>
              </a:spcBef>
            </a:pPr>
            <a:r>
              <a:rPr lang="en-US" dirty="0" smtClean="0">
                <a:solidFill>
                  <a:srgbClr val="78AEB7"/>
                </a:solidFill>
                <a:latin typeface="Arial"/>
                <a:cs typeface="Arial"/>
              </a:rPr>
              <a:t>Distributed NoSQL Database</a:t>
            </a:r>
          </a:p>
        </p:txBody>
      </p:sp>
      <p:sp>
        <p:nvSpPr>
          <p:cNvPr id="13" name="Slide Number Placeholder 6"/>
          <p:cNvSpPr txBox="1">
            <a:spLocks/>
          </p:cNvSpPr>
          <p:nvPr/>
        </p:nvSpPr>
        <p:spPr>
          <a:xfrm>
            <a:off x="673100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t>Basho Technologies |  </a:t>
            </a:r>
            <a:fld id="{3B0755DA-648B-484D-90BC-CB4806C153A7}" type="slidenum"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pPr/>
              <a:t>10</a:t>
            </a:fld>
            <a:endParaRPr lang="en-US" sz="900" dirty="0">
              <a:solidFill>
                <a:schemeClr val="bg1"/>
              </a:solidFill>
              <a:latin typeface="L Avenir Light"/>
              <a:cs typeface="L 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4695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15842</TotalTime>
  <Words>1050</Words>
  <Application>Microsoft Macintosh PowerPoint</Application>
  <PresentationFormat>On-screen Show (4:3)</PresentationFormat>
  <Paragraphs>283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Basho-PPT-3 template may 2015</vt:lpstr>
      <vt:lpstr>Basho Training  Riak 101 – Intro to Riak KV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BASHO DISTRIBUTED NOSQL SYSTEMS</vt:lpstr>
      <vt:lpstr>Riak KV</vt:lpstr>
      <vt:lpstr>Riak S2 (was CS)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Riak Database</vt:lpstr>
      <vt:lpstr>Native APIs</vt:lpstr>
      <vt:lpstr>PowerPoint Presentation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74</cp:revision>
  <dcterms:created xsi:type="dcterms:W3CDTF">2015-04-28T20:02:46Z</dcterms:created>
  <dcterms:modified xsi:type="dcterms:W3CDTF">2015-08-24T05:15:15Z</dcterms:modified>
</cp:coreProperties>
</file>