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notesMasterIdLst>
    <p:notesMasterId r:id="rId8"/>
  </p:notesMasterIdLst>
  <p:handoutMasterIdLst>
    <p:handoutMasterId r:id="rId9"/>
  </p:handoutMasterIdLst>
  <p:sldIdLst>
    <p:sldId id="256" r:id="rId3"/>
    <p:sldId id="303" r:id="rId4"/>
    <p:sldId id="276" r:id="rId5"/>
    <p:sldId id="284" r:id="rId6"/>
    <p:sldId id="29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36" autoAdjust="0"/>
  </p:normalViewPr>
  <p:slideViewPr>
    <p:cSldViewPr snapToGrid="0" snapToObjects="1">
      <p:cViewPr>
        <p:scale>
          <a:sx n="75" d="100"/>
          <a:sy n="75" d="100"/>
        </p:scale>
        <p:origin x="-2608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7DDBB-E83A-E547-B36F-B9427E622682}" type="datetimeFigureOut">
              <a:rPr lang="en-US" smtClean="0"/>
              <a:t>3/10/15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841C4-7A3D-0E4E-9932-AE9B3C329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27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DEFC-6D5D-2E41-9598-31EC1AA915A9}" type="datetimeFigureOut">
              <a:rPr lang="en-US" smtClean="0"/>
              <a:t>3/10/15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419AD-4C38-B244-97EB-B54D5B4D98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makes Riak unique</a:t>
            </a:r>
            <a:r>
              <a:rPr lang="en-US" baseline="0" dirty="0" smtClean="0"/>
              <a:t> is it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Handles massive data scale in production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Expands easily and scales for geographically disbursed locations reducing latency for end users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Highly available architecture enables any node to service read or write requests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Integration with Riak CS and Apache Solr provides multi-model support from a single platform</a:t>
            </a:r>
          </a:p>
          <a:p>
            <a:pPr marL="171450" indent="-171450">
              <a:buFont typeface="Arial"/>
              <a:buChar char="•"/>
            </a:pP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0F5B0-CF5A-5143-952F-96921E43CF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 descr="basho_ho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65" y="5565448"/>
            <a:ext cx="1791535" cy="59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154" y="6236148"/>
            <a:ext cx="34219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Open Sans"/>
                <a:cs typeface="Open Sans"/>
              </a:rPr>
              <a:t>This presentation includes information that is confidential and proprietary to Basho Technologies and should not be forwarded or distributed without Basho's prior written consent</a:t>
            </a:r>
            <a:r>
              <a:rPr lang="en-US" sz="800" dirty="0" smtClean="0">
                <a:solidFill>
                  <a:schemeClr val="tx1"/>
                </a:solidFill>
                <a:latin typeface="Open Sans"/>
                <a:cs typeface="Open Sans"/>
              </a:rPr>
              <a:t>. © 2014. Basho Technologies, Inc.  All Rights Reserved.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80154" y="6236148"/>
            <a:ext cx="34219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5">
                    <a:lumMod val="90000"/>
                  </a:schemeClr>
                </a:solidFill>
                <a:latin typeface="Open Sans"/>
                <a:cs typeface="Open Sans"/>
              </a:rPr>
              <a:t>This presentation includes information that is confidential and proprietary to Basho Technologies and should not be forwarded or distributed without Basho's prior written consent</a:t>
            </a:r>
            <a:r>
              <a:rPr lang="en-US" sz="700" dirty="0" smtClean="0">
                <a:solidFill>
                  <a:schemeClr val="accent5">
                    <a:lumMod val="90000"/>
                  </a:schemeClr>
                </a:solidFill>
                <a:latin typeface="Open Sans"/>
                <a:cs typeface="Open Sans"/>
              </a:rPr>
              <a:t>. © 2014. Basho Technologies, Inc.  All Rights Reserved.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dirty="0">
              <a:solidFill>
                <a:schemeClr val="accent5">
                  <a:lumMod val="9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9450" y="3277805"/>
            <a:ext cx="4635500" cy="13966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8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Presentation Title</a:t>
            </a:r>
          </a:p>
          <a:p>
            <a:pPr lvl="0"/>
            <a:r>
              <a:rPr lang="en-GB" dirty="0" smtClean="0"/>
              <a:t>And second line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79450" y="4861790"/>
            <a:ext cx="4635500" cy="47841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 smtClean="0"/>
              <a:t>Name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79450" y="5356781"/>
            <a:ext cx="4635500" cy="4397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 descr="bash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7" y="522025"/>
            <a:ext cx="4367930" cy="14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7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1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514"/>
            <a:ext cx="8229600" cy="512265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591"/>
            <a:ext cx="8229600" cy="4636571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2013"/>
            <a:ext cx="8229600" cy="4864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0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1374206"/>
            <a:ext cx="8229600" cy="4583682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spcAft>
                <a:spcPts val="2400"/>
              </a:spcAft>
              <a:buNone/>
              <a:defRPr sz="1600" baseline="0"/>
            </a:lvl1pPr>
          </a:lstStyle>
          <a:p>
            <a:pPr lvl="0"/>
            <a:r>
              <a:rPr lang="en-GB" dirty="0" smtClean="0"/>
              <a:t>Click to edit text styles</a:t>
            </a:r>
          </a:p>
          <a:p>
            <a:pPr lvl="0"/>
            <a:r>
              <a:rPr lang="en-GB" dirty="0" smtClean="0"/>
              <a:t>Add lines between lines of text</a:t>
            </a:r>
          </a:p>
          <a:p>
            <a:pPr lvl="0"/>
            <a:r>
              <a:rPr lang="en-GB" dirty="0" smtClean="0"/>
              <a:t>To separate</a:t>
            </a:r>
          </a:p>
        </p:txBody>
      </p:sp>
    </p:spTree>
    <p:extLst>
      <p:ext uri="{BB962C8B-B14F-4D97-AF65-F5344CB8AC3E}">
        <p14:creationId xmlns:p14="http://schemas.microsoft.com/office/powerpoint/2010/main" val="200250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06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B9B9BB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7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5_quest.png"/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7300" y="152400"/>
            <a:ext cx="1539291" cy="253297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944031" y="894515"/>
            <a:ext cx="5252107" cy="846138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GB" dirty="0" smtClean="0"/>
              <a:t>Questions</a:t>
            </a:r>
            <a:endParaRPr lang="en-US" dirty="0"/>
          </a:p>
        </p:txBody>
      </p:sp>
      <p:pic>
        <p:nvPicPr>
          <p:cNvPr id="9" name="Picture 8" descr="unnamed-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29" y="2984272"/>
            <a:ext cx="1638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8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unnamed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29" y="2984272"/>
            <a:ext cx="1638300" cy="28194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944031" y="1481492"/>
            <a:ext cx="5252107" cy="1123328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/>
            </a:lvl1pPr>
          </a:lstStyle>
          <a:p>
            <a:pPr lvl="0"/>
            <a:r>
              <a:rPr lang="en-GB" dirty="0" smtClean="0"/>
              <a:t>Name </a:t>
            </a:r>
          </a:p>
          <a:p>
            <a:pPr lvl="0"/>
            <a:r>
              <a:rPr lang="en-GB" dirty="0" smtClean="0"/>
              <a:t>&amp; Contact details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03962" y="651206"/>
            <a:ext cx="246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Thank you!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1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vid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591"/>
            <a:ext cx="8229600" cy="46365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62013"/>
            <a:ext cx="8229600" cy="4864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234"/>
            <a:ext cx="4038600" cy="50599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Basho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BA76-8C16-AB45-8564-A7C0B24BE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1374206"/>
            <a:ext cx="8229600" cy="4583682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spcAft>
                <a:spcPts val="2400"/>
              </a:spcAft>
              <a:buNone/>
              <a:defRPr sz="1600" baseline="0"/>
            </a:lvl1pPr>
          </a:lstStyle>
          <a:p>
            <a:pPr lvl="0"/>
            <a:r>
              <a:rPr lang="en-GB" dirty="0" smtClean="0"/>
              <a:t>Click to edit text styles</a:t>
            </a:r>
          </a:p>
          <a:p>
            <a:pPr lvl="0"/>
            <a:r>
              <a:rPr lang="en-GB" dirty="0" smtClean="0"/>
              <a:t>Add lines between lines of text</a:t>
            </a:r>
          </a:p>
          <a:p>
            <a:pPr lvl="0"/>
            <a:r>
              <a:rPr lang="en-GB" dirty="0" smtClean="0"/>
              <a:t>To separate</a:t>
            </a:r>
          </a:p>
        </p:txBody>
      </p:sp>
    </p:spTree>
    <p:extLst>
      <p:ext uri="{BB962C8B-B14F-4D97-AF65-F5344CB8AC3E}">
        <p14:creationId xmlns:p14="http://schemas.microsoft.com/office/powerpoint/2010/main" val="253415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igsaw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753" y="458627"/>
            <a:ext cx="4035687" cy="3209651"/>
          </a:xfrm>
          <a:prstGeom prst="rect">
            <a:avLst/>
          </a:prstGeom>
        </p:spPr>
      </p:pic>
      <p:pic>
        <p:nvPicPr>
          <p:cNvPr id="16" name="Picture 15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264044" y="3383913"/>
            <a:ext cx="4035687" cy="3209651"/>
          </a:xfrm>
          <a:prstGeom prst="rect">
            <a:avLst/>
          </a:prstGeom>
        </p:spPr>
      </p:pic>
      <p:pic>
        <p:nvPicPr>
          <p:cNvPr id="17" name="Picture 16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950163" y="767513"/>
            <a:ext cx="4035687" cy="3209651"/>
          </a:xfrm>
          <a:prstGeom prst="rect">
            <a:avLst/>
          </a:prstGeom>
        </p:spPr>
      </p:pic>
      <p:pic>
        <p:nvPicPr>
          <p:cNvPr id="19" name="Picture 18" descr="p2_puzzle2.png"/>
          <p:cNvPicPr>
            <a:picLocks noChangeAspect="1"/>
          </p:cNvPicPr>
          <p:nvPr userDrawn="1"/>
        </p:nvPicPr>
        <p:blipFill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4117991" y="3021988"/>
            <a:ext cx="4035687" cy="3209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s2_banner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9675" y="2484512"/>
            <a:ext cx="3901570" cy="171912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3057582"/>
            <a:ext cx="3209925" cy="56409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GB" dirty="0" smtClean="0"/>
              <a:t>USE CAPITALS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3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7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0554"/>
            <a:ext cx="8229600" cy="507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9A9A9C"/>
                </a:solidFill>
                <a:latin typeface="+mn-lt"/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9A9A9C"/>
                </a:solidFill>
                <a:latin typeface="+mn-lt"/>
              </a:defRPr>
            </a:lvl1pPr>
          </a:lstStyle>
          <a:p>
            <a:fld id="{26B7BA76-8C16-AB45-8564-A7C0B24BE3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asho_hor.png"/>
          <p:cNvPicPr>
            <a:picLocks noChangeAspect="1"/>
          </p:cNvPicPr>
          <p:nvPr/>
        </p:nvPicPr>
        <p:blipFill>
          <a:blip r:embed="rId13" cstate="screen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31" y="6336926"/>
            <a:ext cx="1112402" cy="369138"/>
          </a:xfrm>
          <a:prstGeom prst="rect">
            <a:avLst/>
          </a:prstGeom>
        </p:spPr>
      </p:pic>
      <p:pic>
        <p:nvPicPr>
          <p:cNvPr id="8" name="Picture 7" descr="basho_hor.png"/>
          <p:cNvPicPr>
            <a:picLocks noChangeAspect="1"/>
          </p:cNvPicPr>
          <p:nvPr/>
        </p:nvPicPr>
        <p:blipFill>
          <a:blip r:embed="rId13" cstate="screen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31" y="6336926"/>
            <a:ext cx="1112402" cy="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76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62" r:id="rId3"/>
    <p:sldLayoutId id="2147483668" r:id="rId4"/>
    <p:sldLayoutId id="2147483664" r:id="rId5"/>
    <p:sldLayoutId id="2147483666" r:id="rId6"/>
    <p:sldLayoutId id="2147483669" r:id="rId7"/>
    <p:sldLayoutId id="2147483667" r:id="rId8"/>
    <p:sldLayoutId id="2147483679" r:id="rId9"/>
    <p:sldLayoutId id="2147483680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 cap="all">
          <a:solidFill>
            <a:srgbClr val="E783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Clr>
          <a:schemeClr val="accent3"/>
        </a:buClr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6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4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7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3514"/>
            <a:ext cx="8229600" cy="51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5">
                    <a:lumMod val="90000"/>
                  </a:schemeClr>
                </a:solidFill>
              </a:defRPr>
            </a:lvl1pPr>
          </a:lstStyle>
          <a:p>
            <a:r>
              <a:rPr lang="en-US" dirty="0" smtClean="0">
                <a:cs typeface="Open Sans"/>
              </a:rPr>
              <a:t>Basho Confidential</a:t>
            </a:r>
            <a:endParaRPr lang="en-US" dirty="0"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5">
                    <a:lumMod val="90000"/>
                  </a:schemeClr>
                </a:solidFill>
              </a:defRPr>
            </a:lvl1pPr>
          </a:lstStyle>
          <a:p>
            <a:fld id="{EC2BB94D-F89A-7F4A-9290-492A03B4CA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asho_hor.png"/>
          <p:cNvPicPr>
            <a:picLocks noChangeAspect="1"/>
          </p:cNvPicPr>
          <p:nvPr/>
        </p:nvPicPr>
        <p:blipFill>
          <a:blip r:embed="rId10" cstate="screen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31" y="6336926"/>
            <a:ext cx="1112402" cy="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3200" kern="1200" cap="all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1200"/>
        </a:spcAft>
        <a:buClr>
          <a:schemeClr val="accent3"/>
        </a:buClr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1200"/>
        </a:spcAft>
        <a:buFont typeface="Arial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Basho </a:t>
            </a:r>
            <a:r>
              <a:rPr lang="en-US" dirty="0" smtClean="0"/>
              <a:t>Technologies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Name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Feb 15,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7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3925060" y="1783875"/>
            <a:ext cx="4902200" cy="4159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Creators 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Riak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Distributed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, Highly Available, NoSQL 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Database.  2011 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– Riak 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v1.0</a:t>
            </a:r>
          </a:p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Global Offices 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b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Seattle 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(HQ), Washington DC, London, Tokyo</a:t>
            </a:r>
          </a:p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100+ employees</a:t>
            </a:r>
          </a:p>
          <a:p>
            <a:pPr marL="0" indent="0">
              <a:buNone/>
            </a:pP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Customers – 30% of Fortune 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50</a:t>
            </a:r>
          </a:p>
          <a:p>
            <a:pPr marL="0" indent="0">
              <a:buNone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WHO IS BASHO?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</a:t>
            </a:fld>
            <a:endParaRPr lang="en-US" dirty="0">
              <a:latin typeface="Arial"/>
              <a:cs typeface="Arial"/>
            </a:endParaRPr>
          </a:p>
        </p:txBody>
      </p:sp>
      <p:pic>
        <p:nvPicPr>
          <p:cNvPr id="23" name="Picture 22" descr="s4_riask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394" y="1650182"/>
            <a:ext cx="2239717" cy="1113727"/>
          </a:xfrm>
          <a:prstGeom prst="rect">
            <a:avLst/>
          </a:prstGeom>
        </p:spPr>
      </p:pic>
      <p:pic>
        <p:nvPicPr>
          <p:cNvPr id="24" name="Picture 23" descr="unna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19" y="3799286"/>
            <a:ext cx="1051407" cy="1809397"/>
          </a:xfrm>
          <a:prstGeom prst="rect">
            <a:avLst/>
          </a:prstGeom>
        </p:spPr>
      </p:pic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34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5418" y="2396963"/>
            <a:ext cx="2049811" cy="30931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Low-Latency 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High Availability 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Fault-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Tolerance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Operational Simplicity</a:t>
            </a:r>
          </a:p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Multi-Model </a:t>
            </a:r>
          </a:p>
        </p:txBody>
      </p:sp>
      <p:pic>
        <p:nvPicPr>
          <p:cNvPr id="13" name="Picture 12" descr="s4_riask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330" y="3644124"/>
            <a:ext cx="1533950" cy="762775"/>
          </a:xfrm>
          <a:prstGeom prst="rect">
            <a:avLst/>
          </a:prstGeom>
        </p:spPr>
      </p:pic>
      <p:pic>
        <p:nvPicPr>
          <p:cNvPr id="14" name="Picture 13" descr="s4_riask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5380" y="2396962"/>
            <a:ext cx="876399" cy="3229137"/>
          </a:xfrm>
          <a:prstGeom prst="rect">
            <a:avLst/>
          </a:prstGeom>
        </p:spPr>
      </p:pic>
      <p:pic>
        <p:nvPicPr>
          <p:cNvPr id="29" name="Picture 28" descr="s5_quest.png"/>
          <p:cNvPicPr>
            <a:picLocks noChangeAspect="1"/>
          </p:cNvPicPr>
          <p:nvPr/>
        </p:nvPicPr>
        <p:blipFill>
          <a:blip r:embed="rId5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2281" y="152401"/>
            <a:ext cx="1257299" cy="20689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45418" y="620161"/>
            <a:ext cx="379591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WHAT MAKES RIAK</a:t>
            </a:r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2281" y="1173493"/>
            <a:ext cx="13964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E78330"/>
                </a:solidFill>
                <a:latin typeface="Arial"/>
                <a:cs typeface="Arial"/>
              </a:rPr>
              <a:t>UNIQUE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57208" y="2396963"/>
            <a:ext cx="4326801" cy="3441645"/>
            <a:chOff x="4657208" y="2396963"/>
            <a:chExt cx="4326801" cy="3441645"/>
          </a:xfrm>
        </p:grpSpPr>
        <p:sp>
          <p:nvSpPr>
            <p:cNvPr id="10" name="TextBox 9"/>
            <p:cNvSpPr txBox="1"/>
            <p:nvPr/>
          </p:nvSpPr>
          <p:spPr>
            <a:xfrm>
              <a:off x="7268415" y="3445645"/>
              <a:ext cx="1715594" cy="23929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400"/>
                </a:spcAft>
              </a:pPr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Multi- Datacenter Replication </a:t>
              </a:r>
            </a:p>
            <a:p>
              <a:pPr>
                <a:spcAft>
                  <a:spcPts val="2400"/>
                </a:spcAft>
              </a:pPr>
              <a:r>
                <a:rPr lang="en-US" dirty="0" smtClean="0">
                  <a:solidFill>
                    <a:srgbClr val="FFFFFF"/>
                  </a:solidFill>
                  <a:latin typeface="Arial"/>
                  <a:cs typeface="Arial"/>
                </a:rPr>
                <a:t>24x7 Customer Support</a:t>
              </a:r>
            </a:p>
            <a:p>
              <a:pPr>
                <a:lnSpc>
                  <a:spcPct val="150000"/>
                </a:lnSpc>
                <a:spcAft>
                  <a:spcPts val="2400"/>
                </a:spcAft>
              </a:pPr>
              <a:endParaRPr lang="en-US" dirty="0" smtClean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pic>
          <p:nvPicPr>
            <p:cNvPr id="15" name="Picture 14" descr="riak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208" y="3644124"/>
              <a:ext cx="1528644" cy="762775"/>
            </a:xfrm>
            <a:prstGeom prst="rect">
              <a:avLst/>
            </a:prstGeom>
          </p:spPr>
        </p:pic>
        <p:sp>
          <p:nvSpPr>
            <p:cNvPr id="3" name="Plus 2"/>
            <p:cNvSpPr/>
            <p:nvPr/>
          </p:nvSpPr>
          <p:spPr>
            <a:xfrm>
              <a:off x="7437977" y="2634734"/>
              <a:ext cx="582343" cy="586302"/>
            </a:xfrm>
            <a:prstGeom prst="mathPlus">
              <a:avLst/>
            </a:prstGeom>
            <a:solidFill>
              <a:srgbClr val="E7833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6" name="Picture 15" descr="s4_riask.png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8545" y="2396963"/>
              <a:ext cx="876399" cy="3229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91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RIAK CS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862013"/>
            <a:ext cx="8229600" cy="627578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rgbClr val="F8981D"/>
                </a:solidFill>
                <a:cs typeface="Arial"/>
              </a:rPr>
              <a:t>Built on Riak Platform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37939" y="2078960"/>
            <a:ext cx="4223522" cy="2977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Flexible Object Storage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Massive Scalability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Resiliency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Global Availability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Operational Simplicity </a:t>
            </a:r>
          </a:p>
        </p:txBody>
      </p:sp>
      <p:pic>
        <p:nvPicPr>
          <p:cNvPr id="15" name="Picture 14" descr="s4_riask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9278" y="2204400"/>
            <a:ext cx="876399" cy="2844531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3" y="3175000"/>
            <a:ext cx="2487071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ho-logo-white-hori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151" y="2410924"/>
            <a:ext cx="4762500" cy="17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 Corp Powerpoint Template 2015_v1H-1">
  <a:themeElements>
    <a:clrScheme name="Basho">
      <a:dk1>
        <a:sysClr val="windowText" lastClr="000000"/>
      </a:dk1>
      <a:lt1>
        <a:sysClr val="window" lastClr="FFFFFF"/>
      </a:lt1>
      <a:dk2>
        <a:srgbClr val="29323D"/>
      </a:dk2>
      <a:lt2>
        <a:srgbClr val="556E77"/>
      </a:lt2>
      <a:accent1>
        <a:srgbClr val="CB5C22"/>
      </a:accent1>
      <a:accent2>
        <a:srgbClr val="94B6A7"/>
      </a:accent2>
      <a:accent3>
        <a:srgbClr val="F0AD69"/>
      </a:accent3>
      <a:accent4>
        <a:srgbClr val="7B8287"/>
      </a:accent4>
      <a:accent5>
        <a:srgbClr val="CECECF"/>
      </a:accent5>
      <a:accent6>
        <a:srgbClr val="E7F2F1"/>
      </a:accent6>
      <a:hlink>
        <a:srgbClr val="E78330"/>
      </a:hlink>
      <a:folHlink>
        <a:srgbClr val="649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Basho">
      <a:dk1>
        <a:sysClr val="windowText" lastClr="000000"/>
      </a:dk1>
      <a:lt1>
        <a:sysClr val="window" lastClr="FFFFFF"/>
      </a:lt1>
      <a:dk2>
        <a:srgbClr val="29323D"/>
      </a:dk2>
      <a:lt2>
        <a:srgbClr val="556E77"/>
      </a:lt2>
      <a:accent1>
        <a:srgbClr val="CB5C22"/>
      </a:accent1>
      <a:accent2>
        <a:srgbClr val="94B6A7"/>
      </a:accent2>
      <a:accent3>
        <a:srgbClr val="F0AD69"/>
      </a:accent3>
      <a:accent4>
        <a:srgbClr val="7B8287"/>
      </a:accent4>
      <a:accent5>
        <a:srgbClr val="CECECF"/>
      </a:accent5>
      <a:accent6>
        <a:srgbClr val="E7F2F1"/>
      </a:accent6>
      <a:hlink>
        <a:srgbClr val="E78330"/>
      </a:hlink>
      <a:folHlink>
        <a:srgbClr val="649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 Corp Powerpoint Template 2015_v1H-1.potx</Template>
  <TotalTime>2588</TotalTime>
  <Words>134</Words>
  <Application>Microsoft Macintosh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Basho Corp Powerpoint Template 2015_v1H-1</vt:lpstr>
      <vt:lpstr>Custom Design</vt:lpstr>
      <vt:lpstr>PowerPoint Presentation</vt:lpstr>
      <vt:lpstr>WHO IS BASHO?</vt:lpstr>
      <vt:lpstr>PowerPoint Presentation</vt:lpstr>
      <vt:lpstr>RIAK CS</vt:lpstr>
      <vt:lpstr>PowerPoint Presentation</vt:lpstr>
    </vt:vector>
  </TitlesOfParts>
  <Company>Basho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Toinette Vicars</dc:creator>
  <cp:lastModifiedBy>Dmitri Zagidulin</cp:lastModifiedBy>
  <cp:revision>69</cp:revision>
  <dcterms:created xsi:type="dcterms:W3CDTF">2015-02-15T20:22:39Z</dcterms:created>
  <dcterms:modified xsi:type="dcterms:W3CDTF">2015-03-11T00:54:36Z</dcterms:modified>
</cp:coreProperties>
</file>