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1.xml" ContentType="application/vnd.openxmlformats-officedocument.drawingml.chart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0"/>
  </p:notesMasterIdLst>
  <p:sldIdLst>
    <p:sldId id="259" r:id="rId2"/>
    <p:sldId id="265" r:id="rId3"/>
    <p:sldId id="312" r:id="rId4"/>
    <p:sldId id="362" r:id="rId5"/>
    <p:sldId id="358" r:id="rId6"/>
    <p:sldId id="375" r:id="rId7"/>
    <p:sldId id="360" r:id="rId8"/>
    <p:sldId id="359" r:id="rId9"/>
    <p:sldId id="361" r:id="rId10"/>
    <p:sldId id="311" r:id="rId11"/>
    <p:sldId id="313" r:id="rId12"/>
    <p:sldId id="315" r:id="rId13"/>
    <p:sldId id="368" r:id="rId14"/>
    <p:sldId id="317" r:id="rId15"/>
    <p:sldId id="370" r:id="rId16"/>
    <p:sldId id="369" r:id="rId17"/>
    <p:sldId id="371" r:id="rId18"/>
    <p:sldId id="319" r:id="rId19"/>
    <p:sldId id="373" r:id="rId20"/>
    <p:sldId id="372" r:id="rId21"/>
    <p:sldId id="374" r:id="rId22"/>
    <p:sldId id="364" r:id="rId23"/>
    <p:sldId id="363" r:id="rId24"/>
    <p:sldId id="365" r:id="rId25"/>
    <p:sldId id="377" r:id="rId26"/>
    <p:sldId id="376" r:id="rId27"/>
    <p:sldId id="378" r:id="rId28"/>
    <p:sldId id="380" r:id="rId29"/>
    <p:sldId id="379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93" r:id="rId39"/>
    <p:sldId id="394" r:id="rId40"/>
    <p:sldId id="399" r:id="rId41"/>
    <p:sldId id="395" r:id="rId42"/>
    <p:sldId id="389" r:id="rId43"/>
    <p:sldId id="391" r:id="rId44"/>
    <p:sldId id="392" r:id="rId45"/>
    <p:sldId id="400" r:id="rId46"/>
    <p:sldId id="401" r:id="rId47"/>
    <p:sldId id="402" r:id="rId48"/>
    <p:sldId id="403" r:id="rId49"/>
    <p:sldId id="404" r:id="rId50"/>
    <p:sldId id="405" r:id="rId51"/>
    <p:sldId id="324" r:id="rId52"/>
    <p:sldId id="325" r:id="rId53"/>
    <p:sldId id="326" r:id="rId54"/>
    <p:sldId id="329" r:id="rId55"/>
    <p:sldId id="330" r:id="rId56"/>
    <p:sldId id="331" r:id="rId57"/>
    <p:sldId id="332" r:id="rId58"/>
    <p:sldId id="333" r:id="rId59"/>
    <p:sldId id="335" r:id="rId60"/>
    <p:sldId id="336" r:id="rId61"/>
    <p:sldId id="337" r:id="rId62"/>
    <p:sldId id="281" r:id="rId63"/>
    <p:sldId id="266" r:id="rId64"/>
    <p:sldId id="309" r:id="rId65"/>
    <p:sldId id="310" r:id="rId66"/>
    <p:sldId id="283" r:id="rId67"/>
    <p:sldId id="282" r:id="rId68"/>
    <p:sldId id="270" r:id="rId69"/>
    <p:sldId id="271" r:id="rId70"/>
    <p:sldId id="276" r:id="rId71"/>
    <p:sldId id="407" r:id="rId72"/>
    <p:sldId id="278" r:id="rId73"/>
    <p:sldId id="279" r:id="rId74"/>
    <p:sldId id="280" r:id="rId75"/>
    <p:sldId id="284" r:id="rId76"/>
    <p:sldId id="288" r:id="rId77"/>
    <p:sldId id="340" r:id="rId78"/>
    <p:sldId id="341" r:id="rId79"/>
    <p:sldId id="342" r:id="rId80"/>
    <p:sldId id="285" r:id="rId81"/>
    <p:sldId id="287" r:id="rId82"/>
    <p:sldId id="286" r:id="rId83"/>
    <p:sldId id="294" r:id="rId84"/>
    <p:sldId id="295" r:id="rId85"/>
    <p:sldId id="300" r:id="rId86"/>
    <p:sldId id="301" r:id="rId87"/>
    <p:sldId id="302" r:id="rId88"/>
    <p:sldId id="303" r:id="rId89"/>
    <p:sldId id="396" r:id="rId90"/>
    <p:sldId id="397" r:id="rId91"/>
    <p:sldId id="398" r:id="rId92"/>
    <p:sldId id="406" r:id="rId93"/>
    <p:sldId id="343" r:id="rId94"/>
    <p:sldId id="344" r:id="rId95"/>
    <p:sldId id="345" r:id="rId96"/>
    <p:sldId id="348" r:id="rId97"/>
    <p:sldId id="346" r:id="rId98"/>
    <p:sldId id="349" r:id="rId99"/>
    <p:sldId id="350" r:id="rId100"/>
    <p:sldId id="289" r:id="rId101"/>
    <p:sldId id="290" r:id="rId102"/>
    <p:sldId id="291" r:id="rId103"/>
    <p:sldId id="292" r:id="rId104"/>
    <p:sldId id="293" r:id="rId105"/>
    <p:sldId id="351" r:id="rId106"/>
    <p:sldId id="355" r:id="rId107"/>
    <p:sldId id="356" r:id="rId108"/>
    <p:sldId id="357" r:id="rId10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602E11A-CD88-834D-B7C2-9F436B7C6AD8}">
          <p14:sldIdLst>
            <p14:sldId id="259"/>
            <p14:sldId id="265"/>
          </p14:sldIdLst>
        </p14:section>
        <p14:section name="Architecture Overview" id="{1E6BB67C-F20B-8A4D-A815-307EE8009DEC}">
          <p14:sldIdLst>
            <p14:sldId id="312"/>
            <p14:sldId id="362"/>
            <p14:sldId id="358"/>
            <p14:sldId id="375"/>
            <p14:sldId id="360"/>
            <p14:sldId id="359"/>
          </p14:sldIdLst>
        </p14:section>
        <p14:section name="The Basics" id="{A42495A6-C60B-484D-873E-9FA91E9317DF}">
          <p14:sldIdLst>
            <p14:sldId id="361"/>
            <p14:sldId id="311"/>
            <p14:sldId id="313"/>
            <p14:sldId id="315"/>
            <p14:sldId id="368"/>
            <p14:sldId id="317"/>
            <p14:sldId id="370"/>
            <p14:sldId id="369"/>
            <p14:sldId id="371"/>
            <p14:sldId id="319"/>
            <p14:sldId id="373"/>
            <p14:sldId id="372"/>
            <p14:sldId id="374"/>
            <p14:sldId id="364"/>
            <p14:sldId id="363"/>
            <p14:sldId id="365"/>
          </p14:sldIdLst>
        </p14:section>
        <p14:section name="Cluster Building" id="{457C7C07-78E3-DB49-9B00-1F02E7A3006E}">
          <p14:sldIdLst>
            <p14:sldId id="377"/>
            <p14:sldId id="376"/>
            <p14:sldId id="378"/>
            <p14:sldId id="380"/>
            <p14:sldId id="379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93"/>
            <p14:sldId id="394"/>
          </p14:sldIdLst>
        </p14:section>
        <p14:section name="Riak CS Operations" id="{8798344A-C7AE-0B4F-9A4E-D9C9B80DF21B}">
          <p14:sldIdLst>
            <p14:sldId id="399"/>
            <p14:sldId id="395"/>
            <p14:sldId id="389"/>
            <p14:sldId id="391"/>
            <p14:sldId id="392"/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Capacity Planning" id="{7D3E77DC-3AF6-244E-8632-05EFF2847340}">
          <p14:sldIdLst>
            <p14:sldId id="324"/>
            <p14:sldId id="325"/>
            <p14:sldId id="326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</p14:sldIdLst>
        </p14:section>
        <p14:section name="Monitoring" id="{8CC0A344-B7A5-774E-B6BD-A3449EF03283}">
          <p14:sldIdLst>
            <p14:sldId id="281"/>
            <p14:sldId id="266"/>
            <p14:sldId id="309"/>
            <p14:sldId id="310"/>
            <p14:sldId id="283"/>
            <p14:sldId id="282"/>
            <p14:sldId id="270"/>
            <p14:sldId id="271"/>
            <p14:sldId id="276"/>
            <p14:sldId id="407"/>
            <p14:sldId id="278"/>
            <p14:sldId id="279"/>
          </p14:sldIdLst>
        </p14:section>
        <p14:section name="Logs" id="{E9E1693C-7F10-0948-818D-6DFE5C68792C}">
          <p14:sldIdLst>
            <p14:sldId id="280"/>
            <p14:sldId id="284"/>
            <p14:sldId id="288"/>
            <p14:sldId id="340"/>
            <p14:sldId id="341"/>
            <p14:sldId id="342"/>
            <p14:sldId id="285"/>
            <p14:sldId id="287"/>
            <p14:sldId id="286"/>
          </p14:sldIdLst>
        </p14:section>
        <p14:section name="Optimizations" id="{8B0E5B58-2FB4-054D-85E0-F816066B4EBA}">
          <p14:sldIdLst>
            <p14:sldId id="294"/>
            <p14:sldId id="295"/>
            <p14:sldId id="300"/>
            <p14:sldId id="301"/>
            <p14:sldId id="302"/>
            <p14:sldId id="303"/>
            <p14:sldId id="396"/>
            <p14:sldId id="397"/>
            <p14:sldId id="398"/>
            <p14:sldId id="406"/>
          </p14:sldIdLst>
        </p14:section>
        <p14:section name="Backups" id="{C10B8202-D7E5-C64C-B3DC-B9EF6473C8C5}">
          <p14:sldIdLst>
            <p14:sldId id="343"/>
            <p14:sldId id="344"/>
            <p14:sldId id="345"/>
            <p14:sldId id="348"/>
            <p14:sldId id="346"/>
            <p14:sldId id="349"/>
            <p14:sldId id="350"/>
          </p14:sldIdLst>
        </p14:section>
        <p14:section name="Backends" id="{87CE1FC8-7929-5748-AC97-4EF1A8015145}">
          <p14:sldIdLst>
            <p14:sldId id="289"/>
            <p14:sldId id="290"/>
            <p14:sldId id="291"/>
            <p14:sldId id="292"/>
            <p14:sldId id="293"/>
          </p14:sldIdLst>
        </p14:section>
        <p14:section name="Availability" id="{FAFAB999-33E0-6846-A2A2-F4D8E657DD59}">
          <p14:sldIdLst>
            <p14:sldId id="351"/>
            <p14:sldId id="355"/>
            <p14:sldId id="356"/>
            <p14:sldId id="3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8" autoAdjust="0"/>
    <p:restoredTop sz="73289" autoAdjust="0"/>
  </p:normalViewPr>
  <p:slideViewPr>
    <p:cSldViewPr>
      <p:cViewPr varScale="1">
        <p:scale>
          <a:sx n="42" d="100"/>
          <a:sy n="42" d="100"/>
        </p:scale>
        <p:origin x="-10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12.0</c:v>
                </c:pt>
                <c:pt idx="9">
                  <c:v>13.0</c:v>
                </c:pt>
                <c:pt idx="10">
                  <c:v>14.0</c:v>
                </c:pt>
                <c:pt idx="11">
                  <c:v>15.0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760.0</c:v>
                </c:pt>
                <c:pt idx="1">
                  <c:v>1000.0</c:v>
                </c:pt>
                <c:pt idx="2">
                  <c:v>1160.0</c:v>
                </c:pt>
                <c:pt idx="3">
                  <c:v>1324.333333333333</c:v>
                </c:pt>
                <c:pt idx="4">
                  <c:v>1485.145238095238</c:v>
                </c:pt>
                <c:pt idx="5">
                  <c:v>1642.941919642857</c:v>
                </c:pt>
                <c:pt idx="6">
                  <c:v>1798.108656498016</c:v>
                </c:pt>
                <c:pt idx="7">
                  <c:v>1950.947892300347</c:v>
                </c:pt>
                <c:pt idx="8">
                  <c:v>2101.702956705374</c:v>
                </c:pt>
                <c:pt idx="9">
                  <c:v>2250.573582805338</c:v>
                </c:pt>
                <c:pt idx="10">
                  <c:v>2397.726470911839</c:v>
                </c:pt>
                <c:pt idx="11">
                  <c:v>2543.302720931488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12.0</c:v>
                </c:pt>
                <c:pt idx="9">
                  <c:v>13.0</c:v>
                </c:pt>
                <c:pt idx="10">
                  <c:v>14.0</c:v>
                </c:pt>
                <c:pt idx="11">
                  <c:v>15.0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800.0</c:v>
                </c:pt>
                <c:pt idx="1">
                  <c:v>1000.0</c:v>
                </c:pt>
                <c:pt idx="2">
                  <c:v>1200.0</c:v>
                </c:pt>
                <c:pt idx="3">
                  <c:v>1400.0</c:v>
                </c:pt>
                <c:pt idx="4">
                  <c:v>1600.0</c:v>
                </c:pt>
                <c:pt idx="5">
                  <c:v>1800.0</c:v>
                </c:pt>
                <c:pt idx="6">
                  <c:v>2000.0</c:v>
                </c:pt>
                <c:pt idx="7">
                  <c:v>2200.0</c:v>
                </c:pt>
                <c:pt idx="8">
                  <c:v>2400.0</c:v>
                </c:pt>
                <c:pt idx="9">
                  <c:v>2600.0</c:v>
                </c:pt>
                <c:pt idx="10">
                  <c:v>2800.0</c:v>
                </c:pt>
                <c:pt idx="11">
                  <c:v>3000.0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3779912"/>
        <c:axId val="2125081352"/>
      </c:lineChart>
      <c:catAx>
        <c:axId val="2093779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5081352"/>
        <c:crosses val="autoZero"/>
        <c:auto val="1"/>
        <c:lblAlgn val="ctr"/>
        <c:lblOffset val="100"/>
        <c:noMultiLvlLbl val="0"/>
      </c:catAx>
      <c:valAx>
        <c:axId val="2125081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3779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Uses Snappy compression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1.5–1.7x for plain text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2-4x for HTML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 compression for binaries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8.76hrs downtime per year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Single Data Center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Single Rack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Non-redundant power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Non-bonded network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endParaRPr lang="en-US" sz="1200" dirty="0" smtClean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52.56 minutes downtime per year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Single Data Center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Multiple Racks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Redundant Power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Bonded Network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5.26 minutes downtime per year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At least 2 data centers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Multiple Racks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Redundant Power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Bonded Network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Erts</a:t>
            </a:r>
            <a:r>
              <a:rPr lang="en-US" dirty="0" smtClean="0"/>
              <a:t>-*: </a:t>
            </a:r>
            <a:r>
              <a:rPr lang="en-US" dirty="0" err="1" smtClean="0"/>
              <a:t>Erlang</a:t>
            </a:r>
            <a:r>
              <a:rPr lang="en-US" dirty="0" smtClean="0"/>
              <a:t> distribution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Lib: Riak CS libraries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Lib/</a:t>
            </a:r>
            <a:r>
              <a:rPr lang="en-US" dirty="0" err="1" smtClean="0"/>
              <a:t>basho</a:t>
            </a:r>
            <a:r>
              <a:rPr lang="en-US" dirty="0" smtClean="0"/>
              <a:t>-patches:</a:t>
            </a:r>
            <a:r>
              <a:rPr lang="en-US" baseline="0" dirty="0" smtClean="0"/>
              <a:t> directory where hot patches reside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Releases: specifies run time module versions for Riak CS at various installed Riak CS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Bitcask</a:t>
            </a:r>
            <a:r>
              <a:rPr lang="en-US" dirty="0" smtClean="0"/>
              <a:t>: </a:t>
            </a:r>
            <a:r>
              <a:rPr lang="en-US" dirty="0" err="1" smtClean="0"/>
              <a:t>bitcask</a:t>
            </a:r>
            <a:r>
              <a:rPr lang="en-US" baseline="0" dirty="0" smtClean="0"/>
              <a:t> data files separated into directories by </a:t>
            </a:r>
            <a:r>
              <a:rPr lang="en-US" baseline="0" dirty="0" err="1" smtClean="0"/>
              <a:t>vnode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 data files separated into directories by </a:t>
            </a:r>
            <a:r>
              <a:rPr lang="en-US" baseline="0" dirty="0" err="1" smtClean="0"/>
              <a:t>vnode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Ring: contains the Riak core ring</a:t>
            </a:r>
            <a:r>
              <a:rPr lang="en-US" baseline="0" dirty="0" smtClean="0"/>
              <a:t> file, a dbase3 file that is communicated between nodes to share the cluster state as well as extra shared info, such as </a:t>
            </a:r>
            <a:r>
              <a:rPr lang="en-US" baseline="0" dirty="0" err="1" smtClean="0"/>
              <a:t>repl</a:t>
            </a:r>
            <a:r>
              <a:rPr lang="en-US" baseline="0" dirty="0" smtClean="0"/>
              <a:t> status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Merge_index</a:t>
            </a:r>
            <a:r>
              <a:rPr lang="en-US" baseline="0" dirty="0" smtClean="0"/>
              <a:t>: backend storage for search indexes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Anti_entropy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 store for anti-entropy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Console.log</a:t>
            </a:r>
            <a:r>
              <a:rPr lang="en-US" dirty="0" smtClean="0"/>
              <a:t>:</a:t>
            </a:r>
            <a:r>
              <a:rPr lang="en-US" baseline="0" dirty="0" smtClean="0"/>
              <a:t> all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 output (debug file)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Crash.log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stack traces from crash events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Error.log</a:t>
            </a:r>
            <a:r>
              <a:rPr lang="en-US" dirty="0" smtClean="0"/>
              <a:t>: error-level output only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Run_erl.log</a:t>
            </a:r>
            <a:r>
              <a:rPr lang="en-US" baseline="0" dirty="0" smtClean="0"/>
              <a:t>: record of the runtime parameters Riak CS was started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riak</a:t>
            </a:r>
            <a:r>
              <a:rPr lang="en-US" baseline="0" dirty="0" smtClean="0"/>
              <a:t>: useful to start/stop/ping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Riak-admin: primary cluster control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repl</a:t>
            </a:r>
            <a:r>
              <a:rPr lang="en-US" baseline="0" dirty="0" smtClean="0"/>
              <a:t> similar to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-admin but for managing MDC configuration </a:t>
            </a:r>
            <a:r>
              <a:rPr lang="en-US" baseline="0" smtClean="0"/>
              <a:t>and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: useful to start/stop/ping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-</a:t>
            </a:r>
            <a:r>
              <a:rPr lang="en-US" baseline="0" dirty="0" err="1" smtClean="0"/>
              <a:t>gc</a:t>
            </a:r>
            <a:r>
              <a:rPr lang="en-US" baseline="0" dirty="0" smtClean="0"/>
              <a:t>: allows you to manually initiate GC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-access: allows you to manually flush access cache to archives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-storage: allows you to manually initiate storage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8099 is used for transferring partitions during handoff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Epmd</a:t>
            </a:r>
            <a:r>
              <a:rPr lang="en-US" baseline="0" dirty="0" smtClean="0"/>
              <a:t> is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name server used to associate symbolic node names to machine addresses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6000-7999 is a configured port range in the Riak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used for inter-node communication between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Riak HTTP client listens on port 8098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Riak Protocol Buffers client listens on port 8087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8080 – default S3 API port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8085 – CS communicates with Stanchion over this port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Start: starts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Stop: stops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Restart: restarts Riak while leaving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 running.  Does not apply </a:t>
            </a:r>
            <a:r>
              <a:rPr lang="en-US" baseline="0" dirty="0" err="1" smtClean="0"/>
              <a:t>vm.args</a:t>
            </a:r>
            <a:r>
              <a:rPr lang="en-US" baseline="0" dirty="0" smtClean="0"/>
              <a:t> changes.  Think of it as a “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reload”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Reboot: stops Riak AND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VM, then starts Riak again.  Think of it as a normal “restart”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Ping: runs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RPC ping against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 to ensure it is loaded and accepting requests.  Does not confirm Riak is fully loaded.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Getpid</a:t>
            </a:r>
            <a:r>
              <a:rPr lang="en-US" baseline="0" dirty="0" smtClean="0"/>
              <a:t>: returns the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of the running Riak beam process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Chkconfig</a:t>
            </a:r>
            <a:r>
              <a:rPr lang="en-US" baseline="0" dirty="0" smtClean="0"/>
              <a:t>: checks the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file for syntactic errors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Console: starts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and places you within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console.  Useful for debugging startup errors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Attach: attaches you to the running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console.  Use ctrl-D to exit!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Leave: instructs a running node to</a:t>
            </a:r>
            <a:r>
              <a:rPr lang="en-US" baseline="0" dirty="0" smtClean="0"/>
              <a:t> transfer all of its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to other nodes, leave the cluster, and then shut down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Replace: instructs</a:t>
            </a:r>
            <a:r>
              <a:rPr lang="en-US" baseline="0" dirty="0" smtClean="0"/>
              <a:t> a node to transfer all of its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to another node, leave the cluster, and then shut down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Force-replace: reassigns all of the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from node1 to node2 and then removes node1 from the cluster.  The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on node2 will be rebuilt via AAE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Force-remove: reassigns all of the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from the node to other nodes and removes it from the cluster.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Test: completes a read/write cycle to </a:t>
            </a:r>
            <a:r>
              <a:rPr lang="en-US" baseline="0" dirty="0" err="1" smtClean="0"/>
              <a:t>riak_kv</a:t>
            </a:r>
            <a:r>
              <a:rPr lang="en-US" baseline="0" dirty="0" smtClean="0"/>
              <a:t>.  Tests whether or not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 is loaded and if the node can complete read and write requests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Wait-for-service: command only returns once the specified service is running on the target node per </a:t>
            </a:r>
            <a:r>
              <a:rPr lang="en-US" baseline="0" dirty="0" err="1" smtClean="0"/>
              <a:t>riak_core_node_watcher</a:t>
            </a:r>
            <a:r>
              <a:rPr lang="en-US" baseline="0" dirty="0" smtClean="0"/>
              <a:t>.  Useful for scripting.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Ringready</a:t>
            </a:r>
            <a:r>
              <a:rPr lang="en-US" baseline="0" dirty="0" smtClean="0"/>
              <a:t>: checks if all nodes agree on the ring state.  Prints TRUE/FALSE accordingly.  Useful to check once cluster membership has settled.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Transfers: lists any pending partition handoffs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Transfer-limit: allows you to set the partition handoff concurrency.  Useful for speeding up the handoff process on an offline cluster.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Down: marks a node as down so that ring transitions can occur before that node is brought back online.   Useful if you intend to fix a down node but have other ring operations to perform in the mean time.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Cluster-info: mainly useful for providing Basho support with detailed information about a cluster.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Member-status: prints the current status of all cluster members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Ring-status: gives you </a:t>
            </a:r>
            <a:r>
              <a:rPr lang="en-US" baseline="0" dirty="0" err="1" smtClean="0"/>
              <a:t>ringready</a:t>
            </a:r>
            <a:r>
              <a:rPr lang="en-US" baseline="0" dirty="0" smtClean="0"/>
              <a:t> output, any pending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ownership handoffs and a list of unreachable nodes (from the current node’s point of view)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Status: exposes Riak performance stats, internal counters, and some basic resource utilization metrics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Diag</a:t>
            </a:r>
            <a:r>
              <a:rPr lang="en-US" baseline="0" dirty="0" smtClean="0"/>
              <a:t>: executes the </a:t>
            </a:r>
            <a:r>
              <a:rPr lang="en-US" baseline="0" dirty="0" err="1" smtClean="0"/>
              <a:t>Riaknostic</a:t>
            </a:r>
            <a:r>
              <a:rPr lang="en-US" baseline="0" dirty="0" smtClean="0"/>
              <a:t> test suite against the local node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Top: gives you a top-like interface for what processes within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 are doing.  Useful for identifying bottlenecks or understanding resource utilization on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Add-listener: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Batch: manually starts garbage collection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Status: prints the current GC interval, last and</a:t>
            </a:r>
            <a:r>
              <a:rPr lang="en-US" baseline="0" dirty="0" smtClean="0"/>
              <a:t> next run times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Pause: pauses a running GC batch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Resume: resumes a paused GC batch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Cancel: stops a running or paused GC batch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Set-Interval: dynamically sets the GC interval in seconds.  This setting will be lost on the next restart of the Riak CS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Flush: flushes the local access accumulation to the </a:t>
            </a:r>
            <a:r>
              <a:rPr lang="en-US" baseline="0" dirty="0" err="1" smtClean="0"/>
              <a:t>archiver</a:t>
            </a:r>
            <a:r>
              <a:rPr lang="en-US" baseline="0" dirty="0" smtClean="0"/>
              <a:t> and then pushes that into an archive object.  Useful when taking the current server offline.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-w waits additional seconds before returning from each step.  Default is 50 seconds for the push to the </a:t>
            </a:r>
            <a:r>
              <a:rPr lang="en-US" baseline="0" dirty="0" err="1" smtClean="0"/>
              <a:t>archiver</a:t>
            </a:r>
            <a:r>
              <a:rPr lang="en-US" baseline="0" dirty="0" smtClean="0"/>
              <a:t> and another 50 for the archive to be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Used to manually trigger the Riak CS storage calculation.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 If triggered on multiple nodes, the nodes will divide the users to be calculated between them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Batch: starts the storage calculation process on the current node. 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Skips any user that was already calculated in the current archival period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 –</a:t>
            </a:r>
            <a:r>
              <a:rPr lang="en-US" baseline="0" dirty="0" err="1" smtClean="0"/>
              <a:t>recalc</a:t>
            </a:r>
            <a:r>
              <a:rPr lang="en-US" baseline="0" dirty="0" smtClean="0"/>
              <a:t> to recalculate all users for the current archival period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Status: returns the current state of the storage</a:t>
            </a:r>
            <a:r>
              <a:rPr lang="en-US" baseline="0" dirty="0" smtClean="0"/>
              <a:t> daemon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Previous, current, next run times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Users processed in current run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Users left to be processed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Pause: pause an active batch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Resume: resume a paused batch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Cancel: cancel a running or paused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pb_ip</a:t>
            </a:r>
            <a:r>
              <a:rPr lang="en-US" dirty="0" smtClean="0"/>
              <a:t>:</a:t>
            </a:r>
            <a:r>
              <a:rPr lang="en-US" baseline="0" dirty="0" smtClean="0"/>
              <a:t> Riak CS and Stanchion communicate with Riak over the </a:t>
            </a:r>
            <a:r>
              <a:rPr lang="en-US" baseline="0" dirty="0" err="1" smtClean="0"/>
              <a:t>protobufs</a:t>
            </a:r>
            <a:r>
              <a:rPr lang="en-US" baseline="0" dirty="0" smtClean="0"/>
              <a:t> interface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cs_ip</a:t>
            </a:r>
            <a:r>
              <a:rPr lang="en-US" baseline="0" dirty="0" smtClean="0"/>
              <a:t>: interface for the Riak CS S3 API to listen 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riak_ip</a:t>
            </a:r>
            <a:r>
              <a:rPr lang="en-US" baseline="0" dirty="0" smtClean="0"/>
              <a:t>: IP of the Riak instance CS will communicate with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stanchion_ip</a:t>
            </a:r>
            <a:r>
              <a:rPr lang="en-US" baseline="0" dirty="0" smtClean="0"/>
              <a:t>: IP of the stanchion instance CS will communicate with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admin_ip</a:t>
            </a:r>
            <a:r>
              <a:rPr lang="en-US" baseline="0" dirty="0" smtClean="0"/>
              <a:t>: optional, set this to restrict all admin functionality to a separate interface from the S3 API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1024 limit is due to scaling issues with secondary</a:t>
            </a:r>
            <a:r>
              <a:rPr lang="en-US" baseline="0" dirty="0" smtClean="0"/>
              <a:t> indexes for values greater than 1024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nodes in all clusters connected via MDC must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Enables sibling</a:t>
            </a:r>
            <a:r>
              <a:rPr lang="en-US" baseline="0" dirty="0" smtClean="0"/>
              <a:t> creation on conflict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 CS has rules for resolving conflicts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Enables proper order of operations to be taken on manifest modifications during eventually consistent convergence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Allows multiple nodes to write access log archives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Riak-admin cluster plan shows the nodes to be added/removed and how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will be redistributed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Watch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-admin transfers to know when all transfers have been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Riak-admin cluster leave</a:t>
            </a:r>
            <a:r>
              <a:rPr lang="en-US" baseline="0" dirty="0" smtClean="0"/>
              <a:t> instructs the current node to hand off all of its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and then shut down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the node to be removed is damaged and can’t hand off cleanly, use force-remove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Riak-admin cluster replace </a:t>
            </a:r>
            <a:r>
              <a:rPr lang="en-US" baseline="0" dirty="0" smtClean="0"/>
              <a:t>instructs the current node to hand off all of its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and then shut down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If the node to be removed is damaged and can’t hand off cleanly, use force-remove instead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Each</a:t>
            </a:r>
            <a:r>
              <a:rPr lang="en-US" baseline="0" dirty="0" smtClean="0"/>
              <a:t> replication connection is unidirectional and operates independently of all other configured </a:t>
            </a:r>
            <a:r>
              <a:rPr lang="en-US" baseline="0" dirty="0" err="1" smtClean="0"/>
              <a:t>conncetions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Leader nodes are elected to facilitate handshakes, full sync calculations, and real time </a:t>
            </a:r>
            <a:r>
              <a:rPr lang="en-US" baseline="0" dirty="0" err="1" smtClean="0"/>
              <a:t>repl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Listeners are configured on the source cluster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“site” is the target/destination/sink cluster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Full syncs occur on schedules or can be started via a </a:t>
            </a:r>
            <a:r>
              <a:rPr lang="en-US" baseline="0" dirty="0" err="1" smtClean="0"/>
              <a:t>cron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listeners</a:t>
            </a:r>
            <a:r>
              <a:rPr lang="en-US" baseline="0" dirty="0" smtClean="0"/>
              <a:t> to all nodes in all clusters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Run add-site from each cluster to the other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Only needs to be run once for each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Add listeners</a:t>
            </a:r>
            <a:r>
              <a:rPr lang="en-US" baseline="0" dirty="0" smtClean="0"/>
              <a:t> to all nodes in all clusters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Run add-site from each cluster to the other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Only needs to be run once for each site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Fullsync_on_connect</a:t>
            </a:r>
            <a:r>
              <a:rPr lang="en-US" baseline="0" dirty="0" smtClean="0"/>
              <a:t>: whether or not to initiate a </a:t>
            </a:r>
            <a:r>
              <a:rPr lang="en-US" baseline="0" dirty="0" err="1" smtClean="0"/>
              <a:t>fullsync</a:t>
            </a:r>
            <a:r>
              <a:rPr lang="en-US" baseline="0" dirty="0" smtClean="0"/>
              <a:t> on the initial connection from the secondary cluster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Fullsync_interva</a:t>
            </a:r>
            <a:r>
              <a:rPr lang="en-US" baseline="0" dirty="0" smtClean="0"/>
              <a:t>: the interval at which </a:t>
            </a:r>
            <a:r>
              <a:rPr lang="en-US" baseline="0" dirty="0" err="1" smtClean="0"/>
              <a:t>fullsyncs</a:t>
            </a:r>
            <a:r>
              <a:rPr lang="en-US" baseline="0" dirty="0" smtClean="0"/>
              <a:t> will automatically start.  This is measured from the end of the previous </a:t>
            </a:r>
            <a:r>
              <a:rPr lang="en-US" baseline="0" dirty="0" err="1" smtClean="0"/>
              <a:t>fullsync</a:t>
            </a:r>
            <a:r>
              <a:rPr lang="en-US" baseline="0" dirty="0" smtClean="0"/>
              <a:t> to the beginning of the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Riak-admin </a:t>
            </a:r>
            <a:r>
              <a:rPr lang="en-US" dirty="0" err="1" smtClean="0"/>
              <a:t>ringready</a:t>
            </a:r>
            <a:r>
              <a:rPr lang="en-US" dirty="0" smtClean="0"/>
              <a:t> should</a:t>
            </a:r>
            <a:r>
              <a:rPr lang="en-US" baseline="0" dirty="0" smtClean="0"/>
              <a:t> report TRUE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Riak-admin transfers </a:t>
            </a:r>
            <a:r>
              <a:rPr lang="en-US" sz="1200" dirty="0" smtClean="0">
                <a:latin typeface="Lucida Grande"/>
                <a:cs typeface="Lucida Grande"/>
              </a:rPr>
              <a:t>should NOT show pending transfers for current node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Service</a:t>
            </a:r>
            <a:r>
              <a:rPr lang="en-US" baseline="0" dirty="0" smtClean="0"/>
              <a:t> start order matters since Riak is a dependency for Stanchion, which is a dependency for Riak 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When</a:t>
            </a:r>
            <a:r>
              <a:rPr lang="en-US" baseline="0" dirty="0" smtClean="0"/>
              <a:t> installing Riak on RHEL-based systems, use `yum install` rather than `rpm –</a:t>
            </a:r>
            <a:r>
              <a:rPr lang="en-US" baseline="0" dirty="0" err="1" smtClean="0"/>
              <a:t>Uvh</a:t>
            </a:r>
            <a:r>
              <a:rPr lang="en-US" baseline="0" dirty="0" smtClean="0"/>
              <a:t>` to avoid dependency issues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 CS should generally be installed with its equivalent Riak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Riak has a 160bit integer key space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Key space is partitioned into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based on the </a:t>
            </a:r>
            <a:r>
              <a:rPr lang="en-US" baseline="0" dirty="0" err="1" smtClean="0"/>
              <a:t>ring_creation_size</a:t>
            </a:r>
            <a:r>
              <a:rPr lang="en-US" baseline="0" dirty="0" smtClean="0"/>
              <a:t> parameter in </a:t>
            </a:r>
            <a:r>
              <a:rPr lang="en-US" baseline="0" dirty="0" err="1" smtClean="0"/>
              <a:t>app.config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Vnodes</a:t>
            </a:r>
            <a:r>
              <a:rPr lang="en-US" baseline="0" dirty="0" smtClean="0"/>
              <a:t> are distributed as evenly as possible between nodes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Consistent hashing is used to generate a sha1 of the bucket/key combination and place that on the 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Consistent hashing enables </a:t>
            </a:r>
            <a:r>
              <a:rPr lang="en-US" baseline="0" dirty="0" err="1" smtClean="0"/>
              <a:t>masterless</a:t>
            </a:r>
            <a:r>
              <a:rPr lang="en-US" baseline="0" dirty="0" smtClean="0"/>
              <a:t> lookup where data lives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Coordinating nodes allow any node to accept and internally route requests to appropriate authoritative nodes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All</a:t>
            </a:r>
            <a:r>
              <a:rPr lang="en-US" baseline="0" dirty="0" smtClean="0"/>
              <a:t> objects in Riak CS are immutable.  Writes and deletes create new versions.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Old versions added to a 2i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GC daemon removes object versions in the 2i older than </a:t>
            </a:r>
            <a:r>
              <a:rPr lang="en-US" baseline="0" dirty="0" err="1" smtClean="0"/>
              <a:t>leeway_seconds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Leeway_seconds</a:t>
            </a:r>
            <a:r>
              <a:rPr lang="en-US" dirty="0" smtClean="0"/>
              <a:t>: the number of seconds</a:t>
            </a:r>
            <a:r>
              <a:rPr lang="en-US" baseline="0" dirty="0" smtClean="0"/>
              <a:t> to retain an old version of an object before it is deleted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Used to give the delete indication time to propagate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Defaults to 24 hours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Gc_interval</a:t>
            </a:r>
            <a:r>
              <a:rPr lang="en-US" baseline="0" dirty="0" smtClean="0"/>
              <a:t>: the interval between GC batches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Defaults to 15 minutes.  Set to ‘infinity’ to disable.</a:t>
            </a:r>
          </a:p>
          <a:p>
            <a:pPr marL="171450" lvl="0" indent="-171450">
              <a:buFontTx/>
              <a:buChar char="-"/>
            </a:pPr>
            <a:r>
              <a:rPr lang="en-US" dirty="0" err="1" smtClean="0"/>
              <a:t>Gc_retry_interval</a:t>
            </a:r>
            <a:r>
              <a:rPr lang="en-US" dirty="0" smtClean="0"/>
              <a:t>:</a:t>
            </a:r>
            <a:r>
              <a:rPr lang="en-US" baseline="0" dirty="0" smtClean="0"/>
              <a:t> how often the GC daemon should retry moving a manifest to the GC bucket in Riak.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Accounts for corner cases where the first operation encountered a transient Riak error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Defaults to 6 hours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cs</a:t>
            </a:r>
            <a:r>
              <a:rPr lang="en-US" baseline="0" dirty="0" smtClean="0"/>
              <a:t>-</a:t>
            </a:r>
            <a:r>
              <a:rPr lang="en-US" baseline="0" dirty="0" err="1" smtClean="0"/>
              <a:t>gc</a:t>
            </a:r>
            <a:r>
              <a:rPr lang="en-US" baseline="0" dirty="0" smtClean="0"/>
              <a:t> can manually start a GC batch or be used to reset the </a:t>
            </a:r>
            <a:r>
              <a:rPr lang="en-US" baseline="0" dirty="0" err="1" smtClean="0"/>
              <a:t>gc_interval</a:t>
            </a:r>
            <a:r>
              <a:rPr lang="en-US" baseline="0" dirty="0" smtClean="0"/>
              <a:t> on the fly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Access_archive_period</a:t>
            </a:r>
            <a:r>
              <a:rPr lang="en-US" dirty="0" smtClean="0"/>
              <a:t>:</a:t>
            </a:r>
            <a:r>
              <a:rPr lang="en-US" baseline="0" dirty="0" smtClean="0"/>
              <a:t> how long each archive period is in seconds.  Adjust to affect the size of the object stored in Riak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Access_log_flush_factor</a:t>
            </a:r>
            <a:r>
              <a:rPr lang="en-US" baseline="0" dirty="0" smtClean="0"/>
              <a:t>: how often data is flushed from memory to the archive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Must divide evenly unto the archive period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Increase to flush the log more frequently (decrease potential log data loss or cost of large flushes)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Access_log_flush_size</a:t>
            </a:r>
            <a:r>
              <a:rPr lang="en-US" baseline="0" dirty="0" smtClean="0"/>
              <a:t>: the maximum number of log entries that can accumulate in memory before a flush is forced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Access_archiver_max_backlog</a:t>
            </a:r>
            <a:r>
              <a:rPr lang="en-US" baseline="0" dirty="0" smtClean="0"/>
              <a:t>: the number of archives that can backup within CS before they are skipped.  Meant as a safety valve to prevent running out of memory when CS is running behind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Access_archive_period</a:t>
            </a:r>
            <a:r>
              <a:rPr lang="en-US" dirty="0" smtClean="0"/>
              <a:t>:</a:t>
            </a:r>
            <a:r>
              <a:rPr lang="en-US" baseline="0" dirty="0" smtClean="0"/>
              <a:t> how long each archive period is in seconds.  Adjust to affect the size of the object stored in Riak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Access_log_flush_factor</a:t>
            </a:r>
            <a:r>
              <a:rPr lang="en-US" baseline="0" dirty="0" smtClean="0"/>
              <a:t>: how often data is flushed from memory to the archive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Must divide evenly unto the archive period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Increase to flush the log more frequently (decrease potential log data loss or cost of large flushes)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Access_log_flush_size</a:t>
            </a:r>
            <a:r>
              <a:rPr lang="en-US" baseline="0" dirty="0" smtClean="0"/>
              <a:t>: the maximum number of log entries that can accumulate in memory before a flush is forced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Access_archiver_max_backlog</a:t>
            </a:r>
            <a:r>
              <a:rPr lang="en-US" baseline="0" dirty="0" smtClean="0"/>
              <a:t>: the number of archives that can backup within CS before they are skipped.  Meant as a safety valve to prevent running out of memory when CS is </a:t>
            </a:r>
            <a:r>
              <a:rPr lang="en-US" baseline="0" smtClean="0"/>
              <a:t>running behind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Flush: flushes the local access accumulation to the </a:t>
            </a:r>
            <a:r>
              <a:rPr lang="en-US" baseline="0" dirty="0" err="1" smtClean="0"/>
              <a:t>archiver</a:t>
            </a:r>
            <a:r>
              <a:rPr lang="en-US" baseline="0" dirty="0" smtClean="0"/>
              <a:t> and then pushes that into an archive object.  Useful when taking the current server offline.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-w waits additional seconds before returning from each step.  Default is 50 seconds for the push to the </a:t>
            </a:r>
            <a:r>
              <a:rPr lang="en-US" baseline="0" dirty="0" err="1" smtClean="0"/>
              <a:t>archiver</a:t>
            </a:r>
            <a:r>
              <a:rPr lang="en-US" baseline="0" dirty="0" smtClean="0"/>
              <a:t> and another 50 for the archive to be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Calculates per-user</a:t>
            </a:r>
            <a:r>
              <a:rPr lang="en-US" baseline="0" dirty="0" smtClean="0"/>
              <a:t> storage utilization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Does not factor in N value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schedule defined by default.  Should be scheduled for off-peak times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MapReduce</a:t>
            </a:r>
            <a:r>
              <a:rPr lang="en-US" baseline="0" dirty="0" smtClean="0"/>
              <a:t> is fairly resource intensive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necessary to configure all nodes with a storage schedule.  If more than one are configured, they will not duplicate effort.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Storage_schedule</a:t>
            </a:r>
            <a:r>
              <a:rPr lang="en-US" dirty="0" smtClean="0"/>
              <a:t>: defines when (UTC) the storage calculation</a:t>
            </a:r>
            <a:r>
              <a:rPr lang="en-US" baseline="0" dirty="0" smtClean="0"/>
              <a:t> should begin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Can define more than one per day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Storage_archive_period</a:t>
            </a:r>
            <a:r>
              <a:rPr lang="en-US" baseline="0" dirty="0" smtClean="0"/>
              <a:t>: defines the resolution of the statistics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Defaults to one day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Should have one </a:t>
            </a:r>
            <a:r>
              <a:rPr lang="en-US" baseline="0" dirty="0" err="1" smtClean="0"/>
              <a:t>storage_schedule</a:t>
            </a:r>
            <a:r>
              <a:rPr lang="en-US" baseline="0" dirty="0" smtClean="0"/>
              <a:t> per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Used to manually trigger the Riak CS storage calculation.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 If triggered on multiple nodes, the nodes will divide the users to be calculated between them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Batch: starts the storage calculation process on the current node.  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Skips any user that was already calculated in the current archival period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 –</a:t>
            </a:r>
            <a:r>
              <a:rPr lang="en-US" baseline="0" dirty="0" err="1" smtClean="0"/>
              <a:t>recalc</a:t>
            </a:r>
            <a:r>
              <a:rPr lang="en-US" baseline="0" dirty="0" smtClean="0"/>
              <a:t> to recalculate all users for the current archival period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Status: returns the current state of the storage</a:t>
            </a:r>
            <a:r>
              <a:rPr lang="en-US" baseline="0" dirty="0" smtClean="0"/>
              <a:t> daemon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Previous, current, next run times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Users processed in current run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Users left to be processed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Pause: pause an active batch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Resume: resume a paused batch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Cancel: cancel a running or paused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Failure resiliency is achieved by maintaining multiple copies of each object in N </a:t>
            </a:r>
            <a:r>
              <a:rPr lang="en-US" baseline="0" dirty="0" err="1" smtClean="0"/>
              <a:t>vnodes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Algorithm attempts to ensure each copy is spread across N nodes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When one node fails, 2 copies of data are still online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During failure, secondary </a:t>
            </a:r>
            <a:r>
              <a:rPr lang="en-US" baseline="0" dirty="0" err="1" smtClean="0"/>
              <a:t>vnodes</a:t>
            </a:r>
            <a:r>
              <a:rPr lang="en-US" baseline="0" dirty="0" smtClean="0"/>
              <a:t> take over for the unavailable primaries. 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Handoffs occur when the node comes back online to pass any missed writes to the primary </a:t>
            </a:r>
            <a:r>
              <a:rPr lang="en-US" baseline="0" dirty="0" err="1" smtClean="0"/>
              <a:t>vnode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Riak CS disk IO is limited to logging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Riak CS is a thin proxy on top of Riak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CS has 3 main functions: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Expose and implement an S3-compatible API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CRUD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Multi-tenancy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Access controls per bucket and per file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Chunk large files into 1MB blocks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Provide usage and storage reporting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Also available in</a:t>
            </a:r>
            <a:r>
              <a:rPr lang="en-US" baseline="0" dirty="0" smtClean="0"/>
              <a:t> JSON via HTTP interface at /stats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Riak CS is generally deployed alongside Riak on the same</a:t>
            </a:r>
            <a:r>
              <a:rPr lang="en-US" baseline="0" dirty="0" smtClean="0"/>
              <a:t> physical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Reduces request latency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Riak and Riak CS have complementary resource utilization characteristics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Riak is only consumed by the Riak CS and Stanchion services and is not publically exposed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Riak CS is stateless and only communicates with its local Riak node and Stanchion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Riak CS nodes are load balanced via an external mechanism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Stanchion provides serialization for user creation and bucket creation/deletion requests (to ensure global uniqueness)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Stanchion is SPOF but standard Linux clustering techniques can be used to provide HA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Pacemaker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Heartbeat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Also available in</a:t>
            </a:r>
            <a:r>
              <a:rPr lang="en-US" baseline="0" dirty="0" smtClean="0"/>
              <a:t> JSON via HTTP interface at /stats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Log file: the absolute path to the log file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Log Level: Minimum severity to send to the log file.  Options are: debug, info, notice, warning, error, critical, alert, emergency.  Alert and emergency are not implemented.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Max Size: default is 10MB.  Defines the file size threshold for rotating the file.  Disable size-based rotation by setting the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 to 0.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Date: defines when the file rotates using </a:t>
            </a:r>
            <a:r>
              <a:rPr lang="en-US" baseline="0" dirty="0" err="1" smtClean="0"/>
              <a:t>newsyslog</a:t>
            </a:r>
            <a:r>
              <a:rPr lang="en-US" baseline="0" dirty="0" smtClean="0"/>
              <a:t> syntax.  Default is daily at midnight.  Disable date-based rotation by setting to “”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Max Files: the maximum number of rotated files to keep before deleting the oldest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Identity: string to tag all log messages within syslog.</a:t>
            </a:r>
            <a:r>
              <a:rPr lang="en-US" baseline="0" dirty="0" smtClean="0"/>
              <a:t>  Defaults to “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Facility: syslog facility to which to log the message</a:t>
            </a:r>
          </a:p>
          <a:p>
            <a:r>
              <a:rPr lang="en-US" baseline="0" dirty="0" smtClean="0"/>
              <a:t>Log Level: the minimum Lager severity level to send to syslog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Crash_log</a:t>
            </a:r>
            <a:r>
              <a:rPr lang="en-US" baseline="0" dirty="0" smtClean="0"/>
              <a:t>: the absolute path to the crash log file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Crash_log_msg_size</a:t>
            </a:r>
            <a:r>
              <a:rPr lang="en-US" baseline="0" dirty="0" smtClean="0"/>
              <a:t>: The maximum individual message size that can be logged.  Messages larger than this limit will be truncated.  Default is 64k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Crash_log_size</a:t>
            </a:r>
            <a:r>
              <a:rPr lang="en-US" baseline="0" dirty="0" smtClean="0"/>
              <a:t>: default is 10MB.  Defines the file size threshold for rotating the file.  Disable size-based rotation by setting the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 to 0.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Crash_log_date</a:t>
            </a:r>
            <a:r>
              <a:rPr lang="en-US" baseline="0" dirty="0" smtClean="0"/>
              <a:t>: defines when the file rotates using </a:t>
            </a:r>
            <a:r>
              <a:rPr lang="en-US" baseline="0" dirty="0" err="1" smtClean="0"/>
              <a:t>newsyslog</a:t>
            </a:r>
            <a:r>
              <a:rPr lang="en-US" baseline="0" dirty="0" smtClean="0"/>
              <a:t> syntax.  Default is daily at midnight.  Disable date-based rotation by setting to “”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Crash_log_count</a:t>
            </a:r>
            <a:r>
              <a:rPr lang="en-US" baseline="0" dirty="0" smtClean="0"/>
              <a:t>: the maximum number of rotated files to keep before deleting the oldest one.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Not possible to send crash logs to 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console.log</a:t>
            </a:r>
            <a:r>
              <a:rPr lang="en-US" dirty="0" smtClean="0"/>
              <a:t>: most useful log for consuming via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 for analysis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error.log</a:t>
            </a:r>
            <a:r>
              <a:rPr lang="en-US" baseline="0" dirty="0" smtClean="0"/>
              <a:t>: alert on any new message logged here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leveldb</a:t>
            </a:r>
            <a:r>
              <a:rPr lang="en-US" baseline="0" dirty="0" smtClean="0"/>
              <a:t> logs:</a:t>
            </a:r>
            <a:r>
              <a:rPr lang="en-US" baseline="0" dirty="0"/>
              <a:t> </a:t>
            </a:r>
            <a:r>
              <a:rPr lang="en-US" baseline="0" dirty="0" smtClean="0"/>
              <a:t>best to glob all logs and look for the string “Compaction error”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find /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/lib/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 -name "LOG" -exec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 -H 'Compaction error' {} \;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Long_gc</a:t>
            </a:r>
            <a:r>
              <a:rPr lang="en-US" dirty="0" smtClean="0"/>
              <a:t>: warning that</a:t>
            </a:r>
            <a:r>
              <a:rPr lang="en-US" baseline="0" dirty="0" smtClean="0"/>
              <a:t> garbage collection is taking too long.  An indication that your systems need more memory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Busy_dist_port</a:t>
            </a:r>
            <a:r>
              <a:rPr lang="en-US" baseline="0" dirty="0" smtClean="0"/>
              <a:t>: distributed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was unable to open a connection to another node.  Usually indicates you need to increase +</a:t>
            </a:r>
            <a:r>
              <a:rPr lang="en-US" baseline="0" dirty="0" err="1" smtClean="0"/>
              <a:t>zdbbl</a:t>
            </a:r>
            <a:r>
              <a:rPr lang="en-US" baseline="0" dirty="0" smtClean="0"/>
              <a:t> in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vm.args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 many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tables: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was unable to allocate an ETS table.  Most often encountered when using Riak Search.  Increase ERL_MAX_ETS_TABLES in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vm.args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{error, e___}: indicates the </a:t>
            </a:r>
            <a:r>
              <a:rPr lang="en-US" dirty="0" err="1" smtClean="0"/>
              <a:t>Erlang</a:t>
            </a:r>
            <a:r>
              <a:rPr lang="en-US" dirty="0" smtClean="0"/>
              <a:t> VM encountered a</a:t>
            </a:r>
            <a:r>
              <a:rPr lang="en-US" baseline="0" dirty="0" smtClean="0"/>
              <a:t> POSIX error when interacting with the OS.  </a:t>
            </a:r>
            <a:r>
              <a:rPr lang="en-US" dirty="0" smtClean="0"/>
              <a:t> Examples: </a:t>
            </a:r>
            <a:r>
              <a:rPr lang="en-US" dirty="0" err="1" smtClean="0"/>
              <a:t>enoent</a:t>
            </a:r>
            <a:r>
              <a:rPr lang="en-US" dirty="0" smtClean="0"/>
              <a:t> (no such file or directory) or </a:t>
            </a:r>
            <a:r>
              <a:rPr lang="en-US" dirty="0" err="1" smtClean="0"/>
              <a:t>emfile</a:t>
            </a:r>
            <a:r>
              <a:rPr lang="en-US" dirty="0" smtClean="0"/>
              <a:t> (exceeded</a:t>
            </a:r>
            <a:r>
              <a:rPr lang="en-US" baseline="0" dirty="0" smtClean="0"/>
              <a:t> allowed file descriptors)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  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Failed to merge: one of your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Bitcask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data files is likely corrupted.  Most common solution is to truncate the file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Compaction error: one of your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LevelDB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SST files is corrupt.  The corrupt </a:t>
            </a:r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Vm.swappiness</a:t>
            </a:r>
            <a:r>
              <a:rPr lang="en-US" baseline="0" dirty="0" smtClean="0"/>
              <a:t>: instructs the kernel to only swap to avoid an out of memory condition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tcp_max_syn_backlog</a:t>
            </a:r>
            <a:r>
              <a:rPr lang="en-US" baseline="0" dirty="0" smtClean="0"/>
              <a:t>: keeps more SYN requests in memory.  Helps moderate the effect of a large number of connections at peak times.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net.core.somaxconn</a:t>
            </a:r>
            <a:r>
              <a:rPr lang="en-US" baseline="0" dirty="0" smtClean="0"/>
              <a:t>: increases the max TCP sockets in a LISTEN state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tcp_timestamps</a:t>
            </a:r>
            <a:r>
              <a:rPr lang="en-US" baseline="0" dirty="0" smtClean="0"/>
              <a:t>: we’ve seen performance benefits while disabling this option on networks less than 10GbE.  This should be enabled on 10GbE networks.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tcp_sack</a:t>
            </a:r>
            <a:r>
              <a:rPr lang="en-US" baseline="0" dirty="0" smtClean="0"/>
              <a:t>: enables selective ACKs.  Helps reduce the amount of data sent during retransmits.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tcp_window_scaling</a:t>
            </a:r>
            <a:r>
              <a:rPr lang="en-US" baseline="0" dirty="0" smtClean="0"/>
              <a:t>: enables window scaling.  Reduces bandwidth loss on high bandwidth connections.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tcp_fin_timeout</a:t>
            </a:r>
            <a:r>
              <a:rPr lang="en-US" baseline="0" dirty="0" smtClean="0"/>
              <a:t>: how long to keep sockets in the FIN_WAIT_2 status.  Default: 60.  Decreasing helps reap closed connections faster.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tcp_keepalive_intvl</a:t>
            </a:r>
            <a:r>
              <a:rPr lang="en-US" baseline="0" dirty="0" smtClean="0"/>
              <a:t>: the interval between sending </a:t>
            </a:r>
            <a:r>
              <a:rPr lang="en-US" baseline="0" dirty="0" err="1" smtClean="0"/>
              <a:t>keepalive</a:t>
            </a:r>
            <a:r>
              <a:rPr lang="en-US" baseline="0" dirty="0" smtClean="0"/>
              <a:t> probes.  Default: 75.  Decreasing allows failed connections to be closed sooner.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tcp_tw_reuse</a:t>
            </a:r>
            <a:r>
              <a:rPr lang="en-US" baseline="0" dirty="0" smtClean="0"/>
              <a:t>: allow reusing sockets in TIME_WAIT state for 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Both</a:t>
            </a:r>
            <a:r>
              <a:rPr lang="en-US" baseline="0" dirty="0" smtClean="0"/>
              <a:t> Riak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 are append-only and can tolerate end of file corruption.  It is preferable to optimize for long-term throughput than for crash-time consistency.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Riak does not require </a:t>
            </a:r>
            <a:r>
              <a:rPr lang="en-US" dirty="0" err="1" smtClean="0"/>
              <a:t>atime</a:t>
            </a:r>
            <a:r>
              <a:rPr lang="en-US" dirty="0" smtClean="0"/>
              <a:t>,</a:t>
            </a:r>
            <a:r>
              <a:rPr lang="en-US" baseline="0" dirty="0" smtClean="0"/>
              <a:t> disable it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Barriers ensure proper write ordering by forcing a flush to media for any given commit before the next flush may begin.  Not necessary when using modern RAID controllers, external storage, or for Riak in general.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Data=</a:t>
            </a:r>
            <a:r>
              <a:rPr lang="en-US" baseline="0" dirty="0" err="1" smtClean="0"/>
              <a:t>writeback</a:t>
            </a:r>
            <a:r>
              <a:rPr lang="en-US" baseline="0" dirty="0" smtClean="0"/>
              <a:t> allows data to be flushed to disk AFTER its metadata is committed to the journal.  This is an optimization that favors throughput over consistency.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Logbufs</a:t>
            </a:r>
            <a:r>
              <a:rPr lang="en-US" baseline="0" dirty="0" smtClean="0"/>
              <a:t> specifies the number of in-memory log buffers.  Increasing this value will generally improve performance at the cost of greater memory consumption.  8 is the max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Logbsize</a:t>
            </a:r>
            <a:r>
              <a:rPr lang="en-US" baseline="0" dirty="0" smtClean="0"/>
              <a:t> specifies the log buffer size for each log buffer.  Default is 32k.  Increasing this value will allow more file modifications to be kept in memory, improving performance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Allocsize</a:t>
            </a:r>
            <a:r>
              <a:rPr lang="en-US" baseline="0" dirty="0" smtClean="0"/>
              <a:t> specifies how much space will be pre-allocated for files in order to reduce fragmentation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</a:t>
            </a:r>
            <a:r>
              <a:rPr lang="en-US" baseline="0" dirty="0" smtClean="0"/>
              <a:t> defines the algorithm by which data is flushed to disk.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Noop</a:t>
            </a:r>
            <a:r>
              <a:rPr lang="en-US" baseline="0" dirty="0" smtClean="0"/>
              <a:t> tends to work best with network-based file systems since they implement their own flush algorithm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Deadline works best for direct attached storage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default scheduler is CFQ and tends to be _very_ bad for Riak performance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nr_requests</a:t>
            </a:r>
            <a:r>
              <a:rPr lang="en-US" baseline="0" dirty="0" smtClean="0"/>
              <a:t> defines the depth of the scheduler queue.  Default is 128.  Longer queues allow for more efficient ordering and increased probability of merging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max_open_files</a:t>
            </a:r>
            <a:r>
              <a:rPr lang="en-US" baseline="0" dirty="0" smtClean="0"/>
              <a:t> defaults to 20.  We’ve found the best performance with values between 70-100.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</a:t>
            </a:r>
            <a:r>
              <a:rPr lang="en-US" dirty="0" err="1" smtClean="0"/>
              <a:t>merge_window</a:t>
            </a:r>
            <a:r>
              <a:rPr lang="en-US" dirty="0" smtClean="0"/>
              <a:t> lets you specify when during the day merge operations are allowed to be triggered.  Defaults to ‘always’ meaning merges can occur as necessary</a:t>
            </a:r>
          </a:p>
          <a:p>
            <a:r>
              <a:rPr lang="en-US" dirty="0" smtClean="0"/>
              <a:t>-   </a:t>
            </a:r>
            <a:r>
              <a:rPr lang="en-US" dirty="0" err="1" smtClean="0"/>
              <a:t>frag_merge_trigger</a:t>
            </a:r>
            <a:r>
              <a:rPr lang="en-US" dirty="0" smtClean="0"/>
              <a:t> describes what ratio of dead keys to total keys in a file will trigger merging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dead_bytes_merge_trigger</a:t>
            </a:r>
            <a:r>
              <a:rPr lang="en-US" dirty="0" smtClean="0"/>
              <a:t> describes how much data stored for dead keys in a single file will trigger merging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frag_threshold</a:t>
            </a:r>
            <a:r>
              <a:rPr lang="en-US" dirty="0" smtClean="0"/>
              <a:t> describes what ratio of dead keys to total keys in a file will cause it to be included in the merge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dead_bytes_threshold</a:t>
            </a:r>
            <a:r>
              <a:rPr lang="en-US" dirty="0" smtClean="0"/>
              <a:t> describes the minimum amount of data occupied by dead keys in a file to cause it to be included in the merge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small_file_threshold</a:t>
            </a:r>
            <a:r>
              <a:rPr lang="en-US" dirty="0" smtClean="0"/>
              <a:t> describes the minimum size a file must have to be excluded from the merge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request_pool</a:t>
            </a:r>
            <a:r>
              <a:rPr lang="en-US" dirty="0" smtClean="0"/>
              <a:t>:</a:t>
            </a:r>
            <a:r>
              <a:rPr lang="en-US" baseline="0" dirty="0" smtClean="0"/>
              <a:t> maximum number of concurrent requests the node will accept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bucket_list_pool</a:t>
            </a:r>
            <a:r>
              <a:rPr lang="en-US" baseline="0" dirty="0" smtClean="0"/>
              <a:t>: maximum number of concurrent bucket listings per node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Bucket listing is an expensive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dirty="0" smtClean="0">
                <a:sym typeface="Lucida Grande" charset="0"/>
              </a:rPr>
              <a:t>Second level</a:t>
            </a:r>
          </a:p>
          <a:p>
            <a:pPr lvl="2"/>
            <a:r>
              <a:rPr lang="en-US" dirty="0" smtClean="0">
                <a:sym typeface="Lucida Grande" charset="0"/>
              </a:rPr>
              <a:t>Third level</a:t>
            </a:r>
          </a:p>
          <a:p>
            <a:pPr lvl="3"/>
            <a:r>
              <a:rPr lang="en-US" dirty="0" smtClean="0">
                <a:sym typeface="Lucida Grande" charset="0"/>
              </a:rPr>
              <a:t>Fourth level</a:t>
            </a:r>
          </a:p>
          <a:p>
            <a:pPr lvl="4"/>
            <a:r>
              <a:rPr lang="en-US" dirty="0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Operating Riak CS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648200"/>
            <a:ext cx="6399213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fld id="{477C4508-2D62-AB48-BA46-8045C92EC8C0}" type="datetime4">
              <a:rPr lang="en-US" smtClean="0"/>
              <a:t>May 7, 2013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The Basics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Files and Locations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Ports, Protocols, and Services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4063388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err="1" smtClean="0">
                <a:latin typeface="+mn-lt"/>
              </a:rPr>
              <a:t>Backends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3837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Backends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Bitcask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LevelDB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Multi Backend</a:t>
            </a:r>
          </a:p>
        </p:txBody>
      </p:sp>
    </p:spTree>
    <p:extLst>
      <p:ext uri="{BB962C8B-B14F-4D97-AF65-F5344CB8AC3E}">
        <p14:creationId xmlns:p14="http://schemas.microsoft.com/office/powerpoint/2010/main" val="1632036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Bitcask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Strengths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Low, predictable latency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Windowed merges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Supports object expiration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Weaknesses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All keys must fit in memory</a:t>
            </a:r>
          </a:p>
        </p:txBody>
      </p:sp>
    </p:spTree>
    <p:extLst>
      <p:ext uri="{BB962C8B-B14F-4D97-AF65-F5344CB8AC3E}">
        <p14:creationId xmlns:p14="http://schemas.microsoft.com/office/powerpoint/2010/main" val="4278400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LevelDB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Strengths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Supports 2i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Data compression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Not bounded by memory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Weaknesses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Latency increases w/data volume</a:t>
            </a:r>
          </a:p>
        </p:txBody>
      </p:sp>
    </p:spTree>
    <p:extLst>
      <p:ext uri="{BB962C8B-B14F-4D97-AF65-F5344CB8AC3E}">
        <p14:creationId xmlns:p14="http://schemas.microsoft.com/office/powerpoint/2010/main" val="2103241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Multi Backend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50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{</a:t>
            </a:r>
            <a:r>
              <a:rPr lang="nl-NL" sz="1600" dirty="0" err="1">
                <a:latin typeface="+mn-lt"/>
              </a:rPr>
              <a:t>multi_backend</a:t>
            </a:r>
            <a:r>
              <a:rPr lang="nl-NL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{</a:t>
            </a:r>
            <a:r>
              <a:rPr lang="nl-NL" sz="1600" dirty="0" err="1">
                <a:latin typeface="+mn-lt"/>
              </a:rPr>
              <a:t>be_blocks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>
                <a:solidFill>
                  <a:srgbClr val="FF0000"/>
                </a:solidFill>
                <a:latin typeface="+mn-lt"/>
              </a:rPr>
              <a:t>riak_kv_bitcask_backend</a:t>
            </a:r>
            <a:r>
              <a:rPr lang="nl-NL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data_root</a:t>
            </a:r>
            <a:r>
              <a:rPr lang="nl-NL" sz="1600" dirty="0">
                <a:latin typeface="+mn-lt"/>
              </a:rPr>
              <a:t>, "/var/</a:t>
            </a:r>
            <a:r>
              <a:rPr lang="nl-NL" sz="1600" dirty="0" err="1">
                <a:latin typeface="+mn-lt"/>
              </a:rPr>
              <a:t>lib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riak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bitcask</a:t>
            </a:r>
            <a:r>
              <a:rPr lang="nl-NL" sz="1600" dirty="0">
                <a:latin typeface="+mn-lt"/>
              </a:rPr>
              <a:t>"}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]},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{</a:t>
            </a:r>
            <a:r>
              <a:rPr lang="nl-NL" sz="1600" dirty="0" err="1">
                <a:solidFill>
                  <a:srgbClr val="FF0000"/>
                </a:solidFill>
                <a:latin typeface="+mn-lt"/>
              </a:rPr>
              <a:t>be_default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>
                <a:solidFill>
                  <a:srgbClr val="FF0000"/>
                </a:solidFill>
                <a:latin typeface="+mn-lt"/>
              </a:rPr>
              <a:t>riak_kv_eleveldb_backend</a:t>
            </a:r>
            <a:r>
              <a:rPr lang="nl-NL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cache_size</a:t>
            </a:r>
            <a:r>
              <a:rPr lang="nl-NL" sz="1600" dirty="0">
                <a:latin typeface="+mn-lt"/>
              </a:rPr>
              <a:t>, 8388608},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data_root</a:t>
            </a:r>
            <a:r>
              <a:rPr lang="nl-NL" sz="1600" dirty="0">
                <a:latin typeface="+mn-lt"/>
              </a:rPr>
              <a:t>, "/var/</a:t>
            </a:r>
            <a:r>
              <a:rPr lang="nl-NL" sz="1600" dirty="0" err="1">
                <a:latin typeface="+mn-lt"/>
              </a:rPr>
              <a:t>lib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riak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leveldb</a:t>
            </a:r>
            <a:r>
              <a:rPr lang="nl-NL" sz="1600" dirty="0">
                <a:latin typeface="+mn-lt"/>
              </a:rPr>
              <a:t>"},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max_open_files</a:t>
            </a:r>
            <a:r>
              <a:rPr lang="nl-NL" sz="1600" dirty="0">
                <a:latin typeface="+mn-lt"/>
              </a:rPr>
              <a:t>, 40},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verify_checksums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>
                <a:latin typeface="+mn-lt"/>
              </a:rPr>
              <a:t>true</a:t>
            </a:r>
            <a:r>
              <a:rPr lang="nl-NL" sz="1600" dirty="0">
                <a:latin typeface="+mn-lt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write_buffer_size_max</a:t>
            </a:r>
            <a:r>
              <a:rPr lang="nl-NL" sz="1600" dirty="0">
                <a:latin typeface="+mn-lt"/>
              </a:rPr>
              <a:t>, 62914560},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write_buffer_size_min</a:t>
            </a:r>
            <a:r>
              <a:rPr lang="nl-NL" sz="1600" dirty="0">
                <a:latin typeface="+mn-lt"/>
              </a:rPr>
              <a:t>, 31457280}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]}</a:t>
            </a:r>
          </a:p>
        </p:txBody>
      </p:sp>
    </p:spTree>
    <p:extLst>
      <p:ext uri="{BB962C8B-B14F-4D97-AF65-F5344CB8AC3E}">
        <p14:creationId xmlns:p14="http://schemas.microsoft.com/office/powerpoint/2010/main" val="27938834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Availability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99.9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99.99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99.999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488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99.9</a:t>
            </a:r>
            <a:endParaRPr lang="en-US" sz="3200" dirty="0"/>
          </a:p>
        </p:txBody>
      </p:sp>
      <p:pic>
        <p:nvPicPr>
          <p:cNvPr id="3" name="Picture 2" descr="Single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828800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7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99.99</a:t>
            </a:r>
            <a:endParaRPr lang="en-US" sz="3200" dirty="0"/>
          </a:p>
        </p:txBody>
      </p:sp>
      <p:pic>
        <p:nvPicPr>
          <p:cNvPr id="3" name="Picture 2" descr="Dual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201324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2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99.999</a:t>
            </a:r>
            <a:endParaRPr lang="en-US" sz="3200" dirty="0"/>
          </a:p>
        </p:txBody>
      </p:sp>
      <p:pic>
        <p:nvPicPr>
          <p:cNvPr id="3" name="Picture 2" descr="Dual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9200"/>
            <a:ext cx="5977131" cy="2002096"/>
          </a:xfrm>
          <a:prstGeom prst="rect">
            <a:avLst/>
          </a:prstGeom>
        </p:spPr>
      </p:pic>
      <p:pic>
        <p:nvPicPr>
          <p:cNvPr id="7" name="Picture 6" descr="Dual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17704"/>
            <a:ext cx="5977131" cy="2002096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 bwMode="auto">
          <a:xfrm>
            <a:off x="4114800" y="3276600"/>
            <a:ext cx="304800" cy="609600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53323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etc</a:t>
            </a:r>
            <a:r>
              <a:rPr lang="en-US" sz="3200" dirty="0" smtClean="0">
                <a:latin typeface="Lucida Grande"/>
                <a:cs typeface="Lucida Grande"/>
              </a:rPr>
              <a:t>/[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 | 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r>
              <a:rPr lang="en-US" sz="3200" dirty="0" smtClean="0">
                <a:latin typeface="Lucida Grande"/>
                <a:cs typeface="Lucida Grande"/>
              </a:rPr>
              <a:t> | stanchion ]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app.config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vm.args</a:t>
            </a:r>
            <a:endParaRPr lang="en-US" sz="32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625036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/lib/[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 | 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r>
              <a:rPr lang="en-US" sz="3200" dirty="0" smtClean="0">
                <a:latin typeface="Lucida Grande"/>
                <a:cs typeface="Lucida Grande"/>
              </a:rPr>
              <a:t> | stanchion ]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erts-5.9.1/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lib/</a:t>
            </a:r>
          </a:p>
          <a:p>
            <a:pPr lvl="2" algn="l">
              <a:lnSpc>
                <a:spcPct val="150000"/>
              </a:lnSpc>
            </a:pPr>
            <a:r>
              <a:rPr lang="en-US" sz="3200" dirty="0">
                <a:latin typeface="Lucida Grande"/>
                <a:cs typeface="Lucida Grande"/>
              </a:rPr>
              <a:t>|__ lib/</a:t>
            </a:r>
            <a:r>
              <a:rPr lang="en-US" sz="3200" dirty="0" err="1">
                <a:latin typeface="Lucida Grande"/>
                <a:cs typeface="Lucida Grande"/>
              </a:rPr>
              <a:t>basho</a:t>
            </a:r>
            <a:r>
              <a:rPr lang="en-US" sz="3200" dirty="0">
                <a:latin typeface="Lucida Grande"/>
                <a:cs typeface="Lucida Grande"/>
              </a:rPr>
              <a:t>-patches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releases/</a:t>
            </a:r>
            <a:endParaRPr lang="en-US" sz="32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00067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var</a:t>
            </a:r>
            <a:r>
              <a:rPr lang="en-US" sz="3200" dirty="0" smtClean="0">
                <a:latin typeface="Lucida Grande"/>
                <a:cs typeface="Lucida Grande"/>
              </a:rPr>
              <a:t>/lib/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bitcask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leveldb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merge_index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ring/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anti_entropy</a:t>
            </a:r>
            <a:endParaRPr lang="en-US" sz="3200" dirty="0" smtClean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607621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var</a:t>
            </a:r>
            <a:r>
              <a:rPr lang="en-US" sz="3200" dirty="0" smtClean="0">
                <a:latin typeface="Lucida Grande"/>
                <a:cs typeface="Lucida Grande"/>
              </a:rPr>
              <a:t>/log/[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>
                <a:latin typeface="Lucida Grande"/>
                <a:cs typeface="Lucida Grande"/>
              </a:rPr>
              <a:t> </a:t>
            </a:r>
            <a:r>
              <a:rPr lang="en-US" sz="3200" dirty="0" smtClean="0">
                <a:latin typeface="Lucida Grande"/>
                <a:cs typeface="Lucida Grande"/>
              </a:rPr>
              <a:t>| 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r>
              <a:rPr lang="en-US" sz="3200" dirty="0" smtClean="0">
                <a:latin typeface="Lucida Grande"/>
                <a:cs typeface="Lucida Grande"/>
              </a:rPr>
              <a:t> | stanchion ]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console.log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crash.log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erlang.log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error.log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run_erl.log</a:t>
            </a:r>
            <a:r>
              <a:rPr lang="en-US" sz="3200" dirty="0" smtClean="0">
                <a:latin typeface="Lucida Grande"/>
                <a:cs typeface="Lucida Grand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423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-admin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riak-repl</a:t>
            </a:r>
            <a:endParaRPr lang="en-US" sz="32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32763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stanchion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riak-cs-gc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</a:t>
            </a:r>
            <a:r>
              <a:rPr lang="en-US" sz="3200" dirty="0" err="1" smtClean="0">
                <a:latin typeface="Lucida Grande"/>
                <a:cs typeface="Lucida Grande"/>
              </a:rPr>
              <a:t>cs</a:t>
            </a:r>
            <a:r>
              <a:rPr lang="en-US" sz="3200" dirty="0" smtClean="0">
                <a:latin typeface="Lucida Grande"/>
                <a:cs typeface="Lucida Grande"/>
              </a:rPr>
              <a:t>-access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</a:t>
            </a:r>
            <a:r>
              <a:rPr lang="en-US" sz="3200" dirty="0" err="1" smtClean="0">
                <a:latin typeface="Lucida Grande"/>
                <a:cs typeface="Lucida Grande"/>
              </a:rPr>
              <a:t>cs</a:t>
            </a:r>
            <a:r>
              <a:rPr lang="en-US" sz="3200" dirty="0" smtClean="0">
                <a:latin typeface="Lucida Grande"/>
                <a:cs typeface="Lucida Grande"/>
              </a:rPr>
              <a:t>-storage</a:t>
            </a:r>
          </a:p>
        </p:txBody>
      </p:sp>
    </p:spTree>
    <p:extLst>
      <p:ext uri="{BB962C8B-B14F-4D97-AF65-F5344CB8AC3E}">
        <p14:creationId xmlns:p14="http://schemas.microsoft.com/office/powerpoint/2010/main" val="1301011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Ports Protocols and Services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7123"/>
              </p:ext>
            </p:extLst>
          </p:nvPr>
        </p:nvGraphicFramePr>
        <p:xfrm>
          <a:off x="838200" y="1016004"/>
          <a:ext cx="7543800" cy="507999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/>
                <a:gridCol w="1676400"/>
                <a:gridCol w="4495800"/>
              </a:tblGrid>
              <a:tr h="4233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Ports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4369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epmd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6000-7999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Erlang</a:t>
                      </a:r>
                      <a:r>
                        <a:rPr lang="en-US" baseline="0" dirty="0" smtClean="0"/>
                        <a:t> inter-node communication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Handoff listener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HTTP client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Protocol Buffers client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Datacenter Replication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9080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Cluster Manager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Riak Control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UDP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SNMP listener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Riak CS</a:t>
                      </a:r>
                      <a:r>
                        <a:rPr lang="en-US" baseline="0" dirty="0" smtClean="0"/>
                        <a:t> API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8085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Stanchion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223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396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/stanchion</a:t>
            </a:r>
          </a:p>
          <a:p>
            <a:pPr algn="l"/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{start | stop | restart | reboot | ping | </a:t>
            </a:r>
            <a:r>
              <a:rPr lang="en-US" sz="2600" dirty="0" err="1" smtClean="0">
                <a:latin typeface="Lucida Grande"/>
                <a:cs typeface="Lucida Grande"/>
              </a:rPr>
              <a:t>getpid</a:t>
            </a:r>
            <a:r>
              <a:rPr lang="en-US" sz="2600" dirty="0" smtClean="0">
                <a:latin typeface="Lucida Grande"/>
                <a:cs typeface="Lucida Grande"/>
              </a:rPr>
              <a:t> | </a:t>
            </a: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 </a:t>
            </a:r>
            <a:r>
              <a:rPr lang="en-US" sz="2600" dirty="0" err="1" smtClean="0">
                <a:latin typeface="Lucida Grande"/>
                <a:cs typeface="Lucida Grande"/>
              </a:rPr>
              <a:t>chkconfig</a:t>
            </a:r>
            <a:r>
              <a:rPr lang="en-US" sz="2600" dirty="0" smtClean="0">
                <a:latin typeface="Lucida Grande"/>
                <a:cs typeface="Lucida Grande"/>
              </a:rPr>
              <a:t> | console | attach}</a:t>
            </a:r>
          </a:p>
        </p:txBody>
      </p:sp>
    </p:spTree>
    <p:extLst>
      <p:ext uri="{BB962C8B-B14F-4D97-AF65-F5344CB8AC3E}">
        <p14:creationId xmlns:p14="http://schemas.microsoft.com/office/powerpoint/2010/main" val="3539470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73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-admin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{cluster join | cluster leave | cluster replace | </a:t>
            </a: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 </a:t>
            </a:r>
            <a:r>
              <a:rPr lang="en-US" sz="2600" dirty="0" smtClean="0">
                <a:latin typeface="Lucida Grande"/>
                <a:cs typeface="Lucida Grande"/>
              </a:rPr>
              <a:t>cluster force-remove}</a:t>
            </a:r>
          </a:p>
        </p:txBody>
      </p:sp>
    </p:spTree>
    <p:extLst>
      <p:ext uri="{BB962C8B-B14F-4D97-AF65-F5344CB8AC3E}">
        <p14:creationId xmlns:p14="http://schemas.microsoft.com/office/powerpoint/2010/main" val="1997971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066800"/>
            <a:ext cx="7772400" cy="522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Architecture Overview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The Basics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Cluster Building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Riak CS Operations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Capacity Planning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Monitoring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Lucida Grande"/>
                <a:cs typeface="Lucida Grande"/>
              </a:rPr>
              <a:t>Logs</a:t>
            </a:r>
            <a:endParaRPr lang="en-US" sz="2800" dirty="0">
              <a:latin typeface="Lucida Grande"/>
              <a:cs typeface="Lucida Grande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+mn-lt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42711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458200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-admin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{cluster | test | wait-for-service | </a:t>
            </a:r>
            <a:r>
              <a:rPr lang="en-US" sz="2600" dirty="0" err="1" smtClean="0">
                <a:latin typeface="Lucida Grande"/>
                <a:cs typeface="Lucida Grande"/>
              </a:rPr>
              <a:t>ringready</a:t>
            </a:r>
            <a:r>
              <a:rPr lang="en-US" sz="2600" dirty="0" smtClean="0">
                <a:latin typeface="Lucida Grande"/>
                <a:cs typeface="Lucida Grande"/>
              </a:rPr>
              <a:t> |</a:t>
            </a: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transfers | transfer-limit | down | cluster-info | </a:t>
            </a: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member-status | ring-status | status | </a:t>
            </a:r>
            <a:r>
              <a:rPr lang="en-US" sz="2600" dirty="0" err="1" smtClean="0">
                <a:latin typeface="Lucida Grande"/>
                <a:cs typeface="Lucida Grande"/>
              </a:rPr>
              <a:t>diag</a:t>
            </a:r>
            <a:r>
              <a:rPr lang="en-US" sz="2600" dirty="0" smtClean="0">
                <a:latin typeface="Lucida Grande"/>
                <a:cs typeface="Lucida Grande"/>
              </a:rPr>
              <a:t> | top}  </a:t>
            </a:r>
          </a:p>
        </p:txBody>
      </p:sp>
    </p:spTree>
    <p:extLst>
      <p:ext uri="{BB962C8B-B14F-4D97-AF65-F5344CB8AC3E}">
        <p14:creationId xmlns:p14="http://schemas.microsoft.com/office/powerpoint/2010/main" val="32729556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riak-repl</a:t>
            </a: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{add-listener | del-listener | add-site | del-site | status | start-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 | cancel-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 | pause-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 | resume-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9438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9144000" cy="273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riak-cs-gc</a:t>
            </a: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{batch | status | pause | resume | cancel | </a:t>
            </a: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set-interval}</a:t>
            </a:r>
          </a:p>
        </p:txBody>
      </p:sp>
    </p:spTree>
    <p:extLst>
      <p:ext uri="{BB962C8B-B14F-4D97-AF65-F5344CB8AC3E}">
        <p14:creationId xmlns:p14="http://schemas.microsoft.com/office/powerpoint/2010/main" val="34861886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13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</a:t>
            </a:r>
            <a:r>
              <a:rPr lang="en-US" sz="3200" dirty="0" err="1" smtClean="0">
                <a:latin typeface="Lucida Grande"/>
                <a:cs typeface="Lucida Grande"/>
              </a:rPr>
              <a:t>cs</a:t>
            </a:r>
            <a:r>
              <a:rPr lang="en-US" sz="3200" dirty="0" smtClean="0">
                <a:latin typeface="Lucida Grande"/>
                <a:cs typeface="Lucida Grande"/>
              </a:rPr>
              <a:t>-access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{ flush [-w &lt;5s intervals&gt;] </a:t>
            </a:r>
            <a:r>
              <a:rPr lang="en-US" sz="2600" dirty="0" smtClean="0">
                <a:latin typeface="Lucida Grande"/>
                <a:cs typeface="Lucida Grande"/>
              </a:rPr>
              <a:t>}</a:t>
            </a:r>
            <a:endParaRPr lang="en-US" sz="2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5714650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73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</a:t>
            </a:r>
            <a:r>
              <a:rPr lang="en-US" sz="3200" dirty="0" err="1" smtClean="0">
                <a:latin typeface="Lucida Grande"/>
                <a:cs typeface="Lucida Grande"/>
              </a:rPr>
              <a:t>cs</a:t>
            </a:r>
            <a:r>
              <a:rPr lang="en-US" sz="3200" dirty="0" smtClean="0">
                <a:latin typeface="Lucida Grande"/>
                <a:cs typeface="Lucida Grande"/>
              </a:rPr>
              <a:t>-storage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{ </a:t>
            </a:r>
            <a:r>
              <a:rPr lang="en-US" sz="2600" dirty="0" smtClean="0">
                <a:latin typeface="Lucida Grande"/>
                <a:cs typeface="Lucida Grande"/>
              </a:rPr>
              <a:t>batch [--</a:t>
            </a:r>
            <a:r>
              <a:rPr lang="en-US" sz="2600" dirty="0" err="1" smtClean="0">
                <a:latin typeface="Lucida Grande"/>
                <a:cs typeface="Lucida Grande"/>
              </a:rPr>
              <a:t>recalc</a:t>
            </a:r>
            <a:r>
              <a:rPr lang="en-US" sz="2600" dirty="0" smtClean="0">
                <a:latin typeface="Lucida Grande"/>
                <a:cs typeface="Lucida Grande"/>
              </a:rPr>
              <a:t>] | status | pause | resume | </a:t>
            </a: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 </a:t>
            </a:r>
            <a:r>
              <a:rPr lang="en-US" sz="2600" dirty="0" smtClean="0">
                <a:latin typeface="Lucida Grande"/>
                <a:cs typeface="Lucida Grande"/>
              </a:rPr>
              <a:t> cancel }</a:t>
            </a:r>
            <a:endParaRPr lang="en-US" sz="2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2221572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>
                <a:latin typeface="+mn-lt"/>
              </a:rPr>
              <a:t>Cluster Building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4808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Operations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Adding Nodes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Removing Nodes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Replacing Nodes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Configuring MDC Replication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Rolling Restarts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Upgrading Riak CS</a:t>
            </a:r>
          </a:p>
        </p:txBody>
      </p:sp>
    </p:spTree>
    <p:extLst>
      <p:ext uri="{BB962C8B-B14F-4D97-AF65-F5344CB8AC3E}">
        <p14:creationId xmlns:p14="http://schemas.microsoft.com/office/powerpoint/2010/main" val="2020750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Adding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Configure Riak, Riak CS IPs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Set Riak </a:t>
            </a:r>
            <a:r>
              <a:rPr lang="en-US" sz="3200" dirty="0" err="1" smtClean="0">
                <a:latin typeface="+mn-lt"/>
              </a:rPr>
              <a:t>ring_creation_size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Configure Riak CS storage backend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Set </a:t>
            </a:r>
            <a:r>
              <a:rPr lang="en-US" sz="3200" dirty="0" err="1" smtClean="0">
                <a:latin typeface="+mn-lt"/>
              </a:rPr>
              <a:t>allow_mult</a:t>
            </a:r>
            <a:r>
              <a:rPr lang="en-US" sz="3200" dirty="0" smtClean="0">
                <a:latin typeface="+mn-lt"/>
              </a:rPr>
              <a:t> to TRUE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Join Riak node to cluster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Add Riak CS node to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0473275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IP Configuration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706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+mn-lt"/>
              </a:rPr>
              <a:t>{</a:t>
            </a:r>
            <a:r>
              <a:rPr lang="en-US" sz="2800" dirty="0" err="1">
                <a:latin typeface="+mn-lt"/>
              </a:rPr>
              <a:t>pb_ip</a:t>
            </a:r>
            <a:r>
              <a:rPr lang="en-US" sz="2800" dirty="0">
                <a:latin typeface="+mn-lt"/>
              </a:rPr>
              <a:t>,   "</a:t>
            </a:r>
            <a:r>
              <a:rPr lang="en-US" sz="2800" dirty="0" smtClean="0">
                <a:latin typeface="+mn-lt"/>
              </a:rPr>
              <a:t>10.121.9.164" </a:t>
            </a:r>
            <a:r>
              <a:rPr lang="en-US" sz="2800" dirty="0">
                <a:latin typeface="+mn-lt"/>
              </a:rPr>
              <a:t>}</a:t>
            </a:r>
            <a:r>
              <a:rPr lang="en-US" sz="2800" dirty="0" smtClean="0">
                <a:latin typeface="+mn-lt"/>
              </a:rPr>
              <a:t>,</a:t>
            </a:r>
            <a:endParaRPr lang="en-US" sz="28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3200" dirty="0">
                <a:latin typeface="+mn-lt"/>
              </a:rPr>
              <a:t>/</a:t>
            </a:r>
            <a:r>
              <a:rPr lang="en-US" sz="3200" dirty="0" err="1">
                <a:latin typeface="+mn-lt"/>
              </a:rPr>
              <a:t>etc</a:t>
            </a:r>
            <a:r>
              <a:rPr lang="en-US" sz="3200" dirty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riak-cs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>
                <a:latin typeface="+mn-lt"/>
              </a:rPr>
              <a:t>app.config</a:t>
            </a:r>
            <a:endParaRPr lang="en-US" sz="3200" dirty="0">
              <a:latin typeface="+mn-lt"/>
            </a:endParaRP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+mn-lt"/>
              </a:rPr>
              <a:t>{</a:t>
            </a:r>
            <a:r>
              <a:rPr lang="en-US" sz="2800" dirty="0" err="1" smtClean="0">
                <a:latin typeface="+mn-lt"/>
              </a:rPr>
              <a:t>cs_ip</a:t>
            </a:r>
            <a:r>
              <a:rPr lang="en-US" sz="2800" dirty="0">
                <a:latin typeface="+mn-lt"/>
              </a:rPr>
              <a:t>,   "10.121.9.164" }</a:t>
            </a:r>
            <a:r>
              <a:rPr lang="en-US" sz="2800" dirty="0" smtClean="0">
                <a:latin typeface="+mn-lt"/>
              </a:rPr>
              <a:t>,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+mn-lt"/>
              </a:rPr>
              <a:t>{</a:t>
            </a:r>
            <a:r>
              <a:rPr lang="en-US" sz="2800" dirty="0" err="1" smtClean="0">
                <a:latin typeface="+mn-lt"/>
              </a:rPr>
              <a:t>riak_ip</a:t>
            </a:r>
            <a:r>
              <a:rPr lang="en-US" sz="2800" dirty="0">
                <a:latin typeface="+mn-lt"/>
              </a:rPr>
              <a:t>,   "10.121.9.164" },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+mn-lt"/>
              </a:rPr>
              <a:t>{</a:t>
            </a:r>
            <a:r>
              <a:rPr lang="en-US" sz="2800" dirty="0" err="1" smtClean="0">
                <a:latin typeface="+mn-lt"/>
              </a:rPr>
              <a:t>stanchion_ip</a:t>
            </a:r>
            <a:r>
              <a:rPr lang="en-US" sz="2800" dirty="0">
                <a:latin typeface="+mn-lt"/>
              </a:rPr>
              <a:t>,   "</a:t>
            </a:r>
            <a:r>
              <a:rPr lang="en-US" sz="2800" dirty="0" smtClean="0">
                <a:latin typeface="+mn-lt"/>
              </a:rPr>
              <a:t>10.121.8.252" </a:t>
            </a:r>
            <a:r>
              <a:rPr lang="en-US" sz="2800" dirty="0">
                <a:latin typeface="+mn-lt"/>
              </a:rPr>
              <a:t>}</a:t>
            </a:r>
            <a:r>
              <a:rPr lang="en-US" sz="2800" dirty="0" smtClean="0">
                <a:latin typeface="+mn-lt"/>
              </a:rPr>
              <a:t>,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2800" dirty="0" smtClean="0">
                <a:latin typeface="+mn-lt"/>
              </a:rPr>
              <a:t>{</a:t>
            </a:r>
            <a:r>
              <a:rPr lang="en-US" sz="2800" dirty="0" err="1" smtClean="0">
                <a:latin typeface="+mn-lt"/>
              </a:rPr>
              <a:t>admin_ip</a:t>
            </a:r>
            <a:r>
              <a:rPr lang="en-US" sz="2800" dirty="0">
                <a:latin typeface="+mn-lt"/>
              </a:rPr>
              <a:t>,   "</a:t>
            </a:r>
            <a:r>
              <a:rPr lang="en-US" sz="2800" dirty="0" smtClean="0">
                <a:latin typeface="+mn-lt"/>
              </a:rPr>
              <a:t>10.121.9.165" </a:t>
            </a:r>
            <a:r>
              <a:rPr lang="en-US" sz="2800" dirty="0">
                <a:latin typeface="+mn-lt"/>
              </a:rPr>
              <a:t>},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endParaRPr lang="en-US" sz="3200" dirty="0"/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endParaRPr lang="en-US" sz="3200" dirty="0">
              <a:latin typeface="+mn-lt"/>
            </a:endParaRPr>
          </a:p>
          <a:p>
            <a:pPr lvl="1"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64126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/>
              <a:t>r</a:t>
            </a:r>
            <a:r>
              <a:rPr lang="en-US" sz="3200" dirty="0" err="1" smtClean="0"/>
              <a:t>ing_creation_size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522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ring_creation_size</a:t>
            </a:r>
            <a:r>
              <a:rPr lang="en-US" sz="3200" dirty="0">
                <a:latin typeface="+mn-lt"/>
              </a:rPr>
              <a:t>, 128}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Must be a power of 2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Should not exceed 1024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All nodes must agree</a:t>
            </a:r>
            <a:endParaRPr lang="en-US" sz="3200" dirty="0">
              <a:latin typeface="+mn-lt"/>
            </a:endParaRP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endParaRPr lang="en-US" sz="3200" dirty="0">
              <a:latin typeface="+mn-lt"/>
            </a:endParaRPr>
          </a:p>
          <a:p>
            <a:pPr lvl="1"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26046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/>
              <a:t>Architecture Overview</a:t>
            </a:r>
            <a:endParaRPr lang="en-US" sz="8500" dirty="0"/>
          </a:p>
        </p:txBody>
      </p:sp>
    </p:spTree>
    <p:extLst>
      <p:ext uri="{BB962C8B-B14F-4D97-AF65-F5344CB8AC3E}">
        <p14:creationId xmlns:p14="http://schemas.microsoft.com/office/powerpoint/2010/main" val="4254199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Storage Backend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371600"/>
            <a:ext cx="7772400" cy="4873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add_paths</a:t>
            </a:r>
            <a:r>
              <a:rPr lang="en-US" sz="1600" dirty="0">
                <a:latin typeface="+mn-lt"/>
              </a:rPr>
              <a:t>, ["/</a:t>
            </a:r>
            <a:r>
              <a:rPr lang="en-US" sz="1600" dirty="0" err="1">
                <a:latin typeface="+mn-lt"/>
              </a:rPr>
              <a:t>usr</a:t>
            </a:r>
            <a:r>
              <a:rPr lang="en-US" sz="1600" dirty="0">
                <a:latin typeface="+mn-lt"/>
              </a:rPr>
              <a:t>/lib64/</a:t>
            </a:r>
            <a:r>
              <a:rPr lang="en-US" sz="1600" dirty="0" err="1">
                <a:latin typeface="+mn-lt"/>
              </a:rPr>
              <a:t>riak-cs</a:t>
            </a:r>
            <a:r>
              <a:rPr lang="en-US" sz="1600" dirty="0">
                <a:latin typeface="+mn-lt"/>
              </a:rPr>
              <a:t>/lib/riak_cs-1.3.0/</a:t>
            </a:r>
            <a:r>
              <a:rPr lang="en-US" sz="1600" dirty="0" err="1">
                <a:latin typeface="+mn-lt"/>
              </a:rPr>
              <a:t>ebin</a:t>
            </a:r>
            <a:r>
              <a:rPr lang="en-US" sz="1600" dirty="0">
                <a:latin typeface="+mn-lt"/>
              </a:rPr>
              <a:t>"]},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 {</a:t>
            </a:r>
            <a:r>
              <a:rPr lang="en-US" sz="1600" dirty="0" err="1">
                <a:latin typeface="+mn-lt"/>
              </a:rPr>
              <a:t>storage_backend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riak_cs_kv_multi_backend</a:t>
            </a:r>
            <a:r>
              <a:rPr lang="en-US" sz="1600" dirty="0">
                <a:latin typeface="+mn-lt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latin typeface="+mn-lt"/>
              </a:rPr>
              <a:t>multi_backend_prefix_list</a:t>
            </a:r>
            <a:r>
              <a:rPr lang="en-US" sz="1600" dirty="0">
                <a:latin typeface="+mn-lt"/>
              </a:rPr>
              <a:t>, [{&lt;&lt;"0b:"&gt;&gt;, </a:t>
            </a:r>
            <a:r>
              <a:rPr lang="en-US" sz="1600" dirty="0" err="1">
                <a:latin typeface="+mn-lt"/>
              </a:rPr>
              <a:t>be_blocks</a:t>
            </a:r>
            <a:r>
              <a:rPr lang="en-US" sz="1600" dirty="0">
                <a:latin typeface="+mn-lt"/>
              </a:rPr>
              <a:t>}]},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latin typeface="+mn-lt"/>
              </a:rPr>
              <a:t>multi_backend_default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be_default</a:t>
            </a:r>
            <a:r>
              <a:rPr lang="en-US" sz="1600" dirty="0">
                <a:latin typeface="+mn-lt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latin typeface="+mn-lt"/>
              </a:rPr>
              <a:t>multi_backend</a:t>
            </a:r>
            <a:r>
              <a:rPr lang="en-US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>
                <a:latin typeface="+mn-lt"/>
              </a:rPr>
              <a:t>be_default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riak_kv_eleveldb_backend</a:t>
            </a:r>
            <a:r>
              <a:rPr lang="en-US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>
                <a:latin typeface="+mn-lt"/>
              </a:rPr>
              <a:t>max_open_files</a:t>
            </a:r>
            <a:r>
              <a:rPr lang="en-US" sz="1600" dirty="0">
                <a:latin typeface="+mn-lt"/>
              </a:rPr>
              <a:t>, 50},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      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latin typeface="+mn-lt"/>
              </a:rPr>
              <a:t>data_root</a:t>
            </a:r>
            <a:r>
              <a:rPr lang="en-US" sz="1600" dirty="0">
                <a:latin typeface="+mn-lt"/>
              </a:rPr>
              <a:t>, "/</a:t>
            </a:r>
            <a:r>
              <a:rPr lang="en-US" sz="1600" dirty="0" err="1">
                <a:latin typeface="+mn-lt"/>
              </a:rPr>
              <a:t>var</a:t>
            </a:r>
            <a:r>
              <a:rPr lang="en-US" sz="1600" dirty="0">
                <a:latin typeface="+mn-lt"/>
              </a:rPr>
              <a:t>/lib/</a:t>
            </a:r>
            <a:r>
              <a:rPr lang="en-US" sz="1600" dirty="0" err="1">
                <a:latin typeface="+mn-lt"/>
              </a:rPr>
              <a:t>riak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leveldb</a:t>
            </a:r>
            <a:r>
              <a:rPr lang="en-US" sz="1600" dirty="0">
                <a:latin typeface="+mn-lt"/>
              </a:rPr>
              <a:t>"}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       ]</a:t>
            </a:r>
            <a:r>
              <a:rPr lang="en-US" sz="1600" dirty="0">
                <a:latin typeface="+mn-lt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latin typeface="+mn-lt"/>
              </a:rPr>
              <a:t>be_blocks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riak_kv_bitcask_backend</a:t>
            </a:r>
            <a:r>
              <a:rPr lang="en-US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n-lt"/>
              </a:rPr>
              <a:t>       </a:t>
            </a:r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>
                <a:latin typeface="+mn-lt"/>
              </a:rPr>
              <a:t>data_root</a:t>
            </a:r>
            <a:r>
              <a:rPr lang="en-US" sz="1600" dirty="0">
                <a:latin typeface="+mn-lt"/>
              </a:rPr>
              <a:t>, "/</a:t>
            </a:r>
            <a:r>
              <a:rPr lang="en-US" sz="1600" dirty="0" err="1">
                <a:latin typeface="+mn-lt"/>
              </a:rPr>
              <a:t>var</a:t>
            </a:r>
            <a:r>
              <a:rPr lang="en-US" sz="1600" dirty="0">
                <a:latin typeface="+mn-lt"/>
              </a:rPr>
              <a:t>/lib/</a:t>
            </a:r>
            <a:r>
              <a:rPr lang="en-US" sz="1600" dirty="0" err="1">
                <a:latin typeface="+mn-lt"/>
              </a:rPr>
              <a:t>riak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bitcask</a:t>
            </a:r>
            <a:r>
              <a:rPr lang="en-US" sz="1600" dirty="0">
                <a:latin typeface="+mn-lt"/>
              </a:rPr>
              <a:t>"}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      ]</a:t>
            </a:r>
            <a:r>
              <a:rPr lang="en-US" sz="1600" dirty="0">
                <a:latin typeface="+mn-lt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600" dirty="0" smtClean="0">
                <a:latin typeface="+mn-lt"/>
              </a:rPr>
              <a:t> ]</a:t>
            </a:r>
            <a:r>
              <a:rPr lang="en-US" sz="1600" dirty="0">
                <a:latin typeface="+mn-lt"/>
              </a:rPr>
              <a:t>},</a:t>
            </a:r>
            <a:endParaRPr lang="nl-NL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055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/>
              <a:t>a</a:t>
            </a:r>
            <a:r>
              <a:rPr lang="en-US" sz="3200" dirty="0" err="1" smtClean="0"/>
              <a:t>llow_mult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2600" dirty="0">
                <a:latin typeface="+mn-lt"/>
              </a:rPr>
              <a:t>{</a:t>
            </a:r>
            <a:r>
              <a:rPr lang="en-US" sz="2600" dirty="0" err="1">
                <a:latin typeface="+mn-lt"/>
              </a:rPr>
              <a:t>default_bucket_props</a:t>
            </a:r>
            <a:r>
              <a:rPr lang="en-US" sz="2600" dirty="0">
                <a:latin typeface="+mn-lt"/>
              </a:rPr>
              <a:t>, [{</a:t>
            </a:r>
            <a:r>
              <a:rPr lang="en-US" sz="2600" dirty="0" err="1">
                <a:latin typeface="+mn-lt"/>
              </a:rPr>
              <a:t>allow_mult</a:t>
            </a:r>
            <a:r>
              <a:rPr lang="en-US" sz="2600" dirty="0">
                <a:latin typeface="+mn-lt"/>
              </a:rPr>
              <a:t>, true}]}</a:t>
            </a:r>
            <a:r>
              <a:rPr lang="en-US" sz="2600" dirty="0" smtClean="0">
                <a:latin typeface="+mn-lt"/>
              </a:rPr>
              <a:t>,</a:t>
            </a:r>
            <a:endParaRPr lang="en-US" sz="2800" dirty="0">
              <a:latin typeface="+mn-lt"/>
            </a:endParaRP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endParaRPr lang="en-US" sz="3200" dirty="0"/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endParaRPr lang="en-US" sz="3200" dirty="0">
              <a:latin typeface="+mn-lt"/>
            </a:endParaRPr>
          </a:p>
          <a:p>
            <a:pPr lvl="1"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5844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Join Riak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join &lt;</a:t>
            </a:r>
            <a:r>
              <a:rPr lang="en-US" sz="3200" dirty="0" err="1" smtClean="0">
                <a:latin typeface="+mn-lt"/>
              </a:rPr>
              <a:t>riak@node</a:t>
            </a:r>
            <a:r>
              <a:rPr lang="en-US" sz="3200" dirty="0" smtClean="0">
                <a:latin typeface="+mn-lt"/>
              </a:rPr>
              <a:t>&gt;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plan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commit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transfers</a:t>
            </a:r>
          </a:p>
        </p:txBody>
      </p:sp>
    </p:spTree>
    <p:extLst>
      <p:ext uri="{BB962C8B-B14F-4D97-AF65-F5344CB8AC3E}">
        <p14:creationId xmlns:p14="http://schemas.microsoft.com/office/powerpoint/2010/main" val="28345765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Remove Riak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leave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plan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commit</a:t>
            </a:r>
          </a:p>
        </p:txBody>
      </p:sp>
    </p:spTree>
    <p:extLst>
      <p:ext uri="{BB962C8B-B14F-4D97-AF65-F5344CB8AC3E}">
        <p14:creationId xmlns:p14="http://schemas.microsoft.com/office/powerpoint/2010/main" val="29606521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Replace Riak Nodes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replace 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plan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cluster commit</a:t>
            </a:r>
          </a:p>
        </p:txBody>
      </p:sp>
    </p:spTree>
    <p:extLst>
      <p:ext uri="{BB962C8B-B14F-4D97-AF65-F5344CB8AC3E}">
        <p14:creationId xmlns:p14="http://schemas.microsoft.com/office/powerpoint/2010/main" val="18458053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Configuring MDC Replication</a:t>
            </a:r>
            <a:endParaRPr lang="en-US" sz="3200" dirty="0"/>
          </a:p>
        </p:txBody>
      </p:sp>
      <p:pic>
        <p:nvPicPr>
          <p:cNvPr id="3" name="Picture 2" descr="MDC_Full-sync-smal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7086600" cy="55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56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Configuring MDC Replication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1393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900" dirty="0" err="1">
                <a:latin typeface="+mn-lt"/>
              </a:rPr>
              <a:t>r</a:t>
            </a:r>
            <a:r>
              <a:rPr lang="en-US" sz="2900" dirty="0" err="1" smtClean="0">
                <a:latin typeface="+mn-lt"/>
              </a:rPr>
              <a:t>iak-repl</a:t>
            </a:r>
            <a:r>
              <a:rPr lang="en-US" sz="2900" dirty="0" smtClean="0">
                <a:latin typeface="+mn-lt"/>
              </a:rPr>
              <a:t> add-listener &lt;site&gt; &lt;</a:t>
            </a:r>
            <a:r>
              <a:rPr lang="en-US" sz="2900" dirty="0" err="1" smtClean="0">
                <a:latin typeface="+mn-lt"/>
              </a:rPr>
              <a:t>ip</a:t>
            </a:r>
            <a:r>
              <a:rPr lang="en-US" sz="2900" dirty="0" smtClean="0">
                <a:latin typeface="+mn-lt"/>
              </a:rPr>
              <a:t>&gt; &lt;port&gt;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900" dirty="0" err="1">
                <a:latin typeface="+mn-lt"/>
              </a:rPr>
              <a:t>r</a:t>
            </a:r>
            <a:r>
              <a:rPr lang="en-US" sz="2900" dirty="0" err="1" smtClean="0">
                <a:latin typeface="+mn-lt"/>
              </a:rPr>
              <a:t>iak-repl</a:t>
            </a:r>
            <a:r>
              <a:rPr lang="en-US" sz="2900" dirty="0" smtClean="0">
                <a:latin typeface="+mn-lt"/>
              </a:rPr>
              <a:t> add-site &lt;</a:t>
            </a:r>
            <a:r>
              <a:rPr lang="en-US" sz="2900" dirty="0" err="1" smtClean="0">
                <a:latin typeface="+mn-lt"/>
              </a:rPr>
              <a:t>ip</a:t>
            </a:r>
            <a:r>
              <a:rPr lang="en-US" sz="2900" dirty="0" smtClean="0">
                <a:latin typeface="+mn-lt"/>
              </a:rPr>
              <a:t>&gt; &lt;port&gt; &lt;site&gt;</a:t>
            </a:r>
          </a:p>
        </p:txBody>
      </p:sp>
    </p:spTree>
    <p:extLst>
      <p:ext uri="{BB962C8B-B14F-4D97-AF65-F5344CB8AC3E}">
        <p14:creationId xmlns:p14="http://schemas.microsoft.com/office/powerpoint/2010/main" val="7920349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Configuring MDC Replication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407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900" dirty="0" err="1">
                <a:latin typeface="+mn-lt"/>
              </a:rPr>
              <a:t>r</a:t>
            </a:r>
            <a:r>
              <a:rPr lang="en-US" sz="2900" dirty="0" err="1" smtClean="0">
                <a:latin typeface="+mn-lt"/>
              </a:rPr>
              <a:t>iak-repl</a:t>
            </a:r>
            <a:r>
              <a:rPr lang="en-US" sz="2900" dirty="0" smtClean="0">
                <a:latin typeface="+mn-lt"/>
              </a:rPr>
              <a:t> add-listener &lt;site&gt; &lt;</a:t>
            </a:r>
            <a:r>
              <a:rPr lang="en-US" sz="2900" dirty="0" err="1" smtClean="0">
                <a:latin typeface="+mn-lt"/>
              </a:rPr>
              <a:t>ip</a:t>
            </a:r>
            <a:r>
              <a:rPr lang="en-US" sz="2900" dirty="0" smtClean="0">
                <a:latin typeface="+mn-lt"/>
              </a:rPr>
              <a:t>&gt; &lt;port&gt;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900" dirty="0" err="1">
                <a:latin typeface="+mn-lt"/>
              </a:rPr>
              <a:t>r</a:t>
            </a:r>
            <a:r>
              <a:rPr lang="en-US" sz="2900" dirty="0" err="1" smtClean="0">
                <a:latin typeface="+mn-lt"/>
              </a:rPr>
              <a:t>iak-repl</a:t>
            </a:r>
            <a:r>
              <a:rPr lang="en-US" sz="2900" dirty="0" smtClean="0">
                <a:latin typeface="+mn-lt"/>
              </a:rPr>
              <a:t> add-site &lt;</a:t>
            </a:r>
            <a:r>
              <a:rPr lang="en-US" sz="2900" dirty="0" err="1" smtClean="0">
                <a:latin typeface="+mn-lt"/>
              </a:rPr>
              <a:t>ip</a:t>
            </a:r>
            <a:r>
              <a:rPr lang="en-US" sz="2900" dirty="0" smtClean="0">
                <a:latin typeface="+mn-lt"/>
              </a:rPr>
              <a:t>&gt; &lt;port&gt; &lt;site&gt;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endParaRPr lang="en-US" sz="29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2900" dirty="0" smtClean="0">
                <a:latin typeface="+mn-lt"/>
              </a:rPr>
              <a:t>/</a:t>
            </a:r>
            <a:r>
              <a:rPr lang="en-US" sz="2900" dirty="0" err="1" smtClean="0">
                <a:latin typeface="+mn-lt"/>
              </a:rPr>
              <a:t>etc</a:t>
            </a:r>
            <a:r>
              <a:rPr lang="en-US" sz="2900" dirty="0" smtClean="0">
                <a:latin typeface="+mn-lt"/>
              </a:rPr>
              <a:t>/</a:t>
            </a:r>
            <a:r>
              <a:rPr lang="en-US" sz="2900" dirty="0" err="1" smtClean="0">
                <a:latin typeface="+mn-lt"/>
              </a:rPr>
              <a:t>riak</a:t>
            </a:r>
            <a:r>
              <a:rPr lang="en-US" sz="2900" dirty="0" smtClean="0">
                <a:latin typeface="+mn-lt"/>
              </a:rPr>
              <a:t>/</a:t>
            </a:r>
            <a:r>
              <a:rPr lang="en-US" sz="2900" dirty="0" err="1" smtClean="0">
                <a:latin typeface="+mn-lt"/>
              </a:rPr>
              <a:t>app.config</a:t>
            </a:r>
            <a:endParaRPr lang="en-US" sz="2900" dirty="0" smtClean="0"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900" dirty="0" smtClean="0">
                <a:latin typeface="+mn-lt"/>
              </a:rPr>
              <a:t>{</a:t>
            </a:r>
            <a:r>
              <a:rPr lang="en-US" sz="2900" dirty="0" err="1" smtClean="0">
                <a:latin typeface="+mn-lt"/>
              </a:rPr>
              <a:t>fullsync_on_connect</a:t>
            </a:r>
            <a:r>
              <a:rPr lang="en-US" sz="2900" dirty="0" smtClean="0">
                <a:latin typeface="+mn-lt"/>
              </a:rPr>
              <a:t>, true},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2900" dirty="0" smtClean="0">
                <a:latin typeface="+mn-lt"/>
              </a:rPr>
              <a:t>{</a:t>
            </a:r>
            <a:r>
              <a:rPr lang="en-US" sz="2900" dirty="0" err="1" smtClean="0">
                <a:latin typeface="+mn-lt"/>
              </a:rPr>
              <a:t>fullsync_interval</a:t>
            </a:r>
            <a:r>
              <a:rPr lang="en-US" sz="2900" dirty="0" smtClean="0">
                <a:latin typeface="+mn-lt"/>
              </a:rPr>
              <a:t>, 360},</a:t>
            </a:r>
          </a:p>
        </p:txBody>
      </p:sp>
    </p:spTree>
    <p:extLst>
      <p:ext uri="{BB962C8B-B14F-4D97-AF65-F5344CB8AC3E}">
        <p14:creationId xmlns:p14="http://schemas.microsoft.com/office/powerpoint/2010/main" val="1041155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Rolling Restarts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90600"/>
            <a:ext cx="807720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Check </a:t>
            </a: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smtClean="0">
                <a:latin typeface="Lucida Grande"/>
                <a:cs typeface="Lucida Grande"/>
              </a:rPr>
              <a:t>-admin </a:t>
            </a:r>
            <a:r>
              <a:rPr lang="en-US" sz="2800" dirty="0" err="1" smtClean="0">
                <a:latin typeface="Lucida Grande"/>
                <a:cs typeface="Lucida Grande"/>
              </a:rPr>
              <a:t>ringready</a:t>
            </a:r>
            <a:endParaRPr lang="en-US" sz="2800" dirty="0" smtClean="0">
              <a:latin typeface="Lucida Grande"/>
              <a:cs typeface="Lucida Grande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Check </a:t>
            </a: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smtClean="0">
                <a:latin typeface="Lucida Grande"/>
                <a:cs typeface="Lucida Grande"/>
              </a:rPr>
              <a:t>-admin transfers 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smtClean="0">
                <a:latin typeface="Lucida Grande"/>
                <a:cs typeface="Lucida Grande"/>
              </a:rPr>
              <a:t>-</a:t>
            </a:r>
            <a:r>
              <a:rPr lang="en-US" sz="2800" dirty="0" err="1" smtClean="0">
                <a:latin typeface="Lucida Grande"/>
                <a:cs typeface="Lucida Grande"/>
              </a:rPr>
              <a:t>cs</a:t>
            </a:r>
            <a:r>
              <a:rPr lang="en-US" sz="2800" dirty="0" smtClean="0">
                <a:latin typeface="Lucida Grande"/>
                <a:cs typeface="Lucida Grande"/>
              </a:rPr>
              <a:t>-access flush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Lucida Grande"/>
                <a:cs typeface="Lucida Grande"/>
              </a:rPr>
              <a:t>riak-cs</a:t>
            </a:r>
            <a:r>
              <a:rPr lang="en-US" sz="2800" dirty="0" smtClean="0">
                <a:latin typeface="Lucida Grande"/>
                <a:cs typeface="Lucida Grande"/>
              </a:rPr>
              <a:t> stop; stanchion stop; </a:t>
            </a: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smtClean="0">
                <a:latin typeface="Lucida Grande"/>
                <a:cs typeface="Lucida Grande"/>
              </a:rPr>
              <a:t> stop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 start; stanchion start; </a:t>
            </a:r>
            <a:r>
              <a:rPr lang="en-US" sz="2800" dirty="0" err="1" smtClean="0">
                <a:latin typeface="Lucida Grande"/>
                <a:cs typeface="Lucida Grande"/>
              </a:rPr>
              <a:t>riak-cs</a:t>
            </a:r>
            <a:r>
              <a:rPr lang="en-US" sz="2800" dirty="0" smtClean="0">
                <a:latin typeface="Lucida Grande"/>
                <a:cs typeface="Lucida Grande"/>
              </a:rPr>
              <a:t> start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-admin wait-for-service </a:t>
            </a: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err="1">
                <a:latin typeface="Lucida Grande"/>
                <a:cs typeface="Lucida Grande"/>
              </a:rPr>
              <a:t>_</a:t>
            </a:r>
            <a:r>
              <a:rPr lang="en-US" sz="2800" dirty="0" err="1" smtClean="0">
                <a:latin typeface="Lucida Grande"/>
                <a:cs typeface="Lucida Grande"/>
              </a:rPr>
              <a:t>kv</a:t>
            </a:r>
            <a:endParaRPr lang="en-US" sz="2800" dirty="0" smtClean="0">
              <a:latin typeface="Lucida Grande"/>
              <a:cs typeface="Lucida Grande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Move to next node</a:t>
            </a:r>
          </a:p>
        </p:txBody>
      </p:sp>
    </p:spTree>
    <p:extLst>
      <p:ext uri="{BB962C8B-B14F-4D97-AF65-F5344CB8AC3E}">
        <p14:creationId xmlns:p14="http://schemas.microsoft.com/office/powerpoint/2010/main" val="13446563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Upgrading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3288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Verify Riak status (</a:t>
            </a:r>
            <a:r>
              <a:rPr lang="en-US" sz="2800" dirty="0" err="1" smtClean="0">
                <a:latin typeface="Lucida Grande"/>
                <a:cs typeface="Lucida Grande"/>
              </a:rPr>
              <a:t>ringready</a:t>
            </a:r>
            <a:r>
              <a:rPr lang="en-US" sz="2800" dirty="0" smtClean="0">
                <a:latin typeface="Lucida Grande"/>
                <a:cs typeface="Lucida Grande"/>
              </a:rPr>
              <a:t>/transfers)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Install new Riak, Riak CS, and Stanchion packages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Make any required changes to </a:t>
            </a:r>
            <a:r>
              <a:rPr lang="en-US" sz="2800" dirty="0" err="1" smtClean="0">
                <a:latin typeface="Lucida Grande"/>
                <a:cs typeface="Lucida Grande"/>
              </a:rPr>
              <a:t>app.config</a:t>
            </a:r>
            <a:endParaRPr lang="en-US" sz="2800" dirty="0" smtClean="0">
              <a:latin typeface="Lucida Grande"/>
              <a:cs typeface="Lucida Grande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Execute Rolling Restart</a:t>
            </a:r>
          </a:p>
        </p:txBody>
      </p:sp>
    </p:spTree>
    <p:extLst>
      <p:ext uri="{BB962C8B-B14F-4D97-AF65-F5344CB8AC3E}">
        <p14:creationId xmlns:p14="http://schemas.microsoft.com/office/powerpoint/2010/main" val="2556706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Architecture Overview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Riak Logical Architecture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Riak CS Logical Architecture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Riak CS Physical Architecture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343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>
                <a:latin typeface="+mn-lt"/>
              </a:rPr>
              <a:t>Riak CS Operations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7161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Operations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Garbage Collection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Usage Recording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Storage Statistics</a:t>
            </a:r>
          </a:p>
        </p:txBody>
      </p:sp>
    </p:spTree>
    <p:extLst>
      <p:ext uri="{BB962C8B-B14F-4D97-AF65-F5344CB8AC3E}">
        <p14:creationId xmlns:p14="http://schemas.microsoft.com/office/powerpoint/2010/main" val="3722306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Garbage Collection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40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900" dirty="0" smtClean="0">
                <a:latin typeface="+mn-lt"/>
              </a:rPr>
              <a:t>Object is changed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900" dirty="0" smtClean="0">
                <a:latin typeface="+mn-lt"/>
              </a:rPr>
              <a:t>Old version status set to “</a:t>
            </a:r>
            <a:r>
              <a:rPr lang="en-US" sz="2900" dirty="0" err="1" smtClean="0">
                <a:latin typeface="+mn-lt"/>
              </a:rPr>
              <a:t>pending_delete</a:t>
            </a:r>
            <a:r>
              <a:rPr lang="en-US" sz="2900" dirty="0" smtClean="0">
                <a:latin typeface="+mn-lt"/>
              </a:rPr>
              <a:t>”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900" dirty="0" smtClean="0">
                <a:latin typeface="+mn-lt"/>
              </a:rPr>
              <a:t>GC daemon runs every 15 minutes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900" dirty="0">
                <a:latin typeface="+mn-lt"/>
              </a:rPr>
              <a:t>R</a:t>
            </a:r>
            <a:r>
              <a:rPr lang="en-US" sz="2900" dirty="0" smtClean="0">
                <a:latin typeface="+mn-lt"/>
              </a:rPr>
              <a:t>emoved if change time &gt; </a:t>
            </a:r>
            <a:r>
              <a:rPr lang="en-US" sz="2900" dirty="0" err="1" smtClean="0">
                <a:latin typeface="+mn-lt"/>
              </a:rPr>
              <a:t>leeway_seconds</a:t>
            </a:r>
            <a:endParaRPr lang="en-US" sz="2900" dirty="0" smtClean="0">
              <a:latin typeface="+mn-lt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900" dirty="0" smtClean="0">
                <a:latin typeface="+mn-lt"/>
              </a:rPr>
              <a:t>Disk space reclaimed on </a:t>
            </a:r>
            <a:r>
              <a:rPr lang="en-US" sz="2900" dirty="0" err="1">
                <a:latin typeface="+mn-lt"/>
              </a:rPr>
              <a:t>B</a:t>
            </a:r>
            <a:r>
              <a:rPr lang="en-US" sz="2900" dirty="0" err="1" smtClean="0">
                <a:latin typeface="+mn-lt"/>
              </a:rPr>
              <a:t>itcask</a:t>
            </a:r>
            <a:r>
              <a:rPr lang="en-US" sz="2900" dirty="0" smtClean="0">
                <a:latin typeface="+mn-lt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3599830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Garbage Collection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riak-cs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leeway_seconds</a:t>
            </a:r>
            <a:r>
              <a:rPr lang="en-US" sz="3200" dirty="0">
                <a:latin typeface="+mn-lt"/>
              </a:rPr>
              <a:t>, 86400}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gc_interval</a:t>
            </a:r>
            <a:r>
              <a:rPr lang="en-US" sz="3200" dirty="0">
                <a:latin typeface="+mn-lt"/>
              </a:rPr>
              <a:t>, 900}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gc_retry_interval</a:t>
            </a:r>
            <a:r>
              <a:rPr lang="en-US" sz="3200" dirty="0">
                <a:latin typeface="+mn-lt"/>
              </a:rPr>
              <a:t>, 21600}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usr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sbin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riak-cs-gc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3794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Usage Recording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Log: user, access type, response size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ached in memory on each node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F</a:t>
            </a:r>
            <a:r>
              <a:rPr lang="en-US" sz="3200" dirty="0" smtClean="0">
                <a:latin typeface="+mn-lt"/>
              </a:rPr>
              <a:t>lushed to archive in Riak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Flushes based on time or log size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401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Usage Recording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riak-cs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access_archive_period</a:t>
            </a:r>
            <a:r>
              <a:rPr lang="en-US" sz="3200" dirty="0">
                <a:latin typeface="+mn-lt"/>
              </a:rPr>
              <a:t>, 3600}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access_log_flush_factor</a:t>
            </a:r>
            <a:r>
              <a:rPr lang="en-US" sz="3200" dirty="0">
                <a:latin typeface="+mn-lt"/>
              </a:rPr>
              <a:t>, 1}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access_log_flush_size</a:t>
            </a:r>
            <a:r>
              <a:rPr lang="en-US" sz="3200" dirty="0">
                <a:latin typeface="+mn-lt"/>
              </a:rPr>
              <a:t>, 1000000}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access_archiver_max_backlog</a:t>
            </a:r>
            <a:r>
              <a:rPr lang="en-US" sz="3200" dirty="0">
                <a:latin typeface="+mn-lt"/>
              </a:rPr>
              <a:t>, 2},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4046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Usage Recording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8392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riak-cs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access_archive_period</a:t>
            </a:r>
            <a:r>
              <a:rPr lang="en-US" sz="3200" dirty="0">
                <a:latin typeface="+mn-lt"/>
              </a:rPr>
              <a:t>, 3600}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access_log_flush_factor</a:t>
            </a:r>
            <a:r>
              <a:rPr lang="en-US" sz="3200" dirty="0">
                <a:latin typeface="+mn-lt"/>
              </a:rPr>
              <a:t>, 1}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access_log_flush_size</a:t>
            </a:r>
            <a:r>
              <a:rPr lang="en-US" sz="3200" dirty="0">
                <a:latin typeface="+mn-lt"/>
              </a:rPr>
              <a:t>, 1000000}</a:t>
            </a:r>
            <a:r>
              <a:rPr lang="en-US" sz="3200" dirty="0" smtClean="0">
                <a:latin typeface="+mn-lt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{</a:t>
            </a:r>
            <a:r>
              <a:rPr lang="en-US" sz="3200" dirty="0" err="1">
                <a:latin typeface="+mn-lt"/>
              </a:rPr>
              <a:t>access_archiver_max_backlog</a:t>
            </a:r>
            <a:r>
              <a:rPr lang="en-US" sz="3200" dirty="0">
                <a:latin typeface="+mn-lt"/>
              </a:rPr>
              <a:t>, 2},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0630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Usage Recording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13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</a:t>
            </a:r>
            <a:r>
              <a:rPr lang="en-US" sz="3200" dirty="0" err="1" smtClean="0">
                <a:latin typeface="Lucida Grande"/>
                <a:cs typeface="Lucida Grande"/>
              </a:rPr>
              <a:t>cs</a:t>
            </a:r>
            <a:r>
              <a:rPr lang="en-US" sz="3200" dirty="0" smtClean="0">
                <a:latin typeface="Lucida Grande"/>
                <a:cs typeface="Lucida Grande"/>
              </a:rPr>
              <a:t>-access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{ flush [-w &lt;5s intervals&gt;] </a:t>
            </a:r>
            <a:r>
              <a:rPr lang="en-US" sz="2600" dirty="0" smtClean="0">
                <a:latin typeface="Lucida Grande"/>
                <a:cs typeface="Lucida Grande"/>
              </a:rPr>
              <a:t>}</a:t>
            </a:r>
            <a:endParaRPr lang="en-US" sz="2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07359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Storage Statistics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Statistics tracked on a per-user basis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Scheduled or manual batch process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Executed as a </a:t>
            </a:r>
            <a:r>
              <a:rPr lang="en-US" sz="3200" dirty="0" err="1" smtClean="0">
                <a:latin typeface="Lucida Grande"/>
                <a:cs typeface="Lucida Grande"/>
              </a:rPr>
              <a:t>MapReduce</a:t>
            </a:r>
            <a:r>
              <a:rPr lang="en-US" sz="3200" dirty="0" smtClean="0">
                <a:latin typeface="Lucida Grande"/>
                <a:cs typeface="Lucida Grande"/>
              </a:rPr>
              <a:t> job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Multiple nodes can participate</a:t>
            </a:r>
          </a:p>
        </p:txBody>
      </p:sp>
    </p:spTree>
    <p:extLst>
      <p:ext uri="{BB962C8B-B14F-4D97-AF65-F5344CB8AC3E}">
        <p14:creationId xmlns:p14="http://schemas.microsoft.com/office/powerpoint/2010/main" val="2442383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Storage Statistics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etc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app.config</a:t>
            </a:r>
            <a:endParaRPr lang="en-US" sz="3200" dirty="0" smtClean="0">
              <a:latin typeface="Lucida Grande"/>
              <a:cs typeface="Lucida Grande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Lucida Grande"/>
                <a:cs typeface="Lucida Grande"/>
              </a:rPr>
              <a:t>{</a:t>
            </a:r>
            <a:r>
              <a:rPr lang="en-US" sz="3200" dirty="0" err="1">
                <a:latin typeface="Lucida Grande"/>
                <a:cs typeface="Lucida Grande"/>
              </a:rPr>
              <a:t>storage_schedule</a:t>
            </a:r>
            <a:r>
              <a:rPr lang="en-US" sz="3200" dirty="0">
                <a:latin typeface="Lucida Grande"/>
                <a:cs typeface="Lucida Grande"/>
              </a:rPr>
              <a:t>, </a:t>
            </a:r>
            <a:r>
              <a:rPr lang="en-US" sz="3200" dirty="0" smtClean="0">
                <a:latin typeface="Lucida Grande"/>
                <a:cs typeface="Lucida Grande"/>
              </a:rPr>
              <a:t>[“0500”]</a:t>
            </a:r>
            <a:r>
              <a:rPr lang="en-US" sz="3200" dirty="0">
                <a:latin typeface="Lucida Grande"/>
                <a:cs typeface="Lucida Grande"/>
              </a:rPr>
              <a:t>}</a:t>
            </a:r>
            <a:r>
              <a:rPr lang="en-US" sz="3200" dirty="0" smtClean="0">
                <a:latin typeface="Lucida Grande"/>
                <a:cs typeface="Lucida Grande"/>
              </a:rPr>
              <a:t>,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Lucida Grande"/>
                <a:cs typeface="Lucida Grande"/>
              </a:rPr>
              <a:t>{</a:t>
            </a:r>
            <a:r>
              <a:rPr lang="en-US" sz="3200" dirty="0" err="1">
                <a:latin typeface="Lucida Grande"/>
                <a:cs typeface="Lucida Grande"/>
              </a:rPr>
              <a:t>storage_archive_period</a:t>
            </a:r>
            <a:r>
              <a:rPr lang="en-US" sz="3200" dirty="0">
                <a:latin typeface="Lucida Grande"/>
                <a:cs typeface="Lucida Grande"/>
              </a:rPr>
              <a:t>, 86400},</a:t>
            </a:r>
            <a:endParaRPr lang="en-US" sz="3200" dirty="0" smtClean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394619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Logical Architecture</a:t>
            </a:r>
            <a:endParaRPr lang="en-US" sz="3200" dirty="0"/>
          </a:p>
        </p:txBody>
      </p:sp>
      <p:pic>
        <p:nvPicPr>
          <p:cNvPr id="8" name="Picture 7" descr="riak-r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768965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3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Storage Statistics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73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</a:t>
            </a:r>
            <a:r>
              <a:rPr lang="en-US" sz="3200" dirty="0" err="1" smtClean="0">
                <a:latin typeface="Lucida Grande"/>
                <a:cs typeface="Lucida Grande"/>
              </a:rPr>
              <a:t>cs</a:t>
            </a:r>
            <a:r>
              <a:rPr lang="en-US" sz="3200" dirty="0" smtClean="0">
                <a:latin typeface="Lucida Grande"/>
                <a:cs typeface="Lucida Grande"/>
              </a:rPr>
              <a:t>-storage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{ </a:t>
            </a:r>
            <a:r>
              <a:rPr lang="en-US" sz="2600" dirty="0" smtClean="0">
                <a:latin typeface="Lucida Grande"/>
                <a:cs typeface="Lucida Grande"/>
              </a:rPr>
              <a:t>batch [--</a:t>
            </a:r>
            <a:r>
              <a:rPr lang="en-US" sz="2600" dirty="0" err="1" smtClean="0">
                <a:latin typeface="Lucida Grande"/>
                <a:cs typeface="Lucida Grande"/>
              </a:rPr>
              <a:t>recalc</a:t>
            </a:r>
            <a:r>
              <a:rPr lang="en-US" sz="2600" dirty="0" smtClean="0">
                <a:latin typeface="Lucida Grande"/>
                <a:cs typeface="Lucida Grande"/>
              </a:rPr>
              <a:t>] | status | pause | resume | </a:t>
            </a:r>
          </a:p>
          <a:p>
            <a:pPr algn="l">
              <a:lnSpc>
                <a:spcPct val="150000"/>
              </a:lnSpc>
            </a:pPr>
            <a:r>
              <a:rPr lang="en-US" sz="2600" dirty="0">
                <a:latin typeface="Lucida Grande"/>
                <a:cs typeface="Lucida Grande"/>
              </a:rPr>
              <a:t> </a:t>
            </a:r>
            <a:r>
              <a:rPr lang="en-US" sz="2600" dirty="0" smtClean="0">
                <a:latin typeface="Lucida Grande"/>
                <a:cs typeface="Lucida Grande"/>
              </a:rPr>
              <a:t> cancel }</a:t>
            </a:r>
            <a:endParaRPr lang="en-US" sz="26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344536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>
                <a:latin typeface="+mn-lt"/>
              </a:rPr>
              <a:t>Capacity Planning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578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Capacity Planning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Initial Capacity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Scaling Profile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Scaling Thresholds</a:t>
            </a:r>
          </a:p>
        </p:txBody>
      </p:sp>
    </p:spTree>
    <p:extLst>
      <p:ext uri="{BB962C8B-B14F-4D97-AF65-F5344CB8AC3E}">
        <p14:creationId xmlns:p14="http://schemas.microsoft.com/office/powerpoint/2010/main" val="2798100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Initial Capacity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How many objects?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What size are the objects?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Object count change over time?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What </a:t>
            </a:r>
            <a:r>
              <a:rPr lang="en-US" sz="3200" dirty="0" smtClean="0">
                <a:latin typeface="+mn-lt"/>
              </a:rPr>
              <a:t>is your </a:t>
            </a:r>
            <a:r>
              <a:rPr lang="en-US" sz="3200" dirty="0">
                <a:latin typeface="+mn-lt"/>
              </a:rPr>
              <a:t>access </a:t>
            </a:r>
            <a:r>
              <a:rPr lang="en-US" sz="3200" dirty="0" smtClean="0">
                <a:latin typeface="+mn-lt"/>
              </a:rPr>
              <a:t>profile?</a:t>
            </a:r>
          </a:p>
        </p:txBody>
      </p:sp>
    </p:spTree>
    <p:extLst>
      <p:ext uri="{BB962C8B-B14F-4D97-AF65-F5344CB8AC3E}">
        <p14:creationId xmlns:p14="http://schemas.microsoft.com/office/powerpoint/2010/main" val="774135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Access Profile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How many requests per second?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What is the request distribution?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How are you querying?</a:t>
            </a:r>
          </a:p>
        </p:txBody>
      </p:sp>
    </p:spTree>
    <p:extLst>
      <p:ext uri="{BB962C8B-B14F-4D97-AF65-F5344CB8AC3E}">
        <p14:creationId xmlns:p14="http://schemas.microsoft.com/office/powerpoint/2010/main" val="2183270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Bottlenecks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50232"/>
              </p:ext>
            </p:extLst>
          </p:nvPr>
        </p:nvGraphicFramePr>
        <p:xfrm>
          <a:off x="2819400" y="2057400"/>
          <a:ext cx="3314700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73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Riak KV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Riak CS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I/O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34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Estimating Disk Capacity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28600" y="152401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3200" smtClean="0"/>
              <a:t>Estimating Disk Capacity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530" y="3210261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nodes *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1 +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              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64600" y="1087666"/>
            <a:ext cx="571500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disk space per node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711065" y="3531823"/>
            <a:ext cx="571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320120" y="3469010"/>
            <a:ext cx="2895600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% free space</a:t>
            </a:r>
          </a:p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520" y="2345329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objects * size * </a:t>
            </a:r>
            <a:r>
              <a:rPr lang="en-US" sz="3200" dirty="0">
                <a:latin typeface="+mn-lt"/>
              </a:rPr>
              <a:t>N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838761" y="4017499"/>
            <a:ext cx="1849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567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Estimating Disk Capacity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2401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3200" smtClean="0"/>
              <a:t>Estimating Disk Capacity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5043" y="3223089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n-lt"/>
              </a:rPr>
              <a:t>5</a:t>
            </a:r>
            <a:r>
              <a:rPr lang="en-US" sz="3200" dirty="0" smtClean="0">
                <a:latin typeface="+mn-lt"/>
              </a:rPr>
              <a:t> *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1 +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     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4600" y="1087666"/>
            <a:ext cx="571500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disk space per node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711065" y="3531823"/>
            <a:ext cx="571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794131" y="3469010"/>
            <a:ext cx="2895600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35</a:t>
            </a:r>
          </a:p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349" y="2345329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1MM * 100kb * 3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02906" y="4017499"/>
            <a:ext cx="70344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456213" y="4614700"/>
            <a:ext cx="43817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 smtClean="0">
                <a:latin typeface="+mn-lt"/>
              </a:rPr>
              <a:t>= 77GB per node</a:t>
            </a:r>
          </a:p>
        </p:txBody>
      </p:sp>
    </p:spTree>
    <p:extLst>
      <p:ext uri="{BB962C8B-B14F-4D97-AF65-F5344CB8AC3E}">
        <p14:creationId xmlns:p14="http://schemas.microsoft.com/office/powerpoint/2010/main" val="639149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Scaling Profile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522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Ideal model scales linearly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Practical efficiency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5-7 nodes: 0.8 * peak/n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>
                <a:latin typeface="+mn-lt"/>
              </a:rPr>
              <a:t>8</a:t>
            </a:r>
            <a:r>
              <a:rPr lang="en-US" sz="3200" smtClean="0">
                <a:latin typeface="+mn-lt"/>
              </a:rPr>
              <a:t>-80 </a:t>
            </a:r>
            <a:r>
              <a:rPr lang="en-US" sz="3200" dirty="0" smtClean="0">
                <a:latin typeface="+mn-lt"/>
              </a:rPr>
              <a:t>nodes: 0.85 * peak/n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Failure overhead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-1.2 * peak/n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007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Scaling Profile</a:t>
            </a:r>
            <a:endParaRPr lang="en-US" sz="32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1268088"/>
              </p:ext>
            </p:extLst>
          </p:nvPr>
        </p:nvGraphicFramePr>
        <p:xfrm>
          <a:off x="1524000" y="1447800"/>
          <a:ext cx="61722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490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Logical Architecture</a:t>
            </a:r>
            <a:endParaRPr lang="en-US" sz="3200" dirty="0"/>
          </a:p>
        </p:txBody>
      </p:sp>
      <p:pic>
        <p:nvPicPr>
          <p:cNvPr id="3" name="Picture 2" descr="riak-data-distrib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870857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23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Scaling Profile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Peak </a:t>
            </a: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eq</a:t>
            </a:r>
            <a:r>
              <a:rPr lang="en-US" sz="3200" dirty="0" smtClean="0">
                <a:latin typeface="+mn-lt"/>
              </a:rPr>
              <a:t>/s = 1000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Node count = 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72679"/>
              </p:ext>
            </p:extLst>
          </p:nvPr>
        </p:nvGraphicFramePr>
        <p:xfrm>
          <a:off x="2057400" y="3352800"/>
          <a:ext cx="5029200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/>
                <a:gridCol w="1676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760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-240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1160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+160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1314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+154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56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Choosing </a:t>
            </a:r>
            <a:r>
              <a:rPr lang="en-US" sz="3200" dirty="0" err="1" smtClean="0"/>
              <a:t>ring_creation_size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Can only be set once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All nodes must agree (MDC as well)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10-50 </a:t>
            </a:r>
            <a:r>
              <a:rPr lang="en-US" sz="3200" dirty="0" err="1" smtClean="0">
                <a:latin typeface="+mn-lt"/>
              </a:rPr>
              <a:t>vnodes</a:t>
            </a:r>
            <a:r>
              <a:rPr lang="en-US" sz="3200" dirty="0" smtClean="0">
                <a:latin typeface="+mn-lt"/>
              </a:rPr>
              <a:t> per node is best</a:t>
            </a:r>
          </a:p>
        </p:txBody>
      </p:sp>
    </p:spTree>
    <p:extLst>
      <p:ext uri="{BB962C8B-B14F-4D97-AF65-F5344CB8AC3E}">
        <p14:creationId xmlns:p14="http://schemas.microsoft.com/office/powerpoint/2010/main" val="3530949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Monitoring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11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Monitoring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System Metrics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Service Status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Metrics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5547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System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endParaRPr lang="en-US" sz="3200" dirty="0" smtClean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0452"/>
              </p:ext>
            </p:extLst>
          </p:nvPr>
        </p:nvGraphicFramePr>
        <p:xfrm>
          <a:off x="838200" y="1371600"/>
          <a:ext cx="7467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Metric</a:t>
                      </a:r>
                      <a:endParaRPr lang="en-US" b="1" dirty="0"/>
                    </a:p>
                  </a:txBody>
                  <a:tcPr marL="137160" marR="137160" marT="137160" marB="13716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Threshold</a:t>
                      </a:r>
                      <a:endParaRPr lang="en-US" b="1" dirty="0"/>
                    </a:p>
                  </a:txBody>
                  <a:tcPr marL="137160" marR="137160" marT="137160" marB="1371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75%</a:t>
                      </a:r>
                      <a:r>
                        <a:rPr lang="en-US" baseline="0" dirty="0" smtClean="0"/>
                        <a:t> * </a:t>
                      </a:r>
                      <a:r>
                        <a:rPr lang="en-US" baseline="0" dirty="0" err="1" smtClean="0"/>
                        <a:t>num_cores</a:t>
                      </a:r>
                      <a:endParaRPr lang="en-US" dirty="0"/>
                    </a:p>
                  </a:txBody>
                  <a:tcPr marL="137160" marR="137160" marT="137160" marB="13716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70%</a:t>
                      </a:r>
                      <a:r>
                        <a:rPr lang="en-US" baseline="0" dirty="0" smtClean="0"/>
                        <a:t> - buffers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Space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 marL="137160" marR="137160" marT="137160" marB="1371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IO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80% sustained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70% sustained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File Descriptors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75%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ulimit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Swap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&gt; 0KB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31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Service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 ping or /ping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iak-cs</a:t>
            </a:r>
            <a:r>
              <a:rPr lang="en-US" sz="3200" dirty="0" smtClean="0">
                <a:latin typeface="+mn-lt"/>
              </a:rPr>
              <a:t> ping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s</a:t>
            </a:r>
            <a:r>
              <a:rPr lang="en-US" sz="3200" dirty="0" smtClean="0">
                <a:latin typeface="+mn-lt"/>
              </a:rPr>
              <a:t>tanchion ping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test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</a:t>
            </a:r>
            <a:r>
              <a:rPr lang="en-US" sz="3200" dirty="0" err="1" smtClean="0">
                <a:latin typeface="+mn-lt"/>
              </a:rPr>
              <a:t>ring_status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190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Service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ping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ong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3200" dirty="0" smtClean="0">
                <a:latin typeface="+mn-lt"/>
              </a:rPr>
              <a:t>GET /ping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OK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659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Service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test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Successfully completed 1 read/write cycle </a:t>
            </a:r>
            <a:r>
              <a:rPr lang="en-US" sz="1600" dirty="0">
                <a:latin typeface="+mn-lt"/>
              </a:rPr>
              <a:t>to 'riak</a:t>
            </a:r>
            <a:r>
              <a:rPr lang="en-US" sz="1600" dirty="0" smtClean="0">
                <a:latin typeface="+mn-lt"/>
              </a:rPr>
              <a:t>@node1.cluster'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913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Service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</a:t>
            </a:r>
            <a:r>
              <a:rPr lang="en-US" sz="3200" dirty="0" err="1" smtClean="0">
                <a:latin typeface="+mn-lt"/>
              </a:rPr>
              <a:t>ring_status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==</a:t>
            </a:r>
            <a:r>
              <a:rPr lang="en-US" sz="1600" dirty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Claimant ===</a:t>
            </a:r>
            <a:r>
              <a:rPr lang="en-US" sz="1600" dirty="0" smtClean="0">
                <a:latin typeface="+mn-lt"/>
              </a:rPr>
              <a:t>======</a:t>
            </a:r>
            <a:r>
              <a:rPr lang="en-US" sz="1600" dirty="0">
                <a:latin typeface="+mn-lt"/>
              </a:rPr>
              <a:t>===</a:t>
            </a:r>
            <a:r>
              <a:rPr lang="en-US" sz="1600" dirty="0" smtClean="0">
                <a:latin typeface="+mn-lt"/>
              </a:rPr>
              <a:t>==</a:t>
            </a:r>
            <a:r>
              <a:rPr lang="en-US" sz="1600" dirty="0">
                <a:latin typeface="+mn-lt"/>
              </a:rPr>
              <a:t>====</a:t>
            </a:r>
            <a:r>
              <a:rPr lang="en-US" sz="1600" dirty="0" smtClean="0">
                <a:latin typeface="+mn-lt"/>
              </a:rPr>
              <a:t>==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Claimant:  'riak</a:t>
            </a:r>
            <a:r>
              <a:rPr lang="en-US" sz="1600" dirty="0" smtClean="0">
                <a:latin typeface="+mn-lt"/>
              </a:rPr>
              <a:t>@node1.cluster'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Status:     up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Ring Ready: true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===========</a:t>
            </a:r>
            <a:r>
              <a:rPr lang="en-US" sz="1600" dirty="0" smtClean="0">
                <a:latin typeface="+mn-lt"/>
              </a:rPr>
              <a:t>==</a:t>
            </a:r>
            <a:r>
              <a:rPr lang="en-US" sz="1600" dirty="0">
                <a:latin typeface="+mn-lt"/>
              </a:rPr>
              <a:t>==== Ownership Handoff 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================</a:t>
            </a:r>
          </a:p>
          <a:p>
            <a:pPr algn="l"/>
            <a:r>
              <a:rPr lang="en-US" sz="1600" dirty="0">
                <a:latin typeface="+mn-lt"/>
              </a:rPr>
              <a:t>No pending changes.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===============</a:t>
            </a:r>
            <a:r>
              <a:rPr lang="en-US" sz="1600" dirty="0" smtClean="0">
                <a:latin typeface="+mn-lt"/>
              </a:rPr>
              <a:t>=== </a:t>
            </a:r>
            <a:r>
              <a:rPr lang="en-US" sz="1600" dirty="0">
                <a:latin typeface="+mn-lt"/>
              </a:rPr>
              <a:t>Unreachable Nodes 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============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All nodes are up and reachable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445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status</a:t>
            </a: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fr-FR" sz="1600" dirty="0">
                <a:latin typeface="+mn-lt"/>
              </a:rPr>
              <a:t>1-minute </a:t>
            </a:r>
            <a:r>
              <a:rPr lang="fr-FR" sz="1600" dirty="0" err="1">
                <a:latin typeface="+mn-lt"/>
              </a:rPr>
              <a:t>stats</a:t>
            </a:r>
            <a:r>
              <a:rPr lang="fr-FR" sz="1600" dirty="0">
                <a:latin typeface="+mn-lt"/>
              </a:rPr>
              <a:t> for 'riak</a:t>
            </a:r>
            <a:r>
              <a:rPr lang="fr-FR" sz="1600" dirty="0" smtClean="0">
                <a:latin typeface="+mn-lt"/>
              </a:rPr>
              <a:t>@node1.cluster'</a:t>
            </a:r>
            <a:endParaRPr lang="fr-FR" sz="1600" dirty="0">
              <a:latin typeface="+mn-lt"/>
            </a:endParaRPr>
          </a:p>
          <a:p>
            <a:pPr algn="l"/>
            <a:r>
              <a:rPr lang="fr-FR" sz="1600" dirty="0">
                <a:latin typeface="+mn-lt"/>
              </a:rPr>
              <a:t>-------------------------------------------</a:t>
            </a:r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 err="1" smtClean="0">
                <a:latin typeface="+mn-lt"/>
              </a:rPr>
              <a:t>vnode_gets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: 192</a:t>
            </a:r>
          </a:p>
          <a:p>
            <a:pPr algn="l"/>
            <a:r>
              <a:rPr lang="en-US" sz="1600" dirty="0" err="1">
                <a:latin typeface="+mn-lt"/>
              </a:rPr>
              <a:t>vnode_gets_total</a:t>
            </a:r>
            <a:r>
              <a:rPr lang="en-US" sz="1600" dirty="0">
                <a:latin typeface="+mn-lt"/>
              </a:rPr>
              <a:t> : 131555</a:t>
            </a:r>
          </a:p>
          <a:p>
            <a:pPr algn="l"/>
            <a:r>
              <a:rPr lang="en-US" sz="1600" dirty="0" err="1">
                <a:latin typeface="+mn-lt"/>
              </a:rPr>
              <a:t>vnode_puts</a:t>
            </a:r>
            <a:r>
              <a:rPr lang="en-US" sz="1600" dirty="0">
                <a:latin typeface="+mn-lt"/>
              </a:rPr>
              <a:t> : 12</a:t>
            </a:r>
          </a:p>
          <a:p>
            <a:pPr algn="l"/>
            <a:r>
              <a:rPr lang="en-US" sz="1600" dirty="0" err="1">
                <a:latin typeface="+mn-lt"/>
              </a:rPr>
              <a:t>vnode_puts_total</a:t>
            </a:r>
            <a:r>
              <a:rPr lang="en-US" sz="1600" dirty="0">
                <a:latin typeface="+mn-lt"/>
              </a:rPr>
              <a:t> : 17287</a:t>
            </a:r>
          </a:p>
          <a:p>
            <a:pPr algn="l"/>
            <a:r>
              <a:rPr lang="en-US" sz="1600" dirty="0" err="1">
                <a:latin typeface="+mn-lt"/>
              </a:rPr>
              <a:t>vnode_index_reads</a:t>
            </a:r>
            <a:r>
              <a:rPr lang="en-US" sz="1600" dirty="0">
                <a:latin typeface="+mn-lt"/>
              </a:rPr>
              <a:t> : 277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node_get_fsm_time_mean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756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node_get_fsm_time_median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726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node_put_fsm_time_mean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1098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node_put_fsm_time_median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1012</a:t>
            </a:r>
          </a:p>
        </p:txBody>
      </p:sp>
    </p:spTree>
    <p:extLst>
      <p:ext uri="{BB962C8B-B14F-4D97-AF65-F5344CB8AC3E}">
        <p14:creationId xmlns:p14="http://schemas.microsoft.com/office/powerpoint/2010/main" val="3637329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Logical Architecture</a:t>
            </a:r>
            <a:endParaRPr lang="en-US" sz="3200" dirty="0"/>
          </a:p>
        </p:txBody>
      </p:sp>
      <p:pic>
        <p:nvPicPr>
          <p:cNvPr id="7" name="Picture 6" descr="Riak CS 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78" y="914400"/>
            <a:ext cx="681062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2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Multi-Data Center Replication Stats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lvl="1" algn="l"/>
            <a:r>
              <a:rPr lang="en-US" sz="3200" dirty="0" smtClean="0"/>
              <a:t>$ </a:t>
            </a:r>
            <a:r>
              <a:rPr lang="en-US" sz="3200" dirty="0" err="1" smtClean="0"/>
              <a:t>riak-repl</a:t>
            </a:r>
            <a:r>
              <a:rPr lang="en-US" sz="3200" dirty="0" smtClean="0"/>
              <a:t> status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leader</a:t>
            </a:r>
            <a:r>
              <a:rPr lang="en-US" sz="1600" dirty="0">
                <a:latin typeface="+mn-lt"/>
              </a:rPr>
              <a:t>: 'riak@s3r1.ewr1'   </a:t>
            </a:r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           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{</a:t>
            </a:r>
            <a:r>
              <a:rPr lang="en-US" sz="1600" dirty="0">
                <a:latin typeface="+mn-lt"/>
              </a:rPr>
              <a:t>dropped_count,0},</a:t>
            </a: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{</a:t>
            </a:r>
            <a:r>
              <a:rPr lang="en-US" sz="1600" dirty="0">
                <a:latin typeface="+mn-lt"/>
              </a:rPr>
              <a:t>queue_length,0},</a:t>
            </a:r>
          </a:p>
          <a:p>
            <a:pPr algn="l"/>
            <a:r>
              <a:rPr lang="en-US" sz="1600" dirty="0">
                <a:latin typeface="+mn-lt"/>
              </a:rPr>
              <a:t>  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>
                <a:latin typeface="+mn-lt"/>
              </a:rPr>
              <a:t>queue_byte_size,0},</a:t>
            </a:r>
          </a:p>
          <a:p>
            <a:pPr algn="l"/>
            <a:r>
              <a:rPr lang="en-US" sz="1600" dirty="0">
                <a:latin typeface="+mn-lt"/>
              </a:rPr>
              <a:t>  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>
                <a:latin typeface="+mn-lt"/>
              </a:rPr>
              <a:t>queue_max_size,104857600},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159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&lt;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-node&gt;:8080/</a:t>
            </a:r>
            <a:r>
              <a:rPr lang="en-US" sz="3200" dirty="0" err="1" smtClean="0">
                <a:latin typeface="+mn-lt"/>
              </a:rPr>
              <a:t>riak-cs</a:t>
            </a:r>
            <a:r>
              <a:rPr lang="en-US" sz="3200" dirty="0" smtClean="0">
                <a:latin typeface="+mn-lt"/>
              </a:rPr>
              <a:t>/stats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 err="1"/>
              <a:t>block_get</a:t>
            </a:r>
            <a:r>
              <a:rPr lang="en-US" sz="1600" dirty="0"/>
              <a:t>: Total BLOCK GET operations performed</a:t>
            </a:r>
          </a:p>
          <a:p>
            <a:pPr algn="l"/>
            <a:r>
              <a:rPr lang="en-US" sz="1600" dirty="0" err="1"/>
              <a:t>block_put</a:t>
            </a:r>
            <a:r>
              <a:rPr lang="en-US" sz="1600" dirty="0"/>
              <a:t>: Total BLOCK GET operations performed</a:t>
            </a:r>
          </a:p>
          <a:p>
            <a:pPr algn="l"/>
            <a:r>
              <a:rPr lang="en-US" sz="1600" dirty="0" err="1">
                <a:solidFill>
                  <a:schemeClr val="tx1"/>
                </a:solidFill>
              </a:rPr>
              <a:t>block_delete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/>
              <a:t> Total BLOCK DELETE operations performed</a:t>
            </a:r>
          </a:p>
          <a:p>
            <a:pPr algn="l"/>
            <a:r>
              <a:rPr lang="en-US" sz="1600" dirty="0" err="1"/>
              <a:t>service_get_buckets</a:t>
            </a:r>
            <a:r>
              <a:rPr lang="en-US" sz="1600" dirty="0"/>
              <a:t>: Total GET BUCKETS operations performed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</a:rPr>
              <a:t>bucket_list_keys</a:t>
            </a:r>
            <a:r>
              <a:rPr lang="en-US" sz="1600" dirty="0">
                <a:solidFill>
                  <a:srgbClr val="FF0000"/>
                </a:solidFill>
              </a:rPr>
              <a:t>: Total BUCKET LIST KEYS operations performed</a:t>
            </a:r>
          </a:p>
          <a:p>
            <a:pPr algn="l"/>
            <a:r>
              <a:rPr lang="en-US" sz="1600" dirty="0" err="1"/>
              <a:t>bucket_create</a:t>
            </a:r>
            <a:r>
              <a:rPr lang="en-US" sz="1600" dirty="0"/>
              <a:t>: Total BUCKET CREATE operations performed</a:t>
            </a:r>
          </a:p>
          <a:p>
            <a:pPr algn="l"/>
            <a:r>
              <a:rPr lang="en-US" sz="1600" dirty="0" err="1"/>
              <a:t>bucket_delete</a:t>
            </a:r>
            <a:r>
              <a:rPr lang="en-US" sz="1600" dirty="0"/>
              <a:t>: Total BUCKET DELETE operations performed</a:t>
            </a:r>
          </a:p>
          <a:p>
            <a:pPr algn="l"/>
            <a:r>
              <a:rPr lang="en-US" sz="1600" dirty="0" err="1"/>
              <a:t>bucket_get_acl</a:t>
            </a:r>
            <a:r>
              <a:rPr lang="en-US" sz="1600" dirty="0"/>
              <a:t>: Total BUCKET GET ACL operations performed</a:t>
            </a:r>
          </a:p>
          <a:p>
            <a:pPr algn="l"/>
            <a:r>
              <a:rPr lang="en-US" sz="1600" dirty="0" err="1"/>
              <a:t>bucket_put_acl</a:t>
            </a:r>
            <a:r>
              <a:rPr lang="en-US" sz="1600" dirty="0"/>
              <a:t>: Total BUCKET PUT ACL operations performed</a:t>
            </a:r>
          </a:p>
          <a:p>
            <a:pPr algn="l"/>
            <a:r>
              <a:rPr lang="en-US" sz="1600" dirty="0" err="1"/>
              <a:t>object_get</a:t>
            </a:r>
            <a:r>
              <a:rPr lang="en-US" sz="1600" dirty="0"/>
              <a:t>: Total GET operations performed</a:t>
            </a:r>
          </a:p>
          <a:p>
            <a:pPr algn="l"/>
            <a:r>
              <a:rPr lang="en-US" sz="1600" dirty="0" err="1"/>
              <a:t>object_put</a:t>
            </a:r>
            <a:r>
              <a:rPr lang="en-US" sz="1600" dirty="0"/>
              <a:t>: Total PUT operations performed</a:t>
            </a:r>
          </a:p>
          <a:p>
            <a:pPr algn="l"/>
            <a:r>
              <a:rPr lang="en-US" sz="1600" dirty="0" err="1"/>
              <a:t>object_head</a:t>
            </a:r>
            <a:r>
              <a:rPr lang="en-US" sz="1600" dirty="0"/>
              <a:t>: Total OBJECT HEAD operations performed</a:t>
            </a:r>
          </a:p>
          <a:p>
            <a:pPr algn="l"/>
            <a:r>
              <a:rPr lang="en-US" sz="1600" dirty="0" err="1"/>
              <a:t>object_delete</a:t>
            </a:r>
            <a:r>
              <a:rPr lang="en-US" sz="1600" dirty="0"/>
              <a:t>: Total OBJECT DELETE operations performed</a:t>
            </a:r>
          </a:p>
          <a:p>
            <a:pPr algn="l"/>
            <a:r>
              <a:rPr lang="en-US" sz="1600" dirty="0" err="1"/>
              <a:t>object_get_acl</a:t>
            </a:r>
            <a:r>
              <a:rPr lang="en-US" sz="1600" dirty="0"/>
              <a:t>: Total OBJECT GET ACL operations performed</a:t>
            </a:r>
          </a:p>
          <a:p>
            <a:pPr algn="l"/>
            <a:r>
              <a:rPr lang="en-US" sz="1600" dirty="0" err="1"/>
              <a:t>object_put_acl</a:t>
            </a:r>
            <a:r>
              <a:rPr lang="en-US" sz="1600" dirty="0"/>
              <a:t>: Total OBJECT PUT ACL operations performed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8088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Monitoring Tools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73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Enterprise</a:t>
            </a:r>
          </a:p>
          <a:p>
            <a:pPr marL="1371600" lvl="2" indent="-4572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SNMP</a:t>
            </a:r>
          </a:p>
          <a:p>
            <a:pPr marL="1371600" lvl="2" indent="-4572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JMX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Nagios</a:t>
            </a:r>
            <a:endParaRPr lang="en-US" sz="3200" dirty="0" smtClean="0">
              <a:latin typeface="+mn-lt"/>
            </a:endParaRPr>
          </a:p>
          <a:p>
            <a:pPr marL="1371600" lvl="2" indent="-4572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+mn-lt"/>
              </a:rPr>
              <a:t>https://</a:t>
            </a:r>
            <a:r>
              <a:rPr lang="en-US" sz="2500" dirty="0" err="1" smtClean="0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sz="25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500" dirty="0" err="1" smtClean="0">
                <a:solidFill>
                  <a:schemeClr val="tx1"/>
                </a:solidFill>
                <a:latin typeface="+mn-lt"/>
              </a:rPr>
              <a:t>basho</a:t>
            </a:r>
            <a:r>
              <a:rPr lang="en-US" sz="25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500" dirty="0" err="1" smtClean="0">
                <a:solidFill>
                  <a:schemeClr val="tx1"/>
                </a:solidFill>
                <a:latin typeface="+mn-lt"/>
              </a:rPr>
              <a:t>riak_nagios</a:t>
            </a:r>
            <a:endParaRPr lang="en-US" sz="250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</a:t>
            </a:r>
            <a:r>
              <a:rPr lang="en-US" sz="3200" dirty="0" err="1" smtClean="0"/>
              <a:t>Nagios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620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check_node</a:t>
            </a:r>
            <a:r>
              <a:rPr lang="en-US" sz="3200" dirty="0" smtClean="0">
                <a:latin typeface="+mn-lt"/>
              </a:rPr>
              <a:t> &lt;check name&gt;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node_up</a:t>
            </a:r>
            <a:endParaRPr lang="en-US" sz="3200" dirty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riak_kv_up</a:t>
            </a:r>
            <a:endParaRPr lang="en-US" sz="3200" dirty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file_handle_count</a:t>
            </a:r>
            <a:endParaRPr lang="en-US" sz="3200" dirty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leveldb_compaction</a:t>
            </a:r>
            <a:r>
              <a:rPr lang="en-US" sz="3200" dirty="0">
                <a:latin typeface="+mn-lt"/>
              </a:rPr>
              <a:t> (errors)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riak_repl</a:t>
            </a:r>
            <a:endParaRPr lang="en-US" sz="32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20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>
                <a:latin typeface="+mn-lt"/>
              </a:rPr>
              <a:t>Logs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786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Log Configuration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Log Files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704593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8763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{lager, [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handlers, [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lager_file_backend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[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   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error.log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error, 10485760, "$D0", 5},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 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console.log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info, 10485760, "$D0", 5}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    ]}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lager_syslog_backend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["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daemon, info]}</a:t>
            </a:r>
          </a:p>
          <a:p>
            <a:pPr algn="l"/>
            <a:r>
              <a:rPr lang="en-US" sz="2200" dirty="0" smtClean="0">
                <a:latin typeface="+mn-lt"/>
              </a:rPr>
              <a:t>    ]},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600200"/>
            <a:ext cx="777240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942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8763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{lager, [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{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handlers, [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lager_file_backend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[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error.log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error, 10485760, "$D0", 5},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console.log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", info, 10485760, "$D0", 5}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]}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lager_syslog_backend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["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", daemon, info]}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]},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1524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31347"/>
              <a:gd name="adj4" fmla="val 169706"/>
            </a:avLst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Log File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19812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42311"/>
              <a:gd name="adj4" fmla="val 193828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Log Level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38100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31345"/>
              <a:gd name="adj4" fmla="val 169706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Max Size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56388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42311"/>
              <a:gd name="adj4" fmla="val 131333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Date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74676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31346"/>
              <a:gd name="adj4" fmla="val 58971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Max Files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83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8763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{lager, [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{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handlers, [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lager_file_backend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, [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{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error.log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", error, 10485760, "$D0", 5},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   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{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console.log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", info, 10485760, "$D0", 5}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 ]}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,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lager_syslog_backend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["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daemon, info]}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]},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38100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661622"/>
              <a:gd name="adj4" fmla="val 54585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Identity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56388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661623"/>
              <a:gd name="adj4" fmla="val 17308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Facility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74676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647002"/>
              <a:gd name="adj4" fmla="val -38608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Log Level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73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1336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"}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crash_log_msg_size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65536},</a:t>
            </a:r>
          </a:p>
          <a:p>
            <a:pPr algn="l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crash_log_size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10485760},</a:t>
            </a:r>
          </a:p>
          <a:p>
            <a:pPr algn="l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crash_log_date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"$D0"},</a:t>
            </a:r>
          </a:p>
          <a:p>
            <a:pPr algn="l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crash_log_count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5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}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86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Physical Architecture</a:t>
            </a:r>
            <a:endParaRPr lang="en-US" sz="3200" dirty="0"/>
          </a:p>
        </p:txBody>
      </p:sp>
      <p:pic>
        <p:nvPicPr>
          <p:cNvPr id="5" name="Picture 4" descr="Screen Shot 2013-03-15 at 9.26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62000"/>
            <a:ext cx="5791200" cy="553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716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Files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Lucida Grande"/>
                <a:cs typeface="Lucida Grande"/>
              </a:rPr>
              <a:t> /</a:t>
            </a:r>
            <a:r>
              <a:rPr lang="en-US" sz="3200" dirty="0" err="1">
                <a:latin typeface="Lucida Grande"/>
                <a:cs typeface="Lucida Grande"/>
              </a:rPr>
              <a:t>var</a:t>
            </a:r>
            <a:r>
              <a:rPr lang="en-US" sz="3200" dirty="0">
                <a:latin typeface="Lucida Grande"/>
                <a:cs typeface="Lucida Grande"/>
              </a:rPr>
              <a:t>/log</a:t>
            </a:r>
            <a:r>
              <a:rPr lang="en-US" sz="3200" dirty="0" smtClean="0">
                <a:latin typeface="Lucida Grande"/>
                <a:cs typeface="Lucida Grande"/>
              </a:rPr>
              <a:t>/[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, </a:t>
            </a:r>
            <a:r>
              <a:rPr lang="en-US" sz="3200" dirty="0" err="1" smtClean="0">
                <a:latin typeface="Lucida Grande"/>
                <a:cs typeface="Lucida Grande"/>
              </a:rPr>
              <a:t>riak-cs</a:t>
            </a:r>
            <a:r>
              <a:rPr lang="en-US" sz="3200" dirty="0" smtClean="0">
                <a:latin typeface="Lucida Grande"/>
                <a:cs typeface="Lucida Grande"/>
              </a:rPr>
              <a:t>, stanchion]</a:t>
            </a:r>
            <a:endParaRPr lang="en-US" sz="3200" dirty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>
                <a:latin typeface="Lucida Grande"/>
                <a:cs typeface="Lucida Grande"/>
              </a:rPr>
              <a:t>|__ </a:t>
            </a:r>
            <a:r>
              <a:rPr lang="en-US" sz="3200" dirty="0" err="1">
                <a:latin typeface="Lucida Grande"/>
                <a:cs typeface="Lucida Grande"/>
              </a:rPr>
              <a:t>console.log</a:t>
            </a:r>
            <a:endParaRPr lang="en-US" sz="3200" dirty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</a:t>
            </a:r>
            <a:r>
              <a:rPr lang="en-US" sz="3200" dirty="0">
                <a:latin typeface="Lucida Grande"/>
                <a:cs typeface="Lucida Grande"/>
              </a:rPr>
              <a:t>__ </a:t>
            </a:r>
            <a:r>
              <a:rPr lang="en-US" sz="3200" dirty="0" err="1" smtClean="0">
                <a:latin typeface="Lucida Grande"/>
                <a:cs typeface="Lucida Grande"/>
              </a:rPr>
              <a:t>error.log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 /</a:t>
            </a:r>
            <a:r>
              <a:rPr lang="en-US" sz="3200" dirty="0" err="1" smtClean="0">
                <a:latin typeface="+mn-lt"/>
              </a:rPr>
              <a:t>var</a:t>
            </a:r>
            <a:r>
              <a:rPr lang="en-US" sz="3200" dirty="0" smtClean="0">
                <a:latin typeface="+mn-lt"/>
              </a:rPr>
              <a:t>/lib/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leveldb</a:t>
            </a:r>
            <a:r>
              <a:rPr lang="en-US" sz="3200" dirty="0" smtClean="0">
                <a:latin typeface="+mn-lt"/>
              </a:rPr>
              <a:t>/*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|__ LOG</a:t>
            </a:r>
          </a:p>
        </p:txBody>
      </p:sp>
    </p:spTree>
    <p:extLst>
      <p:ext uri="{BB962C8B-B14F-4D97-AF65-F5344CB8AC3E}">
        <p14:creationId xmlns:p14="http://schemas.microsoft.com/office/powerpoint/2010/main" val="3148198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Common Error Messages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60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 smtClean="0">
                <a:latin typeface="+mn-lt"/>
              </a:rPr>
              <a:t>Erlang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long_gc</a:t>
            </a:r>
            <a:endParaRPr lang="en-US" sz="24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busy_dist_port</a:t>
            </a:r>
            <a:endParaRPr lang="en-US" sz="24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Too many </a:t>
            </a:r>
            <a:r>
              <a:rPr lang="en-US" sz="2400" dirty="0" err="1" smtClean="0">
                <a:latin typeface="+mn-lt"/>
              </a:rPr>
              <a:t>db</a:t>
            </a:r>
            <a:r>
              <a:rPr lang="en-US" sz="2400" dirty="0" smtClean="0">
                <a:latin typeface="+mn-lt"/>
              </a:rPr>
              <a:t> tables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{error, e____}</a:t>
            </a:r>
          </a:p>
          <a:p>
            <a:pPr marL="742950" lvl="1" indent="-285750" algn="l">
              <a:lnSpc>
                <a:spcPct val="130000"/>
              </a:lnSpc>
              <a:buFont typeface="Arial"/>
              <a:buChar char="•"/>
            </a:pPr>
            <a:r>
              <a:rPr lang="en-US" sz="1800" dirty="0" err="1" smtClean="0">
                <a:latin typeface="+mn-lt"/>
              </a:rPr>
              <a:t>Posix</a:t>
            </a:r>
            <a:r>
              <a:rPr lang="en-US" sz="1800" dirty="0" smtClean="0">
                <a:latin typeface="+mn-lt"/>
              </a:rPr>
              <a:t> errors: http</a:t>
            </a:r>
            <a:r>
              <a:rPr lang="en-US" sz="1800" dirty="0">
                <a:latin typeface="+mn-lt"/>
              </a:rPr>
              <a:t>://</a:t>
            </a:r>
            <a:r>
              <a:rPr lang="en-US" sz="1800" dirty="0" err="1">
                <a:latin typeface="+mn-lt"/>
              </a:rPr>
              <a:t>erldocs.com</a:t>
            </a:r>
            <a:r>
              <a:rPr lang="en-US" sz="1800" dirty="0">
                <a:latin typeface="+mn-lt"/>
              </a:rPr>
              <a:t>/R15B/kernel/</a:t>
            </a:r>
            <a:r>
              <a:rPr lang="en-US" sz="1800" dirty="0" err="1">
                <a:latin typeface="+mn-lt"/>
              </a:rPr>
              <a:t>inet.html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489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Common Error Messages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97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Riak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Bitcask</a:t>
            </a:r>
            <a:endParaRPr lang="en-US" sz="2400" dirty="0" smtClean="0">
              <a:latin typeface="+mn-lt"/>
            </a:endParaRPr>
          </a:p>
          <a:p>
            <a:pPr marL="800100" lvl="1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Failed to merge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LevelDB</a:t>
            </a:r>
            <a:endParaRPr lang="en-US" sz="2400" dirty="0" smtClean="0">
              <a:latin typeface="+mn-lt"/>
            </a:endParaRPr>
          </a:p>
          <a:p>
            <a:pPr marL="800100" lvl="1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Compaction error</a:t>
            </a:r>
          </a:p>
        </p:txBody>
      </p:sp>
    </p:spTree>
    <p:extLst>
      <p:ext uri="{BB962C8B-B14F-4D97-AF65-F5344CB8AC3E}">
        <p14:creationId xmlns:p14="http://schemas.microsoft.com/office/powerpoint/2010/main" val="3127774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Optimizations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611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Optimization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OS Tuning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Tuning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CS Tuning</a:t>
            </a:r>
          </a:p>
        </p:txBody>
      </p:sp>
    </p:spTree>
    <p:extLst>
      <p:ext uri="{BB962C8B-B14F-4D97-AF65-F5344CB8AC3E}">
        <p14:creationId xmlns:p14="http://schemas.microsoft.com/office/powerpoint/2010/main" val="1821974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+mn-lt"/>
              </a:rPr>
              <a:t>Sysctls</a:t>
            </a:r>
            <a:endParaRPr lang="en-US" sz="3200" dirty="0" smtClean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Mount options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I/O scheduler</a:t>
            </a:r>
          </a:p>
        </p:txBody>
      </p:sp>
    </p:spTree>
    <p:extLst>
      <p:ext uri="{BB962C8B-B14F-4D97-AF65-F5344CB8AC3E}">
        <p14:creationId xmlns:p14="http://schemas.microsoft.com/office/powerpoint/2010/main" val="2258702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sysctl.d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riak.conf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vm.swappiness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.tcp_max_syn_backlog = 40000</a:t>
            </a:r>
          </a:p>
          <a:p>
            <a:pPr algn="l"/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net.core.somaxconn</a:t>
            </a:r>
            <a:r>
              <a:rPr lang="en-US" sz="1600" dirty="0">
                <a:latin typeface="+mn-lt"/>
              </a:rPr>
              <a:t>=4000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.tcp_timestamps = 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.tcp_sack = 1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.tcp_window_scaling = 1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.tcp_fin_timeout = 15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.tcp_keepalive_intvl = 30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.tcp_tw_reuse = </a:t>
            </a:r>
            <a:r>
              <a:rPr lang="en-US" sz="1600" dirty="0" smtClean="0">
                <a:latin typeface="+mn-lt"/>
              </a:rPr>
              <a:t>1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# For 10Gb Networks</a:t>
            </a:r>
          </a:p>
          <a:p>
            <a:pPr algn="l"/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net.core.rmem_default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net.core.rmem_max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net.core.wmem_default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net.core.wmem_max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net.core.netdev_max_backlog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10000</a:t>
            </a:r>
          </a:p>
          <a:p>
            <a:pPr algn="l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8371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3058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Mount Options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endParaRPr lang="en-US" sz="1700" dirty="0">
              <a:latin typeface="+mn-lt"/>
            </a:endParaRPr>
          </a:p>
          <a:p>
            <a:pPr algn="l"/>
            <a:r>
              <a:rPr lang="en-US" sz="1700" dirty="0" smtClean="0">
                <a:latin typeface="+mn-lt"/>
              </a:rPr>
              <a:t>EXT4:  </a:t>
            </a:r>
            <a:r>
              <a:rPr lang="en-US" sz="1700" dirty="0" err="1" smtClean="0">
                <a:latin typeface="+mn-lt"/>
              </a:rPr>
              <a:t>noatime,nodiratime,barrier</a:t>
            </a:r>
            <a:r>
              <a:rPr lang="en-US" sz="1700" dirty="0" smtClean="0">
                <a:latin typeface="+mn-lt"/>
              </a:rPr>
              <a:t>=0,data=</a:t>
            </a:r>
            <a:r>
              <a:rPr lang="en-US" sz="1700" dirty="0" err="1" smtClean="0">
                <a:latin typeface="+mn-lt"/>
              </a:rPr>
              <a:t>writeback</a:t>
            </a:r>
            <a:endParaRPr lang="en-US" sz="1700" dirty="0">
              <a:latin typeface="+mn-lt"/>
            </a:endParaRPr>
          </a:p>
          <a:p>
            <a:pPr algn="l"/>
            <a:endParaRPr lang="en-US" sz="1700" dirty="0" smtClean="0">
              <a:latin typeface="+mn-lt"/>
            </a:endParaRPr>
          </a:p>
          <a:p>
            <a:pPr algn="l"/>
            <a:endParaRPr lang="en-US" sz="1700" dirty="0" smtClean="0">
              <a:latin typeface="+mn-lt"/>
            </a:endParaRPr>
          </a:p>
          <a:p>
            <a:pPr algn="l"/>
            <a:r>
              <a:rPr lang="en-US" sz="1700" dirty="0" smtClean="0">
                <a:latin typeface="+mn-lt"/>
              </a:rPr>
              <a:t>XFS:  </a:t>
            </a:r>
            <a:r>
              <a:rPr lang="en-US" sz="1700" dirty="0" err="1" smtClean="0">
                <a:latin typeface="+mn-lt"/>
              </a:rPr>
              <a:t>noatime,nodiratime,nobarrier,logbufs</a:t>
            </a:r>
            <a:r>
              <a:rPr lang="en-US" sz="1700" dirty="0" smtClean="0">
                <a:latin typeface="+mn-lt"/>
              </a:rPr>
              <a:t>=8,logbsize=256k,allocsize=2M</a:t>
            </a: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828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+mn-lt"/>
              </a:rPr>
              <a:t>/sys/block</a:t>
            </a:r>
            <a:r>
              <a:rPr lang="en-US" sz="3200" dirty="0" smtClean="0">
                <a:latin typeface="+mn-lt"/>
              </a:rPr>
              <a:t>/X/</a:t>
            </a:r>
            <a:r>
              <a:rPr lang="en-US" sz="3200" dirty="0">
                <a:latin typeface="+mn-lt"/>
              </a:rPr>
              <a:t>queue/</a:t>
            </a:r>
            <a:r>
              <a:rPr lang="en-US" sz="3200" dirty="0" smtClean="0">
                <a:latin typeface="+mn-lt"/>
              </a:rPr>
              <a:t>scheduler</a:t>
            </a:r>
            <a:endParaRPr lang="en-US" sz="3200" dirty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noop</a:t>
            </a:r>
            <a:endParaRPr lang="en-US" sz="3200" dirty="0" smtClean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deadline</a:t>
            </a:r>
            <a:endParaRPr lang="en-US" sz="32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/sys/block/x/queue/</a:t>
            </a:r>
            <a:r>
              <a:rPr lang="en-US" sz="3200" dirty="0" err="1" smtClean="0">
                <a:latin typeface="+mn-lt"/>
              </a:rPr>
              <a:t>nr_requests</a:t>
            </a:r>
            <a:endParaRPr lang="en-US" sz="3200" dirty="0" smtClean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357384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vm.args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-</a:t>
            </a:r>
            <a:r>
              <a:rPr lang="en-US" sz="1600" dirty="0">
                <a:latin typeface="+mn-lt"/>
              </a:rPr>
              <a:t>name riak</a:t>
            </a:r>
            <a:r>
              <a:rPr lang="en-US" sz="1600" dirty="0" smtClean="0">
                <a:latin typeface="+mn-lt"/>
              </a:rPr>
              <a:t>@riak1.node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setcookie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riak</a:t>
            </a:r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+K </a:t>
            </a:r>
            <a:r>
              <a:rPr lang="en-US" sz="1600" dirty="0" smtClean="0">
                <a:latin typeface="+mn-lt"/>
              </a:rPr>
              <a:t>true</a:t>
            </a:r>
          </a:p>
          <a:p>
            <a:pPr algn="l"/>
            <a:r>
              <a:rPr lang="en-US" sz="1600" dirty="0" smtClean="0">
                <a:latin typeface="+mn-lt"/>
              </a:rPr>
              <a:t>+</a:t>
            </a:r>
            <a:r>
              <a:rPr lang="en-US" sz="1600" dirty="0">
                <a:latin typeface="+mn-lt"/>
              </a:rPr>
              <a:t>A </a:t>
            </a:r>
            <a:r>
              <a:rPr lang="en-US" sz="1600" dirty="0" smtClean="0">
                <a:latin typeface="+mn-lt"/>
              </a:rPr>
              <a:t>64</a:t>
            </a:r>
          </a:p>
          <a:p>
            <a:pPr algn="l"/>
            <a:r>
              <a:rPr lang="en-US" sz="1600" dirty="0">
                <a:latin typeface="+mn-lt"/>
              </a:rPr>
              <a:t>+W </a:t>
            </a:r>
            <a:r>
              <a:rPr lang="en-US" sz="1600" dirty="0" smtClean="0">
                <a:latin typeface="+mn-lt"/>
              </a:rPr>
              <a:t>w</a:t>
            </a: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env</a:t>
            </a:r>
            <a:r>
              <a:rPr lang="en-US" sz="1600" dirty="0">
                <a:latin typeface="+mn-lt"/>
              </a:rPr>
              <a:t> ERL_MAX_PORTS 4096</a:t>
            </a: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env</a:t>
            </a:r>
            <a:r>
              <a:rPr lang="en-US" sz="1600" dirty="0">
                <a:latin typeface="+mn-lt"/>
              </a:rPr>
              <a:t> ERL_CRASH_DUMP /</a:t>
            </a:r>
            <a:r>
              <a:rPr lang="en-US" sz="1600" dirty="0" err="1">
                <a:latin typeface="+mn-lt"/>
              </a:rPr>
              <a:t>var</a:t>
            </a:r>
            <a:r>
              <a:rPr lang="en-US" sz="1600" dirty="0">
                <a:latin typeface="+mn-lt"/>
              </a:rPr>
              <a:t>/log/</a:t>
            </a:r>
            <a:r>
              <a:rPr lang="en-US" sz="1600" dirty="0" err="1">
                <a:latin typeface="+mn-lt"/>
              </a:rPr>
              <a:t>riak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erl_crash.dump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env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ERL_FULLSWEEP_AFTER 0</a:t>
            </a: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env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ERL_MAX_ETS_TABLES 8192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+P 256000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+S 64:64</a:t>
            </a: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+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swt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very_low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zdbbl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32768</a:t>
            </a:r>
          </a:p>
        </p:txBody>
      </p:sp>
    </p:spTree>
    <p:extLst>
      <p:ext uri="{BB962C8B-B14F-4D97-AF65-F5344CB8AC3E}">
        <p14:creationId xmlns:p14="http://schemas.microsoft.com/office/powerpoint/2010/main" val="32203705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The Basics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119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{</a:t>
            </a:r>
            <a:r>
              <a:rPr lang="en-US" sz="1600" dirty="0" err="1">
                <a:latin typeface="+mn-lt"/>
              </a:rPr>
              <a:t>eleveldb</a:t>
            </a:r>
            <a:r>
              <a:rPr lang="en-US" sz="1600" dirty="0">
                <a:latin typeface="+mn-lt"/>
              </a:rPr>
              <a:t>, [</a:t>
            </a:r>
          </a:p>
          <a:p>
            <a:pPr algn="l"/>
            <a:r>
              <a:rPr lang="en-US" sz="1600" dirty="0">
                <a:latin typeface="+mn-lt"/>
              </a:rPr>
              <a:t>                {</a:t>
            </a:r>
            <a:r>
              <a:rPr lang="en-US" sz="1600" dirty="0" err="1">
                <a:latin typeface="+mn-lt"/>
              </a:rPr>
              <a:t>cache_size</a:t>
            </a:r>
            <a:r>
              <a:rPr lang="en-US" sz="1600" dirty="0">
                <a:latin typeface="+mn-lt"/>
              </a:rPr>
              <a:t>, 8388608},</a:t>
            </a:r>
          </a:p>
          <a:p>
            <a:pPr algn="l"/>
            <a:r>
              <a:rPr lang="en-US" sz="1600" dirty="0">
                <a:latin typeface="+mn-lt"/>
              </a:rPr>
              <a:t>                {</a:t>
            </a:r>
            <a:r>
              <a:rPr lang="en-US" sz="1600" dirty="0" err="1">
                <a:latin typeface="+mn-lt"/>
              </a:rPr>
              <a:t>data_root</a:t>
            </a:r>
            <a:r>
              <a:rPr lang="en-US" sz="1600" dirty="0">
                <a:latin typeface="+mn-lt"/>
              </a:rPr>
              <a:t>, "/</a:t>
            </a:r>
            <a:r>
              <a:rPr lang="en-US" sz="1600" dirty="0" err="1">
                <a:latin typeface="+mn-lt"/>
              </a:rPr>
              <a:t>var</a:t>
            </a:r>
            <a:r>
              <a:rPr lang="en-US" sz="1600" dirty="0">
                <a:latin typeface="+mn-lt"/>
              </a:rPr>
              <a:t>/lib/</a:t>
            </a:r>
            <a:r>
              <a:rPr lang="en-US" sz="1600" dirty="0" err="1">
                <a:latin typeface="+mn-lt"/>
              </a:rPr>
              <a:t>riak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leveldb</a:t>
            </a:r>
            <a:r>
              <a:rPr lang="en-US" sz="1600" dirty="0">
                <a:latin typeface="+mn-lt"/>
              </a:rPr>
              <a:t>"},</a:t>
            </a:r>
          </a:p>
          <a:p>
            <a:pPr algn="l"/>
            <a:r>
              <a:rPr lang="en-US" sz="1600" dirty="0">
                <a:latin typeface="+mn-lt"/>
              </a:rPr>
              <a:t>              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max_open_files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100}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,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write_buffer_size_max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62914560},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</a:rPr>
              <a:t>                {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write_buffer_size_min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31457280}</a:t>
            </a:r>
          </a:p>
          <a:p>
            <a:pPr algn="l"/>
            <a:r>
              <a:rPr lang="en-US" sz="1600" dirty="0">
                <a:latin typeface="+mn-lt"/>
              </a:rPr>
              <a:t>        ]},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12758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 smtClean="0">
                <a:latin typeface="+mn-lt"/>
              </a:rPr>
              <a:t>bitcask</a:t>
            </a:r>
            <a:r>
              <a:rPr lang="en-US" sz="1600" dirty="0" smtClean="0">
                <a:latin typeface="+mn-lt"/>
              </a:rPr>
              <a:t>, [</a:t>
            </a:r>
          </a:p>
          <a:p>
            <a:pPr algn="l"/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merge_window</a:t>
            </a:r>
            <a:r>
              <a:rPr lang="en-US" sz="1600" dirty="0" smtClean="0">
                <a:latin typeface="+mn-lt"/>
              </a:rPr>
              <a:t>, {1, 5}},  %% only merge between the hours of 1-5am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%</a:t>
            </a:r>
            <a:r>
              <a:rPr lang="en-US" sz="1600" dirty="0">
                <a:latin typeface="+mn-lt"/>
              </a:rPr>
              <a:t>% Trigger a merge </a:t>
            </a:r>
            <a:r>
              <a:rPr lang="en-US" sz="1600" b="1" dirty="0">
                <a:latin typeface="+mn-lt"/>
              </a:rPr>
              <a:t>if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any</a:t>
            </a:r>
            <a:r>
              <a:rPr lang="en-US" sz="1600" dirty="0">
                <a:latin typeface="+mn-lt"/>
              </a:rPr>
              <a:t> of the following are true:</a:t>
            </a:r>
          </a:p>
          <a:p>
            <a:pPr algn="l"/>
            <a:r>
              <a:rPr lang="da-DK" sz="1600" dirty="0">
                <a:latin typeface="+mn-lt"/>
              </a:rPr>
              <a:t>      </a:t>
            </a:r>
            <a:r>
              <a:rPr lang="da-DK" sz="1600" dirty="0" smtClean="0">
                <a:latin typeface="+mn-lt"/>
              </a:rPr>
              <a:t>{</a:t>
            </a:r>
            <a:r>
              <a:rPr lang="da-DK" sz="1600" dirty="0" err="1">
                <a:solidFill>
                  <a:srgbClr val="FF0000"/>
                </a:solidFill>
                <a:latin typeface="+mn-lt"/>
              </a:rPr>
              <a:t>frag_merge_trigger</a:t>
            </a:r>
            <a:r>
              <a:rPr lang="da-DK" sz="1600" dirty="0">
                <a:latin typeface="+mn-lt"/>
              </a:rPr>
              <a:t>, 60}, %% fragmentation &gt;= 60%</a:t>
            </a:r>
          </a:p>
          <a:p>
            <a:pPr algn="l"/>
            <a:r>
              <a:rPr lang="en-US" sz="1600" dirty="0">
                <a:latin typeface="+mn-lt"/>
              </a:rPr>
              <a:t>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dead_bytes_merge_trigger</a:t>
            </a:r>
            <a:r>
              <a:rPr lang="en-US" sz="1600" dirty="0">
                <a:latin typeface="+mn-lt"/>
              </a:rPr>
              <a:t>, 536870912}, %% dead </a:t>
            </a:r>
            <a:r>
              <a:rPr lang="en-US" sz="1600" b="1" dirty="0">
                <a:latin typeface="+mn-lt"/>
              </a:rPr>
              <a:t>bytes</a:t>
            </a:r>
            <a:r>
              <a:rPr lang="en-US" sz="1600" dirty="0">
                <a:latin typeface="+mn-lt"/>
              </a:rPr>
              <a:t> &gt; 512 </a:t>
            </a:r>
            <a:r>
              <a:rPr lang="en-US" sz="1600" dirty="0" smtClean="0">
                <a:latin typeface="+mn-lt"/>
              </a:rPr>
              <a:t>MB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%</a:t>
            </a:r>
            <a:r>
              <a:rPr lang="en-US" sz="1600" dirty="0">
                <a:latin typeface="+mn-lt"/>
              </a:rPr>
              <a:t>% Conditions that determine </a:t>
            </a:r>
            <a:r>
              <a:rPr lang="en-US" sz="1600" b="1" dirty="0">
                <a:latin typeface="+mn-lt"/>
              </a:rPr>
              <a:t>if</a:t>
            </a:r>
            <a:r>
              <a:rPr lang="en-US" sz="1600" dirty="0">
                <a:latin typeface="+mn-lt"/>
              </a:rPr>
              <a:t> a </a:t>
            </a:r>
            <a:r>
              <a:rPr lang="en-US" sz="1600" b="1" dirty="0">
                <a:latin typeface="+mn-lt"/>
              </a:rPr>
              <a:t>file</a:t>
            </a:r>
            <a:r>
              <a:rPr lang="en-US" sz="1600" dirty="0">
                <a:latin typeface="+mn-lt"/>
              </a:rPr>
              <a:t> will be examined </a:t>
            </a:r>
            <a:r>
              <a:rPr lang="en-US" sz="1600" dirty="0" smtClean="0">
                <a:latin typeface="+mn-lt"/>
              </a:rPr>
              <a:t>during a merge</a:t>
            </a:r>
            <a:endParaRPr lang="en-US" sz="1600" dirty="0"/>
          </a:p>
          <a:p>
            <a:pPr algn="l"/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frag_threshold</a:t>
            </a:r>
            <a:r>
              <a:rPr lang="en-US" sz="1600" dirty="0">
                <a:latin typeface="+mn-lt"/>
              </a:rPr>
              <a:t>, 40}, %% fragmentation &gt;= 40%</a:t>
            </a:r>
          </a:p>
          <a:p>
            <a:pPr algn="l"/>
            <a:r>
              <a:rPr lang="en-US" sz="1600" dirty="0">
                <a:latin typeface="+mn-lt"/>
              </a:rPr>
              <a:t>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dead_bytes_threshold</a:t>
            </a:r>
            <a:r>
              <a:rPr lang="en-US" sz="1600" dirty="0">
                <a:latin typeface="+mn-lt"/>
              </a:rPr>
              <a:t>, 134217728}, %% dead </a:t>
            </a:r>
            <a:r>
              <a:rPr lang="en-US" sz="1600" b="1" dirty="0">
                <a:latin typeface="+mn-lt"/>
              </a:rPr>
              <a:t>bytes</a:t>
            </a:r>
            <a:r>
              <a:rPr lang="en-US" sz="1600" dirty="0">
                <a:latin typeface="+mn-lt"/>
              </a:rPr>
              <a:t> &gt; 128 MB</a:t>
            </a:r>
          </a:p>
          <a:p>
            <a:pPr algn="l"/>
            <a:r>
              <a:rPr lang="en-US" sz="1600" dirty="0">
                <a:latin typeface="+mn-lt"/>
              </a:rPr>
              <a:t>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small_file_threshold</a:t>
            </a:r>
            <a:r>
              <a:rPr lang="en-US" sz="1600" dirty="0">
                <a:latin typeface="+mn-lt"/>
              </a:rPr>
              <a:t>, 10485760</a:t>
            </a:r>
            <a:r>
              <a:rPr lang="en-US" sz="1600" dirty="0" smtClean="0">
                <a:latin typeface="+mn-lt"/>
              </a:rPr>
              <a:t>} </a:t>
            </a:r>
            <a:r>
              <a:rPr lang="en-US" sz="1600" dirty="0">
                <a:latin typeface="+mn-lt"/>
              </a:rPr>
              <a:t>%% </a:t>
            </a:r>
            <a:r>
              <a:rPr lang="en-US" sz="1600" b="1" dirty="0">
                <a:latin typeface="+mn-lt"/>
              </a:rPr>
              <a:t>file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is</a:t>
            </a:r>
            <a:r>
              <a:rPr lang="en-US" sz="1600" dirty="0">
                <a:latin typeface="+mn-lt"/>
              </a:rPr>
              <a:t> &lt; </a:t>
            </a:r>
            <a:r>
              <a:rPr lang="en-US" sz="1600" dirty="0" smtClean="0">
                <a:latin typeface="+mn-lt"/>
              </a:rPr>
              <a:t>10MB</a:t>
            </a:r>
          </a:p>
          <a:p>
            <a:pPr algn="l"/>
            <a:r>
              <a:rPr lang="en-US" sz="1600" dirty="0" smtClean="0">
                <a:latin typeface="+mn-lt"/>
              </a:rPr>
              <a:t>]},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6798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CS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riak-cs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connection_pools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[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</a:rPr>
              <a:t>  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request_pool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{128,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0} },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bucket_list_pool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{5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0} }</a:t>
            </a: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 ]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},</a:t>
            </a:r>
            <a:endParaRPr lang="en-US" sz="16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797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Riak 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Backups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083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Node Backups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MDC Cluster Backup</a:t>
            </a:r>
          </a:p>
        </p:txBody>
      </p:sp>
    </p:spTree>
    <p:extLst>
      <p:ext uri="{BB962C8B-B14F-4D97-AF65-F5344CB8AC3E}">
        <p14:creationId xmlns:p14="http://schemas.microsoft.com/office/powerpoint/2010/main" val="3267646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rsync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2497924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67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var</a:t>
            </a:r>
            <a:r>
              <a:rPr lang="en-US" sz="2500" dirty="0" smtClean="0">
                <a:latin typeface="+mn-lt"/>
              </a:rPr>
              <a:t>/lib/</a:t>
            </a:r>
            <a:r>
              <a:rPr lang="en-US" sz="2500" dirty="0" err="1" smtClean="0">
                <a:latin typeface="+mn-lt"/>
              </a:rPr>
              <a:t>riak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ring</a:t>
            </a: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bitcask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leveldb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merge_index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anti_entropy</a:t>
            </a:r>
            <a:endParaRPr lang="en-US" sz="25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etc</a:t>
            </a:r>
            <a:r>
              <a:rPr lang="en-US" sz="2500" dirty="0" smtClean="0">
                <a:latin typeface="+mn-lt"/>
              </a:rPr>
              <a:t>/[ </a:t>
            </a:r>
            <a:r>
              <a:rPr lang="en-US" sz="2500" dirty="0" err="1" smtClean="0">
                <a:latin typeface="+mn-lt"/>
              </a:rPr>
              <a:t>riak</a:t>
            </a:r>
            <a:r>
              <a:rPr lang="en-US" sz="2500" dirty="0" smtClean="0">
                <a:latin typeface="+mn-lt"/>
              </a:rPr>
              <a:t> | </a:t>
            </a:r>
            <a:r>
              <a:rPr lang="en-US" sz="2500" dirty="0" err="1" smtClean="0">
                <a:latin typeface="+mn-lt"/>
              </a:rPr>
              <a:t>riak-cs</a:t>
            </a:r>
            <a:r>
              <a:rPr lang="en-US" sz="2500" dirty="0">
                <a:latin typeface="+mn-lt"/>
              </a:rPr>
              <a:t> </a:t>
            </a:r>
            <a:r>
              <a:rPr lang="en-US" sz="2500" dirty="0" smtClean="0">
                <a:latin typeface="+mn-lt"/>
              </a:rPr>
              <a:t>| stanchion ]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usr</a:t>
            </a:r>
            <a:r>
              <a:rPr lang="en-US" sz="2500" dirty="0" smtClean="0">
                <a:latin typeface="+mn-lt"/>
              </a:rPr>
              <a:t>/lib/</a:t>
            </a:r>
            <a:r>
              <a:rPr lang="en-US" sz="2500" dirty="0" err="1" smtClean="0">
                <a:latin typeface="+mn-lt"/>
              </a:rPr>
              <a:t>riak</a:t>
            </a:r>
            <a:r>
              <a:rPr lang="en-US" sz="2500" dirty="0" smtClean="0">
                <a:latin typeface="+mn-lt"/>
              </a:rPr>
              <a:t>/lib/</a:t>
            </a:r>
            <a:r>
              <a:rPr lang="en-US" sz="2500" dirty="0" err="1" smtClean="0">
                <a:latin typeface="+mn-lt"/>
              </a:rPr>
              <a:t>basho</a:t>
            </a:r>
            <a:r>
              <a:rPr lang="en-US" sz="2500" dirty="0" smtClean="0">
                <a:latin typeface="+mn-lt"/>
              </a:rPr>
              <a:t>-patches</a:t>
            </a:r>
          </a:p>
        </p:txBody>
      </p:sp>
    </p:spTree>
    <p:extLst>
      <p:ext uri="{BB962C8B-B14F-4D97-AF65-F5344CB8AC3E}">
        <p14:creationId xmlns:p14="http://schemas.microsoft.com/office/powerpoint/2010/main" val="691800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Restoring 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Install Riak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Restore Riak directories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Join node to cluster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Mark old node down 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Replace old node with new node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Force read-repair (pre-1.3 only)</a:t>
            </a:r>
          </a:p>
        </p:txBody>
      </p:sp>
    </p:spTree>
    <p:extLst>
      <p:ext uri="{BB962C8B-B14F-4D97-AF65-F5344CB8AC3E}">
        <p14:creationId xmlns:p14="http://schemas.microsoft.com/office/powerpoint/2010/main" val="2497924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Restoring 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229600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# Join to any existing, cluster node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join riak@riak2.example.com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Mark the old instance down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down riak@riak1.example.com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Force-replace the original instance with the new one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force-replace riak@riak1.example.com riak@riak6.example.com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Display and review the cluster change plan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plan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Commit the changes to the cluster.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commit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3513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MDC Cluster Backup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endParaRPr lang="en-US" sz="3200" dirty="0" smtClean="0">
              <a:latin typeface="+mn-lt"/>
            </a:endParaRPr>
          </a:p>
        </p:txBody>
      </p:sp>
      <p:pic>
        <p:nvPicPr>
          <p:cNvPr id="5" name="Picture 4" descr="MDC backu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762000"/>
            <a:ext cx="42164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8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22836</TotalTime>
  <Pages>0</Pages>
  <Words>6951</Words>
  <Characters>0</Characters>
  <Application>Microsoft Macintosh PowerPoint</Application>
  <PresentationFormat>On-screen Show (4:3)</PresentationFormat>
  <Lines>0</Lines>
  <Paragraphs>964</Paragraphs>
  <Slides>108</Slides>
  <Notes>107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Default - Title Slide</vt:lpstr>
      <vt:lpstr>Operating Riak CS</vt:lpstr>
      <vt:lpstr>Operating Riak CS</vt:lpstr>
      <vt:lpstr>Operating Riak CS</vt:lpstr>
      <vt:lpstr>Architecture Overview</vt:lpstr>
      <vt:lpstr>Riak Logical Architecture</vt:lpstr>
      <vt:lpstr>Riak Logical Architecture</vt:lpstr>
      <vt:lpstr>Riak CS Logical Architecture</vt:lpstr>
      <vt:lpstr>Riak CS Physical Architecture</vt:lpstr>
      <vt:lpstr>Operating Riak CS</vt:lpstr>
      <vt:lpstr>The Basics</vt:lpstr>
      <vt:lpstr>Files and Locations</vt:lpstr>
      <vt:lpstr>Files and Locations</vt:lpstr>
      <vt:lpstr>Files and Locations</vt:lpstr>
      <vt:lpstr>Files and Locations</vt:lpstr>
      <vt:lpstr>Files and Locations</vt:lpstr>
      <vt:lpstr>Files and Locations</vt:lpstr>
      <vt:lpstr>Ports Protocols and Services</vt:lpstr>
      <vt:lpstr>Basic Commands</vt:lpstr>
      <vt:lpstr>Basic Commands</vt:lpstr>
      <vt:lpstr>Basic Commands</vt:lpstr>
      <vt:lpstr>Basic Commands</vt:lpstr>
      <vt:lpstr>Basic Commands</vt:lpstr>
      <vt:lpstr>Basic Commands</vt:lpstr>
      <vt:lpstr>Basic Commands</vt:lpstr>
      <vt:lpstr>Operating Riak CS</vt:lpstr>
      <vt:lpstr>Riak CS Operations</vt:lpstr>
      <vt:lpstr>Adding Nodes</vt:lpstr>
      <vt:lpstr>IP Configuration</vt:lpstr>
      <vt:lpstr>ring_creation_size</vt:lpstr>
      <vt:lpstr>Riak CS Storage Backend</vt:lpstr>
      <vt:lpstr>allow_mult</vt:lpstr>
      <vt:lpstr>Join Riak Nodes</vt:lpstr>
      <vt:lpstr>Remove Riak Nodes</vt:lpstr>
      <vt:lpstr>Replace Riak Nodes</vt:lpstr>
      <vt:lpstr>Configuring MDC Replication</vt:lpstr>
      <vt:lpstr>Configuring MDC Replication</vt:lpstr>
      <vt:lpstr>Configuring MDC Replication</vt:lpstr>
      <vt:lpstr>Rolling Restarts</vt:lpstr>
      <vt:lpstr>Upgrading Riak CS</vt:lpstr>
      <vt:lpstr>Operating Riak CS</vt:lpstr>
      <vt:lpstr>Riak CS Operations</vt:lpstr>
      <vt:lpstr>Garbage Collection</vt:lpstr>
      <vt:lpstr>Garbage Collection</vt:lpstr>
      <vt:lpstr>Usage Recording</vt:lpstr>
      <vt:lpstr>Usage Recording</vt:lpstr>
      <vt:lpstr>Usage Recording</vt:lpstr>
      <vt:lpstr>Usage Recording</vt:lpstr>
      <vt:lpstr>Storage Statistics</vt:lpstr>
      <vt:lpstr>Storage Statistics</vt:lpstr>
      <vt:lpstr>Storage Statistics</vt:lpstr>
      <vt:lpstr>Operating Riak CS</vt:lpstr>
      <vt:lpstr>Capacity Planning</vt:lpstr>
      <vt:lpstr>Initial Capacity</vt:lpstr>
      <vt:lpstr>Access Profile</vt:lpstr>
      <vt:lpstr>Bottlenecks</vt:lpstr>
      <vt:lpstr>Estimating Disk Capacity</vt:lpstr>
      <vt:lpstr>Estimating Disk Capacity</vt:lpstr>
      <vt:lpstr>Riak Scaling Profile</vt:lpstr>
      <vt:lpstr>Riak Scaling Profile</vt:lpstr>
      <vt:lpstr>Riak Scaling Profile</vt:lpstr>
      <vt:lpstr>Choosing ring_creation_size</vt:lpstr>
      <vt:lpstr>Operating Riak CS</vt:lpstr>
      <vt:lpstr>Monitoring</vt:lpstr>
      <vt:lpstr>System Metrics</vt:lpstr>
      <vt:lpstr>Service Status</vt:lpstr>
      <vt:lpstr>Service Status</vt:lpstr>
      <vt:lpstr>Service Status</vt:lpstr>
      <vt:lpstr>Service Status</vt:lpstr>
      <vt:lpstr>Riak Metrics</vt:lpstr>
      <vt:lpstr>Riak Metrics</vt:lpstr>
      <vt:lpstr>Riak CS Metrics</vt:lpstr>
      <vt:lpstr>Monitoring Tools</vt:lpstr>
      <vt:lpstr>Riak Nagios</vt:lpstr>
      <vt:lpstr>Operating Riak CS</vt:lpstr>
      <vt:lpstr>Logs</vt:lpstr>
      <vt:lpstr>Log Configuration</vt:lpstr>
      <vt:lpstr>Log Configuration</vt:lpstr>
      <vt:lpstr>Log Configuration</vt:lpstr>
      <vt:lpstr>Log Configuration</vt:lpstr>
      <vt:lpstr>Log Files</vt:lpstr>
      <vt:lpstr>Common Error Messages</vt:lpstr>
      <vt:lpstr>Common Error Messages</vt:lpstr>
      <vt:lpstr>Operating Riak CS</vt:lpstr>
      <vt:lpstr>Optimization</vt:lpstr>
      <vt:lpstr>OS Tuning</vt:lpstr>
      <vt:lpstr>OS Tuning</vt:lpstr>
      <vt:lpstr>OS Tuning</vt:lpstr>
      <vt:lpstr>OS Tuning</vt:lpstr>
      <vt:lpstr>Riak Tuning</vt:lpstr>
      <vt:lpstr>Riak Tuning</vt:lpstr>
      <vt:lpstr>Riak Tuning</vt:lpstr>
      <vt:lpstr>Riak CS Tuning</vt:lpstr>
      <vt:lpstr>Operating Riak CS</vt:lpstr>
      <vt:lpstr>Backups</vt:lpstr>
      <vt:lpstr>Node Backups</vt:lpstr>
      <vt:lpstr>Node Backups</vt:lpstr>
      <vt:lpstr>Restoring Node Backups</vt:lpstr>
      <vt:lpstr>Restoring Node Backups</vt:lpstr>
      <vt:lpstr>MDC Cluster Backup</vt:lpstr>
      <vt:lpstr>Operating Riak CS</vt:lpstr>
      <vt:lpstr>Backends</vt:lpstr>
      <vt:lpstr>Bitcask</vt:lpstr>
      <vt:lpstr>LevelDB</vt:lpstr>
      <vt:lpstr>Multi Backend</vt:lpstr>
      <vt:lpstr>Availability</vt:lpstr>
      <vt:lpstr>99.9</vt:lpstr>
      <vt:lpstr>99.99</vt:lpstr>
      <vt:lpstr>99.999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407</cp:revision>
  <dcterms:modified xsi:type="dcterms:W3CDTF">2013-05-08T00:39:45Z</dcterms:modified>
</cp:coreProperties>
</file>