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5"/>
  </p:notesMasterIdLst>
  <p:sldIdLst>
    <p:sldId id="268" r:id="rId2"/>
    <p:sldId id="259" r:id="rId3"/>
    <p:sldId id="266" r:id="rId4"/>
    <p:sldId id="267" r:id="rId5"/>
    <p:sldId id="265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A0E"/>
    <a:srgbClr val="EBEBEB"/>
    <a:srgbClr val="D46511"/>
    <a:srgbClr val="E79138"/>
    <a:srgbClr val="E4792F"/>
    <a:srgbClr val="FAB55C"/>
    <a:srgbClr val="DE6213"/>
    <a:srgbClr val="CB031E"/>
    <a:srgbClr val="639EA8"/>
    <a:srgbClr val="546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2" autoAdjust="0"/>
    <p:restoredTop sz="99691" autoAdjust="0"/>
  </p:normalViewPr>
  <p:slideViewPr>
    <p:cSldViewPr snapToGrid="0" snapToObjects="1" showGuides="1">
      <p:cViewPr>
        <p:scale>
          <a:sx n="100" d="100"/>
          <a:sy n="100" d="100"/>
        </p:scale>
        <p:origin x="-1624" y="-432"/>
      </p:cViewPr>
      <p:guideLst>
        <p:guide orient="horz" pos="403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3ADD2-3CA9-734A-A5C0-E415621D38D9}" type="datetimeFigureOut"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6153F-4194-9B4E-AA4C-30B41C270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9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0952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330" y="303273"/>
            <a:ext cx="1896025" cy="634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7889" y="1914425"/>
            <a:ext cx="6099600" cy="1470025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7889" y="3670200"/>
            <a:ext cx="60996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10/5/15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8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vider-Backgrou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55" y="5904465"/>
            <a:ext cx="1896025" cy="6349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762647" y="3106194"/>
            <a:ext cx="86291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1498967"/>
            <a:ext cx="3573580" cy="1470025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A92A0E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477" y="3340080"/>
            <a:ext cx="3388853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A92A0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0855" y="5904465"/>
            <a:ext cx="1896025" cy="6349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157457" y="3106194"/>
            <a:ext cx="86291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66410" y="1498967"/>
            <a:ext cx="3573580" cy="1470025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1287" y="3340080"/>
            <a:ext cx="3388853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047240"/>
            <a:ext cx="8229600" cy="4845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4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sho-powerpoint-content.jp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 descr="basho-logo-white-horiz.eps-5.pdf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096" y="6315092"/>
            <a:ext cx="1213504" cy="4063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096" y="453630"/>
            <a:ext cx="8229600" cy="583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096" y="1047240"/>
            <a:ext cx="8229600" cy="484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443DEF9-44C4-C548-A6C2-FDF41AEECFA9}" type="datetimeFigureOut">
              <a:rPr lang="en-US" smtClean="0"/>
              <a:pPr/>
              <a:t>10/5/15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B0755DA-648B-484D-90BC-CB4806C153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0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54" r:id="rId6"/>
    <p:sldLayoutId id="2147483655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E4792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7889" y="2390825"/>
            <a:ext cx="6099600" cy="958750"/>
          </a:xfrm>
        </p:spPr>
        <p:txBody>
          <a:bodyPr anchor="b"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Basho Training</a:t>
            </a:r>
            <a:b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pc="300" dirty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spc="300" dirty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pc="300" dirty="0" err="1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Riak</a:t>
            </a:r>
            <a:r>
              <a:rPr lang="en-US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301 –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1400" kern="0" spc="5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Services</a:t>
            </a:r>
          </a:p>
          <a:p>
            <a:pPr lvl="0">
              <a:spcBef>
                <a:spcPts val="0"/>
              </a:spcBef>
            </a:pPr>
            <a:r>
              <a:rPr lang="en-US" kern="0" spc="50" dirty="0" smtClean="0">
                <a:latin typeface="Arial" panose="020B0604020202020204" pitchFamily="34" charset="0"/>
                <a:cs typeface="Arial" panose="020B0604020202020204" pitchFamily="34" charset="0"/>
              </a:rPr>
              <a:t>August, 2015</a:t>
            </a:r>
            <a:endParaRPr lang="en-US" dirty="0"/>
          </a:p>
        </p:txBody>
      </p:sp>
      <p:pic>
        <p:nvPicPr>
          <p:cNvPr id="5" name="Picture 4" descr="riak_KV_CMY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3" y="989330"/>
            <a:ext cx="2690016" cy="96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9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en-US" sz="4000" dirty="0" smtClean="0"/>
              <a:t>Insert / Update Objects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059796" y="1340884"/>
            <a:ext cx="6826904" cy="362481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dirty="0" smtClean="0"/>
              <a:t>Normal </a:t>
            </a:r>
            <a:r>
              <a:rPr lang="en-US" sz="2400" dirty="0" err="1" smtClean="0"/>
              <a:t>Riak</a:t>
            </a:r>
            <a:r>
              <a:rPr lang="en-US" sz="2400" dirty="0" smtClean="0"/>
              <a:t> object inserts/updates.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4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/>
              <a:t>CRDT operations (set insert, increment counter, </a:t>
            </a:r>
            <a:r>
              <a:rPr lang="en-US" sz="2400" dirty="0" err="1" smtClean="0"/>
              <a:t>etc</a:t>
            </a:r>
            <a:r>
              <a:rPr lang="en-US" sz="2400" dirty="0" smtClean="0"/>
              <a:t>) work as expected.</a:t>
            </a:r>
          </a:p>
        </p:txBody>
      </p:sp>
    </p:spTree>
    <p:extLst>
      <p:ext uri="{BB962C8B-B14F-4D97-AF65-F5344CB8AC3E}">
        <p14:creationId xmlns:p14="http://schemas.microsoft.com/office/powerpoint/2010/main" val="79423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en-US" sz="4000" dirty="0" smtClean="0"/>
              <a:t>Run Queries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73996" y="1340884"/>
            <a:ext cx="8770004" cy="450111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dirty="0" smtClean="0"/>
              <a:t>Query via HTTP or client libraries.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curl</a:t>
            </a:r>
            <a:r>
              <a:rPr lang="en-US" sz="2000" dirty="0" smtClean="0">
                <a:latin typeface="Courier New"/>
                <a:cs typeface="Courier New"/>
              </a:rPr>
              <a:t> ”</a:t>
            </a:r>
            <a:r>
              <a:rPr lang="en-US" sz="1500" dirty="0" smtClean="0">
                <a:latin typeface="Courier New"/>
                <a:cs typeface="Courier New"/>
              </a:rPr>
              <a:t>localhost:8098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  <a:r>
              <a:rPr lang="en-US" sz="2000" dirty="0">
                <a:latin typeface="Courier New"/>
                <a:cs typeface="Courier New"/>
              </a:rPr>
              <a:t>search/query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  <a:r>
              <a:rPr lang="en-US" sz="2000" dirty="0" err="1" smtClean="0">
                <a:latin typeface="Courier New"/>
                <a:cs typeface="Courier New"/>
              </a:rPr>
              <a:t>user-profiles-idx?</a:t>
            </a:r>
            <a:r>
              <a:rPr lang="en-US" sz="2000" dirty="0" err="1">
                <a:latin typeface="Courier New"/>
                <a:cs typeface="Courier New"/>
              </a:rPr>
              <a:t>wt</a:t>
            </a:r>
            <a:r>
              <a:rPr lang="en-US" sz="2000" dirty="0">
                <a:latin typeface="Courier New"/>
                <a:cs typeface="Courier New"/>
              </a:rPr>
              <a:t>=</a:t>
            </a:r>
            <a:r>
              <a:rPr lang="en-US" sz="2000" dirty="0" err="1">
                <a:latin typeface="Courier New"/>
                <a:cs typeface="Courier New"/>
              </a:rPr>
              <a:t>json&amp;q</a:t>
            </a:r>
            <a:r>
              <a:rPr lang="en-US" sz="2000" dirty="0">
                <a:latin typeface="Courier New"/>
                <a:cs typeface="Courier New"/>
              </a:rPr>
              <a:t>=</a:t>
            </a:r>
            <a:r>
              <a:rPr lang="en-US" sz="2000" dirty="0" err="1" smtClean="0">
                <a:latin typeface="Courier New"/>
                <a:cs typeface="Courier New"/>
              </a:rPr>
              <a:t>name_s:John</a:t>
            </a:r>
            <a:r>
              <a:rPr lang="en-US" sz="2000" dirty="0" smtClean="0"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>
                <a:latin typeface="Courier New"/>
                <a:cs typeface="Courier New"/>
              </a:rPr>
              <a:t>{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urier New"/>
                <a:cs typeface="Courier New"/>
              </a:rPr>
              <a:t>"</a:t>
            </a:r>
            <a:r>
              <a:rPr lang="en-US" sz="2400" dirty="0" err="1">
                <a:latin typeface="Courier New"/>
                <a:cs typeface="Courier New"/>
              </a:rPr>
              <a:t>numFound</a:t>
            </a:r>
            <a:r>
              <a:rPr lang="en-US" sz="2400" dirty="0">
                <a:latin typeface="Courier New"/>
                <a:cs typeface="Courier New"/>
              </a:rPr>
              <a:t>": 1,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urier New"/>
                <a:cs typeface="Courier New"/>
              </a:rPr>
              <a:t>"</a:t>
            </a:r>
            <a:r>
              <a:rPr lang="en-US" sz="2400" dirty="0">
                <a:latin typeface="Courier New"/>
                <a:cs typeface="Courier New"/>
              </a:rPr>
              <a:t>start": 0,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urier New"/>
                <a:cs typeface="Courier New"/>
              </a:rPr>
              <a:t>"</a:t>
            </a:r>
            <a:r>
              <a:rPr lang="en-US" sz="2400" dirty="0">
                <a:latin typeface="Courier New"/>
                <a:cs typeface="Courier New"/>
              </a:rPr>
              <a:t>docs": [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smtClean="0">
                <a:latin typeface="Courier New"/>
                <a:cs typeface="Courier New"/>
              </a:rPr>
              <a:t>{ </a:t>
            </a:r>
            <a:r>
              <a:rPr lang="en-US" sz="2400" dirty="0" smtClean="0">
                <a:latin typeface="Courier New"/>
                <a:cs typeface="Courier New"/>
              </a:rPr>
              <a:t>”</a:t>
            </a:r>
            <a:r>
              <a:rPr lang="en-US" sz="2400" dirty="0" err="1" smtClean="0">
                <a:latin typeface="Courier New"/>
                <a:cs typeface="Courier New"/>
              </a:rPr>
              <a:t>admin_b</a:t>
            </a:r>
            <a:r>
              <a:rPr lang="en-US" sz="2400" dirty="0">
                <a:latin typeface="Courier New"/>
                <a:cs typeface="Courier New"/>
              </a:rPr>
              <a:t>": true, "</a:t>
            </a:r>
            <a:r>
              <a:rPr lang="en-US" sz="2400" dirty="0" err="1">
                <a:latin typeface="Courier New"/>
                <a:cs typeface="Courier New"/>
              </a:rPr>
              <a:t>age_i</a:t>
            </a:r>
            <a:r>
              <a:rPr lang="en-US" sz="2400" dirty="0">
                <a:latin typeface="Courier New"/>
                <a:cs typeface="Courier New"/>
              </a:rPr>
              <a:t>": 30, "</a:t>
            </a:r>
            <a:r>
              <a:rPr lang="en-US" sz="2400" dirty="0" err="1">
                <a:latin typeface="Courier New"/>
                <a:cs typeface="Courier New"/>
              </a:rPr>
              <a:t>name_s</a:t>
            </a:r>
            <a:r>
              <a:rPr lang="en-US" sz="2400" dirty="0">
                <a:latin typeface="Courier New"/>
                <a:cs typeface="Courier New"/>
              </a:rPr>
              <a:t>": </a:t>
            </a:r>
            <a:r>
              <a:rPr lang="en-US" sz="2400" dirty="0" smtClean="0">
                <a:latin typeface="Courier New"/>
                <a:cs typeface="Courier New"/>
              </a:rPr>
              <a:t>”John"</a:t>
            </a:r>
            <a:r>
              <a:rPr lang="en-US" sz="2400" dirty="0">
                <a:latin typeface="Courier New"/>
                <a:cs typeface="Courier New"/>
              </a:rPr>
              <a:t>,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urier New"/>
                <a:cs typeface="Courier New"/>
              </a:rPr>
              <a:t>     "</a:t>
            </a:r>
            <a:r>
              <a:rPr lang="en-US" sz="2400" dirty="0">
                <a:latin typeface="Courier New"/>
                <a:cs typeface="Courier New"/>
              </a:rPr>
              <a:t>_</a:t>
            </a:r>
            <a:r>
              <a:rPr lang="en-US" sz="2400" dirty="0" err="1">
                <a:latin typeface="Courier New"/>
                <a:cs typeface="Courier New"/>
              </a:rPr>
              <a:t>yz_rk</a:t>
            </a:r>
            <a:r>
              <a:rPr lang="en-US" sz="2400" dirty="0">
                <a:latin typeface="Courier New"/>
                <a:cs typeface="Courier New"/>
              </a:rPr>
              <a:t>": </a:t>
            </a:r>
            <a:r>
              <a:rPr lang="en-US" sz="2400" dirty="0" smtClean="0">
                <a:latin typeface="Courier New"/>
                <a:cs typeface="Courier New"/>
              </a:rPr>
              <a:t>”user1"</a:t>
            </a:r>
            <a:r>
              <a:rPr lang="en-US" sz="2400" dirty="0">
                <a:latin typeface="Courier New"/>
                <a:cs typeface="Courier New"/>
              </a:rPr>
              <a:t>, "_</a:t>
            </a:r>
            <a:r>
              <a:rPr lang="en-US" sz="2400" dirty="0" err="1">
                <a:latin typeface="Courier New"/>
                <a:cs typeface="Courier New"/>
              </a:rPr>
              <a:t>yz_rt</a:t>
            </a:r>
            <a:r>
              <a:rPr lang="en-US" sz="2400" dirty="0">
                <a:latin typeface="Courier New"/>
                <a:cs typeface="Courier New"/>
              </a:rPr>
              <a:t>": </a:t>
            </a:r>
            <a:r>
              <a:rPr lang="en-US" sz="2400" dirty="0" smtClean="0">
                <a:latin typeface="Courier New"/>
                <a:cs typeface="Courier New"/>
              </a:rPr>
              <a:t>”sets"</a:t>
            </a:r>
            <a:r>
              <a:rPr lang="en-US" sz="2400" dirty="0">
                <a:latin typeface="Courier New"/>
                <a:cs typeface="Courier New"/>
              </a:rPr>
              <a:t>,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urier New"/>
                <a:cs typeface="Courier New"/>
              </a:rPr>
              <a:t>     "</a:t>
            </a:r>
            <a:r>
              <a:rPr lang="en-US" sz="2400" dirty="0">
                <a:latin typeface="Courier New"/>
                <a:cs typeface="Courier New"/>
              </a:rPr>
              <a:t>_</a:t>
            </a:r>
            <a:r>
              <a:rPr lang="en-US" sz="2400" dirty="0" err="1">
                <a:latin typeface="Courier New"/>
                <a:cs typeface="Courier New"/>
              </a:rPr>
              <a:t>yz_rb</a:t>
            </a:r>
            <a:r>
              <a:rPr lang="en-US" sz="2400" dirty="0">
                <a:latin typeface="Courier New"/>
                <a:cs typeface="Courier New"/>
              </a:rPr>
              <a:t>": </a:t>
            </a:r>
            <a:r>
              <a:rPr lang="en-US" sz="2400" dirty="0" smtClean="0">
                <a:latin typeface="Courier New"/>
                <a:cs typeface="Courier New"/>
              </a:rPr>
              <a:t>”user-profiles" </a:t>
            </a:r>
            <a:r>
              <a:rPr lang="en-US" sz="2400" dirty="0">
                <a:latin typeface="Courier New"/>
                <a:cs typeface="Courier New"/>
              </a:rPr>
              <a:t>} ] }</a:t>
            </a:r>
          </a:p>
        </p:txBody>
      </p:sp>
    </p:spTree>
    <p:extLst>
      <p:ext uri="{BB962C8B-B14F-4D97-AF65-F5344CB8AC3E}">
        <p14:creationId xmlns:p14="http://schemas.microsoft.com/office/powerpoint/2010/main" val="350744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en-US" sz="4000" dirty="0" smtClean="0"/>
              <a:t>Caveats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059796" y="1340884"/>
            <a:ext cx="6826904" cy="362481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Use custom schemas. (The default one indexes &amp; stores </a:t>
            </a:r>
            <a:r>
              <a:rPr lang="en-US" sz="2400" i="1" dirty="0" smtClean="0"/>
              <a:t>every</a:t>
            </a:r>
            <a:r>
              <a:rPr lang="en-US" sz="2400" dirty="0" smtClean="0"/>
              <a:t> field).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Avoid the combination of Deep Paging and sorted results. (If you’re going to page, don’t sort).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Avoid excessive joins. Combine indexes, try to join &amp; filter on the client side.</a:t>
            </a:r>
          </a:p>
        </p:txBody>
      </p:sp>
    </p:spTree>
    <p:extLst>
      <p:ext uri="{BB962C8B-B14F-4D97-AF65-F5344CB8AC3E}">
        <p14:creationId xmlns:p14="http://schemas.microsoft.com/office/powerpoint/2010/main" val="302141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78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en-US" sz="4000" dirty="0" err="1" smtClean="0"/>
              <a:t>Riak</a:t>
            </a:r>
            <a:r>
              <a:rPr lang="en-US" sz="4000" dirty="0" smtClean="0"/>
              <a:t> Search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57300" y="2242584"/>
            <a:ext cx="8324196" cy="2178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Adds: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Distributed Indexing</a:t>
            </a:r>
          </a:p>
          <a:p>
            <a:r>
              <a:rPr lang="en-US" sz="2400" dirty="0" smtClean="0"/>
              <a:t>Full Text Search</a:t>
            </a:r>
          </a:p>
          <a:p>
            <a:r>
              <a:rPr lang="en-US" sz="2400" dirty="0" smtClean="0"/>
              <a:t>Geospatial Search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1273088"/>
            <a:ext cx="44916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(Codename: </a:t>
            </a:r>
            <a:r>
              <a:rPr lang="en-US" sz="2500" dirty="0" err="1"/>
              <a:t>Yokozuna</a:t>
            </a:r>
            <a:r>
              <a:rPr lang="en-US" sz="2500" dirty="0"/>
              <a:t>, or YZ)</a:t>
            </a:r>
          </a:p>
          <a:p>
            <a:endParaRPr lang="en-US" sz="3200" dirty="0"/>
          </a:p>
        </p:txBody>
      </p:sp>
      <p:pic>
        <p:nvPicPr>
          <p:cNvPr id="5" name="Picture 4" descr="lucene-so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42" y="4724400"/>
            <a:ext cx="1839254" cy="115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29442" y="4089400"/>
            <a:ext cx="146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Powered by: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3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en-US" sz="4000" dirty="0" err="1" smtClean="0"/>
              <a:t>Riak</a:t>
            </a:r>
            <a:r>
              <a:rPr lang="en-US" sz="4000" dirty="0" smtClean="0"/>
              <a:t> Search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57300" y="1409700"/>
            <a:ext cx="8324196" cy="4191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Enable per bucket.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Indexes inserted objects:</a:t>
            </a:r>
          </a:p>
          <a:p>
            <a:pPr marL="0" indent="0"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Unstructured Text (posts, comments,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Structured Documents (JSON, XML, CSV)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Riak</a:t>
            </a:r>
            <a:r>
              <a:rPr lang="en-US" sz="2400" b="1" dirty="0"/>
              <a:t> Data Types (CRDTs</a:t>
            </a:r>
            <a:r>
              <a:rPr lang="en-US" sz="2400" b="1" dirty="0" smtClean="0"/>
              <a:t>)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Headers of binary objects (Tagging)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Custom (provide an extractor)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267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301230"/>
            <a:ext cx="8229600" cy="583170"/>
          </a:xfrm>
        </p:spPr>
        <p:txBody>
          <a:bodyPr anchor="b"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en-US" sz="4000" dirty="0" err="1" smtClean="0"/>
              <a:t>Riak</a:t>
            </a:r>
            <a:r>
              <a:rPr lang="en-US" sz="4000" dirty="0" smtClean="0"/>
              <a:t> Search</a:t>
            </a:r>
            <a:endParaRPr lang="en-US" sz="4000" dirty="0"/>
          </a:p>
        </p:txBody>
      </p:sp>
      <p:pic>
        <p:nvPicPr>
          <p:cNvPr id="6" name="Picture 5" descr="yokozu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62" y="1036800"/>
            <a:ext cx="5878237" cy="49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0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en-US" sz="4000" dirty="0" err="1" smtClean="0"/>
              <a:t>Riak</a:t>
            </a:r>
            <a:r>
              <a:rPr lang="en-US" sz="4000" dirty="0" smtClean="0"/>
              <a:t> Search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57300" y="1810784"/>
            <a:ext cx="7366000" cy="3624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Powered by </a:t>
            </a:r>
            <a:r>
              <a:rPr lang="en-US" sz="2400" dirty="0" err="1" smtClean="0"/>
              <a:t>Solr</a:t>
            </a:r>
            <a:r>
              <a:rPr lang="en-US" sz="2400" dirty="0" smtClean="0"/>
              <a:t>/</a:t>
            </a:r>
            <a:r>
              <a:rPr lang="en-US" sz="2400" dirty="0" err="1" smtClean="0"/>
              <a:t>Lucene</a:t>
            </a:r>
            <a:r>
              <a:rPr lang="en-US" sz="2400" dirty="0" smtClean="0"/>
              <a:t> underneath.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Spins up a </a:t>
            </a:r>
            <a:r>
              <a:rPr lang="en-US" sz="2400" dirty="0" err="1" smtClean="0"/>
              <a:t>Solr</a:t>
            </a:r>
            <a:r>
              <a:rPr lang="en-US" sz="2400" dirty="0" smtClean="0"/>
              <a:t> instance for each node (JVM).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Erlang supervisor treats the </a:t>
            </a:r>
            <a:r>
              <a:rPr lang="en-US" sz="2400" dirty="0" err="1" smtClean="0"/>
              <a:t>Riak-Solr</a:t>
            </a:r>
            <a:r>
              <a:rPr lang="en-US" sz="2400" dirty="0" smtClean="0"/>
              <a:t> service</a:t>
            </a:r>
          </a:p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s a single app.</a:t>
            </a:r>
          </a:p>
        </p:txBody>
      </p:sp>
    </p:spTree>
    <p:extLst>
      <p:ext uri="{BB962C8B-B14F-4D97-AF65-F5344CB8AC3E}">
        <p14:creationId xmlns:p14="http://schemas.microsoft.com/office/powerpoint/2010/main" val="393328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en-US" sz="4000" dirty="0" smtClean="0"/>
              <a:t>Using Search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57300" y="1810784"/>
            <a:ext cx="7366000" cy="36248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 dirty="0" smtClean="0"/>
              <a:t>Enable Search </a:t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1800" dirty="0" smtClean="0"/>
              <a:t>(in </a:t>
            </a:r>
            <a:r>
              <a:rPr lang="en-US" sz="1800" dirty="0" err="1" smtClean="0"/>
              <a:t>riak.conf</a:t>
            </a:r>
            <a:r>
              <a:rPr lang="en-US" sz="1800" dirty="0" smtClean="0"/>
              <a:t>)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 dirty="0" smtClean="0"/>
              <a:t>Set up an Index</a:t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1800" dirty="0" smtClean="0"/>
              <a:t>(tell search which buckets to index, and how)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 dirty="0" smtClean="0"/>
              <a:t>Insert objects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 dirty="0" smtClean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42766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162045"/>
            <a:ext cx="8229600" cy="583170"/>
          </a:xfrm>
        </p:spPr>
        <p:txBody>
          <a:bodyPr anchor="b"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en-US" sz="4000" dirty="0" smtClean="0"/>
              <a:t>Enable Search</a:t>
            </a:r>
            <a:endParaRPr lang="en-US" sz="4000" dirty="0"/>
          </a:p>
        </p:txBody>
      </p:sp>
      <p:pic>
        <p:nvPicPr>
          <p:cNvPr id="7" name="Picture 6" descr="riak-search-2-yokozuna-7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49" y="927100"/>
            <a:ext cx="699695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en-US" sz="4000" dirty="0" smtClean="0"/>
              <a:t>Set up Index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73996" y="1340884"/>
            <a:ext cx="8503304" cy="362481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 dirty="0" smtClean="0"/>
              <a:t>Define your Schema (in xml), upload to </a:t>
            </a:r>
            <a:r>
              <a:rPr lang="en-US" sz="2400" dirty="0" err="1" smtClean="0"/>
              <a:t>Riak</a:t>
            </a:r>
            <a:endParaRPr lang="en-US" sz="24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>
                <a:latin typeface="Courier New"/>
                <a:cs typeface="Courier New"/>
              </a:rPr>
              <a:t>curl -XPUT http://localhost:8098/search/schema</a:t>
            </a:r>
            <a:r>
              <a:rPr lang="en-US" sz="2000" dirty="0" smtClean="0">
                <a:latin typeface="Courier New"/>
                <a:cs typeface="Courier New"/>
              </a:rPr>
              <a:t>/user-profile-schema </a:t>
            </a:r>
            <a:r>
              <a:rPr lang="en-US" sz="2000" dirty="0">
                <a:latin typeface="Courier New"/>
                <a:cs typeface="Courier New"/>
              </a:rPr>
              <a:t>\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smtClean="0">
                <a:latin typeface="Courier New"/>
                <a:cs typeface="Courier New"/>
              </a:rPr>
              <a:t>    -</a:t>
            </a:r>
            <a:r>
              <a:rPr lang="en-US" sz="2000" dirty="0">
                <a:latin typeface="Courier New"/>
                <a:cs typeface="Courier New"/>
              </a:rPr>
              <a:t>H '</a:t>
            </a:r>
            <a:r>
              <a:rPr lang="en-US" sz="2000" dirty="0" err="1">
                <a:latin typeface="Courier New"/>
                <a:cs typeface="Courier New"/>
              </a:rPr>
              <a:t>Content-Type:application</a:t>
            </a:r>
            <a:r>
              <a:rPr lang="en-US" sz="2000" dirty="0">
                <a:latin typeface="Courier New"/>
                <a:cs typeface="Courier New"/>
              </a:rPr>
              <a:t>/xml' \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smtClean="0">
                <a:latin typeface="Courier New"/>
                <a:cs typeface="Courier New"/>
              </a:rPr>
              <a:t>    -</a:t>
            </a:r>
            <a:r>
              <a:rPr lang="en-US" sz="2000" dirty="0">
                <a:latin typeface="Courier New"/>
                <a:cs typeface="Courier New"/>
              </a:rPr>
              <a:t>-data-binary </a:t>
            </a:r>
            <a:r>
              <a:rPr lang="en-US" sz="2000" dirty="0" smtClean="0">
                <a:latin typeface="Courier New"/>
                <a:cs typeface="Courier New"/>
              </a:rPr>
              <a:t>@</a:t>
            </a:r>
            <a:r>
              <a:rPr lang="en-US" sz="2000" dirty="0" err="1" smtClean="0">
                <a:latin typeface="Courier New"/>
                <a:cs typeface="Courier New"/>
              </a:rPr>
              <a:t>profileSchema.xml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/>
              <a:t>2. Create Index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>
                <a:latin typeface="Courier New"/>
                <a:cs typeface="Courier New"/>
              </a:rPr>
              <a:t>c</a:t>
            </a:r>
            <a:r>
              <a:rPr lang="en-US" sz="2000" dirty="0" smtClean="0">
                <a:latin typeface="Courier New"/>
                <a:cs typeface="Courier New"/>
              </a:rPr>
              <a:t>url -XPUT </a:t>
            </a:r>
            <a:r>
              <a:rPr lang="en-US" sz="1800" dirty="0" smtClean="0">
                <a:latin typeface="Courier New"/>
                <a:cs typeface="Courier New"/>
              </a:rPr>
              <a:t>localhost:8098</a:t>
            </a:r>
            <a:r>
              <a:rPr lang="en-US" sz="2000" b="1" dirty="0" smtClean="0">
                <a:latin typeface="Courier New"/>
                <a:cs typeface="Courier New"/>
              </a:rPr>
              <a:t>/search/index/</a:t>
            </a:r>
            <a:r>
              <a:rPr lang="en-US" sz="2000" dirty="0" smtClean="0">
                <a:latin typeface="Courier New"/>
                <a:cs typeface="Courier New"/>
              </a:rPr>
              <a:t>user-profiles-</a:t>
            </a:r>
            <a:r>
              <a:rPr lang="en-US" sz="2000" dirty="0" err="1" smtClean="0">
                <a:latin typeface="Courier New"/>
                <a:cs typeface="Courier New"/>
              </a:rPr>
              <a:t>idx</a:t>
            </a: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 -d '{"</a:t>
            </a:r>
            <a:r>
              <a:rPr lang="en-US" sz="2000" dirty="0" err="1">
                <a:latin typeface="Courier New"/>
                <a:cs typeface="Courier New"/>
              </a:rPr>
              <a:t>schema":</a:t>
            </a:r>
            <a:r>
              <a:rPr lang="en-US" sz="2000" dirty="0" err="1" smtClean="0">
                <a:latin typeface="Courier New"/>
                <a:cs typeface="Courier New"/>
              </a:rPr>
              <a:t>"</a:t>
            </a:r>
            <a:r>
              <a:rPr lang="en-US" sz="2000" dirty="0" err="1">
                <a:latin typeface="Courier New"/>
                <a:cs typeface="Courier New"/>
              </a:rPr>
              <a:t>user-profile-schema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>
                <a:latin typeface="Courier New"/>
                <a:cs typeface="Courier New"/>
              </a:rPr>
              <a:t>}'</a:t>
            </a:r>
            <a:endParaRPr lang="en-US" sz="20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737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en-US" sz="4000" dirty="0" smtClean="0"/>
              <a:t>Enable Search on Bucket Type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73996" y="1340884"/>
            <a:ext cx="8770004" cy="362481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 dirty="0" smtClean="0"/>
              <a:t>Create and enable a bucket type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riak</a:t>
            </a:r>
            <a:r>
              <a:rPr lang="en-US" sz="2000" dirty="0" smtClean="0">
                <a:latin typeface="Courier New"/>
                <a:cs typeface="Courier New"/>
              </a:rPr>
              <a:t>-admin bucket-type create user-profiles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err="1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iak</a:t>
            </a:r>
            <a:r>
              <a:rPr lang="en-US" sz="2000" dirty="0" smtClean="0">
                <a:latin typeface="Courier New"/>
                <a:cs typeface="Courier New"/>
              </a:rPr>
              <a:t>-admin bucket-type activate user-profiles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/>
              <a:t>2.  Tell the bucket type which index to use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500" dirty="0">
                <a:latin typeface="Courier New"/>
                <a:cs typeface="Courier New"/>
              </a:rPr>
              <a:t>curl -XPUT </a:t>
            </a:r>
            <a:r>
              <a:rPr lang="en-US" sz="1500" dirty="0" smtClean="0">
                <a:latin typeface="Courier New"/>
                <a:cs typeface="Courier New"/>
              </a:rPr>
              <a:t>localhost:8098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>
                <a:latin typeface="Courier New"/>
                <a:cs typeface="Courier New"/>
              </a:rPr>
              <a:t>types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b="1" dirty="0">
                <a:latin typeface="Courier New"/>
                <a:cs typeface="Courier New"/>
              </a:rPr>
              <a:t>user-profiles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props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\ 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  -</a:t>
            </a:r>
            <a:r>
              <a:rPr lang="en-US" sz="1800" dirty="0">
                <a:latin typeface="Courier New"/>
                <a:cs typeface="Courier New"/>
              </a:rPr>
              <a:t>H 'Content-Type: application/</a:t>
            </a:r>
            <a:r>
              <a:rPr lang="en-US" sz="1800" dirty="0" err="1">
                <a:latin typeface="Courier New"/>
                <a:cs typeface="Courier New"/>
              </a:rPr>
              <a:t>json</a:t>
            </a:r>
            <a:r>
              <a:rPr lang="en-US" sz="1800" dirty="0">
                <a:latin typeface="Courier New"/>
                <a:cs typeface="Courier New"/>
              </a:rPr>
              <a:t>' </a:t>
            </a:r>
            <a:r>
              <a:rPr lang="en-US" sz="1800" dirty="0" smtClean="0">
                <a:latin typeface="Courier New"/>
                <a:cs typeface="Courier New"/>
              </a:rPr>
              <a:t>\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  -</a:t>
            </a:r>
            <a:r>
              <a:rPr lang="en-US" sz="1800" dirty="0">
                <a:latin typeface="Courier New"/>
                <a:cs typeface="Courier New"/>
              </a:rPr>
              <a:t>d '{"props":{"</a:t>
            </a:r>
            <a:r>
              <a:rPr lang="en-US" sz="1800" dirty="0" smtClean="0">
                <a:latin typeface="Courier New"/>
                <a:cs typeface="Courier New"/>
              </a:rPr>
              <a:t>search_index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: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err="1" smtClean="0">
                <a:latin typeface="Courier New"/>
                <a:cs typeface="Courier New"/>
              </a:rPr>
              <a:t>use</a:t>
            </a:r>
            <a:r>
              <a:rPr lang="en-US" sz="1800" dirty="0" smtClean="0">
                <a:latin typeface="Courier New"/>
                <a:cs typeface="Courier New"/>
              </a:rPr>
              <a:t>r-profiles-</a:t>
            </a:r>
            <a:r>
              <a:rPr lang="en-US" sz="1800" dirty="0" err="1" smtClean="0">
                <a:latin typeface="Courier New"/>
                <a:cs typeface="Courier New"/>
              </a:rPr>
              <a:t>idx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r>
              <a:rPr lang="en-US" sz="1800" dirty="0">
                <a:latin typeface="Courier New"/>
                <a:cs typeface="Courier New"/>
              </a:rPr>
              <a:t>}}'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421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-PPT-3 template may 2015">
  <a:themeElements>
    <a:clrScheme name="Basho">
      <a:dk1>
        <a:sysClr val="windowText" lastClr="000000"/>
      </a:dk1>
      <a:lt1>
        <a:sysClr val="window" lastClr="FFFFFF"/>
      </a:lt1>
      <a:dk2>
        <a:srgbClr val="4E4E4E"/>
      </a:dk2>
      <a:lt2>
        <a:srgbClr val="DBDBDB"/>
      </a:lt2>
      <a:accent1>
        <a:srgbClr val="A92A0E"/>
      </a:accent1>
      <a:accent2>
        <a:srgbClr val="DC7D00"/>
      </a:accent2>
      <a:accent3>
        <a:srgbClr val="78AEB7"/>
      </a:accent3>
      <a:accent4>
        <a:srgbClr val="FCC16F"/>
      </a:accent4>
      <a:accent5>
        <a:srgbClr val="F0F0F0"/>
      </a:accent5>
      <a:accent6>
        <a:srgbClr val="8DBCC6"/>
      </a:accent6>
      <a:hlink>
        <a:srgbClr val="DC7D00"/>
      </a:hlink>
      <a:folHlink>
        <a:srgbClr val="C8742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Basho-PPT-3 template may 2015.potx</Template>
  <TotalTime>16993</TotalTime>
  <Words>431</Words>
  <Application>Microsoft Macintosh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Basho-PPT-3 template may 2015</vt:lpstr>
      <vt:lpstr>Basho Training  Riak 301 – Search</vt:lpstr>
      <vt:lpstr>Riak Search</vt:lpstr>
      <vt:lpstr>Riak Search</vt:lpstr>
      <vt:lpstr>Riak Search</vt:lpstr>
      <vt:lpstr>Riak Search</vt:lpstr>
      <vt:lpstr>Using Search</vt:lpstr>
      <vt:lpstr>Enable Search</vt:lpstr>
      <vt:lpstr>Set up Index</vt:lpstr>
      <vt:lpstr>Enable Search on Bucket Type</vt:lpstr>
      <vt:lpstr>Insert / Update Objects</vt:lpstr>
      <vt:lpstr>Run Queries</vt:lpstr>
      <vt:lpstr>Caveats</vt:lpstr>
      <vt:lpstr>PowerPoint Presentation</vt:lpstr>
    </vt:vector>
  </TitlesOfParts>
  <Company>CM Graphic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Bolatto</dc:creator>
  <cp:lastModifiedBy>ProServ</cp:lastModifiedBy>
  <cp:revision>91</cp:revision>
  <dcterms:created xsi:type="dcterms:W3CDTF">2015-04-28T20:02:46Z</dcterms:created>
  <dcterms:modified xsi:type="dcterms:W3CDTF">2015-10-05T12:42:42Z</dcterms:modified>
</cp:coreProperties>
</file>