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 autoCompressPictures="0">
  <p:sldMasterIdLst>
    <p:sldMasterId id="2147483662" r:id="rId1"/>
  </p:sldMasterIdLst>
  <p:notesMasterIdLst>
    <p:notesMasterId r:id="rId57"/>
  </p:notesMasterIdLst>
  <p:sldIdLst>
    <p:sldId id="259" r:id="rId2"/>
    <p:sldId id="267" r:id="rId3"/>
    <p:sldId id="265" r:id="rId4"/>
    <p:sldId id="277" r:id="rId5"/>
    <p:sldId id="266" r:id="rId6"/>
    <p:sldId id="270" r:id="rId7"/>
    <p:sldId id="269" r:id="rId8"/>
    <p:sldId id="279" r:id="rId9"/>
    <p:sldId id="278" r:id="rId10"/>
    <p:sldId id="271" r:id="rId11"/>
    <p:sldId id="273" r:id="rId12"/>
    <p:sldId id="294" r:id="rId13"/>
    <p:sldId id="295" r:id="rId14"/>
    <p:sldId id="296" r:id="rId15"/>
    <p:sldId id="300" r:id="rId16"/>
    <p:sldId id="297" r:id="rId17"/>
    <p:sldId id="298" r:id="rId18"/>
    <p:sldId id="299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292" r:id="rId36"/>
    <p:sldId id="290" r:id="rId37"/>
    <p:sldId id="317" r:id="rId38"/>
    <p:sldId id="318" r:id="rId39"/>
    <p:sldId id="319" r:id="rId40"/>
    <p:sldId id="320" r:id="rId41"/>
    <p:sldId id="321" r:id="rId42"/>
    <p:sldId id="291" r:id="rId43"/>
    <p:sldId id="276" r:id="rId44"/>
    <p:sldId id="280" r:id="rId45"/>
    <p:sldId id="281" r:id="rId46"/>
    <p:sldId id="282" r:id="rId47"/>
    <p:sldId id="283" r:id="rId48"/>
    <p:sldId id="284" r:id="rId49"/>
    <p:sldId id="285" r:id="rId50"/>
    <p:sldId id="286" r:id="rId51"/>
    <p:sldId id="287" r:id="rId52"/>
    <p:sldId id="289" r:id="rId53"/>
    <p:sldId id="322" r:id="rId54"/>
    <p:sldId id="293" r:id="rId55"/>
    <p:sldId id="264" r:id="rId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2A0E"/>
    <a:srgbClr val="EBEBEB"/>
    <a:srgbClr val="D46511"/>
    <a:srgbClr val="E79138"/>
    <a:srgbClr val="E4792F"/>
    <a:srgbClr val="FAB55C"/>
    <a:srgbClr val="DE6213"/>
    <a:srgbClr val="CB031E"/>
    <a:srgbClr val="639EA8"/>
    <a:srgbClr val="546F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33" autoAdjust="0"/>
    <p:restoredTop sz="94660"/>
  </p:normalViewPr>
  <p:slideViewPr>
    <p:cSldViewPr snapToGrid="0" snapToObjects="1" showGuides="1">
      <p:cViewPr>
        <p:scale>
          <a:sx n="100" d="100"/>
          <a:sy n="100" d="100"/>
        </p:scale>
        <p:origin x="-1624" y="-184"/>
      </p:cViewPr>
      <p:guideLst>
        <p:guide orient="horz" pos="4031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notesMaster" Target="notesMasters/notesMaster1.xml"/><Relationship Id="rId58" Type="http://schemas.openxmlformats.org/officeDocument/2006/relationships/printerSettings" Target="printerSettings/printerSettings1.bin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3ADD2-3CA9-734A-A5C0-E415621D38D9}" type="datetimeFigureOut">
              <a:t>11/3/15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6153F-4194-9B4E-AA4C-30B41C270F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92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Problems – while the key is human-readable</a:t>
            </a:r>
            <a:r>
              <a:rPr lang="en-US" baseline="0" dirty="0" smtClean="0"/>
              <a:t> (if you know the short URL, you know where the value (the long </a:t>
            </a:r>
            <a:r>
              <a:rPr lang="en-US" baseline="0" dirty="0" err="1" smtClean="0"/>
              <a:t>url</a:t>
            </a:r>
            <a:r>
              <a:rPr lang="en-US" baseline="0" dirty="0" smtClean="0"/>
              <a:t>) lives in Riak),</a:t>
            </a:r>
          </a:p>
          <a:p>
            <a:r>
              <a:rPr lang="en-US" baseline="0" dirty="0" smtClean="0"/>
              <a:t>there’s no reverse link. (No way to figure out what the short URL is, for a given long. (Unless your UUID function is deterministic)).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6153F-4194-9B4E-AA4C-30B41C270F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22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6153F-4194-9B4E-AA4C-30B41C270F9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784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6153F-4194-9B4E-AA4C-30B41C270F9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78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</a:t>
            </a:r>
            <a:r>
              <a:rPr lang="en-US" dirty="0" err="1" smtClean="0"/>
              <a:t>LevelDB</a:t>
            </a:r>
            <a:r>
              <a:rPr lang="en-US" dirty="0" smtClean="0"/>
              <a:t> automatically keeps a $bucket index on all objects.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6153F-4194-9B4E-AA4C-30B41C270F9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08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Given that you can’t lazy-migrate, chances are that your migration needs to be “atomic”.</a:t>
            </a:r>
          </a:p>
          <a:p>
            <a:r>
              <a:rPr lang="en-US" dirty="0" smtClean="0"/>
              <a:t>However, this is not realistic. (Ever try to ALTER TABLE</a:t>
            </a:r>
            <a:r>
              <a:rPr lang="en-US" baseline="0" dirty="0" smtClean="0"/>
              <a:t> on a giant data set?)</a:t>
            </a:r>
            <a:endParaRPr lang="en-US" dirty="0" smtClean="0"/>
          </a:p>
          <a:p>
            <a:r>
              <a:rPr lang="en-US" dirty="0" smtClean="0"/>
              <a:t>A/B Proxy is also useful when migrating data INTO Riak.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6153F-4194-9B4E-AA4C-30B41C270F9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084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6153F-4194-9B4E-AA4C-30B41C270F9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784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6153F-4194-9B4E-AA4C-30B41C270F9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784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6153F-4194-9B4E-AA4C-30B41C270F9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784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6153F-4194-9B4E-AA4C-30B41C270F9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784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6153F-4194-9B4E-AA4C-30B41C270F9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784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1-N</a:t>
            </a:r>
            <a:r>
              <a:rPr lang="en-US" baseline="0" dirty="0" smtClean="0"/>
              <a:t> relationship COULD also be implemented via Search,</a:t>
            </a:r>
          </a:p>
          <a:p>
            <a:r>
              <a:rPr lang="en-US" baseline="0" dirty="0" smtClean="0"/>
              <a:t>By indexing the short URL object. But, throughput limitation.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6153F-4194-9B4E-AA4C-30B41C270F9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78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Added bonus to generating the keys ourselves: we can offer users to define custom shor</a:t>
            </a:r>
            <a:r>
              <a:rPr lang="en-US" baseline="0" dirty="0" smtClean="0"/>
              <a:t>t URL slugs.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6153F-4194-9B4E-AA4C-30B41C270F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378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Answer: use a Set! Incrementing URL</a:t>
            </a:r>
            <a:r>
              <a:rPr lang="en-US" baseline="0" dirty="0" smtClean="0"/>
              <a:t> clicks/access counts is the highest-throughput use case in this app.</a:t>
            </a:r>
          </a:p>
          <a:p>
            <a:r>
              <a:rPr lang="en-US" baseline="0" dirty="0" smtClean="0"/>
              <a:t>Whereas reading metrics (determining how many overall clicks a Long URL has) is a rare use case.</a:t>
            </a:r>
          </a:p>
          <a:p>
            <a:r>
              <a:rPr lang="en-US" baseline="0" dirty="0" smtClean="0"/>
              <a:t>So, only keep one set of counters! (the one each short URL already has).  Using introduces an additional heavy map-update operation to each access.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6153F-4194-9B4E-AA4C-30B41C270F9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784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en-US" baseline="0" dirty="0" smtClean="0"/>
              <a:t> you’re not yet in production at this point, you can obviously just migrate the Short URLs and not worry about it.</a:t>
            </a:r>
          </a:p>
          <a:p>
            <a:r>
              <a:rPr lang="en-US" baseline="0" dirty="0" smtClean="0"/>
              <a:t>But it helps to keep this pattern in mind, for when you 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6153F-4194-9B4E-AA4C-30B41C270F9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801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6153F-4194-9B4E-AA4C-30B41C270F9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80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Having an external HTTP</a:t>
            </a:r>
            <a:r>
              <a:rPr lang="en-US" baseline="0" dirty="0" smtClean="0"/>
              <a:t> API means you can load-test your app (+ Riak) using standard HTTP Load-testing Services. (Like Apache ‘</a:t>
            </a:r>
            <a:r>
              <a:rPr lang="en-US" baseline="0" dirty="0" err="1" smtClean="0"/>
              <a:t>ab</a:t>
            </a:r>
            <a:r>
              <a:rPr lang="en-US" baseline="0" dirty="0" smtClean="0"/>
              <a:t>’)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6153F-4194-9B4E-AA4C-30B41C270F9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52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6153F-4194-9B4E-AA4C-30B41C270F9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78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6153F-4194-9B4E-AA4C-30B41C270F9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78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6153F-4194-9B4E-AA4C-30B41C270F9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78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6153F-4194-9B4E-AA4C-30B41C270F9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78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6153F-4194-9B4E-AA4C-30B41C270F9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78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6153F-4194-9B4E-AA4C-30B41C270F9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78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0952" cy="6858000"/>
          </a:xfrm>
          <a:prstGeom prst="rect">
            <a:avLst/>
          </a:prstGeom>
        </p:spPr>
      </p:pic>
      <p:pic>
        <p:nvPicPr>
          <p:cNvPr id="8" name="Picture 7" descr="basho-logo-white-horiz.eps-5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1330" y="303273"/>
            <a:ext cx="1896025" cy="6349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07889" y="1914425"/>
            <a:ext cx="6099600" cy="1470025"/>
          </a:xfrm>
        </p:spPr>
        <p:txBody>
          <a:bodyPr anchor="b"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7889" y="3670200"/>
            <a:ext cx="60996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DEF9-44C4-C548-A6C2-FDF41AEECFA9}" type="datetimeFigureOut">
              <a:rPr lang="en-US" smtClean="0"/>
              <a:t>11/3/15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755DA-648B-484D-90BC-CB4806C153A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0952" cy="6858000"/>
          </a:xfrm>
          <a:prstGeom prst="rect">
            <a:avLst/>
          </a:prstGeom>
        </p:spPr>
      </p:pic>
      <p:pic>
        <p:nvPicPr>
          <p:cNvPr id="11" name="Picture 10" descr="basho-logo-white-horiz.eps-5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1330" y="303273"/>
            <a:ext cx="1896025" cy="63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582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vider-Background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 descr="basho-logo-white-horiz.eps-5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355" y="5904465"/>
            <a:ext cx="1896025" cy="634948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2762647" y="3106194"/>
            <a:ext cx="86291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1600" y="1498967"/>
            <a:ext cx="3573580" cy="1470025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A92A0E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6477" y="3340080"/>
            <a:ext cx="3388853" cy="1752600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A92A0E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DEF9-44C4-C548-A6C2-FDF41AEECFA9}" type="datetimeFigureOut">
              <a:rPr lang="en-US" smtClean="0"/>
              <a:t>11/3/15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755DA-648B-484D-90BC-CB4806C153A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Divider-Background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Picture 11" descr="basho-logo-white-horiz.eps-5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355" y="5904465"/>
            <a:ext cx="1896025" cy="634948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2762647" y="3106194"/>
            <a:ext cx="86291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951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 descr="basho-logo-white-horiz.eps-5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20855" y="5904465"/>
            <a:ext cx="1896025" cy="634948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6157457" y="3106194"/>
            <a:ext cx="86291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66410" y="1498967"/>
            <a:ext cx="3573580" cy="1470025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1287" y="3340080"/>
            <a:ext cx="3388853" cy="1752600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DEF9-44C4-C548-A6C2-FDF41AEECFA9}" type="datetimeFigureOut">
              <a:rPr lang="en-US" smtClean="0"/>
              <a:t>11/3/15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755DA-648B-484D-90BC-CB4806C153A7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 descr="basho-logo-white-horiz.eps-5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20855" y="5904465"/>
            <a:ext cx="1896025" cy="634948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6157457" y="3106194"/>
            <a:ext cx="86291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416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096" y="1047240"/>
            <a:ext cx="8229600" cy="48452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755DA-648B-484D-90BC-CB4806C15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88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DEF9-44C4-C548-A6C2-FDF41AEECFA9}" type="datetimeFigureOut">
              <a:rPr lang="en-US" smtClean="0"/>
              <a:t>11/3/15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755DA-648B-484D-90BC-CB4806C15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004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DEF9-44C4-C548-A6C2-FDF41AEECFA9}" type="datetimeFigureOut">
              <a:rPr lang="en-US" smtClean="0"/>
              <a:t>11/3/15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755DA-648B-484D-90BC-CB4806C15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37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DEF9-44C4-C548-A6C2-FDF41AEECFA9}" type="datetimeFigureOut">
              <a:rPr lang="en-US" smtClean="0"/>
              <a:t>11/3/15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755DA-648B-484D-90BC-CB4806C15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41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jpeg"/><Relationship Id="rId10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asho-powerpoint-content.jpg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Picture 11" descr="basho-logo-white-horiz.eps-5.pdf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096" y="6315092"/>
            <a:ext cx="1213504" cy="4063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9096" y="453630"/>
            <a:ext cx="8229600" cy="5831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096" y="1047240"/>
            <a:ext cx="8229600" cy="4845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4443DEF9-44C4-C548-A6C2-FDF41AEECFA9}" type="datetimeFigureOut">
              <a:rPr lang="en-US" smtClean="0"/>
              <a:pPr/>
              <a:t>11/3/15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3B0755DA-648B-484D-90BC-CB4806C153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0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rgbClr val="E4792F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pPr lvl="0" algn="ctr">
              <a:spcBef>
                <a:spcPts val="0"/>
              </a:spcBef>
            </a:pPr>
            <a:r>
              <a:rPr lang="en-US" sz="3200" b="1" spc="300" dirty="0" smtClean="0">
                <a:solidFill>
                  <a:prstClr val="whit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Riak </a:t>
            </a:r>
            <a:r>
              <a:rPr lang="en-US" sz="3200" b="1" spc="300" dirty="0" err="1" smtClean="0">
                <a:solidFill>
                  <a:prstClr val="whit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Dev</a:t>
            </a:r>
            <a:r>
              <a:rPr lang="en-US" sz="3200" b="1" spc="300" dirty="0" smtClean="0">
                <a:solidFill>
                  <a:prstClr val="whit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Lab:</a:t>
            </a:r>
            <a:br>
              <a:rPr lang="en-US" sz="3200" b="1" spc="300" dirty="0" smtClean="0">
                <a:solidFill>
                  <a:prstClr val="whit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US" sz="3200" b="1" spc="300" dirty="0" smtClean="0">
                <a:solidFill>
                  <a:prstClr val="whit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URL-shortening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sz="1400" kern="0" spc="5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Basho Professional </a:t>
            </a:r>
            <a:r>
              <a:rPr lang="en-US" sz="1400" kern="0" spc="5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  <a:r>
              <a:rPr lang="en-US" sz="1400" kern="0" spc="5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lang="en-US" sz="1400" kern="0" spc="5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kern="0" spc="5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November 2015</a:t>
            </a:r>
            <a:endParaRPr lang="en-US" sz="1400" kern="0" spc="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532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Post-Sprint 1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2100" y="1308100"/>
            <a:ext cx="7206596" cy="45843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/>
              <a:t>Great work!</a:t>
            </a:r>
          </a:p>
          <a:p>
            <a:endParaRPr lang="en-US" sz="2600" dirty="0"/>
          </a:p>
          <a:p>
            <a:pPr marL="0" indent="0">
              <a:buNone/>
            </a:pPr>
            <a:r>
              <a:rPr lang="en-US" sz="2600" dirty="0" smtClean="0">
                <a:solidFill>
                  <a:schemeClr val="accent3">
                    <a:lumMod val="50000"/>
                  </a:schemeClr>
                </a:solidFill>
              </a:rPr>
              <a:t>How about some analytics?</a:t>
            </a:r>
            <a:endParaRPr lang="en-US" sz="2600" dirty="0">
              <a:solidFill>
                <a:schemeClr val="accent3">
                  <a:lumMod val="50000"/>
                </a:schemeClr>
              </a:solidFill>
            </a:endParaRPr>
          </a:p>
          <a:p>
            <a:pPr>
              <a:buFont typeface="+mj-lt"/>
              <a:buAutoNum type="arabicPeriod"/>
            </a:pPr>
            <a:endParaRPr lang="en-US" sz="26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chemeClr val="accent3">
                    <a:lumMod val="50000"/>
                  </a:schemeClr>
                </a:solidFill>
              </a:rPr>
              <a:t>How many times have people </a:t>
            </a:r>
            <a:r>
              <a:rPr lang="en-US" sz="2600" dirty="0" smtClean="0">
                <a:solidFill>
                  <a:schemeClr val="accent3">
                    <a:lumMod val="50000"/>
                  </a:schemeClr>
                </a:solidFill>
              </a:rPr>
              <a:t>requested</a:t>
            </a:r>
            <a:r>
              <a:rPr lang="en-US" sz="2600" dirty="0" smtClean="0">
                <a:solidFill>
                  <a:schemeClr val="accent3">
                    <a:lumMod val="50000"/>
                  </a:schemeClr>
                </a:solidFill>
              </a:rPr>
              <a:t> a </a:t>
            </a:r>
            <a:r>
              <a:rPr lang="en-US" sz="2600" dirty="0" smtClean="0">
                <a:solidFill>
                  <a:schemeClr val="accent3">
                    <a:lumMod val="50000"/>
                  </a:schemeClr>
                </a:solidFill>
              </a:rPr>
              <a:t>given </a:t>
            </a:r>
            <a:r>
              <a:rPr lang="en-US" sz="2600" b="1" dirty="0" smtClean="0">
                <a:solidFill>
                  <a:schemeClr val="accent3">
                    <a:lumMod val="50000"/>
                  </a:schemeClr>
                </a:solidFill>
              </a:rPr>
              <a:t>Short </a:t>
            </a:r>
            <a:r>
              <a:rPr lang="en-US" sz="2600" b="1" dirty="0" err="1" smtClean="0">
                <a:solidFill>
                  <a:schemeClr val="accent3">
                    <a:lumMod val="50000"/>
                  </a:schemeClr>
                </a:solidFill>
              </a:rPr>
              <a:t>Url</a:t>
            </a:r>
            <a:r>
              <a:rPr lang="en-US" sz="2600" dirty="0" smtClean="0">
                <a:solidFill>
                  <a:schemeClr val="accent3">
                    <a:lumMod val="50000"/>
                  </a:schemeClr>
                </a:solidFill>
              </a:rPr>
              <a:t>?</a:t>
            </a:r>
          </a:p>
          <a:p>
            <a:pPr marL="0" indent="0">
              <a:buNone/>
            </a:pPr>
            <a:endParaRPr lang="en-US" sz="26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966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Sprint 2: Counting and Metering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2100" y="1308100"/>
            <a:ext cx="7206596" cy="45843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dirty="0" smtClean="0">
                <a:solidFill>
                  <a:schemeClr val="accent3">
                    <a:lumMod val="50000"/>
                  </a:schemeClr>
                </a:solidFill>
              </a:rPr>
              <a:t>Requirements:</a:t>
            </a:r>
            <a:endParaRPr lang="en-US" sz="26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6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chemeClr val="accent3">
                    <a:lumMod val="50000"/>
                  </a:schemeClr>
                </a:solidFill>
              </a:rPr>
              <a:t>For each </a:t>
            </a:r>
            <a:r>
              <a:rPr lang="en-US" sz="2600" b="1" dirty="0" smtClean="0">
                <a:solidFill>
                  <a:schemeClr val="accent3">
                    <a:lumMod val="50000"/>
                  </a:schemeClr>
                </a:solidFill>
              </a:rPr>
              <a:t>Short </a:t>
            </a:r>
            <a:r>
              <a:rPr lang="en-US" sz="2600" b="1" dirty="0" err="1" smtClean="0">
                <a:solidFill>
                  <a:schemeClr val="accent3">
                    <a:lumMod val="50000"/>
                  </a:schemeClr>
                </a:solidFill>
              </a:rPr>
              <a:t>Url</a:t>
            </a:r>
            <a:r>
              <a:rPr lang="en-US" sz="2600" dirty="0" smtClean="0">
                <a:solidFill>
                  <a:schemeClr val="accent3">
                    <a:lumMod val="50000"/>
                  </a:schemeClr>
                </a:solidFill>
              </a:rPr>
              <a:t>, count # of times accessed (redirected).</a:t>
            </a:r>
            <a:endParaRPr lang="en-US" sz="26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6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600" dirty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600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8323" y="3397766"/>
            <a:ext cx="1274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Counting!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6762327" y="2978666"/>
            <a:ext cx="285996" cy="419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20296" y="3302000"/>
            <a:ext cx="3083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A92A0E"/>
                </a:solidFill>
              </a:rPr>
              <a:t>Store in existing object, or </a:t>
            </a:r>
            <a:br>
              <a:rPr lang="en-US" b="1" dirty="0" smtClean="0">
                <a:solidFill>
                  <a:srgbClr val="A92A0E"/>
                </a:solidFill>
              </a:rPr>
            </a:br>
            <a:r>
              <a:rPr lang="en-US" b="1" dirty="0" smtClean="0">
                <a:solidFill>
                  <a:srgbClr val="A92A0E"/>
                </a:solidFill>
              </a:rPr>
              <a:t>separate?</a:t>
            </a:r>
            <a:endParaRPr lang="en-US" b="1" dirty="0">
              <a:solidFill>
                <a:srgbClr val="A92A0E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800600" y="2794000"/>
            <a:ext cx="347216" cy="508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810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Sprint 2: Counting and Metering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9142"/>
            <a:ext cx="7206596" cy="45843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dirty="0" smtClean="0">
                <a:solidFill>
                  <a:schemeClr val="accent1"/>
                </a:solidFill>
              </a:rPr>
              <a:t>Counting, you say?</a:t>
            </a:r>
            <a:endParaRPr lang="en-US" sz="26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6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2600" dirty="0" smtClean="0">
                <a:solidFill>
                  <a:schemeClr val="accent6">
                    <a:lumMod val="50000"/>
                  </a:schemeClr>
                </a:solidFill>
              </a:rPr>
              <a:t>Perfect use case for </a:t>
            </a:r>
            <a:r>
              <a:rPr lang="en-US" sz="2600" b="1" dirty="0" smtClean="0">
                <a:solidFill>
                  <a:schemeClr val="accent6">
                    <a:lumMod val="50000"/>
                  </a:schemeClr>
                </a:solidFill>
              </a:rPr>
              <a:t>CRDT Counters</a:t>
            </a:r>
            <a:r>
              <a:rPr lang="en-US" sz="2600" dirty="0" smtClean="0">
                <a:solidFill>
                  <a:schemeClr val="accent6">
                    <a:lumMod val="50000"/>
                  </a:schemeClr>
                </a:solidFill>
              </a:rPr>
              <a:t>!</a:t>
            </a:r>
          </a:p>
          <a:p>
            <a:pPr marL="0" indent="0">
              <a:buNone/>
            </a:pPr>
            <a:endParaRPr lang="en-US" sz="26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600" dirty="0" smtClean="0">
                <a:solidFill>
                  <a:schemeClr val="accent6">
                    <a:lumMod val="50000"/>
                  </a:schemeClr>
                </a:solidFill>
              </a:rPr>
              <a:t>High throughput, concurrent incrementing</a:t>
            </a:r>
          </a:p>
          <a:p>
            <a:r>
              <a:rPr lang="en-US" sz="2600" dirty="0" smtClean="0">
                <a:solidFill>
                  <a:schemeClr val="accent6">
                    <a:lumMod val="50000"/>
                  </a:schemeClr>
                </a:solidFill>
              </a:rPr>
              <a:t>Usage stats tolerant of eventual consistency</a:t>
            </a:r>
          </a:p>
          <a:p>
            <a:endParaRPr lang="en-US" sz="26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2600" dirty="0" smtClean="0">
                <a:solidFill>
                  <a:srgbClr val="A92A0E"/>
                </a:solidFill>
              </a:rPr>
              <a:t>Where to store them?</a:t>
            </a:r>
            <a:endParaRPr lang="en-US" sz="2600" dirty="0" smtClean="0">
              <a:solidFill>
                <a:srgbClr val="A92A0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20296" y="3302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rgbClr val="A92A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382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Sprint 2: Counting and Metering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9142"/>
            <a:ext cx="7835900" cy="45843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dirty="0" smtClean="0">
                <a:solidFill>
                  <a:schemeClr val="accent1"/>
                </a:solidFill>
              </a:rPr>
              <a:t>Can we store the counts in existing objects?</a:t>
            </a:r>
            <a:endParaRPr lang="en-US" sz="26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6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2600" dirty="0" smtClean="0">
                <a:solidFill>
                  <a:schemeClr val="accent6">
                    <a:lumMod val="50000"/>
                  </a:schemeClr>
                </a:solidFill>
              </a:rPr>
              <a:t>We have: 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/types/</a:t>
            </a:r>
            <a:r>
              <a:rPr lang="en-US" sz="2400" b="1" dirty="0">
                <a:solidFill>
                  <a:srgbClr val="A92A0E"/>
                </a:solidFill>
                <a:latin typeface="Courier New"/>
                <a:cs typeface="Courier New"/>
              </a:rPr>
              <a:t>default</a:t>
            </a:r>
            <a:r>
              <a:rPr lang="en-US" sz="2400" dirty="0">
                <a:latin typeface="Courier New"/>
                <a:cs typeface="Courier New"/>
              </a:rPr>
              <a:t>/buckets/</a:t>
            </a:r>
            <a:r>
              <a:rPr lang="en-US" sz="2400" b="1" dirty="0" err="1">
                <a:solidFill>
                  <a:srgbClr val="A92A0E"/>
                </a:solidFill>
                <a:latin typeface="Courier New"/>
                <a:cs typeface="Courier New"/>
              </a:rPr>
              <a:t>urls</a:t>
            </a:r>
            <a:r>
              <a:rPr lang="en-US" sz="2400" dirty="0">
                <a:latin typeface="Courier New"/>
                <a:cs typeface="Courier New"/>
              </a:rPr>
              <a:t>/keys/</a:t>
            </a:r>
            <a:r>
              <a:rPr lang="en-US" sz="2400" b="1" dirty="0">
                <a:solidFill>
                  <a:srgbClr val="A92A0E"/>
                </a:solidFill>
                <a:latin typeface="Courier New"/>
                <a:cs typeface="Courier New"/>
              </a:rPr>
              <a:t>a77b90q</a:t>
            </a:r>
          </a:p>
          <a:p>
            <a:pPr marL="0" indent="0">
              <a:buNone/>
            </a:pPr>
            <a:endParaRPr lang="en-US" sz="26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6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2600" dirty="0" smtClean="0">
                <a:solidFill>
                  <a:schemeClr val="accent6">
                    <a:lumMod val="50000"/>
                  </a:schemeClr>
                </a:solidFill>
              </a:rPr>
              <a:t>						Value:</a:t>
            </a:r>
            <a:endParaRPr lang="en-US" sz="2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20296" y="3302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rgbClr val="A92A0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6853" y="4151868"/>
            <a:ext cx="30842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Default bucket type.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Can’t change properties 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(can’t convert it to a Counter 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or Map type)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282700" y="3302001"/>
            <a:ext cx="1422262" cy="8498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932893" y="1993900"/>
            <a:ext cx="1741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Key: short URL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7518400" y="2363232"/>
            <a:ext cx="228600" cy="5069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567126" y="4240431"/>
            <a:ext cx="51098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ourier New"/>
                <a:cs typeface="Courier New"/>
              </a:rPr>
              <a:t>http://</a:t>
            </a:r>
            <a:r>
              <a:rPr lang="en-US" sz="2000" b="1" dirty="0" err="1">
                <a:latin typeface="Courier New"/>
                <a:cs typeface="Courier New"/>
              </a:rPr>
              <a:t>original.com</a:t>
            </a:r>
            <a:r>
              <a:rPr lang="en-US" sz="2000" b="1" dirty="0">
                <a:latin typeface="Courier New"/>
                <a:cs typeface="Courier New"/>
              </a:rPr>
              <a:t>/long/</a:t>
            </a:r>
            <a:r>
              <a:rPr lang="en-US" sz="2000" b="1" dirty="0" err="1">
                <a:latin typeface="Courier New"/>
                <a:cs typeface="Courier New"/>
              </a:rPr>
              <a:t>url</a:t>
            </a:r>
            <a:r>
              <a:rPr lang="en-US" sz="2000" b="1" dirty="0">
                <a:latin typeface="Courier New"/>
                <a:cs typeface="Courier New"/>
              </a:rPr>
              <a:t>/</a:t>
            </a:r>
            <a:r>
              <a:rPr lang="en-US" sz="2000" b="1" dirty="0" err="1">
                <a:latin typeface="Courier New"/>
                <a:cs typeface="Courier New"/>
              </a:rPr>
              <a:t>etc</a:t>
            </a:r>
            <a:endParaRPr lang="en-US" sz="2000" b="1" dirty="0">
              <a:latin typeface="Courier New"/>
              <a:cs typeface="Courier New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73526" y="5067300"/>
            <a:ext cx="2622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Plain string.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Content-Type: plain/text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5156200" y="4654731"/>
            <a:ext cx="1150529" cy="41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404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Sprint 2: Counting and Metering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9142"/>
            <a:ext cx="7835900" cy="45843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dirty="0" smtClean="0">
                <a:solidFill>
                  <a:schemeClr val="accent1"/>
                </a:solidFill>
              </a:rPr>
              <a:t>Can we store the counts in existing objects?</a:t>
            </a:r>
          </a:p>
          <a:p>
            <a:pPr marL="0" indent="0" algn="ctr">
              <a:buNone/>
            </a:pPr>
            <a:endParaRPr lang="en-US" sz="2600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sz="2600" dirty="0" smtClean="0">
                <a:solidFill>
                  <a:schemeClr val="tx2"/>
                </a:solidFill>
              </a:rPr>
              <a:t>Verdict: </a:t>
            </a:r>
            <a:r>
              <a:rPr lang="en-US" sz="2600" b="1" dirty="0" smtClean="0">
                <a:solidFill>
                  <a:schemeClr val="tx2"/>
                </a:solidFill>
              </a:rPr>
              <a:t>No.</a:t>
            </a:r>
            <a:endParaRPr lang="en-US" sz="2600" b="1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6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2600" dirty="0" smtClean="0">
                <a:solidFill>
                  <a:schemeClr val="accent1"/>
                </a:solidFill>
              </a:rPr>
              <a:t>Options?</a:t>
            </a:r>
          </a:p>
          <a:p>
            <a:pPr marL="457200" indent="-457200">
              <a:buAutoNum type="arabicPeriod"/>
            </a:pPr>
            <a:r>
              <a:rPr lang="en-US" sz="2300" b="1" dirty="0" smtClean="0">
                <a:solidFill>
                  <a:schemeClr val="accent3">
                    <a:lumMod val="50000"/>
                  </a:schemeClr>
                </a:solidFill>
              </a:rPr>
              <a:t>Migrate</a:t>
            </a:r>
            <a:r>
              <a:rPr lang="en-US" sz="2300" dirty="0" smtClean="0">
                <a:solidFill>
                  <a:schemeClr val="accent3">
                    <a:lumMod val="50000"/>
                  </a:schemeClr>
                </a:solidFill>
              </a:rPr>
              <a:t>. Store Long URL + Counter in a Map data type.</a:t>
            </a:r>
          </a:p>
          <a:p>
            <a:pPr marL="457200" indent="-457200">
              <a:buAutoNum type="arabicPeriod"/>
            </a:pPr>
            <a:endParaRPr lang="en-US" sz="23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en-US" sz="2300" dirty="0" smtClean="0">
                <a:solidFill>
                  <a:schemeClr val="accent3">
                    <a:lumMod val="50000"/>
                  </a:schemeClr>
                </a:solidFill>
              </a:rPr>
              <a:t>Keep 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/</a:t>
            </a:r>
            <a:r>
              <a:rPr lang="en-US" sz="2000" b="1" dirty="0" err="1" smtClean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urls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/ </a:t>
            </a:r>
            <a:r>
              <a:rPr lang="en-US" sz="2300" dirty="0" smtClean="0">
                <a:solidFill>
                  <a:schemeClr val="accent3">
                    <a:lumMod val="50000"/>
                  </a:schemeClr>
                </a:solidFill>
              </a:rPr>
              <a:t>bucket </a:t>
            </a:r>
            <a:r>
              <a:rPr lang="en-US" sz="2300" b="1" dirty="0" smtClean="0">
                <a:solidFill>
                  <a:schemeClr val="accent3">
                    <a:lumMod val="50000"/>
                  </a:schemeClr>
                </a:solidFill>
              </a:rPr>
              <a:t>as-is</a:t>
            </a:r>
            <a:r>
              <a:rPr lang="en-US" sz="2300" dirty="0" smtClean="0">
                <a:solidFill>
                  <a:schemeClr val="accent3">
                    <a:lumMod val="50000"/>
                  </a:schemeClr>
                </a:solidFill>
              </a:rPr>
              <a:t>. Counter in </a:t>
            </a:r>
            <a:r>
              <a:rPr lang="en-US" sz="2300" i="1" dirty="0" smtClean="0">
                <a:solidFill>
                  <a:schemeClr val="accent3">
                    <a:lumMod val="50000"/>
                  </a:schemeClr>
                </a:solidFill>
              </a:rPr>
              <a:t>separate</a:t>
            </a:r>
            <a:r>
              <a:rPr lang="en-US" sz="2300" dirty="0" smtClean="0">
                <a:solidFill>
                  <a:schemeClr val="accent3">
                    <a:lumMod val="50000"/>
                  </a:schemeClr>
                </a:solidFill>
              </a:rPr>
              <a:t> bucket,</a:t>
            </a:r>
            <a:br>
              <a:rPr lang="en-US" sz="23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300" dirty="0" smtClean="0">
                <a:solidFill>
                  <a:schemeClr val="accent3">
                    <a:lumMod val="50000"/>
                  </a:schemeClr>
                </a:solidFill>
              </a:rPr>
              <a:t>	using the same key (the short URL)</a:t>
            </a:r>
          </a:p>
          <a:p>
            <a:pPr marL="457200" indent="-457200">
              <a:buAutoNum type="arabicPeriod"/>
            </a:pPr>
            <a:endParaRPr lang="en-US" sz="23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20296" y="3302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rgbClr val="A92A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704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Sprint 2: Counting and Metering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9142"/>
            <a:ext cx="8305800" cy="4584380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2600" dirty="0" smtClean="0">
                <a:solidFill>
                  <a:schemeClr val="accent1"/>
                </a:solidFill>
              </a:rPr>
              <a:t>Implementation Options:</a:t>
            </a:r>
          </a:p>
          <a:p>
            <a:pPr marL="0" indent="0" algn="ctr">
              <a:buNone/>
            </a:pPr>
            <a:endParaRPr lang="en-US" sz="26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chemeClr val="tx2"/>
                </a:solidFill>
              </a:rPr>
              <a:t>Either 2 reads + Increment Counter op:</a:t>
            </a:r>
          </a:p>
          <a:p>
            <a:pPr marL="0" indent="0">
              <a:buNone/>
            </a:pPr>
            <a:endParaRPr lang="en-US" sz="26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chemeClr val="tx2"/>
                </a:solidFill>
              </a:rPr>
              <a:t>	</a:t>
            </a:r>
            <a:r>
              <a:rPr lang="en-US" sz="2000" b="1" dirty="0" smtClean="0">
                <a:solidFill>
                  <a:schemeClr val="tx2"/>
                </a:solidFill>
                <a:latin typeface="Courier New"/>
                <a:cs typeface="Courier New"/>
              </a:rPr>
              <a:t>GET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dirty="0">
                <a:latin typeface="Courier New"/>
                <a:cs typeface="Courier New"/>
              </a:rPr>
              <a:t>/</a:t>
            </a:r>
            <a:r>
              <a:rPr lang="en-US" sz="1700" dirty="0">
                <a:latin typeface="Courier New"/>
                <a:cs typeface="Courier New"/>
              </a:rPr>
              <a:t>types</a:t>
            </a:r>
            <a:r>
              <a:rPr lang="en-US" sz="2000" dirty="0">
                <a:latin typeface="Courier New"/>
                <a:cs typeface="Courier New"/>
              </a:rPr>
              <a:t>/</a:t>
            </a:r>
            <a:r>
              <a:rPr lang="en-US" sz="2300" b="1" dirty="0">
                <a:solidFill>
                  <a:srgbClr val="A92A0E"/>
                </a:solidFill>
                <a:latin typeface="Courier New"/>
                <a:cs typeface="Courier New"/>
              </a:rPr>
              <a:t>default</a:t>
            </a:r>
            <a:r>
              <a:rPr lang="en-US" sz="2000" dirty="0">
                <a:latin typeface="Courier New"/>
                <a:cs typeface="Courier New"/>
              </a:rPr>
              <a:t>/</a:t>
            </a:r>
            <a:r>
              <a:rPr lang="en-US" sz="1700" dirty="0">
                <a:latin typeface="Courier New"/>
                <a:cs typeface="Courier New"/>
              </a:rPr>
              <a:t>buckets</a:t>
            </a:r>
            <a:r>
              <a:rPr lang="en-US" sz="2000" dirty="0">
                <a:latin typeface="Courier New"/>
                <a:cs typeface="Courier New"/>
              </a:rPr>
              <a:t>/</a:t>
            </a:r>
            <a:r>
              <a:rPr lang="en-US" sz="2300" b="1" dirty="0" err="1">
                <a:solidFill>
                  <a:srgbClr val="A92A0E"/>
                </a:solidFill>
                <a:latin typeface="Courier New"/>
                <a:cs typeface="Courier New"/>
              </a:rPr>
              <a:t>urls</a:t>
            </a:r>
            <a:r>
              <a:rPr lang="en-US" sz="2000" dirty="0">
                <a:latin typeface="Courier New"/>
                <a:cs typeface="Courier New"/>
              </a:rPr>
              <a:t>/</a:t>
            </a:r>
            <a:r>
              <a:rPr lang="en-US" sz="1700" dirty="0">
                <a:latin typeface="Courier New"/>
                <a:cs typeface="Courier New"/>
              </a:rPr>
              <a:t>keys</a:t>
            </a:r>
            <a:r>
              <a:rPr lang="en-US" sz="2000" dirty="0">
                <a:latin typeface="Courier New"/>
                <a:cs typeface="Courier New"/>
              </a:rPr>
              <a:t>/</a:t>
            </a:r>
            <a:r>
              <a:rPr lang="en-US" sz="2000" b="1" dirty="0" smtClean="0">
                <a:solidFill>
                  <a:srgbClr val="A92A0E"/>
                </a:solidFill>
                <a:latin typeface="Courier New"/>
                <a:cs typeface="Courier New"/>
              </a:rPr>
              <a:t>a77b90q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A92A0E"/>
                </a:solidFill>
                <a:latin typeface="Courier New"/>
                <a:cs typeface="Courier New"/>
              </a:rPr>
              <a:t>	</a:t>
            </a:r>
            <a:r>
              <a:rPr lang="en-US" sz="2000" b="1" dirty="0" smtClean="0">
                <a:solidFill>
                  <a:srgbClr val="A92A0E"/>
                </a:solidFill>
                <a:latin typeface="Courier New"/>
                <a:cs typeface="Courier New"/>
              </a:rPr>
              <a:t>-&gt; </a:t>
            </a:r>
            <a:r>
              <a:rPr lang="en-US" sz="2000" b="1" dirty="0">
                <a:latin typeface="Courier New"/>
                <a:cs typeface="Courier New"/>
              </a:rPr>
              <a:t>http://original.com/long/url/</a:t>
            </a:r>
            <a:r>
              <a:rPr lang="en-US" sz="2000" b="1" dirty="0" smtClean="0">
                <a:latin typeface="Courier New"/>
                <a:cs typeface="Courier New"/>
              </a:rPr>
              <a:t>etc</a:t>
            </a:r>
          </a:p>
          <a:p>
            <a:pPr marL="0" indent="0">
              <a:buNone/>
            </a:pPr>
            <a:endParaRPr lang="en-US" sz="20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396771"/>
                </a:solidFill>
                <a:latin typeface="Courier New"/>
                <a:cs typeface="Courier New"/>
              </a:rPr>
              <a:t>	GET (context) and Increment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A92A0E"/>
                </a:solidFill>
                <a:latin typeface="Courier New"/>
                <a:cs typeface="Courier New"/>
              </a:rPr>
              <a:t>	</a:t>
            </a:r>
            <a:r>
              <a:rPr lang="en-US" sz="2000" b="1" dirty="0" smtClean="0">
                <a:solidFill>
                  <a:srgbClr val="A92A0E"/>
                </a:solidFill>
                <a:latin typeface="Courier New"/>
                <a:cs typeface="Courier New"/>
              </a:rPr>
              <a:t>	</a:t>
            </a:r>
            <a:r>
              <a:rPr lang="en-US" sz="2000" dirty="0" smtClean="0">
                <a:latin typeface="Courier New"/>
                <a:cs typeface="Courier New"/>
              </a:rPr>
              <a:t>/</a:t>
            </a:r>
            <a:r>
              <a:rPr lang="en-US" sz="1700" dirty="0">
                <a:latin typeface="Courier New"/>
                <a:cs typeface="Courier New"/>
              </a:rPr>
              <a:t>types</a:t>
            </a:r>
            <a:r>
              <a:rPr lang="en-US" sz="2000" dirty="0" smtClean="0">
                <a:latin typeface="Courier New"/>
                <a:cs typeface="Courier New"/>
              </a:rPr>
              <a:t>/</a:t>
            </a:r>
            <a:r>
              <a:rPr lang="en-US" sz="2300" b="1" dirty="0" smtClean="0">
                <a:solidFill>
                  <a:srgbClr val="A92A0E"/>
                </a:solidFill>
                <a:latin typeface="Courier New"/>
                <a:cs typeface="Courier New"/>
              </a:rPr>
              <a:t>counters</a:t>
            </a:r>
            <a:r>
              <a:rPr lang="en-US" sz="2000" dirty="0" smtClean="0">
                <a:latin typeface="Courier New"/>
                <a:cs typeface="Courier New"/>
              </a:rPr>
              <a:t>/</a:t>
            </a:r>
            <a:r>
              <a:rPr lang="en-US" sz="1700" dirty="0">
                <a:latin typeface="Courier New"/>
                <a:cs typeface="Courier New"/>
              </a:rPr>
              <a:t>buckets</a:t>
            </a:r>
            <a:r>
              <a:rPr lang="en-US" sz="2000" dirty="0">
                <a:latin typeface="Courier New"/>
                <a:cs typeface="Courier New"/>
              </a:rPr>
              <a:t>/</a:t>
            </a:r>
            <a:r>
              <a:rPr lang="en-US" sz="2300" b="1" dirty="0" err="1" smtClean="0">
                <a:solidFill>
                  <a:srgbClr val="A92A0E"/>
                </a:solidFill>
                <a:latin typeface="Courier New"/>
                <a:cs typeface="Courier New"/>
              </a:rPr>
              <a:t>url</a:t>
            </a:r>
            <a:r>
              <a:rPr lang="en-US" sz="2300" b="1" dirty="0" smtClean="0">
                <a:solidFill>
                  <a:srgbClr val="A92A0E"/>
                </a:solidFill>
                <a:latin typeface="Courier New"/>
                <a:cs typeface="Courier New"/>
              </a:rPr>
              <a:t>-counts</a:t>
            </a:r>
            <a:r>
              <a:rPr lang="en-US" sz="2000" dirty="0">
                <a:latin typeface="Courier New"/>
                <a:cs typeface="Courier New"/>
              </a:rPr>
              <a:t>/</a:t>
            </a:r>
            <a:r>
              <a:rPr lang="en-US" sz="1700" dirty="0">
                <a:latin typeface="Courier New"/>
                <a:cs typeface="Courier New"/>
              </a:rPr>
              <a:t>keys</a:t>
            </a:r>
            <a:r>
              <a:rPr lang="en-US" sz="2000" dirty="0">
                <a:latin typeface="Courier New"/>
                <a:cs typeface="Courier New"/>
              </a:rPr>
              <a:t>/</a:t>
            </a:r>
            <a:r>
              <a:rPr lang="en-US" sz="2000" b="1" dirty="0">
                <a:solidFill>
                  <a:srgbClr val="A92A0E"/>
                </a:solidFill>
                <a:latin typeface="Courier New"/>
                <a:cs typeface="Courier New"/>
              </a:rPr>
              <a:t>a77b90q</a:t>
            </a:r>
          </a:p>
          <a:p>
            <a:pPr marL="0" indent="0">
              <a:buNone/>
            </a:pPr>
            <a:endParaRPr lang="en-US" sz="2000" b="1" dirty="0">
              <a:solidFill>
                <a:srgbClr val="A92A0E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chemeClr val="tx2"/>
                </a:solidFill>
              </a:rPr>
              <a:t>Or 1 read + Update Map (Increment Counter) op:</a:t>
            </a:r>
          </a:p>
          <a:p>
            <a:pPr marL="0" indent="0">
              <a:buNone/>
            </a:pPr>
            <a:endParaRPr lang="en-US" sz="26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100" dirty="0" smtClean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en-US" sz="2100" b="1" dirty="0">
                <a:solidFill>
                  <a:schemeClr val="tx2"/>
                </a:solidFill>
                <a:latin typeface="Courier New"/>
                <a:cs typeface="Courier New"/>
              </a:rPr>
              <a:t>GET</a:t>
            </a:r>
            <a:r>
              <a:rPr lang="en-US" sz="2100" b="1" dirty="0">
                <a:solidFill>
                  <a:schemeClr val="tx2"/>
                </a:solidFill>
              </a:rPr>
              <a:t> </a:t>
            </a:r>
            <a:r>
              <a:rPr lang="en-US" sz="2100" dirty="0">
                <a:latin typeface="Courier New"/>
                <a:cs typeface="Courier New"/>
              </a:rPr>
              <a:t>/types/</a:t>
            </a:r>
            <a:r>
              <a:rPr lang="en-US" sz="2100" b="1" dirty="0">
                <a:solidFill>
                  <a:srgbClr val="A92A0E"/>
                </a:solidFill>
                <a:latin typeface="Courier New"/>
                <a:cs typeface="Courier New"/>
              </a:rPr>
              <a:t>default</a:t>
            </a:r>
            <a:r>
              <a:rPr lang="en-US" sz="2100" dirty="0">
                <a:latin typeface="Courier New"/>
                <a:cs typeface="Courier New"/>
              </a:rPr>
              <a:t>/buckets/</a:t>
            </a:r>
            <a:r>
              <a:rPr lang="en-US" sz="2100" b="1" dirty="0" err="1">
                <a:solidFill>
                  <a:srgbClr val="A92A0E"/>
                </a:solidFill>
                <a:latin typeface="Courier New"/>
                <a:cs typeface="Courier New"/>
              </a:rPr>
              <a:t>urls</a:t>
            </a:r>
            <a:r>
              <a:rPr lang="en-US" sz="2100" dirty="0">
                <a:latin typeface="Courier New"/>
                <a:cs typeface="Courier New"/>
              </a:rPr>
              <a:t>/keys/</a:t>
            </a:r>
            <a:r>
              <a:rPr lang="en-US" sz="2100" b="1" dirty="0" smtClean="0">
                <a:solidFill>
                  <a:srgbClr val="A92A0E"/>
                </a:solidFill>
                <a:latin typeface="Courier New"/>
                <a:cs typeface="Courier New"/>
              </a:rPr>
              <a:t>a77b90q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A92A0E"/>
                </a:solidFill>
                <a:latin typeface="Courier New"/>
                <a:cs typeface="Courier New"/>
              </a:rPr>
              <a:t>	</a:t>
            </a:r>
            <a:r>
              <a:rPr lang="en-US" sz="2100" b="1" dirty="0" smtClean="0">
                <a:latin typeface="Courier New"/>
                <a:cs typeface="Courier New"/>
              </a:rPr>
              <a:t>-&gt; { “</a:t>
            </a:r>
            <a:r>
              <a:rPr lang="en-US" sz="2100" b="1" dirty="0" err="1" smtClean="0">
                <a:latin typeface="Courier New"/>
                <a:cs typeface="Courier New"/>
              </a:rPr>
              <a:t>longUrl_register”:”</a:t>
            </a:r>
            <a:r>
              <a:rPr lang="en-US" sz="2100" b="1" dirty="0" err="1" smtClean="0">
                <a:latin typeface="Courier New"/>
                <a:cs typeface="Courier New"/>
              </a:rPr>
              <a:t>http</a:t>
            </a:r>
            <a:r>
              <a:rPr lang="en-US" sz="2100" b="1" dirty="0">
                <a:latin typeface="Courier New"/>
                <a:cs typeface="Courier New"/>
              </a:rPr>
              <a:t>://</a:t>
            </a:r>
            <a:r>
              <a:rPr lang="en-US" sz="2100" b="1" dirty="0" err="1">
                <a:latin typeface="Courier New"/>
                <a:cs typeface="Courier New"/>
              </a:rPr>
              <a:t>original.com</a:t>
            </a:r>
            <a:r>
              <a:rPr lang="en-US" sz="2100" b="1" dirty="0">
                <a:latin typeface="Courier New"/>
                <a:cs typeface="Courier New"/>
              </a:rPr>
              <a:t>/long/</a:t>
            </a:r>
            <a:r>
              <a:rPr lang="en-US" sz="2100" b="1" dirty="0" err="1">
                <a:latin typeface="Courier New"/>
                <a:cs typeface="Courier New"/>
              </a:rPr>
              <a:t>url</a:t>
            </a:r>
            <a:r>
              <a:rPr lang="en-US" sz="2100" b="1" dirty="0">
                <a:latin typeface="Courier New"/>
                <a:cs typeface="Courier New"/>
              </a:rPr>
              <a:t>/</a:t>
            </a:r>
            <a:r>
              <a:rPr lang="en-US" sz="2100" b="1" dirty="0" err="1" smtClean="0">
                <a:latin typeface="Courier New"/>
                <a:cs typeface="Courier New"/>
              </a:rPr>
              <a:t>etc</a:t>
            </a:r>
            <a:r>
              <a:rPr lang="en-US" sz="2100" b="1" dirty="0" smtClean="0">
                <a:latin typeface="Courier New"/>
                <a:cs typeface="Courier New"/>
              </a:rPr>
              <a:t>”,</a:t>
            </a:r>
            <a:endParaRPr lang="en-US" sz="21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100" b="1" dirty="0" smtClean="0">
                <a:latin typeface="Courier New"/>
                <a:cs typeface="Courier New"/>
              </a:rPr>
              <a:t>			“</a:t>
            </a:r>
            <a:r>
              <a:rPr lang="en-US" sz="2100" b="1" dirty="0" err="1" smtClean="0">
                <a:latin typeface="Courier New"/>
                <a:cs typeface="Courier New"/>
              </a:rPr>
              <a:t>accessed_count</a:t>
            </a:r>
            <a:r>
              <a:rPr lang="en-US" sz="2100" b="1" dirty="0" smtClean="0">
                <a:latin typeface="Courier New"/>
                <a:cs typeface="Courier New"/>
              </a:rPr>
              <a:t>”: 5 </a:t>
            </a:r>
            <a:r>
              <a:rPr lang="en-US" sz="2100" b="1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21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100" dirty="0" smtClean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en-US" sz="2100" b="1" dirty="0" smtClean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UPDATE</a:t>
            </a:r>
            <a:r>
              <a:rPr lang="en-US" sz="21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100" dirty="0">
                <a:solidFill>
                  <a:srgbClr val="000000"/>
                </a:solidFill>
                <a:latin typeface="Courier New"/>
                <a:cs typeface="Courier New"/>
              </a:rPr>
              <a:t>/types/default/buckets/</a:t>
            </a:r>
            <a:r>
              <a:rPr lang="en-US" sz="2100" dirty="0" err="1">
                <a:solidFill>
                  <a:srgbClr val="000000"/>
                </a:solidFill>
                <a:latin typeface="Courier New"/>
                <a:cs typeface="Courier New"/>
              </a:rPr>
              <a:t>urls</a:t>
            </a:r>
            <a:r>
              <a:rPr lang="en-US" sz="2100" dirty="0">
                <a:solidFill>
                  <a:srgbClr val="000000"/>
                </a:solidFill>
                <a:latin typeface="Courier New"/>
                <a:cs typeface="Courier New"/>
              </a:rPr>
              <a:t>/keys/</a:t>
            </a:r>
            <a:r>
              <a:rPr lang="en-US" sz="2100" dirty="0" smtClean="0">
                <a:solidFill>
                  <a:srgbClr val="000000"/>
                </a:solidFill>
                <a:latin typeface="Courier New"/>
                <a:cs typeface="Courier New"/>
              </a:rPr>
              <a:t>a77b90q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A92A0E"/>
                </a:solidFill>
                <a:latin typeface="Courier New"/>
                <a:cs typeface="Courier New"/>
              </a:rPr>
              <a:t>	</a:t>
            </a:r>
            <a:r>
              <a:rPr lang="en-US" sz="2100" b="1" dirty="0">
                <a:solidFill>
                  <a:srgbClr val="A92A0E"/>
                </a:solidFill>
                <a:latin typeface="Courier New"/>
                <a:cs typeface="Courier New"/>
              </a:rPr>
              <a:t>	</a:t>
            </a:r>
            <a:r>
              <a:rPr lang="en-US" sz="2100" b="1" dirty="0" smtClean="0">
                <a:solidFill>
                  <a:srgbClr val="A92A0E"/>
                </a:solidFill>
                <a:latin typeface="Courier New"/>
                <a:cs typeface="Courier New"/>
              </a:rPr>
              <a:t>increment </a:t>
            </a:r>
            <a:r>
              <a:rPr lang="en-US" sz="2100" b="1" dirty="0" err="1" smtClean="0">
                <a:latin typeface="Courier New"/>
                <a:cs typeface="Courier New"/>
              </a:rPr>
              <a:t>accessed_count</a:t>
            </a:r>
            <a:r>
              <a:rPr lang="en-US" sz="2100" b="1" dirty="0" smtClean="0">
                <a:latin typeface="Courier New"/>
                <a:cs typeface="Courier New"/>
              </a:rPr>
              <a:t> field</a:t>
            </a:r>
            <a:endParaRPr lang="en-US" sz="21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457200" indent="-457200">
              <a:buAutoNum type="arabicPeriod"/>
            </a:pPr>
            <a:endParaRPr lang="en-US" sz="23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20296" y="3302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rgbClr val="A92A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788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Sprint 2: Counting and Metering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9142"/>
            <a:ext cx="7835900" cy="45843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dirty="0" smtClean="0">
                <a:solidFill>
                  <a:schemeClr val="accent1"/>
                </a:solidFill>
              </a:rPr>
              <a:t>One Object (+ migration) or Separate Objects?</a:t>
            </a:r>
          </a:p>
          <a:p>
            <a:pPr marL="0" indent="0" algn="ctr">
              <a:buNone/>
            </a:pPr>
            <a:endParaRPr lang="en-US" sz="2600" dirty="0">
              <a:solidFill>
                <a:srgbClr val="396771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396771"/>
                </a:solidFill>
              </a:rPr>
              <a:t>Option 1: Same Object (and migrate the data)</a:t>
            </a:r>
          </a:p>
          <a:p>
            <a:pPr marL="0" indent="0">
              <a:buNone/>
            </a:pPr>
            <a:r>
              <a:rPr lang="en-US" sz="2000" i="1" dirty="0" smtClean="0">
                <a:solidFill>
                  <a:srgbClr val="396771"/>
                </a:solidFill>
              </a:rPr>
              <a:t>Pros:</a:t>
            </a:r>
            <a:r>
              <a:rPr lang="en-US" sz="2000" dirty="0" smtClean="0">
                <a:solidFill>
                  <a:srgbClr val="396771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396771"/>
                </a:solidFill>
              </a:rPr>
              <a:t>	Only 1 read (plus 1 update to increment counter field)</a:t>
            </a:r>
          </a:p>
          <a:p>
            <a:pPr marL="0" indent="0">
              <a:buNone/>
            </a:pPr>
            <a:r>
              <a:rPr lang="en-US" sz="2000" i="1" dirty="0" smtClean="0">
                <a:solidFill>
                  <a:srgbClr val="396771"/>
                </a:solidFill>
              </a:rPr>
              <a:t>Cons: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396771"/>
                </a:solidFill>
              </a:rPr>
              <a:t>	1. Unnecessary migrations are expensive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96771"/>
                </a:solidFill>
              </a:rPr>
              <a:t>	</a:t>
            </a:r>
            <a:r>
              <a:rPr lang="en-US" sz="2000" dirty="0" smtClean="0">
                <a:solidFill>
                  <a:srgbClr val="396771"/>
                </a:solidFill>
              </a:rPr>
              <a:t>2. Composite object is </a:t>
            </a:r>
            <a:r>
              <a:rPr lang="en-US" sz="2000" i="1" dirty="0" smtClean="0">
                <a:solidFill>
                  <a:srgbClr val="396771"/>
                </a:solidFill>
              </a:rPr>
              <a:t>unevenly useful</a:t>
            </a:r>
            <a:r>
              <a:rPr lang="en-US" sz="2000" dirty="0" smtClean="0">
                <a:solidFill>
                  <a:srgbClr val="396771"/>
                </a:solidFill>
              </a:rPr>
              <a:t>, read-wise. That is: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396771"/>
                </a:solidFill>
              </a:rPr>
              <a:t>	We </a:t>
            </a:r>
            <a:r>
              <a:rPr lang="en-US" sz="2000" b="1" i="1" dirty="0" smtClean="0">
                <a:solidFill>
                  <a:srgbClr val="396771"/>
                </a:solidFill>
              </a:rPr>
              <a:t>always</a:t>
            </a:r>
            <a:r>
              <a:rPr lang="en-US" sz="2000" dirty="0" smtClean="0">
                <a:solidFill>
                  <a:srgbClr val="396771"/>
                </a:solidFill>
              </a:rPr>
              <a:t> need the Long URL value, but we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96771"/>
                </a:solidFill>
              </a:rPr>
              <a:t>	</a:t>
            </a:r>
            <a:r>
              <a:rPr lang="en-US" sz="2000" b="1" i="1" dirty="0" smtClean="0">
                <a:solidFill>
                  <a:srgbClr val="396771"/>
                </a:solidFill>
              </a:rPr>
              <a:t>almost never </a:t>
            </a:r>
            <a:r>
              <a:rPr lang="en-US" sz="2000" dirty="0" smtClean="0">
                <a:solidFill>
                  <a:srgbClr val="396771"/>
                </a:solidFill>
              </a:rPr>
              <a:t>need the Counter value to service the request.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96771"/>
                </a:solidFill>
              </a:rPr>
              <a:t>	</a:t>
            </a:r>
            <a:r>
              <a:rPr lang="en-US" sz="2000" dirty="0" smtClean="0">
                <a:solidFill>
                  <a:srgbClr val="396771"/>
                </a:solidFill>
              </a:rPr>
              <a:t>It’s only needed for reporting.</a:t>
            </a:r>
            <a:endParaRPr lang="en-US" sz="2000" dirty="0" smtClean="0">
              <a:solidFill>
                <a:srgbClr val="396771"/>
              </a:solidFill>
            </a:endParaRPr>
          </a:p>
          <a:p>
            <a:pPr marL="0" indent="0" algn="ctr">
              <a:buNone/>
            </a:pPr>
            <a:endParaRPr lang="en-US" sz="2600" dirty="0">
              <a:solidFill>
                <a:schemeClr val="accent1"/>
              </a:solidFill>
            </a:endParaRPr>
          </a:p>
          <a:p>
            <a:pPr marL="457200" indent="-457200">
              <a:buAutoNum type="arabicPeriod"/>
            </a:pPr>
            <a:endParaRPr lang="en-US" sz="23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20296" y="3302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rgbClr val="A92A0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68964"/>
            <a:ext cx="1121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Common 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dilemma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6" name="Straight Arrow Connector 5"/>
          <p:cNvCxnSpPr>
            <a:stCxn id="5" idx="3"/>
          </p:cNvCxnSpPr>
          <p:nvPr/>
        </p:nvCxnSpPr>
        <p:spPr>
          <a:xfrm>
            <a:off x="1121070" y="592130"/>
            <a:ext cx="796630" cy="6270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084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Sprint 2: Counting and Metering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9142"/>
            <a:ext cx="7835900" cy="458438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600" dirty="0" smtClean="0">
                <a:solidFill>
                  <a:schemeClr val="accent1"/>
                </a:solidFill>
              </a:rPr>
              <a:t>One Object (+ migration) or Separate Objects?</a:t>
            </a:r>
          </a:p>
          <a:p>
            <a:pPr marL="0" indent="0" algn="ctr">
              <a:buNone/>
            </a:pPr>
            <a:endParaRPr lang="en-US" sz="26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396771"/>
                </a:solidFill>
              </a:rPr>
              <a:t>Option 2: Separate Objects (/</a:t>
            </a:r>
            <a:r>
              <a:rPr lang="en-US" sz="2000" b="1" dirty="0" err="1" smtClean="0">
                <a:solidFill>
                  <a:srgbClr val="396771"/>
                </a:solidFill>
              </a:rPr>
              <a:t>urls</a:t>
            </a:r>
            <a:r>
              <a:rPr lang="en-US" sz="2000" b="1" dirty="0" smtClean="0">
                <a:solidFill>
                  <a:srgbClr val="396771"/>
                </a:solidFill>
              </a:rPr>
              <a:t>/ + /</a:t>
            </a:r>
            <a:r>
              <a:rPr lang="en-US" sz="2000" b="1" dirty="0" err="1" smtClean="0">
                <a:solidFill>
                  <a:srgbClr val="396771"/>
                </a:solidFill>
              </a:rPr>
              <a:t>url</a:t>
            </a:r>
            <a:r>
              <a:rPr lang="en-US" sz="2000" b="1" dirty="0" smtClean="0">
                <a:solidFill>
                  <a:srgbClr val="396771"/>
                </a:solidFill>
              </a:rPr>
              <a:t>-access-counts/)</a:t>
            </a:r>
          </a:p>
          <a:p>
            <a:pPr marL="0" indent="0">
              <a:buNone/>
            </a:pPr>
            <a:r>
              <a:rPr lang="en-US" sz="2000" i="1" dirty="0" smtClean="0">
                <a:solidFill>
                  <a:srgbClr val="396771"/>
                </a:solidFill>
              </a:rPr>
              <a:t>Pros:</a:t>
            </a:r>
            <a:r>
              <a:rPr lang="en-US" sz="2000" dirty="0" smtClean="0">
                <a:solidFill>
                  <a:srgbClr val="396771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396771"/>
                </a:solidFill>
              </a:rPr>
              <a:t>	1. No migration needed for existing URL objects.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96771"/>
                </a:solidFill>
              </a:rPr>
              <a:t>	</a:t>
            </a:r>
            <a:r>
              <a:rPr lang="en-US" sz="2000" dirty="0" smtClean="0">
                <a:solidFill>
                  <a:srgbClr val="396771"/>
                </a:solidFill>
              </a:rPr>
              <a:t>2. Flexibility. Counts can live on a separate Admin-only cluster,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96771"/>
                </a:solidFill>
              </a:rPr>
              <a:t>	</a:t>
            </a:r>
            <a:r>
              <a:rPr lang="en-US" sz="2000" dirty="0" smtClean="0">
                <a:solidFill>
                  <a:srgbClr val="396771"/>
                </a:solidFill>
              </a:rPr>
              <a:t>	or in a Memory-only backend.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96771"/>
                </a:solidFill>
              </a:rPr>
              <a:t>	</a:t>
            </a:r>
            <a:r>
              <a:rPr lang="en-US" sz="2000" dirty="0" smtClean="0">
                <a:solidFill>
                  <a:srgbClr val="396771"/>
                </a:solidFill>
              </a:rPr>
              <a:t>3. The ‘get counter’ read can be </a:t>
            </a:r>
            <a:r>
              <a:rPr lang="en-US" sz="2000" i="1" dirty="0" smtClean="0">
                <a:solidFill>
                  <a:srgbClr val="396771"/>
                </a:solidFill>
              </a:rPr>
              <a:t>asynchronous</a:t>
            </a:r>
            <a:r>
              <a:rPr lang="en-US" sz="2000" dirty="0" smtClean="0">
                <a:solidFill>
                  <a:srgbClr val="396771"/>
                </a:solidFill>
              </a:rPr>
              <a:t>.</a:t>
            </a:r>
          </a:p>
          <a:p>
            <a:pPr marL="0" indent="0">
              <a:buNone/>
            </a:pPr>
            <a:endParaRPr lang="en-US" sz="2000" dirty="0" smtClean="0">
              <a:solidFill>
                <a:srgbClr val="396771"/>
              </a:solidFill>
            </a:endParaRPr>
          </a:p>
          <a:p>
            <a:pPr marL="0" indent="0">
              <a:buNone/>
            </a:pPr>
            <a:r>
              <a:rPr lang="en-US" sz="2000" i="1" dirty="0" smtClean="0">
                <a:solidFill>
                  <a:srgbClr val="396771"/>
                </a:solidFill>
              </a:rPr>
              <a:t>Cons: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396771"/>
                </a:solidFill>
              </a:rPr>
              <a:t>	An extra read. 1 read for the URL object, and 1 for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96771"/>
                </a:solidFill>
              </a:rPr>
              <a:t>	</a:t>
            </a:r>
            <a:r>
              <a:rPr lang="en-US" sz="2000" dirty="0" smtClean="0">
                <a:solidFill>
                  <a:srgbClr val="396771"/>
                </a:solidFill>
              </a:rPr>
              <a:t>read-before-you-increment for the Counter.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	</a:t>
            </a:r>
            <a:endParaRPr lang="en-US" sz="2600" dirty="0">
              <a:solidFill>
                <a:schemeClr val="accent1"/>
              </a:solidFill>
            </a:endParaRPr>
          </a:p>
          <a:p>
            <a:pPr marL="457200" indent="-457200">
              <a:buAutoNum type="arabicPeriod"/>
            </a:pPr>
            <a:endParaRPr lang="en-US" sz="23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20296" y="3302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rgbClr val="A92A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350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Sprint 2: Counting and Metering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9142"/>
            <a:ext cx="7835900" cy="458438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600" dirty="0" smtClean="0">
                <a:solidFill>
                  <a:schemeClr val="accent1"/>
                </a:solidFill>
              </a:rPr>
              <a:t>One Object (+ migration) or Separate Objects?</a:t>
            </a:r>
          </a:p>
          <a:p>
            <a:pPr marL="0" indent="0" algn="ctr">
              <a:buNone/>
            </a:pPr>
            <a:endParaRPr lang="en-US" sz="2600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No universal answer.</a:t>
            </a:r>
            <a:r>
              <a:rPr lang="en-US" sz="2000" dirty="0">
                <a:solidFill>
                  <a:schemeClr val="accent1"/>
                </a:solidFill>
              </a:rPr>
              <a:t>	</a:t>
            </a:r>
            <a:endParaRPr lang="en-US" sz="2600" dirty="0">
              <a:solidFill>
                <a:schemeClr val="accent1"/>
              </a:solidFill>
            </a:endParaRPr>
          </a:p>
          <a:p>
            <a:pPr marL="457200" indent="-457200">
              <a:buAutoNum type="arabicPeriod"/>
            </a:pPr>
            <a:endParaRPr lang="en-US" sz="23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en-US" sz="2300" dirty="0" smtClean="0">
                <a:solidFill>
                  <a:schemeClr val="accent3">
                    <a:lumMod val="50000"/>
                  </a:schemeClr>
                </a:solidFill>
              </a:rPr>
              <a:t>Benchmark! Experiment to see which approach is faster.</a:t>
            </a:r>
          </a:p>
          <a:p>
            <a:pPr marL="457200" indent="-457200">
              <a:buAutoNum type="arabicPeriod"/>
            </a:pPr>
            <a:endParaRPr lang="en-US" sz="23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en-US" sz="2300" dirty="0" smtClean="0">
                <a:solidFill>
                  <a:schemeClr val="accent3">
                    <a:lumMod val="50000"/>
                  </a:schemeClr>
                </a:solidFill>
              </a:rPr>
              <a:t>Peek ahead at your roadmap. 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(You’re probably going to have to migrate your URL objects to a Map anyway.)</a:t>
            </a:r>
          </a:p>
          <a:p>
            <a:pPr marL="457200" indent="-457200">
              <a:buAutoNum type="arabicPeriod"/>
            </a:pPr>
            <a:endParaRPr 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en-US" sz="2300" dirty="0" smtClean="0">
                <a:solidFill>
                  <a:schemeClr val="accent3">
                    <a:lumMod val="50000"/>
                  </a:schemeClr>
                </a:solidFill>
              </a:rPr>
              <a:t>Don’t overthink it. If you guess wrong, you can migrate.</a:t>
            </a:r>
            <a:endParaRPr lang="en-US" sz="23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20296" y="3302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rgbClr val="A92A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137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Side Note: Schema Migration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096" y="1308100"/>
            <a:ext cx="8229600" cy="4584380"/>
          </a:xfrm>
        </p:spPr>
        <p:txBody>
          <a:bodyPr/>
          <a:lstStyle/>
          <a:p>
            <a:pPr marL="0" indent="0" algn="ctr">
              <a:buNone/>
            </a:pPr>
            <a:r>
              <a:rPr lang="en-US" sz="3000" i="1" dirty="0" smtClean="0">
                <a:solidFill>
                  <a:schemeClr val="tx2"/>
                </a:solidFill>
              </a:rPr>
              <a:t>In a </a:t>
            </a:r>
            <a:r>
              <a:rPr lang="en-US" sz="3000" dirty="0" smtClean="0">
                <a:solidFill>
                  <a:schemeClr val="tx2"/>
                </a:solidFill>
              </a:rPr>
              <a:t>(schema-less)</a:t>
            </a:r>
            <a:r>
              <a:rPr lang="en-US" sz="3000" i="1" dirty="0" smtClean="0">
                <a:solidFill>
                  <a:schemeClr val="tx2"/>
                </a:solidFill>
              </a:rPr>
              <a:t> World…</a:t>
            </a:r>
            <a:endParaRPr lang="en-US" sz="3000" i="1" dirty="0" smtClean="0">
              <a:solidFill>
                <a:schemeClr val="tx2"/>
              </a:solidFill>
            </a:endParaRPr>
          </a:p>
          <a:p>
            <a:pPr marL="0" indent="0" algn="ctr">
              <a:buNone/>
            </a:pPr>
            <a:endParaRPr lang="en-US" sz="2600" dirty="0" smtClean="0"/>
          </a:p>
          <a:p>
            <a:pPr marL="0" indent="0" algn="ctr">
              <a:buNone/>
            </a:pPr>
            <a:r>
              <a:rPr lang="en-US" sz="2200" dirty="0" smtClean="0"/>
              <a:t>Many data model changes are backwards-compatible. </a:t>
            </a:r>
          </a:p>
          <a:p>
            <a:pPr marL="0" indent="0" algn="ctr">
              <a:buNone/>
            </a:pPr>
            <a:endParaRPr lang="en-US" sz="2500" dirty="0" smtClean="0"/>
          </a:p>
          <a:p>
            <a:pPr marL="0" indent="0" algn="ctr">
              <a:buNone/>
            </a:pPr>
            <a:r>
              <a:rPr lang="en-US" sz="2500" dirty="0" smtClean="0"/>
              <a:t>But some are </a:t>
            </a:r>
            <a:r>
              <a:rPr lang="en-US" sz="2500" b="1" i="1" dirty="0" smtClean="0"/>
              <a:t>breaking changes </a:t>
            </a:r>
          </a:p>
          <a:p>
            <a:pPr marL="0" indent="0" algn="ctr">
              <a:buNone/>
            </a:pPr>
            <a:r>
              <a:rPr lang="en-US" sz="2200" dirty="0" smtClean="0"/>
              <a:t>(like changing your URL objects from plain text strings </a:t>
            </a:r>
            <a:br>
              <a:rPr lang="en-US" sz="2200" dirty="0" smtClean="0"/>
            </a:br>
            <a:r>
              <a:rPr lang="en-US" sz="2200" dirty="0" smtClean="0"/>
              <a:t>to JSON documents. </a:t>
            </a:r>
          </a:p>
          <a:p>
            <a:pPr marL="0" indent="0" algn="ctr">
              <a:buNone/>
            </a:pPr>
            <a:r>
              <a:rPr lang="en-US" sz="2200" dirty="0" smtClean="0"/>
              <a:t>Or updating your Search index schema)</a:t>
            </a:r>
          </a:p>
          <a:p>
            <a:pPr>
              <a:buAutoNum type="arabicPeriod"/>
            </a:pPr>
            <a:endParaRPr lang="en-US" dirty="0" smtClean="0"/>
          </a:p>
          <a:p>
            <a:pPr marL="0" indent="0" algn="ctr">
              <a:buNone/>
            </a:pPr>
            <a:r>
              <a:rPr lang="en-US" sz="3000" b="1" dirty="0">
                <a:solidFill>
                  <a:schemeClr val="tx2"/>
                </a:solidFill>
              </a:rPr>
              <a:t>We still sometimes have to migrate data.</a:t>
            </a:r>
          </a:p>
          <a:p>
            <a:pPr>
              <a:buAutoNum type="arabicPeriod"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023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Lab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096" y="1663700"/>
            <a:ext cx="8229600" cy="422878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2000" dirty="0" smtClean="0"/>
              <a:t>Showcase </a:t>
            </a:r>
            <a:r>
              <a:rPr lang="en-US" sz="2000" dirty="0" smtClean="0"/>
              <a:t>app prototyping </a:t>
            </a:r>
            <a:r>
              <a:rPr lang="en-US" sz="2000" dirty="0" smtClean="0"/>
              <a:t>on Riak</a:t>
            </a:r>
            <a:r>
              <a:rPr lang="en-US" sz="2000" dirty="0" smtClean="0"/>
              <a:t>.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endParaRPr lang="en-US" sz="2000" dirty="0" smtClean="0"/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2000" dirty="0" smtClean="0"/>
              <a:t>Discuss:</a:t>
            </a:r>
          </a:p>
          <a:p>
            <a:pPr lvl="1">
              <a:lnSpc>
                <a:spcPct val="110000"/>
              </a:lnSpc>
              <a:buFont typeface="Arial"/>
              <a:buChar char="•"/>
            </a:pPr>
            <a:r>
              <a:rPr lang="en-US" sz="2000" dirty="0" smtClean="0"/>
              <a:t>Choosing keys / </a:t>
            </a:r>
            <a:r>
              <a:rPr lang="en-US" sz="2000" dirty="0" smtClean="0"/>
              <a:t>buckets</a:t>
            </a:r>
          </a:p>
          <a:p>
            <a:pPr lvl="1">
              <a:lnSpc>
                <a:spcPct val="110000"/>
              </a:lnSpc>
              <a:buFont typeface="Arial"/>
              <a:buChar char="•"/>
            </a:pPr>
            <a:r>
              <a:rPr lang="en-US" sz="2000" dirty="0"/>
              <a:t>Counting and </a:t>
            </a:r>
            <a:r>
              <a:rPr lang="en-US" sz="2000" dirty="0" smtClean="0"/>
              <a:t>metering</a:t>
            </a:r>
            <a:endParaRPr lang="en-US" sz="2000" dirty="0" smtClean="0"/>
          </a:p>
          <a:p>
            <a:pPr lvl="1">
              <a:lnSpc>
                <a:spcPct val="110000"/>
              </a:lnSpc>
              <a:buFont typeface="Arial"/>
              <a:buChar char="•"/>
            </a:pPr>
            <a:r>
              <a:rPr lang="en-US" sz="2000" dirty="0" smtClean="0"/>
              <a:t>Data modeling </a:t>
            </a:r>
            <a:r>
              <a:rPr lang="en-US" sz="2000" dirty="0" smtClean="0"/>
              <a:t>(relationships</a:t>
            </a:r>
            <a:r>
              <a:rPr lang="en-US" sz="2000" dirty="0" smtClean="0"/>
              <a:t>, lists</a:t>
            </a:r>
            <a:r>
              <a:rPr lang="en-US" sz="2000" dirty="0" smtClean="0"/>
              <a:t>)</a:t>
            </a:r>
            <a:endParaRPr lang="en-US" sz="2000" dirty="0"/>
          </a:p>
          <a:p>
            <a:pPr lvl="1">
              <a:lnSpc>
                <a:spcPct val="110000"/>
              </a:lnSpc>
              <a:buFont typeface="Arial"/>
              <a:buChar char="•"/>
            </a:pPr>
            <a:r>
              <a:rPr lang="en-US" sz="2000" dirty="0"/>
              <a:t>Object versioning and schema </a:t>
            </a:r>
            <a:r>
              <a:rPr lang="en-US" sz="2000" dirty="0" smtClean="0"/>
              <a:t>migration</a:t>
            </a:r>
            <a:endParaRPr lang="en-US" sz="2000" dirty="0"/>
          </a:p>
          <a:p>
            <a:pPr lvl="1">
              <a:lnSpc>
                <a:spcPct val="110000"/>
              </a:lnSpc>
              <a:buFont typeface="Arial"/>
              <a:buChar char="•"/>
            </a:pPr>
            <a:r>
              <a:rPr lang="en-US" sz="2000" dirty="0" smtClean="0"/>
              <a:t>Data </a:t>
            </a:r>
            <a:r>
              <a:rPr lang="en-US" sz="2000" dirty="0" smtClean="0"/>
              <a:t>expiration and </a:t>
            </a:r>
            <a:r>
              <a:rPr lang="en-US" sz="2000" dirty="0" smtClean="0"/>
              <a:t>cleanup</a:t>
            </a:r>
          </a:p>
          <a:p>
            <a:pPr lvl="1">
              <a:lnSpc>
                <a:spcPct val="110000"/>
              </a:lnSpc>
              <a:buFont typeface="Arial"/>
              <a:buChar char="•"/>
            </a:pPr>
            <a:r>
              <a:rPr lang="en-US" sz="2000" dirty="0" smtClean="0"/>
              <a:t>Administration </a:t>
            </a:r>
            <a:r>
              <a:rPr lang="en-US" sz="2000" dirty="0" smtClean="0"/>
              <a:t>and reporting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60073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Side Note: Schema Migration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096" y="1308100"/>
            <a:ext cx="8229600" cy="458438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000" dirty="0" smtClean="0">
                <a:solidFill>
                  <a:schemeClr val="accent1"/>
                </a:solidFill>
              </a:rPr>
              <a:t>How to do schema / data model migration</a:t>
            </a:r>
          </a:p>
          <a:p>
            <a:pPr marL="0" indent="0" algn="ctr">
              <a:buNone/>
            </a:pPr>
            <a:r>
              <a:rPr lang="en-US" sz="3000" dirty="0" smtClean="0">
                <a:solidFill>
                  <a:schemeClr val="accent1"/>
                </a:solidFill>
              </a:rPr>
              <a:t>in Riak?</a:t>
            </a:r>
          </a:p>
          <a:p>
            <a:pPr marL="0" indent="0">
              <a:buNone/>
            </a:pPr>
            <a:endParaRPr lang="en-US" sz="3000" i="1" dirty="0">
              <a:solidFill>
                <a:schemeClr val="accent1"/>
              </a:solidFill>
            </a:endParaRPr>
          </a:p>
          <a:p>
            <a:pPr marL="1314450" lvl="2" indent="-514350">
              <a:buAutoNum type="arabicPeriod"/>
            </a:pPr>
            <a:r>
              <a:rPr lang="en-US" sz="3000" dirty="0" smtClean="0">
                <a:solidFill>
                  <a:schemeClr val="tx2"/>
                </a:solidFill>
              </a:rPr>
              <a:t>Don’t migrate</a:t>
            </a:r>
          </a:p>
          <a:p>
            <a:pPr marL="1771650" lvl="3" indent="-514350">
              <a:buFont typeface="+mj-lt"/>
              <a:buAutoNum type="alphaLcPeriod"/>
            </a:pPr>
            <a:endParaRPr lang="en-US" sz="2500" dirty="0" smtClean="0">
              <a:solidFill>
                <a:schemeClr val="tx2"/>
              </a:solidFill>
            </a:endParaRPr>
          </a:p>
          <a:p>
            <a:pPr marL="1314450" lvl="2" indent="-514350">
              <a:buAutoNum type="arabicPeriod"/>
            </a:pPr>
            <a:r>
              <a:rPr lang="en-US" sz="3000" dirty="0" smtClean="0">
                <a:solidFill>
                  <a:schemeClr val="tx2"/>
                </a:solidFill>
              </a:rPr>
              <a:t>Lazy-Migrate on Load</a:t>
            </a:r>
          </a:p>
          <a:p>
            <a:pPr marL="1314450" lvl="2" indent="-514350">
              <a:buAutoNum type="arabicPeriod"/>
            </a:pPr>
            <a:endParaRPr lang="en-US" sz="3000" dirty="0" smtClean="0">
              <a:solidFill>
                <a:schemeClr val="tx2"/>
              </a:solidFill>
            </a:endParaRPr>
          </a:p>
          <a:p>
            <a:pPr marL="1314450" lvl="2" indent="-514350">
              <a:buAutoNum type="arabicPeriod"/>
            </a:pPr>
            <a:r>
              <a:rPr lang="en-US" sz="3000" dirty="0" smtClean="0">
                <a:solidFill>
                  <a:schemeClr val="tx2"/>
                </a:solidFill>
              </a:rPr>
              <a:t>Write Batch Scripts (in your </a:t>
            </a:r>
            <a:br>
              <a:rPr lang="en-US" sz="3000" dirty="0" smtClean="0">
                <a:solidFill>
                  <a:schemeClr val="tx2"/>
                </a:solidFill>
              </a:rPr>
            </a:br>
            <a:r>
              <a:rPr lang="en-US" sz="3000" dirty="0" smtClean="0">
                <a:solidFill>
                  <a:schemeClr val="tx2"/>
                </a:solidFill>
              </a:rPr>
              <a:t>language of choice)</a:t>
            </a:r>
          </a:p>
          <a:p>
            <a:pPr marL="514350" indent="-514350">
              <a:buAutoNum type="arabicPeriod"/>
            </a:pPr>
            <a:endParaRPr lang="en-US" sz="3000" dirty="0">
              <a:solidFill>
                <a:schemeClr val="accent1"/>
              </a:solidFill>
            </a:endParaRPr>
          </a:p>
          <a:p>
            <a:pPr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405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Side Note: Schema Migration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096" y="1308100"/>
            <a:ext cx="8229600" cy="45843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000" dirty="0" smtClean="0">
                <a:solidFill>
                  <a:schemeClr val="accent1"/>
                </a:solidFill>
              </a:rPr>
              <a:t>Option 1: Don’t Migrate</a:t>
            </a:r>
          </a:p>
          <a:p>
            <a:pPr marL="0" indent="0">
              <a:buNone/>
            </a:pPr>
            <a:endParaRPr lang="en-US" sz="3000" i="1" dirty="0">
              <a:solidFill>
                <a:schemeClr val="accent1"/>
              </a:solidFill>
            </a:endParaRPr>
          </a:p>
          <a:p>
            <a:pPr marL="914400" lvl="1" indent="-514350">
              <a:buFont typeface="Arial"/>
              <a:buChar char="•"/>
            </a:pPr>
            <a:r>
              <a:rPr lang="en-US" sz="3000" dirty="0" smtClean="0">
                <a:solidFill>
                  <a:schemeClr val="tx2"/>
                </a:solidFill>
              </a:rPr>
              <a:t>Some changes are backwards-compatible </a:t>
            </a:r>
            <a:r>
              <a:rPr lang="en-US" sz="2600" dirty="0" smtClean="0">
                <a:solidFill>
                  <a:schemeClr val="tx2"/>
                </a:solidFill>
              </a:rPr>
              <a:t>(like optional fields with default values)</a:t>
            </a:r>
          </a:p>
          <a:p>
            <a:pPr marL="914400" lvl="1" indent="-514350">
              <a:buFont typeface="Arial"/>
              <a:buChar char="•"/>
            </a:pPr>
            <a:endParaRPr lang="en-US" sz="2600" dirty="0" smtClean="0">
              <a:solidFill>
                <a:schemeClr val="tx2"/>
              </a:solidFill>
            </a:endParaRPr>
          </a:p>
          <a:p>
            <a:pPr marL="914400" lvl="1" indent="-514350">
              <a:buFont typeface="Arial"/>
              <a:buChar char="•"/>
            </a:pPr>
            <a:r>
              <a:rPr lang="en-US" sz="3000" dirty="0" smtClean="0">
                <a:solidFill>
                  <a:schemeClr val="tx2"/>
                </a:solidFill>
              </a:rPr>
              <a:t>If you don’t have production data </a:t>
            </a:r>
            <a:r>
              <a:rPr lang="en-US" sz="2500" dirty="0" smtClean="0">
                <a:solidFill>
                  <a:schemeClr val="tx2"/>
                </a:solidFill>
              </a:rPr>
              <a:t>(still in development, or can re-generate it easily)</a:t>
            </a:r>
            <a:r>
              <a:rPr lang="en-US" sz="3000" dirty="0" smtClean="0">
                <a:solidFill>
                  <a:schemeClr val="tx2"/>
                </a:solidFill>
              </a:rPr>
              <a:t>, </a:t>
            </a:r>
            <a:br>
              <a:rPr lang="en-US" sz="3000" dirty="0" smtClean="0">
                <a:solidFill>
                  <a:schemeClr val="tx2"/>
                </a:solidFill>
              </a:rPr>
            </a:br>
            <a:r>
              <a:rPr lang="en-US" sz="3000" dirty="0" smtClean="0">
                <a:solidFill>
                  <a:schemeClr val="tx2"/>
                </a:solidFill>
              </a:rPr>
              <a:t>just delete/abandon the old data and re-seed.</a:t>
            </a:r>
          </a:p>
          <a:p>
            <a:pPr marL="1771650" lvl="3" indent="-514350">
              <a:buFont typeface="+mj-lt"/>
              <a:buAutoNum type="alphaLcPeriod"/>
            </a:pPr>
            <a:endParaRPr lang="en-US" sz="2500" dirty="0" smtClean="0">
              <a:solidFill>
                <a:schemeClr val="tx2"/>
              </a:solidFill>
            </a:endParaRPr>
          </a:p>
          <a:p>
            <a:pPr marL="514350" indent="-514350">
              <a:buAutoNum type="arabicPeriod"/>
            </a:pPr>
            <a:endParaRPr lang="en-US" sz="3000" dirty="0">
              <a:solidFill>
                <a:schemeClr val="accent1"/>
              </a:solidFill>
            </a:endParaRPr>
          </a:p>
          <a:p>
            <a:pPr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24400" y="5547196"/>
            <a:ext cx="28505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solidFill>
                  <a:schemeClr val="accent1"/>
                </a:solidFill>
              </a:rPr>
              <a:t>Devs</a:t>
            </a:r>
            <a:r>
              <a:rPr lang="en-US" sz="2200" dirty="0" smtClean="0">
                <a:solidFill>
                  <a:schemeClr val="accent1"/>
                </a:solidFill>
              </a:rPr>
              <a:t> often forget this</a:t>
            </a:r>
            <a:endParaRPr lang="en-US" sz="2200" dirty="0">
              <a:solidFill>
                <a:schemeClr val="accent1"/>
              </a:solidFill>
            </a:endParaRP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 flipV="1">
            <a:off x="3098800" y="5397500"/>
            <a:ext cx="1625600" cy="3651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59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Side Note: Schema Migration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096" y="1308100"/>
            <a:ext cx="8229600" cy="4584380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en-US" sz="4800" dirty="0" smtClean="0">
                <a:solidFill>
                  <a:schemeClr val="accent1"/>
                </a:solidFill>
              </a:rPr>
              <a:t>Option 2: Lazy-Migrate on Load</a:t>
            </a:r>
          </a:p>
          <a:p>
            <a:pPr marL="0" indent="0">
              <a:buNone/>
            </a:pPr>
            <a:endParaRPr lang="en-US" sz="3000" i="1" dirty="0">
              <a:solidFill>
                <a:schemeClr val="accent1"/>
              </a:solidFill>
            </a:endParaRPr>
          </a:p>
          <a:p>
            <a:pPr marL="400050" lvl="1" indent="0">
              <a:buNone/>
            </a:pPr>
            <a:r>
              <a:rPr lang="en-US" sz="3300" dirty="0" smtClean="0">
                <a:solidFill>
                  <a:schemeClr val="tx2"/>
                </a:solidFill>
              </a:rPr>
              <a:t>In many cases, you can migrate the data gradually: </a:t>
            </a:r>
          </a:p>
          <a:p>
            <a:pPr marL="857250" lvl="1" indent="-457200">
              <a:buAutoNum type="arabicPeriod"/>
            </a:pPr>
            <a:r>
              <a:rPr lang="en-US" sz="3300" dirty="0" smtClean="0">
                <a:solidFill>
                  <a:schemeClr val="tx2"/>
                </a:solidFill>
              </a:rPr>
              <a:t>Read as v1, </a:t>
            </a:r>
          </a:p>
          <a:p>
            <a:pPr marL="857250" lvl="1" indent="-457200">
              <a:buAutoNum type="arabicPeriod"/>
            </a:pPr>
            <a:r>
              <a:rPr lang="en-US" sz="3300" dirty="0">
                <a:solidFill>
                  <a:schemeClr val="tx2"/>
                </a:solidFill>
              </a:rPr>
              <a:t>M</a:t>
            </a:r>
            <a:r>
              <a:rPr lang="en-US" sz="3300" dirty="0" smtClean="0">
                <a:solidFill>
                  <a:schemeClr val="tx2"/>
                </a:solidFill>
              </a:rPr>
              <a:t>igrate the data in-process, and </a:t>
            </a:r>
          </a:p>
          <a:p>
            <a:pPr marL="857250" lvl="1" indent="-457200">
              <a:buAutoNum type="arabicPeriod"/>
            </a:pPr>
            <a:r>
              <a:rPr lang="en-US" sz="3300" dirty="0" smtClean="0">
                <a:solidFill>
                  <a:schemeClr val="tx2"/>
                </a:solidFill>
              </a:rPr>
              <a:t>Write as v2.</a:t>
            </a:r>
          </a:p>
          <a:p>
            <a:pPr marL="400050" lvl="1" indent="0">
              <a:buNone/>
            </a:pPr>
            <a:endParaRPr lang="en-US" sz="3000" dirty="0">
              <a:solidFill>
                <a:schemeClr val="tx2"/>
              </a:solidFill>
            </a:endParaRPr>
          </a:p>
          <a:p>
            <a:pPr marL="400050" lvl="1" indent="0">
              <a:buNone/>
            </a:pPr>
            <a:r>
              <a:rPr lang="en-US" sz="3000" i="1" dirty="0" smtClean="0">
                <a:solidFill>
                  <a:schemeClr val="tx2"/>
                </a:solidFill>
              </a:rPr>
              <a:t>Pros: </a:t>
            </a:r>
          </a:p>
          <a:p>
            <a:pPr marL="400050" lvl="1" indent="0">
              <a:buNone/>
            </a:pPr>
            <a:r>
              <a:rPr lang="en-US" sz="3000" dirty="0" smtClean="0">
                <a:solidFill>
                  <a:schemeClr val="tx2"/>
                </a:solidFill>
              </a:rPr>
              <a:t>		No expensive cluster-wide migration.</a:t>
            </a:r>
          </a:p>
          <a:p>
            <a:pPr marL="400050" lvl="1" indent="0">
              <a:buNone/>
            </a:pPr>
            <a:endParaRPr lang="en-US" sz="2500" dirty="0" smtClean="0">
              <a:solidFill>
                <a:schemeClr val="tx2"/>
              </a:solidFill>
            </a:endParaRPr>
          </a:p>
          <a:p>
            <a:pPr marL="400050" lvl="1" indent="0">
              <a:buNone/>
            </a:pPr>
            <a:r>
              <a:rPr lang="en-US" sz="3000" i="1" dirty="0" smtClean="0">
                <a:solidFill>
                  <a:schemeClr val="tx2"/>
                </a:solidFill>
              </a:rPr>
              <a:t>Cons:</a:t>
            </a:r>
          </a:p>
          <a:p>
            <a:pPr marL="400050" lvl="1" indent="0">
              <a:buNone/>
            </a:pPr>
            <a:r>
              <a:rPr lang="en-US" sz="3000" dirty="0">
                <a:solidFill>
                  <a:schemeClr val="tx2"/>
                </a:solidFill>
              </a:rPr>
              <a:t>	</a:t>
            </a:r>
            <a:r>
              <a:rPr lang="en-US" sz="3000" dirty="0" smtClean="0">
                <a:solidFill>
                  <a:schemeClr val="tx2"/>
                </a:solidFill>
              </a:rPr>
              <a:t>	1. If you’re relying on Search queries, old data may not show up on new queries requiring added fields.</a:t>
            </a:r>
          </a:p>
          <a:p>
            <a:pPr marL="400050" lvl="1" indent="0">
              <a:buNone/>
            </a:pPr>
            <a:endParaRPr lang="en-US" sz="3000" dirty="0" smtClean="0">
              <a:solidFill>
                <a:schemeClr val="tx2"/>
              </a:solidFill>
            </a:endParaRPr>
          </a:p>
          <a:p>
            <a:pPr marL="400050" lvl="1" indent="0">
              <a:buNone/>
            </a:pPr>
            <a:r>
              <a:rPr lang="en-US" sz="3000" dirty="0">
                <a:solidFill>
                  <a:schemeClr val="tx2"/>
                </a:solidFill>
              </a:rPr>
              <a:t>	</a:t>
            </a:r>
            <a:r>
              <a:rPr lang="en-US" sz="3000" dirty="0" smtClean="0">
                <a:solidFill>
                  <a:schemeClr val="tx2"/>
                </a:solidFill>
              </a:rPr>
              <a:t>	2. When migrating to a new bucket (or new cluster), you may need to have </a:t>
            </a:r>
            <a:r>
              <a:rPr lang="en-US" sz="3000" b="1" dirty="0" smtClean="0">
                <a:solidFill>
                  <a:schemeClr val="tx2"/>
                </a:solidFill>
              </a:rPr>
              <a:t>extra reads</a:t>
            </a:r>
            <a:r>
              <a:rPr lang="en-US" sz="3000" dirty="0" smtClean="0">
                <a:solidFill>
                  <a:schemeClr val="tx2"/>
                </a:solidFill>
              </a:rPr>
              <a:t> (first try and read from the new/migrated place, and if it’s not there, read from old place).</a:t>
            </a:r>
          </a:p>
          <a:p>
            <a:pPr marL="514350" indent="-514350">
              <a:buAutoNum type="arabicPeriod"/>
            </a:pPr>
            <a:endParaRPr lang="en-US" sz="3000" dirty="0">
              <a:solidFill>
                <a:schemeClr val="accent1"/>
              </a:solidFill>
            </a:endParaRPr>
          </a:p>
          <a:p>
            <a:pPr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677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Side Note: Schema Migration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096" y="1308100"/>
            <a:ext cx="8229600" cy="45843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000" dirty="0" smtClean="0">
                <a:solidFill>
                  <a:schemeClr val="accent1"/>
                </a:solidFill>
              </a:rPr>
              <a:t>Option 3: Batch Scripts</a:t>
            </a:r>
            <a:endParaRPr lang="en-US" sz="3000" i="1" dirty="0">
              <a:solidFill>
                <a:schemeClr val="accent1"/>
              </a:solidFill>
            </a:endParaRPr>
          </a:p>
          <a:p>
            <a:pPr marL="400050" lvl="1" indent="0" algn="ctr">
              <a:buNone/>
            </a:pPr>
            <a:r>
              <a:rPr lang="en-US" sz="2500" dirty="0" smtClean="0">
                <a:solidFill>
                  <a:schemeClr val="tx2"/>
                </a:solidFill>
              </a:rPr>
              <a:t>(Sometimes, even Lazy-Migrating is not an option)</a:t>
            </a:r>
          </a:p>
          <a:p>
            <a:pPr marL="514350" indent="-514350">
              <a:buAutoNum type="arabicPeriod"/>
            </a:pPr>
            <a:endParaRPr lang="en-US" sz="3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400" i="1" dirty="0" smtClean="0"/>
              <a:t>First: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Get a List of all the keys of objects you’re going to migrate. </a:t>
            </a:r>
            <a:r>
              <a:rPr lang="en-US" sz="2000" dirty="0" smtClean="0"/>
              <a:t>(This is the hard part. We’ll discuss the options in a bit).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400" i="1" dirty="0" smtClean="0"/>
              <a:t>Then: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Write batch scripts to read in a set of objects, migrate them, and write them. (Throttle carefully).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727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Side Note: Schema Migration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096" y="1308100"/>
            <a:ext cx="8229600" cy="480060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3000" dirty="0" smtClean="0">
                <a:solidFill>
                  <a:schemeClr val="accent1"/>
                </a:solidFill>
              </a:rPr>
              <a:t>Option 3: Batch Scripts</a:t>
            </a:r>
            <a:endParaRPr lang="en-US" sz="3000" i="1" dirty="0" smtClean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sz="3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4E4E4E"/>
                </a:solidFill>
              </a:rPr>
              <a:t>Challenge #1: Listing all keys in a bucket is </a:t>
            </a:r>
            <a:r>
              <a:rPr lang="en-US" sz="2400" b="1" i="1" dirty="0" smtClean="0">
                <a:solidFill>
                  <a:srgbClr val="4E4E4E"/>
                </a:solidFill>
              </a:rPr>
              <a:t>tricky</a:t>
            </a:r>
            <a:r>
              <a:rPr lang="en-US" sz="2400" b="1" dirty="0" smtClean="0">
                <a:solidFill>
                  <a:srgbClr val="4E4E4E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4E4E4E"/>
                </a:solidFill>
              </a:rPr>
              <a:t>	</a:t>
            </a:r>
          </a:p>
          <a:p>
            <a:r>
              <a:rPr lang="en-US" sz="2000" b="1" dirty="0" smtClean="0">
                <a:solidFill>
                  <a:srgbClr val="4E4E4E"/>
                </a:solidFill>
              </a:rPr>
              <a:t>Query</a:t>
            </a:r>
            <a:r>
              <a:rPr lang="en-US" sz="2000" dirty="0" smtClean="0">
                <a:solidFill>
                  <a:srgbClr val="4E4E4E"/>
                </a:solidFill>
              </a:rPr>
              <a:t> </a:t>
            </a:r>
            <a:br>
              <a:rPr lang="en-US" sz="2000" dirty="0" smtClean="0">
                <a:solidFill>
                  <a:srgbClr val="4E4E4E"/>
                </a:solidFill>
              </a:rPr>
            </a:br>
            <a:r>
              <a:rPr lang="en-US" sz="2000" dirty="0" smtClean="0">
                <a:solidFill>
                  <a:srgbClr val="4E4E4E"/>
                </a:solidFill>
              </a:rPr>
              <a:t>If that bucket is indexed via Search or Secondary Indexes, do a query for All documents.</a:t>
            </a:r>
          </a:p>
          <a:p>
            <a:endParaRPr lang="en-US" sz="2000" dirty="0" smtClean="0">
              <a:solidFill>
                <a:srgbClr val="4E4E4E"/>
              </a:solidFill>
            </a:endParaRPr>
          </a:p>
          <a:p>
            <a:r>
              <a:rPr lang="en-US" sz="2000" b="1" dirty="0" smtClean="0">
                <a:solidFill>
                  <a:srgbClr val="4E4E4E"/>
                </a:solidFill>
              </a:rPr>
              <a:t>Deterministic Keys </a:t>
            </a:r>
            <a:br>
              <a:rPr lang="en-US" sz="2000" b="1" dirty="0" smtClean="0">
                <a:solidFill>
                  <a:srgbClr val="4E4E4E"/>
                </a:solidFill>
              </a:rPr>
            </a:br>
            <a:r>
              <a:rPr lang="en-US" sz="2000" dirty="0" smtClean="0">
                <a:solidFill>
                  <a:srgbClr val="4E4E4E"/>
                </a:solidFill>
              </a:rPr>
              <a:t>If your keys are deterministic (as in many time-series use cases), problem solved. Just re-generate all of the keys in code.</a:t>
            </a:r>
          </a:p>
          <a:p>
            <a:endParaRPr lang="en-US" sz="2000" dirty="0" smtClean="0">
              <a:solidFill>
                <a:srgbClr val="4E4E4E"/>
              </a:solidFill>
            </a:endParaRPr>
          </a:p>
          <a:p>
            <a:r>
              <a:rPr lang="en-US" sz="2000" b="1" dirty="0" smtClean="0">
                <a:solidFill>
                  <a:srgbClr val="4E4E4E"/>
                </a:solidFill>
              </a:rPr>
              <a:t>External System</a:t>
            </a:r>
            <a:br>
              <a:rPr lang="en-US" sz="2000" b="1" dirty="0" smtClean="0">
                <a:solidFill>
                  <a:srgbClr val="4E4E4E"/>
                </a:solidFill>
              </a:rPr>
            </a:br>
            <a:r>
              <a:rPr lang="en-US" sz="2000" dirty="0" smtClean="0">
                <a:solidFill>
                  <a:srgbClr val="4E4E4E"/>
                </a:solidFill>
              </a:rPr>
              <a:t>You may have to keep a list of your keys in an external system (relational DB, </a:t>
            </a:r>
            <a:r>
              <a:rPr lang="en-US" sz="2000" dirty="0" err="1" smtClean="0">
                <a:solidFill>
                  <a:srgbClr val="4E4E4E"/>
                </a:solidFill>
              </a:rPr>
              <a:t>etc</a:t>
            </a:r>
            <a:r>
              <a:rPr lang="en-US" sz="2000" dirty="0" smtClean="0">
                <a:solidFill>
                  <a:srgbClr val="4E4E4E"/>
                </a:solidFill>
              </a:rPr>
              <a:t>)</a:t>
            </a:r>
          </a:p>
          <a:p>
            <a:endParaRPr lang="en-US" sz="2000" dirty="0" smtClean="0">
              <a:solidFill>
                <a:srgbClr val="4E4E4E"/>
              </a:solidFill>
            </a:endParaRPr>
          </a:p>
          <a:p>
            <a:r>
              <a:rPr lang="en-US" sz="2000" dirty="0" smtClean="0">
                <a:solidFill>
                  <a:srgbClr val="4E4E4E"/>
                </a:solidFill>
              </a:rPr>
              <a:t>Failing all that… there are some Erlang scripts you can run. (Contact Customer Service).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5513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Side Note: Schema Migration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096" y="1308100"/>
            <a:ext cx="8229600" cy="48006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000" dirty="0" smtClean="0">
                <a:solidFill>
                  <a:schemeClr val="accent1"/>
                </a:solidFill>
              </a:rPr>
              <a:t>Option 3: Batch Scripts</a:t>
            </a:r>
            <a:endParaRPr lang="en-US" sz="3000" i="1" dirty="0" smtClean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sz="3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2"/>
                </a:solidFill>
              </a:rPr>
              <a:t>Challenge #2: Migrating all objects at once </a:t>
            </a:r>
            <a:r>
              <a:rPr lang="en-US" sz="2400" b="1" i="1" dirty="0" smtClean="0">
                <a:solidFill>
                  <a:schemeClr val="tx2"/>
                </a:solidFill>
              </a:rPr>
              <a:t>takes time.</a:t>
            </a:r>
          </a:p>
          <a:p>
            <a:pPr marL="0" indent="0">
              <a:buNone/>
            </a:pPr>
            <a:endParaRPr lang="en-US" sz="2400" b="1" i="1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Given large enough data set, migration takes time, regardless of technology used.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tx2"/>
                </a:solidFill>
              </a:rPr>
              <a:t>Schedule it during Down (or Off-peak) </a:t>
            </a:r>
            <a:r>
              <a:rPr lang="en-US" sz="2000" b="1" dirty="0">
                <a:solidFill>
                  <a:schemeClr val="tx2"/>
                </a:solidFill>
              </a:rPr>
              <a:t>Time </a:t>
            </a:r>
            <a:endParaRPr lang="en-US" sz="20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tx2"/>
                </a:solidFill>
              </a:rPr>
              <a:t>Or</a:t>
            </a:r>
            <a:r>
              <a:rPr lang="en-US" sz="2000" dirty="0" smtClean="0">
                <a:solidFill>
                  <a:schemeClr val="tx2"/>
                </a:solidFill>
              </a:rPr>
              <a:t>, use an </a:t>
            </a:r>
            <a:r>
              <a:rPr lang="en-US" sz="2000" b="1" dirty="0" smtClean="0">
                <a:solidFill>
                  <a:schemeClr val="tx2"/>
                </a:solidFill>
              </a:rPr>
              <a:t>A/B Proxy</a:t>
            </a:r>
            <a:r>
              <a:rPr lang="en-US" sz="2000" dirty="0" smtClean="0">
                <a:solidFill>
                  <a:schemeClr val="tx2"/>
                </a:solidFill>
              </a:rPr>
              <a:t>. Wrap your service in an API that: 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First try to read from the new (migrated) data set</a:t>
            </a:r>
          </a:p>
          <a:p>
            <a:r>
              <a:rPr lang="en-US" sz="2000" dirty="0">
                <a:solidFill>
                  <a:schemeClr val="tx2"/>
                </a:solidFill>
              </a:rPr>
              <a:t>I</a:t>
            </a:r>
            <a:r>
              <a:rPr lang="en-US" sz="2000" dirty="0" smtClean="0">
                <a:solidFill>
                  <a:schemeClr val="tx2"/>
                </a:solidFill>
              </a:rPr>
              <a:t>f it’s missing, reads from the old (not yet migrated).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1094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Side Note: Schema Migration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096" y="1308100"/>
            <a:ext cx="8229600" cy="4584380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sz="3000" dirty="0" smtClean="0">
                <a:solidFill>
                  <a:schemeClr val="accent1"/>
                </a:solidFill>
              </a:rPr>
              <a:t>Object Versioning</a:t>
            </a:r>
            <a:endParaRPr lang="en-US" sz="3000" dirty="0" smtClean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sz="26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How do you keep track of schema versions?</a:t>
            </a: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>
              <a:buAutoNum type="arabicPeriod"/>
            </a:pPr>
            <a:r>
              <a:rPr lang="en-US" sz="2400" dirty="0" smtClean="0">
                <a:solidFill>
                  <a:schemeClr val="tx2"/>
                </a:solidFill>
              </a:rPr>
              <a:t>Version number in the </a:t>
            </a:r>
            <a:r>
              <a:rPr lang="en-US" sz="2400" b="1" dirty="0" smtClean="0">
                <a:solidFill>
                  <a:schemeClr val="tx2"/>
                </a:solidFill>
              </a:rPr>
              <a:t>Bucket Name </a:t>
            </a:r>
            <a:r>
              <a:rPr lang="en-US" sz="2400" dirty="0" smtClean="0">
                <a:solidFill>
                  <a:schemeClr val="tx2"/>
                </a:solidFill>
              </a:rPr>
              <a:t>(</a:t>
            </a:r>
            <a:r>
              <a:rPr lang="en-US" sz="2400" dirty="0" err="1" smtClean="0">
                <a:solidFill>
                  <a:schemeClr val="tx2"/>
                </a:solidFill>
              </a:rPr>
              <a:t>cf</a:t>
            </a:r>
            <a:r>
              <a:rPr lang="en-US" sz="2400" dirty="0" smtClean="0">
                <a:solidFill>
                  <a:schemeClr val="tx2"/>
                </a:solidFill>
              </a:rPr>
              <a:t> the REST API world).</a:t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Example: buckets </a:t>
            </a:r>
            <a:r>
              <a:rPr lang="en-US" sz="2400" b="1" dirty="0" smtClean="0">
                <a:solidFill>
                  <a:schemeClr val="tx2"/>
                </a:solidFill>
                <a:latin typeface="Courier New"/>
                <a:cs typeface="Courier New"/>
              </a:rPr>
              <a:t>/urls-v1/</a:t>
            </a:r>
            <a:r>
              <a:rPr lang="en-US" sz="2400" dirty="0" smtClean="0">
                <a:solidFill>
                  <a:schemeClr val="tx2"/>
                </a:solidFill>
              </a:rPr>
              <a:t>,</a:t>
            </a:r>
            <a:r>
              <a:rPr lang="en-US" sz="2400" dirty="0" smtClean="0">
                <a:solidFill>
                  <a:schemeClr val="tx2"/>
                </a:solidFill>
                <a:latin typeface="Courier New"/>
                <a:cs typeface="Courier New"/>
              </a:rPr>
              <a:t> </a:t>
            </a:r>
            <a:r>
              <a:rPr lang="en-US" sz="2400" b="1" dirty="0" smtClean="0">
                <a:solidFill>
                  <a:schemeClr val="tx2"/>
                </a:solidFill>
                <a:latin typeface="Courier New"/>
                <a:cs typeface="Courier New"/>
              </a:rPr>
              <a:t>/urls-v2/</a:t>
            </a:r>
            <a:r>
              <a:rPr lang="en-US" sz="2400" dirty="0" smtClean="0">
                <a:solidFill>
                  <a:schemeClr val="tx2"/>
                </a:solidFill>
              </a:rPr>
              <a:t>, etc.</a:t>
            </a:r>
          </a:p>
          <a:p>
            <a:pPr>
              <a:buAutoNum type="arabicPeriod"/>
            </a:pPr>
            <a:endParaRPr lang="en-US" sz="2400" dirty="0" smtClean="0">
              <a:solidFill>
                <a:schemeClr val="tx2"/>
              </a:solidFill>
            </a:endParaRPr>
          </a:p>
          <a:p>
            <a:pPr>
              <a:buAutoNum type="arabicPeriod"/>
            </a:pPr>
            <a:r>
              <a:rPr lang="en-US" sz="2400" dirty="0" smtClean="0">
                <a:solidFill>
                  <a:schemeClr val="tx2"/>
                </a:solidFill>
              </a:rPr>
              <a:t>Version </a:t>
            </a:r>
            <a:r>
              <a:rPr lang="en-US" sz="2400" b="1" dirty="0" smtClean="0">
                <a:solidFill>
                  <a:schemeClr val="tx2"/>
                </a:solidFill>
              </a:rPr>
              <a:t>field in the Object</a:t>
            </a:r>
            <a:r>
              <a:rPr lang="en-US" sz="2400" dirty="0" smtClean="0">
                <a:solidFill>
                  <a:schemeClr val="tx2"/>
                </a:solidFill>
              </a:rPr>
              <a:t> itself (if using a structured object like JSON, XML, Map)</a:t>
            </a:r>
          </a:p>
          <a:p>
            <a:pPr>
              <a:buAutoNum type="arabicPeriod"/>
            </a:pPr>
            <a:endParaRPr lang="en-US" sz="2400" dirty="0" smtClean="0">
              <a:solidFill>
                <a:schemeClr val="tx2"/>
              </a:solidFill>
            </a:endParaRPr>
          </a:p>
          <a:p>
            <a:pPr>
              <a:buAutoNum type="arabicPeriod"/>
            </a:pPr>
            <a:r>
              <a:rPr lang="en-US" sz="2400" dirty="0" smtClean="0">
                <a:solidFill>
                  <a:schemeClr val="tx2"/>
                </a:solidFill>
              </a:rPr>
              <a:t>Version number in a </a:t>
            </a:r>
            <a:r>
              <a:rPr lang="en-US" sz="2400" b="1" dirty="0" smtClean="0">
                <a:solidFill>
                  <a:schemeClr val="tx2"/>
                </a:solidFill>
              </a:rPr>
              <a:t>Custom Header </a:t>
            </a:r>
            <a:r>
              <a:rPr lang="en-US" sz="2400" dirty="0" smtClean="0">
                <a:solidFill>
                  <a:schemeClr val="tx2"/>
                </a:solidFill>
              </a:rPr>
              <a:t>(for binary/immutable objects)</a:t>
            </a:r>
          </a:p>
          <a:p>
            <a:pPr>
              <a:buAutoNum type="arabicPeriod"/>
            </a:pPr>
            <a:endParaRPr lang="en-US" sz="2400" dirty="0" smtClean="0">
              <a:solidFill>
                <a:schemeClr val="tx2"/>
              </a:solidFill>
            </a:endParaRPr>
          </a:p>
          <a:p>
            <a:pPr>
              <a:buAutoNum type="arabicPeriod"/>
            </a:pPr>
            <a:r>
              <a:rPr lang="en-US" sz="2400" dirty="0" smtClean="0">
                <a:solidFill>
                  <a:schemeClr val="tx2"/>
                </a:solidFill>
              </a:rPr>
              <a:t>Guess (from the object structure)</a:t>
            </a:r>
          </a:p>
        </p:txBody>
      </p:sp>
    </p:spTree>
    <p:extLst>
      <p:ext uri="{BB962C8B-B14F-4D97-AF65-F5344CB8AC3E}">
        <p14:creationId xmlns:p14="http://schemas.microsoft.com/office/powerpoint/2010/main" val="31740155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Post-Sprint </a:t>
            </a:r>
            <a:r>
              <a:rPr lang="en-US" dirty="0" smtClean="0"/>
              <a:t>2 </a:t>
            </a:r>
            <a:r>
              <a:rPr lang="en-US" dirty="0"/>
              <a:t>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0" y="1308100"/>
            <a:ext cx="7206596" cy="4584380"/>
          </a:xfrm>
        </p:spPr>
        <p:txBody>
          <a:bodyPr>
            <a:normAutofit/>
          </a:bodyPr>
          <a:lstStyle/>
          <a:p>
            <a:endParaRPr lang="en-US" sz="2600" dirty="0"/>
          </a:p>
          <a:p>
            <a:pPr marL="0" indent="0">
              <a:buNone/>
            </a:pPr>
            <a:r>
              <a:rPr lang="en-US" sz="2600" dirty="0" smtClean="0">
                <a:solidFill>
                  <a:schemeClr val="accent3">
                    <a:lumMod val="50000"/>
                  </a:schemeClr>
                </a:solidFill>
              </a:rPr>
              <a:t>How about some </a:t>
            </a:r>
            <a:r>
              <a:rPr lang="en-US" sz="2600" i="1" dirty="0" smtClean="0">
                <a:solidFill>
                  <a:schemeClr val="accent3">
                    <a:lumMod val="50000"/>
                  </a:schemeClr>
                </a:solidFill>
              </a:rPr>
              <a:t>more </a:t>
            </a:r>
            <a:r>
              <a:rPr lang="en-US" sz="2600" dirty="0" smtClean="0">
                <a:solidFill>
                  <a:schemeClr val="accent3">
                    <a:lumMod val="50000"/>
                  </a:schemeClr>
                </a:solidFill>
              </a:rPr>
              <a:t>analytics</a:t>
            </a:r>
            <a:r>
              <a:rPr lang="en-US" sz="2600" dirty="0" smtClean="0">
                <a:solidFill>
                  <a:schemeClr val="accent3">
                    <a:lumMod val="50000"/>
                  </a:schemeClr>
                </a:solidFill>
              </a:rPr>
              <a:t>?</a:t>
            </a:r>
            <a:endParaRPr lang="en-US" sz="2600" dirty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600" dirty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chemeClr val="accent3">
                    <a:lumMod val="50000"/>
                  </a:schemeClr>
                </a:solidFill>
              </a:rPr>
              <a:t>For a given </a:t>
            </a:r>
            <a:r>
              <a:rPr lang="en-US" sz="2600" b="1" dirty="0" smtClean="0">
                <a:solidFill>
                  <a:schemeClr val="accent3">
                    <a:lumMod val="50000"/>
                  </a:schemeClr>
                </a:solidFill>
              </a:rPr>
              <a:t>Long </a:t>
            </a:r>
            <a:r>
              <a:rPr lang="en-US" sz="2600" b="1" dirty="0" err="1" smtClean="0">
                <a:solidFill>
                  <a:schemeClr val="accent3">
                    <a:lumMod val="50000"/>
                  </a:schemeClr>
                </a:solidFill>
              </a:rPr>
              <a:t>Url</a:t>
            </a:r>
            <a:r>
              <a:rPr lang="en-US" sz="2600" dirty="0" smtClean="0">
                <a:solidFill>
                  <a:schemeClr val="accent3">
                    <a:lumMod val="50000"/>
                  </a:schemeClr>
                </a:solidFill>
              </a:rPr>
              <a:t>, what are the short codes that link to it?</a:t>
            </a:r>
          </a:p>
        </p:txBody>
      </p:sp>
    </p:spTree>
    <p:extLst>
      <p:ext uri="{BB962C8B-B14F-4D97-AF65-F5344CB8AC3E}">
        <p14:creationId xmlns:p14="http://schemas.microsoft.com/office/powerpoint/2010/main" val="9379346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Sprint 3: 1-1, 1-N,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700" y="1308100"/>
            <a:ext cx="7206596" cy="45843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dirty="0" smtClean="0">
                <a:solidFill>
                  <a:schemeClr val="accent3">
                    <a:lumMod val="50000"/>
                  </a:schemeClr>
                </a:solidFill>
              </a:rPr>
              <a:t>Requirements:</a:t>
            </a:r>
            <a:endParaRPr lang="en-US" sz="26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600" dirty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chemeClr val="accent3">
                    <a:lumMod val="50000"/>
                  </a:schemeClr>
                </a:solidFill>
              </a:rPr>
              <a:t>For </a:t>
            </a:r>
            <a:r>
              <a:rPr lang="en-US" sz="2600" dirty="0" smtClean="0">
                <a:solidFill>
                  <a:schemeClr val="accent3">
                    <a:lumMod val="50000"/>
                  </a:schemeClr>
                </a:solidFill>
              </a:rPr>
              <a:t>a given </a:t>
            </a:r>
            <a:r>
              <a:rPr lang="en-US" sz="2600" b="1" dirty="0" smtClean="0">
                <a:solidFill>
                  <a:schemeClr val="accent3">
                    <a:lumMod val="50000"/>
                  </a:schemeClr>
                </a:solidFill>
              </a:rPr>
              <a:t>Long </a:t>
            </a:r>
            <a:r>
              <a:rPr lang="en-US" sz="2600" b="1" dirty="0" err="1" smtClean="0">
                <a:solidFill>
                  <a:schemeClr val="accent3">
                    <a:lumMod val="50000"/>
                  </a:schemeClr>
                </a:solidFill>
              </a:rPr>
              <a:t>Url</a:t>
            </a:r>
            <a:r>
              <a:rPr lang="en-US" sz="2600" dirty="0" smtClean="0">
                <a:solidFill>
                  <a:schemeClr val="accent3">
                    <a:lumMod val="50000"/>
                  </a:schemeClr>
                </a:solidFill>
              </a:rPr>
              <a:t>, how many short codes are there? And how many </a:t>
            </a:r>
            <a:r>
              <a:rPr lang="en-US" sz="2600" dirty="0" smtClean="0">
                <a:solidFill>
                  <a:schemeClr val="accent3">
                    <a:lumMod val="50000"/>
                  </a:schemeClr>
                </a:solidFill>
              </a:rPr>
              <a:t>clicks in total?</a:t>
            </a:r>
            <a:endParaRPr lang="en-US" sz="2600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6996" y="3756496"/>
            <a:ext cx="3608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A92A0E"/>
                </a:solidFill>
              </a:rPr>
              <a:t>Lists! (1-to-Many relationships)</a:t>
            </a:r>
            <a:endParaRPr lang="en-US" b="1" dirty="0">
              <a:solidFill>
                <a:srgbClr val="A92A0E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375792" y="3115982"/>
            <a:ext cx="347216" cy="6037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09512" y="3535082"/>
            <a:ext cx="269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Aggregate Stats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523516" y="3115982"/>
            <a:ext cx="285996" cy="419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7315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1-1 Relationships in K/V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700" y="1130300"/>
            <a:ext cx="7206596" cy="47621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dirty="0" smtClean="0">
                <a:solidFill>
                  <a:schemeClr val="accent3">
                    <a:lumMod val="50000"/>
                  </a:schemeClr>
                </a:solidFill>
              </a:rPr>
              <a:t>(a.k.a. </a:t>
            </a:r>
            <a:r>
              <a:rPr lang="en-US" sz="2600" dirty="0" err="1" smtClean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has_a</a:t>
            </a:r>
            <a:r>
              <a:rPr lang="en-US" sz="2600" dirty="0" smtClean="0">
                <a:solidFill>
                  <a:schemeClr val="accent3">
                    <a:lumMod val="50000"/>
                  </a:schemeClr>
                </a:solidFill>
              </a:rPr>
              <a:t> / </a:t>
            </a:r>
            <a:r>
              <a:rPr lang="en-US" sz="2600" dirty="0" err="1" smtClean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belongs_to</a:t>
            </a:r>
            <a:r>
              <a:rPr lang="en-US" sz="2600" dirty="0" smtClean="0">
                <a:solidFill>
                  <a:schemeClr val="accent3">
                    <a:lumMod val="50000"/>
                  </a:schemeClr>
                </a:solidFill>
              </a:rPr>
              <a:t>)</a:t>
            </a:r>
            <a:endParaRPr lang="en-US" sz="26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6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solidFill>
                  <a:schemeClr val="accent3">
                    <a:lumMod val="50000"/>
                  </a:schemeClr>
                </a:solidFill>
              </a:rPr>
              <a:t>Embedded document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solidFill>
                  <a:schemeClr val="accent3">
                    <a:lumMod val="50000"/>
                  </a:schemeClr>
                </a:solidFill>
              </a:rPr>
              <a:t>Same key as parent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solidFill>
                  <a:schemeClr val="accent3">
                    <a:lumMod val="50000"/>
                  </a:schemeClr>
                </a:solidFill>
              </a:rPr>
              <a:t>Foreign Key field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solidFill>
                  <a:schemeClr val="accent3">
                    <a:lumMod val="50000"/>
                  </a:schemeClr>
                </a:solidFill>
              </a:rPr>
              <a:t>(Rare) Foreign key indexed by Search</a:t>
            </a:r>
          </a:p>
        </p:txBody>
      </p:sp>
    </p:spTree>
    <p:extLst>
      <p:ext uri="{BB962C8B-B14F-4D97-AF65-F5344CB8AC3E}">
        <p14:creationId xmlns:p14="http://schemas.microsoft.com/office/powerpoint/2010/main" val="911237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Task: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096" y="1447800"/>
            <a:ext cx="8229600" cy="889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Develop a URL-shortening API, </a:t>
            </a:r>
            <a:r>
              <a:rPr lang="en-US" sz="3200" dirty="0" smtClean="0">
                <a:solidFill>
                  <a:schemeClr val="accent1"/>
                </a:solidFill>
              </a:rPr>
              <a:t>http://</a:t>
            </a:r>
            <a:r>
              <a:rPr lang="en-US" sz="3200" dirty="0" err="1" smtClean="0">
                <a:solidFill>
                  <a:schemeClr val="accent1"/>
                </a:solidFill>
              </a:rPr>
              <a:t>ri.ak</a:t>
            </a:r>
            <a:endParaRPr lang="en-US" sz="32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6287315" y="453630"/>
            <a:ext cx="2699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(Note: Not the actual </a:t>
            </a:r>
            <a:r>
              <a:rPr lang="en-US" dirty="0" err="1" smtClean="0"/>
              <a:t>url</a:t>
            </a:r>
            <a:r>
              <a:rPr lang="en-US" dirty="0"/>
              <a:t>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493000" y="914400"/>
            <a:ext cx="1651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98624" y="2469634"/>
            <a:ext cx="700704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 smtClean="0"/>
              <a:t>In: </a:t>
            </a:r>
            <a:endParaRPr lang="en-US" sz="3000" b="1" dirty="0" smtClean="0"/>
          </a:p>
          <a:p>
            <a:pPr algn="ctr"/>
            <a:r>
              <a:rPr lang="en-US" dirty="0" smtClean="0">
                <a:solidFill>
                  <a:srgbClr val="3366FF"/>
                </a:solidFill>
              </a:rPr>
              <a:t>http</a:t>
            </a:r>
            <a:r>
              <a:rPr lang="en-US" dirty="0">
                <a:solidFill>
                  <a:srgbClr val="3366FF"/>
                </a:solidFill>
              </a:rPr>
              <a:t>://docs.basho.com/</a:t>
            </a:r>
            <a:r>
              <a:rPr lang="en-US" dirty="0" err="1">
                <a:solidFill>
                  <a:srgbClr val="3366FF"/>
                </a:solidFill>
              </a:rPr>
              <a:t>riak</a:t>
            </a:r>
            <a:r>
              <a:rPr lang="en-US" dirty="0">
                <a:solidFill>
                  <a:srgbClr val="3366FF"/>
                </a:solidFill>
              </a:rPr>
              <a:t>/latest/ops/running/stats-and-monitoring</a:t>
            </a:r>
            <a:r>
              <a:rPr lang="en-US" dirty="0" smtClean="0">
                <a:solidFill>
                  <a:srgbClr val="3366FF"/>
                </a:solidFill>
              </a:rPr>
              <a:t>/</a:t>
            </a:r>
          </a:p>
          <a:p>
            <a:pPr algn="ctr"/>
            <a:endParaRPr lang="en-US" dirty="0" smtClean="0">
              <a:solidFill>
                <a:srgbClr val="3366FF"/>
              </a:solidFill>
            </a:endParaRPr>
          </a:p>
          <a:p>
            <a:pPr algn="ctr"/>
            <a:endParaRPr lang="en-US" dirty="0">
              <a:solidFill>
                <a:srgbClr val="3366FF"/>
              </a:solidFill>
            </a:endParaRPr>
          </a:p>
          <a:p>
            <a:pPr algn="ctr"/>
            <a:r>
              <a:rPr lang="en-US" sz="3000" b="1" dirty="0" smtClean="0"/>
              <a:t>Out:</a:t>
            </a:r>
            <a:r>
              <a:rPr lang="en-US" sz="3000" dirty="0" smtClean="0">
                <a:solidFill>
                  <a:srgbClr val="3366FF"/>
                </a:solidFill>
              </a:rPr>
              <a:t> </a:t>
            </a:r>
          </a:p>
          <a:p>
            <a:pPr algn="ctr"/>
            <a:r>
              <a:rPr lang="en-US" sz="3000" dirty="0" smtClean="0">
                <a:solidFill>
                  <a:srgbClr val="3366FF"/>
                </a:solidFill>
              </a:rPr>
              <a:t>http://</a:t>
            </a:r>
            <a:r>
              <a:rPr lang="en-US" sz="3000" dirty="0" err="1" smtClean="0">
                <a:solidFill>
                  <a:srgbClr val="3366FF"/>
                </a:solidFill>
              </a:rPr>
              <a:t>ri.ak</a:t>
            </a:r>
            <a:r>
              <a:rPr lang="en-US" sz="3000" dirty="0" smtClean="0">
                <a:solidFill>
                  <a:srgbClr val="3366FF"/>
                </a:solidFill>
              </a:rPr>
              <a:t>/q79gP</a:t>
            </a:r>
            <a:endParaRPr lang="en-US" sz="3000" dirty="0">
              <a:solidFill>
                <a:srgbClr val="3366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7700" y="4593292"/>
            <a:ext cx="143881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Similar to:</a:t>
            </a:r>
          </a:p>
          <a:p>
            <a:r>
              <a:rPr lang="en-US" sz="2200" dirty="0" smtClean="0"/>
              <a:t>	</a:t>
            </a:r>
            <a:r>
              <a:rPr lang="en-US" sz="2200" dirty="0" err="1" smtClean="0">
                <a:solidFill>
                  <a:srgbClr val="3366FF"/>
                </a:solidFill>
              </a:rPr>
              <a:t>goo.gl</a:t>
            </a:r>
            <a:endParaRPr lang="en-US" sz="2200" dirty="0" smtClean="0">
              <a:solidFill>
                <a:srgbClr val="3366FF"/>
              </a:solidFill>
            </a:endParaRPr>
          </a:p>
          <a:p>
            <a:r>
              <a:rPr lang="en-US" sz="2200" dirty="0">
                <a:solidFill>
                  <a:srgbClr val="3366FF"/>
                </a:solidFill>
              </a:rPr>
              <a:t>	</a:t>
            </a:r>
            <a:r>
              <a:rPr lang="en-US" sz="2200" dirty="0" err="1" smtClean="0">
                <a:solidFill>
                  <a:srgbClr val="3366FF"/>
                </a:solidFill>
              </a:rPr>
              <a:t>bit.ly</a:t>
            </a:r>
            <a:endParaRPr lang="en-US" sz="2200" dirty="0" smtClean="0">
              <a:solidFill>
                <a:srgbClr val="3366FF"/>
              </a:solidFill>
            </a:endParaRPr>
          </a:p>
          <a:p>
            <a:r>
              <a:rPr lang="en-US" sz="2200" dirty="0">
                <a:solidFill>
                  <a:srgbClr val="3366FF"/>
                </a:solidFill>
              </a:rPr>
              <a:t>	</a:t>
            </a:r>
            <a:r>
              <a:rPr lang="en-US" sz="2200" dirty="0" err="1" smtClean="0">
                <a:solidFill>
                  <a:srgbClr val="3366FF"/>
                </a:solidFill>
              </a:rPr>
              <a:t>t.co</a:t>
            </a:r>
            <a:endParaRPr lang="en-US" sz="2200" dirty="0">
              <a:solidFill>
                <a:srgbClr val="3366FF"/>
              </a:solidFill>
            </a:endParaRPr>
          </a:p>
        </p:txBody>
      </p:sp>
      <p:sp>
        <p:nvSpPr>
          <p:cNvPr id="11" name="Curved Right Arrow 10"/>
          <p:cNvSpPr/>
          <p:nvPr/>
        </p:nvSpPr>
        <p:spPr>
          <a:xfrm rot="13240083">
            <a:off x="6673187" y="3267336"/>
            <a:ext cx="731520" cy="1572262"/>
          </a:xfrm>
          <a:prstGeom prst="curvedRightArrow">
            <a:avLst>
              <a:gd name="adj1" fmla="val 14718"/>
              <a:gd name="adj2" fmla="val 50000"/>
              <a:gd name="adj3" fmla="val 25000"/>
            </a:avLst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58100" y="3690221"/>
            <a:ext cx="1069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redirects </a:t>
            </a:r>
          </a:p>
          <a:p>
            <a:pPr algn="ctr"/>
            <a:r>
              <a:rPr lang="en-US" dirty="0" smtClean="0"/>
              <a:t>users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4524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1-N Relationships in K/V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700" y="1130300"/>
            <a:ext cx="7206596" cy="476218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2600" dirty="0" smtClean="0">
                <a:solidFill>
                  <a:schemeClr val="accent3">
                    <a:lumMod val="50000"/>
                  </a:schemeClr>
                </a:solidFill>
              </a:rPr>
              <a:t>(a.k.a. </a:t>
            </a:r>
            <a:r>
              <a:rPr lang="en-US" sz="2600" dirty="0" err="1" smtClean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has_many</a:t>
            </a:r>
            <a:r>
              <a:rPr lang="en-US" sz="2600" dirty="0" smtClean="0">
                <a:solidFill>
                  <a:schemeClr val="accent3">
                    <a:lumMod val="50000"/>
                  </a:schemeClr>
                </a:solidFill>
              </a:rPr>
              <a:t>)</a:t>
            </a:r>
            <a:endParaRPr lang="en-US" sz="26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6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dirty="0" smtClean="0">
                <a:solidFill>
                  <a:schemeClr val="accent3">
                    <a:lumMod val="50000"/>
                  </a:schemeClr>
                </a:solidFill>
              </a:rPr>
              <a:t>No link from parent to children</a:t>
            </a:r>
            <a:br>
              <a:rPr lang="en-US" sz="26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600" dirty="0" smtClean="0">
                <a:solidFill>
                  <a:schemeClr val="accent3">
                    <a:lumMod val="50000"/>
                  </a:schemeClr>
                </a:solidFill>
              </a:rPr>
              <a:t>	(only from children to parent)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dirty="0" smtClean="0">
                <a:solidFill>
                  <a:schemeClr val="accent3">
                    <a:lumMod val="50000"/>
                  </a:schemeClr>
                </a:solidFill>
              </a:rPr>
              <a:t>Embedded list of documents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dirty="0" smtClean="0">
                <a:solidFill>
                  <a:schemeClr val="accent3">
                    <a:lumMod val="50000"/>
                  </a:schemeClr>
                </a:solidFill>
              </a:rPr>
              <a:t>Embedded list of foreign keys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dirty="0" smtClean="0">
                <a:solidFill>
                  <a:schemeClr val="accent3">
                    <a:lumMod val="50000"/>
                  </a:schemeClr>
                </a:solidFill>
              </a:rPr>
              <a:t>List of foreign keys in External Object</a:t>
            </a:r>
            <a:endParaRPr lang="en-US" sz="26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dirty="0" smtClean="0">
                <a:solidFill>
                  <a:schemeClr val="accent3">
                    <a:lumMod val="50000"/>
                  </a:schemeClr>
                </a:solidFill>
              </a:rPr>
              <a:t>Children have deterministic keys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dirty="0" smtClean="0">
                <a:solidFill>
                  <a:schemeClr val="accent3">
                    <a:lumMod val="50000"/>
                  </a:schemeClr>
                </a:solidFill>
              </a:rPr>
              <a:t>Search / Secondary Index</a:t>
            </a:r>
          </a:p>
        </p:txBody>
      </p:sp>
    </p:spTree>
    <p:extLst>
      <p:ext uri="{BB962C8B-B14F-4D97-AF65-F5344CB8AC3E}">
        <p14:creationId xmlns:p14="http://schemas.microsoft.com/office/powerpoint/2010/main" val="11456431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-</a:t>
            </a:r>
            <a:r>
              <a:rPr lang="en-US" dirty="0"/>
              <a:t>M</a:t>
            </a:r>
            <a:r>
              <a:rPr lang="en-US" dirty="0" smtClean="0"/>
              <a:t> Relationships in K/V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700" y="1130300"/>
            <a:ext cx="7206596" cy="476218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600" dirty="0" smtClean="0">
                <a:solidFill>
                  <a:schemeClr val="accent3">
                    <a:lumMod val="50000"/>
                  </a:schemeClr>
                </a:solidFill>
              </a:rPr>
              <a:t>(a.k.a. </a:t>
            </a:r>
            <a:r>
              <a:rPr lang="en-US" sz="2600" dirty="0" err="1" smtClean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has_and_belongs_to_many</a:t>
            </a:r>
            <a:r>
              <a:rPr lang="en-US" sz="2600" dirty="0" smtClean="0">
                <a:solidFill>
                  <a:schemeClr val="accent3">
                    <a:lumMod val="50000"/>
                  </a:schemeClr>
                </a:solidFill>
              </a:rPr>
              <a:t>)</a:t>
            </a:r>
            <a:endParaRPr lang="en-US" sz="26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6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solidFill>
                  <a:schemeClr val="accent3">
                    <a:lumMod val="50000"/>
                  </a:schemeClr>
                </a:solidFill>
              </a:rPr>
              <a:t>Either 2 sets of 1-N lists (see previous), or</a:t>
            </a:r>
          </a:p>
          <a:p>
            <a:pPr marL="514350" indent="-514350">
              <a:buFont typeface="+mj-lt"/>
              <a:buAutoNum type="arabicPeriod"/>
            </a:pPr>
            <a:endParaRPr lang="en-US" sz="26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solidFill>
                  <a:schemeClr val="accent3">
                    <a:lumMod val="50000"/>
                  </a:schemeClr>
                </a:solidFill>
              </a:rPr>
              <a:t>Search-</a:t>
            </a:r>
            <a:r>
              <a:rPr lang="en-US" sz="26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600" dirty="0" smtClean="0">
                <a:solidFill>
                  <a:schemeClr val="accent3">
                    <a:lumMod val="50000"/>
                  </a:schemeClr>
                </a:solidFill>
              </a:rPr>
              <a:t>or 2i-indexed “join buckets”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chemeClr val="accent3">
                    <a:lumMod val="50000"/>
                  </a:schemeClr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/author-posts/...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	</a:t>
            </a:r>
            <a:r>
              <a:rPr lang="en-US" sz="2600" dirty="0" err="1" smtClean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author_key</a:t>
            </a:r>
            <a:r>
              <a:rPr lang="en-US" sz="2600" dirty="0" smtClean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: ‘1234’,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	</a:t>
            </a:r>
            <a:r>
              <a:rPr lang="en-US" sz="2600" dirty="0" err="1" smtClean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post_key</a:t>
            </a:r>
            <a:r>
              <a:rPr lang="en-US" sz="2600" dirty="0" smtClean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: ‘5678’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}</a:t>
            </a:r>
            <a:endParaRPr lang="en-US" sz="2600" dirty="0" smtClean="0">
              <a:solidFill>
                <a:schemeClr val="accent3">
                  <a:lumMod val="50000"/>
                </a:schemeClr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663367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Sprint 3: 1-1, 1-N,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700" y="1308100"/>
            <a:ext cx="7206596" cy="45843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dirty="0" smtClean="0">
                <a:solidFill>
                  <a:schemeClr val="accent3">
                    <a:lumMod val="50000"/>
                  </a:schemeClr>
                </a:solidFill>
              </a:rPr>
              <a:t>Goal:</a:t>
            </a:r>
            <a:endParaRPr lang="en-US" sz="2600" dirty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chemeClr val="accent1"/>
                </a:solidFill>
              </a:rPr>
              <a:t>For </a:t>
            </a:r>
            <a:r>
              <a:rPr lang="en-US" sz="2600" dirty="0" smtClean="0">
                <a:solidFill>
                  <a:schemeClr val="accent1"/>
                </a:solidFill>
              </a:rPr>
              <a:t>a given </a:t>
            </a:r>
            <a:r>
              <a:rPr lang="en-US" sz="2600" b="1" dirty="0" smtClean="0">
                <a:solidFill>
                  <a:schemeClr val="accent1"/>
                </a:solidFill>
              </a:rPr>
              <a:t>Long </a:t>
            </a:r>
            <a:r>
              <a:rPr lang="en-US" sz="2600" b="1" dirty="0" err="1" smtClean="0">
                <a:solidFill>
                  <a:schemeClr val="accent1"/>
                </a:solidFill>
              </a:rPr>
              <a:t>Url</a:t>
            </a:r>
            <a:r>
              <a:rPr lang="en-US" sz="2600" dirty="0" smtClean="0">
                <a:solidFill>
                  <a:schemeClr val="accent1"/>
                </a:solidFill>
              </a:rPr>
              <a:t>, how many short </a:t>
            </a:r>
            <a:r>
              <a:rPr lang="en-US" sz="2600" dirty="0" smtClean="0">
                <a:solidFill>
                  <a:schemeClr val="accent1"/>
                </a:solidFill>
              </a:rPr>
              <a:t>URLs are </a:t>
            </a:r>
            <a:r>
              <a:rPr lang="en-US" sz="2600" dirty="0" smtClean="0">
                <a:solidFill>
                  <a:schemeClr val="accent1"/>
                </a:solidFill>
              </a:rPr>
              <a:t>there? </a:t>
            </a:r>
            <a:endParaRPr lang="en-US" sz="26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6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chemeClr val="tx2"/>
                </a:solidFill>
              </a:rPr>
              <a:t>1-N Relationship! </a:t>
            </a:r>
            <a:endParaRPr lang="en-US" sz="26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chemeClr val="tx2"/>
                </a:solidFill>
              </a:rPr>
              <a:t>One Long URL to Many short URLs.</a:t>
            </a:r>
          </a:p>
          <a:p>
            <a:pPr marL="0" indent="0">
              <a:buNone/>
            </a:pPr>
            <a:endParaRPr lang="en-US" sz="2600" dirty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en-US" sz="2600" dirty="0" smtClean="0">
                <a:solidFill>
                  <a:schemeClr val="accent1"/>
                </a:solidFill>
              </a:rPr>
              <a:t>Which list method to choose?</a:t>
            </a:r>
            <a:endParaRPr lang="en-US" sz="26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6039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Sprint 3: 1-1, 1-N,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700" y="1308100"/>
            <a:ext cx="7206596" cy="45843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dirty="0" smtClean="0">
                <a:solidFill>
                  <a:schemeClr val="accent3">
                    <a:lumMod val="50000"/>
                  </a:schemeClr>
                </a:solidFill>
              </a:rPr>
              <a:t>Goal:</a:t>
            </a:r>
            <a:endParaRPr lang="en-US" sz="2600" dirty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chemeClr val="accent1"/>
                </a:solidFill>
              </a:rPr>
              <a:t>For </a:t>
            </a:r>
            <a:r>
              <a:rPr lang="en-US" sz="2600" dirty="0" smtClean="0">
                <a:solidFill>
                  <a:schemeClr val="accent1"/>
                </a:solidFill>
              </a:rPr>
              <a:t>a given </a:t>
            </a:r>
            <a:r>
              <a:rPr lang="en-US" sz="2600" b="1" dirty="0" smtClean="0">
                <a:solidFill>
                  <a:schemeClr val="accent1"/>
                </a:solidFill>
              </a:rPr>
              <a:t>Long </a:t>
            </a:r>
            <a:r>
              <a:rPr lang="en-US" sz="2600" b="1" dirty="0" err="1" smtClean="0">
                <a:solidFill>
                  <a:schemeClr val="accent1"/>
                </a:solidFill>
              </a:rPr>
              <a:t>Url</a:t>
            </a:r>
            <a:r>
              <a:rPr lang="en-US" sz="2600" dirty="0" smtClean="0">
                <a:solidFill>
                  <a:schemeClr val="accent1"/>
                </a:solidFill>
              </a:rPr>
              <a:t>, how many short </a:t>
            </a:r>
            <a:r>
              <a:rPr lang="en-US" sz="2600" dirty="0" smtClean="0">
                <a:solidFill>
                  <a:schemeClr val="accent1"/>
                </a:solidFill>
              </a:rPr>
              <a:t>URLs are </a:t>
            </a:r>
            <a:r>
              <a:rPr lang="en-US" sz="2600" dirty="0" smtClean="0">
                <a:solidFill>
                  <a:schemeClr val="accent1"/>
                </a:solidFill>
              </a:rPr>
              <a:t>there? </a:t>
            </a:r>
            <a:endParaRPr lang="en-US" sz="26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6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chemeClr val="tx2"/>
                </a:solidFill>
              </a:rPr>
              <a:t>Need a new bucket: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2"/>
                </a:solidFill>
                <a:latin typeface="Courier New"/>
                <a:cs typeface="Courier New"/>
              </a:rPr>
              <a:t>/buckets/</a:t>
            </a:r>
            <a:r>
              <a:rPr lang="en-US" sz="2000" b="1" dirty="0" smtClean="0">
                <a:solidFill>
                  <a:schemeClr val="tx2"/>
                </a:solidFill>
                <a:latin typeface="Courier New"/>
                <a:cs typeface="Courier New"/>
              </a:rPr>
              <a:t>long-</a:t>
            </a:r>
            <a:r>
              <a:rPr lang="en-US" sz="2000" b="1" dirty="0" err="1" smtClean="0">
                <a:solidFill>
                  <a:schemeClr val="tx2"/>
                </a:solidFill>
                <a:latin typeface="Courier New"/>
                <a:cs typeface="Courier New"/>
              </a:rPr>
              <a:t>urls</a:t>
            </a:r>
            <a:r>
              <a:rPr lang="en-US" sz="2000" dirty="0" smtClean="0">
                <a:solidFill>
                  <a:schemeClr val="tx2"/>
                </a:solidFill>
                <a:latin typeface="Courier New"/>
                <a:cs typeface="Courier New"/>
              </a:rPr>
              <a:t>/keys/</a:t>
            </a:r>
            <a:r>
              <a:rPr lang="en-US" sz="2000" b="1" dirty="0" err="1" smtClean="0">
                <a:solidFill>
                  <a:schemeClr val="tx2"/>
                </a:solidFill>
                <a:latin typeface="Courier New"/>
                <a:cs typeface="Courier New"/>
              </a:rPr>
              <a:t>www.original.url.com</a:t>
            </a:r>
            <a:endParaRPr lang="en-US" sz="2000" b="1" dirty="0" smtClean="0">
              <a:solidFill>
                <a:schemeClr val="tx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6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</a:rPr>
              <a:t>Key:</a:t>
            </a:r>
            <a:r>
              <a:rPr lang="en-US" sz="2600" dirty="0" smtClean="0">
                <a:solidFill>
                  <a:schemeClr val="tx2"/>
                </a:solidFill>
              </a:rPr>
              <a:t> the Long URL (sanitized/</a:t>
            </a:r>
            <a:r>
              <a:rPr lang="en-US" sz="2600" dirty="0" err="1" smtClean="0">
                <a:solidFill>
                  <a:schemeClr val="tx2"/>
                </a:solidFill>
              </a:rPr>
              <a:t>url</a:t>
            </a:r>
            <a:r>
              <a:rPr lang="en-US" sz="2600" dirty="0" smtClean="0">
                <a:solidFill>
                  <a:schemeClr val="tx2"/>
                </a:solidFill>
              </a:rPr>
              <a:t>-encoded)</a:t>
            </a:r>
          </a:p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</a:rPr>
              <a:t>Value:</a:t>
            </a:r>
            <a:r>
              <a:rPr lang="en-US" sz="2600" dirty="0" smtClean="0">
                <a:solidFill>
                  <a:schemeClr val="tx2"/>
                </a:solidFill>
              </a:rPr>
              <a:t> List of foreign keys (short URLs)</a:t>
            </a:r>
            <a:endParaRPr lang="en-US" sz="26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3285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Sprint 3: 1-1, 1-N,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700" y="1308100"/>
            <a:ext cx="7206596" cy="2286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dirty="0" smtClean="0">
                <a:solidFill>
                  <a:schemeClr val="accent3">
                    <a:lumMod val="50000"/>
                  </a:schemeClr>
                </a:solidFill>
              </a:rPr>
              <a:t>Goal:</a:t>
            </a:r>
            <a:endParaRPr lang="en-US" sz="2600" dirty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chemeClr val="accent1"/>
                </a:solidFill>
              </a:rPr>
              <a:t>For </a:t>
            </a:r>
            <a:r>
              <a:rPr lang="en-US" sz="2600" dirty="0" smtClean="0">
                <a:solidFill>
                  <a:schemeClr val="accent1"/>
                </a:solidFill>
              </a:rPr>
              <a:t>a given </a:t>
            </a:r>
            <a:r>
              <a:rPr lang="en-US" sz="2600" b="1" dirty="0" smtClean="0">
                <a:solidFill>
                  <a:schemeClr val="accent1"/>
                </a:solidFill>
              </a:rPr>
              <a:t>Long </a:t>
            </a:r>
            <a:r>
              <a:rPr lang="en-US" sz="2600" b="1" dirty="0" err="1" smtClean="0">
                <a:solidFill>
                  <a:schemeClr val="accent1"/>
                </a:solidFill>
              </a:rPr>
              <a:t>Url</a:t>
            </a:r>
            <a:r>
              <a:rPr lang="en-US" sz="2600" dirty="0" smtClean="0">
                <a:solidFill>
                  <a:schemeClr val="accent1"/>
                </a:solidFill>
              </a:rPr>
              <a:t>, how many short </a:t>
            </a:r>
            <a:r>
              <a:rPr lang="en-US" sz="2600" dirty="0" smtClean="0">
                <a:solidFill>
                  <a:schemeClr val="accent1"/>
                </a:solidFill>
              </a:rPr>
              <a:t>URLs are </a:t>
            </a:r>
            <a:r>
              <a:rPr lang="en-US" sz="2600" dirty="0" smtClean="0">
                <a:solidFill>
                  <a:schemeClr val="accent1"/>
                </a:solidFill>
              </a:rPr>
              <a:t>there? </a:t>
            </a:r>
            <a:r>
              <a:rPr lang="en-US" sz="2600" b="1" dirty="0">
                <a:solidFill>
                  <a:srgbClr val="A92A0E"/>
                </a:solidFill>
              </a:rPr>
              <a:t>And how many clicks in </a:t>
            </a:r>
            <a:r>
              <a:rPr lang="en-US" sz="2600" b="1" dirty="0" smtClean="0">
                <a:solidFill>
                  <a:srgbClr val="A92A0E"/>
                </a:solidFill>
              </a:rPr>
              <a:t>total, </a:t>
            </a:r>
            <a:r>
              <a:rPr lang="en-US" sz="2600" dirty="0" smtClean="0">
                <a:solidFill>
                  <a:srgbClr val="A92A0E"/>
                </a:solidFill>
              </a:rPr>
              <a:t>across all its short URLs?</a:t>
            </a:r>
            <a:endParaRPr lang="en-US" sz="2600" b="1" dirty="0">
              <a:solidFill>
                <a:srgbClr val="A92A0E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2"/>
                </a:solidFill>
                <a:latin typeface="Courier New"/>
                <a:cs typeface="Courier New"/>
              </a:rPr>
              <a:t>/buckets/</a:t>
            </a:r>
            <a:r>
              <a:rPr lang="en-US" sz="2000" b="1" dirty="0" smtClean="0">
                <a:solidFill>
                  <a:schemeClr val="tx2"/>
                </a:solidFill>
                <a:latin typeface="Courier New"/>
                <a:cs typeface="Courier New"/>
              </a:rPr>
              <a:t>long-</a:t>
            </a:r>
            <a:r>
              <a:rPr lang="en-US" sz="2000" b="1" dirty="0" err="1" smtClean="0">
                <a:solidFill>
                  <a:schemeClr val="tx2"/>
                </a:solidFill>
                <a:latin typeface="Courier New"/>
                <a:cs typeface="Courier New"/>
              </a:rPr>
              <a:t>urls</a:t>
            </a:r>
            <a:r>
              <a:rPr lang="en-US" sz="2000" dirty="0" smtClean="0">
                <a:solidFill>
                  <a:schemeClr val="tx2"/>
                </a:solidFill>
                <a:latin typeface="Courier New"/>
                <a:cs typeface="Courier New"/>
              </a:rPr>
              <a:t>/keys/</a:t>
            </a:r>
            <a:r>
              <a:rPr lang="en-US" sz="2000" b="1" dirty="0" err="1" smtClean="0">
                <a:solidFill>
                  <a:schemeClr val="tx2"/>
                </a:solidFill>
                <a:latin typeface="Courier New"/>
                <a:cs typeface="Courier New"/>
              </a:rPr>
              <a:t>www.original.url.com</a:t>
            </a:r>
            <a:endParaRPr lang="en-US" sz="2000" b="1" dirty="0" smtClean="0">
              <a:solidFill>
                <a:schemeClr val="tx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6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600" dirty="0" smtClean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2800" y="3594100"/>
            <a:ext cx="28194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[</a:t>
            </a:r>
            <a:r>
              <a:rPr lang="en-US" b="1" dirty="0">
                <a:latin typeface="Courier New"/>
                <a:cs typeface="Courier New"/>
              </a:rPr>
              <a:t> </a:t>
            </a:r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smtClean="0">
                <a:latin typeface="Courier New"/>
                <a:cs typeface="Courier New"/>
              </a:rPr>
              <a:t>“shorturl123”,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smtClean="0">
                <a:latin typeface="Courier New"/>
                <a:cs typeface="Courier New"/>
              </a:rPr>
              <a:t>“shorturl456”,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smtClean="0">
                <a:latin typeface="Courier New"/>
                <a:cs typeface="Courier New"/>
              </a:rPr>
              <a:t>...,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smtClean="0">
                <a:latin typeface="Courier New"/>
                <a:cs typeface="Courier New"/>
              </a:rPr>
              <a:t>“shorturl789”</a:t>
            </a:r>
          </a:p>
          <a:p>
            <a:r>
              <a:rPr lang="en-US" b="1" dirty="0">
                <a:latin typeface="Courier New"/>
                <a:cs typeface="Courier New"/>
              </a:rPr>
              <a:t>]</a:t>
            </a:r>
            <a:endParaRPr lang="en-US" b="1" dirty="0" smtClean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27600" y="3378200"/>
            <a:ext cx="3841096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{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smtClean="0">
                <a:latin typeface="Courier New"/>
                <a:cs typeface="Courier New"/>
              </a:rPr>
              <a:t>“shorturl123”: {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smtClean="0">
                <a:latin typeface="Courier New"/>
                <a:cs typeface="Courier New"/>
              </a:rPr>
              <a:t>	“</a:t>
            </a:r>
            <a:r>
              <a:rPr lang="en-US" b="1" dirty="0" err="1" smtClean="0">
                <a:latin typeface="Courier New"/>
                <a:cs typeface="Courier New"/>
              </a:rPr>
              <a:t>access_count</a:t>
            </a:r>
            <a:r>
              <a:rPr lang="en-US" b="1" dirty="0" smtClean="0">
                <a:latin typeface="Courier New"/>
                <a:cs typeface="Courier New"/>
              </a:rPr>
              <a:t>”: 2 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smtClean="0">
                <a:latin typeface="Courier New"/>
                <a:cs typeface="Courier New"/>
              </a:rPr>
              <a:t>},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smtClean="0">
                <a:latin typeface="Courier New"/>
                <a:cs typeface="Courier New"/>
              </a:rPr>
              <a:t>“shorturl456”: {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smtClean="0">
                <a:latin typeface="Courier New"/>
                <a:cs typeface="Courier New"/>
              </a:rPr>
              <a:t>	“</a:t>
            </a:r>
            <a:r>
              <a:rPr lang="en-US" b="1" dirty="0" err="1">
                <a:latin typeface="Courier New"/>
                <a:cs typeface="Courier New"/>
              </a:rPr>
              <a:t>access_count</a:t>
            </a:r>
            <a:r>
              <a:rPr lang="en-US" b="1" dirty="0" smtClean="0">
                <a:latin typeface="Courier New"/>
                <a:cs typeface="Courier New"/>
              </a:rPr>
              <a:t>”: 7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smtClean="0">
                <a:latin typeface="Courier New"/>
                <a:cs typeface="Courier New"/>
              </a:rPr>
              <a:t>},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smtClean="0">
                <a:latin typeface="Courier New"/>
                <a:cs typeface="Courier New"/>
              </a:rPr>
              <a:t>...,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smtClean="0">
                <a:latin typeface="Courier New"/>
                <a:cs typeface="Courier New"/>
              </a:rPr>
              <a:t>“shorturl789”: { ... }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}</a:t>
            </a:r>
            <a:endParaRPr lang="en-US" b="1" dirty="0" smtClean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1645" y="5348427"/>
            <a:ext cx="1364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A92A0E"/>
                </a:solidFill>
              </a:rPr>
              <a:t>Use a Set?</a:t>
            </a:r>
            <a:endParaRPr lang="en-US" b="1" dirty="0">
              <a:solidFill>
                <a:srgbClr val="A92A0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84045" y="5257800"/>
            <a:ext cx="1313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A92A0E"/>
                </a:solidFill>
              </a:rPr>
              <a:t>Or a Map?</a:t>
            </a:r>
            <a:endParaRPr lang="en-US" b="1" dirty="0">
              <a:solidFill>
                <a:srgbClr val="A92A0E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638300" y="5138877"/>
            <a:ext cx="660400" cy="419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597400" y="4956454"/>
            <a:ext cx="660400" cy="419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6058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Post-Sprint 3 </a:t>
            </a:r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096" y="1308100"/>
            <a:ext cx="8229600" cy="4584380"/>
          </a:xfrm>
        </p:spPr>
        <p:txBody>
          <a:bodyPr/>
          <a:lstStyle/>
          <a:p>
            <a:pPr marL="0" indent="0" algn="ctr">
              <a:buNone/>
            </a:pPr>
            <a:r>
              <a:rPr lang="en-US" sz="2600" dirty="0" smtClean="0">
                <a:solidFill>
                  <a:schemeClr val="tx2"/>
                </a:solidFill>
              </a:rPr>
              <a:t>URL shortening? Check.</a:t>
            </a:r>
          </a:p>
          <a:p>
            <a:pPr marL="0" indent="0" algn="ctr">
              <a:buNone/>
            </a:pPr>
            <a:r>
              <a:rPr lang="en-US" sz="2600" dirty="0" smtClean="0">
                <a:solidFill>
                  <a:schemeClr val="tx2"/>
                </a:solidFill>
              </a:rPr>
              <a:t>Metrics / metering? Check.</a:t>
            </a:r>
            <a:endParaRPr lang="en-US" sz="2600" dirty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en-US" sz="2600" dirty="0" smtClean="0">
                <a:solidFill>
                  <a:schemeClr val="tx2"/>
                </a:solidFill>
              </a:rPr>
              <a:t>OK! </a:t>
            </a:r>
            <a:r>
              <a:rPr lang="en-US" sz="2600" dirty="0" smtClean="0">
                <a:solidFill>
                  <a:schemeClr val="tx2"/>
                </a:solidFill>
              </a:rPr>
              <a:t>Let’s ship it!</a:t>
            </a:r>
          </a:p>
          <a:p>
            <a:pPr marL="0" indent="0" algn="ctr">
              <a:buNone/>
            </a:pPr>
            <a:endParaRPr lang="en-US" sz="2600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000" dirty="0">
                <a:solidFill>
                  <a:schemeClr val="accent1"/>
                </a:solidFill>
              </a:rPr>
              <a:t>	</a:t>
            </a:r>
            <a:r>
              <a:rPr lang="en-US" sz="2000" dirty="0" smtClean="0">
                <a:solidFill>
                  <a:schemeClr val="accent1"/>
                </a:solidFill>
              </a:rPr>
              <a:t>Wait, how do we monetize? </a:t>
            </a:r>
          </a:p>
          <a:p>
            <a:pPr marL="0" indent="0" algn="ctr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For paid features, we need </a:t>
            </a:r>
            <a:r>
              <a:rPr lang="en-US" sz="2000" b="1" dirty="0" smtClean="0">
                <a:solidFill>
                  <a:schemeClr val="accent1"/>
                </a:solidFill>
              </a:rPr>
              <a:t>User Accounts</a:t>
            </a:r>
            <a:r>
              <a:rPr lang="en-US" sz="2000" dirty="0" smtClean="0">
                <a:solidFill>
                  <a:schemeClr val="accent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380916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Sprint 4: User Accounts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900" y="1308100"/>
            <a:ext cx="7206596" cy="45843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b="1" dirty="0" smtClean="0">
                <a:solidFill>
                  <a:schemeClr val="accent6">
                    <a:lumMod val="50000"/>
                  </a:schemeClr>
                </a:solidFill>
              </a:rPr>
              <a:t>Goals: </a:t>
            </a:r>
          </a:p>
          <a:p>
            <a:pPr marL="0" indent="0" algn="ctr">
              <a:buNone/>
            </a:pPr>
            <a:endParaRPr lang="en-US" sz="26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		1. Implement Users</a:t>
            </a:r>
          </a:p>
          <a:p>
            <a:pPr marL="0" indent="0">
              <a:buNone/>
            </a:pPr>
            <a:endParaRPr lang="en-US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	2. Add </a:t>
            </a:r>
            <a:r>
              <a:rPr lang="en-US" sz="2800" dirty="0" err="1" smtClean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</a:rPr>
              <a:t>created_by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 to URL objects</a:t>
            </a:r>
          </a:p>
          <a:p>
            <a:pPr marL="0" indent="0">
              <a:buNone/>
            </a:pPr>
            <a:endParaRPr lang="en-US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	3. User history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(list of URLs they created)</a:t>
            </a:r>
          </a:p>
          <a:p>
            <a:pPr marL="0" indent="0">
              <a:buNone/>
            </a:pPr>
            <a:endParaRPr lang="en-US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algn="ctr">
              <a:buNone/>
            </a:pPr>
            <a:endParaRPr lang="en-US" sz="2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12900" y="5383768"/>
            <a:ext cx="2904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Enables per-user Metering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517624" y="4838700"/>
            <a:ext cx="1108476" cy="7644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8600" y="2809608"/>
            <a:ext cx="231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Schema Migration?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7" name="Straight Arrow Connector 6"/>
          <p:cNvCxnSpPr>
            <a:stCxn id="6" idx="3"/>
          </p:cNvCxnSpPr>
          <p:nvPr/>
        </p:nvCxnSpPr>
        <p:spPr>
          <a:xfrm>
            <a:off x="2542379" y="2994274"/>
            <a:ext cx="1674021" cy="2950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66553" y="1675368"/>
            <a:ext cx="3302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What to use for keys? Emails?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419600" y="1851054"/>
            <a:ext cx="1027106" cy="4349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50058" y="2642969"/>
            <a:ext cx="2518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How do we get a list of 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all our users? 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5222952" y="2554070"/>
            <a:ext cx="1027106" cy="255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7156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Sprint 4: User Accounts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900" y="1308100"/>
            <a:ext cx="7206596" cy="45843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b="1" dirty="0" smtClean="0">
                <a:solidFill>
                  <a:srgbClr val="A92A0E"/>
                </a:solidFill>
              </a:rPr>
              <a:t>Users: What to use for Keys?</a:t>
            </a:r>
          </a:p>
          <a:p>
            <a:pPr marL="0" indent="0" algn="ctr">
              <a:buNone/>
            </a:pPr>
            <a:endParaRPr lang="en-US" sz="26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Avoid the temptation of using Email as key.</a:t>
            </a:r>
          </a:p>
          <a:p>
            <a:pPr marL="0" indent="0" algn="ctr">
              <a:buNone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(even if you’re using Email as the login)</a:t>
            </a:r>
          </a:p>
          <a:p>
            <a:pPr marL="0" indent="0" algn="ctr">
              <a:buNone/>
            </a:pP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Users will inevitably want to change their emails.</a:t>
            </a:r>
          </a:p>
          <a:p>
            <a:pPr marL="0" indent="0" algn="ctr">
              <a:buNone/>
            </a:pPr>
            <a:endParaRPr lang="en-US" sz="2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9673172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Sprint 4: User Accounts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900" y="1308100"/>
            <a:ext cx="7206596" cy="458438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2600" b="1" dirty="0" smtClean="0">
                <a:solidFill>
                  <a:srgbClr val="A92A0E"/>
                </a:solidFill>
              </a:rPr>
              <a:t>Users: What to use for Keys?</a:t>
            </a:r>
          </a:p>
          <a:p>
            <a:pPr marL="0" indent="0" algn="ctr">
              <a:buNone/>
            </a:pPr>
            <a:endParaRPr lang="en-US" sz="26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Instead: use a UUID</a:t>
            </a:r>
          </a:p>
          <a:p>
            <a:pPr marL="0" indent="0" algn="ctr">
              <a:buNone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+ email-to-UUID mapping (1-1!)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>
                <a:latin typeface="Courier New"/>
                <a:cs typeface="Courier New"/>
              </a:rPr>
              <a:t>/buckets/users/keys/abcd123</a:t>
            </a: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-&gt; </a:t>
            </a:r>
            <a:r>
              <a:rPr lang="en-US" sz="2400" b="1" dirty="0">
                <a:latin typeface="Courier New"/>
                <a:cs typeface="Courier New"/>
              </a:rPr>
              <a:t>{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b="1" dirty="0">
                <a:latin typeface="Courier New"/>
                <a:cs typeface="Courier New"/>
              </a:rPr>
              <a:t>name</a:t>
            </a:r>
            <a:r>
              <a:rPr lang="en-US" sz="2400" dirty="0">
                <a:latin typeface="Courier New"/>
                <a:cs typeface="Courier New"/>
              </a:rPr>
              <a:t>: ‘User’, 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		</a:t>
            </a:r>
            <a:r>
              <a:rPr lang="en-US" sz="2400" b="1" dirty="0">
                <a:latin typeface="Courier New"/>
                <a:cs typeface="Courier New"/>
              </a:rPr>
              <a:t>email</a:t>
            </a:r>
            <a:r>
              <a:rPr lang="en-US" sz="2400" dirty="0">
                <a:latin typeface="Courier New"/>
                <a:cs typeface="Courier New"/>
              </a:rPr>
              <a:t>: ‘</a:t>
            </a:r>
            <a:r>
              <a:rPr lang="en-US" sz="2400" dirty="0" err="1">
                <a:latin typeface="Courier New"/>
                <a:cs typeface="Courier New"/>
              </a:rPr>
              <a:t>user@gmail.com</a:t>
            </a:r>
            <a:r>
              <a:rPr lang="en-US" sz="2400" dirty="0">
                <a:latin typeface="Courier New"/>
                <a:cs typeface="Courier New"/>
              </a:rPr>
              <a:t>’, …</a:t>
            </a:r>
            <a:r>
              <a:rPr lang="en-US" sz="2400" b="1" dirty="0">
                <a:latin typeface="Courier New"/>
                <a:cs typeface="Courier New"/>
              </a:rPr>
              <a:t>}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/</a:t>
            </a:r>
            <a:r>
              <a:rPr lang="en-US" sz="2000" dirty="0" smtClean="0">
                <a:latin typeface="Courier New"/>
                <a:cs typeface="Courier New"/>
              </a:rPr>
              <a:t>buckets</a:t>
            </a:r>
            <a:r>
              <a:rPr lang="en-US" sz="2400" dirty="0" smtClean="0">
                <a:latin typeface="Courier New"/>
                <a:cs typeface="Courier New"/>
              </a:rPr>
              <a:t>/user-emails/</a:t>
            </a:r>
            <a:r>
              <a:rPr lang="en-US" sz="2000" dirty="0" smtClean="0">
                <a:latin typeface="Courier New"/>
                <a:cs typeface="Courier New"/>
              </a:rPr>
              <a:t>keys</a:t>
            </a:r>
            <a:r>
              <a:rPr lang="en-US" sz="2400" dirty="0" smtClean="0">
                <a:latin typeface="Courier New"/>
                <a:cs typeface="Courier New"/>
              </a:rPr>
              <a:t>/user@gmail.com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-&gt; </a:t>
            </a:r>
            <a:r>
              <a:rPr lang="en-US" sz="2400" b="1" dirty="0" smtClean="0">
                <a:latin typeface="Courier New"/>
                <a:cs typeface="Courier New"/>
              </a:rPr>
              <a:t>abcd123</a:t>
            </a: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8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63239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Sprint 4: User Accounts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900" y="1308100"/>
            <a:ext cx="7206596" cy="42545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600" b="1" dirty="0" smtClean="0">
                <a:solidFill>
                  <a:srgbClr val="A92A0E"/>
                </a:solidFill>
              </a:rPr>
              <a:t>Users: How to list all users?</a:t>
            </a:r>
          </a:p>
          <a:p>
            <a:pPr marL="0" indent="0" algn="ctr">
              <a:buNone/>
            </a:pPr>
            <a:endParaRPr lang="en-US" sz="2600" b="1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tx2"/>
                </a:solidFill>
              </a:rPr>
              <a:t>As before: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>
              <a:solidFill>
                <a:schemeClr val="tx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tx2"/>
                </a:solidFill>
              </a:rPr>
              <a:t>Use Search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>
              <a:solidFill>
                <a:schemeClr val="tx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tx2"/>
                </a:solidFill>
              </a:rPr>
              <a:t>Use external system (relational </a:t>
            </a:r>
            <a:r>
              <a:rPr lang="en-US" sz="2800" dirty="0" err="1" smtClean="0">
                <a:solidFill>
                  <a:schemeClr val="tx2"/>
                </a:solidFill>
              </a:rPr>
              <a:t>db</a:t>
            </a:r>
            <a:r>
              <a:rPr lang="en-US" sz="2800" dirty="0" smtClean="0">
                <a:solidFill>
                  <a:schemeClr val="tx2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>
              <a:solidFill>
                <a:schemeClr val="tx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tx2"/>
                </a:solidFill>
              </a:rPr>
              <a:t>or both! (to verify the other)</a:t>
            </a:r>
          </a:p>
        </p:txBody>
      </p:sp>
    </p:spTree>
    <p:extLst>
      <p:ext uri="{BB962C8B-B14F-4D97-AF65-F5344CB8AC3E}">
        <p14:creationId xmlns:p14="http://schemas.microsoft.com/office/powerpoint/2010/main" val="475163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Is the use case appropriate for K/V?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marL="0" indent="0" algn="ctr">
              <a:buNone/>
            </a:pPr>
            <a:endParaRPr lang="en-US" sz="2000" b="1" dirty="0" smtClean="0">
              <a:solidFill>
                <a:srgbClr val="396771"/>
              </a:solidFill>
            </a:endParaRPr>
          </a:p>
          <a:p>
            <a:pPr marL="0" indent="0" algn="ctr">
              <a:buNone/>
            </a:pPr>
            <a:r>
              <a:rPr lang="en-US" sz="2000" b="1" dirty="0" smtClean="0">
                <a:solidFill>
                  <a:srgbClr val="396771"/>
                </a:solidFill>
              </a:rPr>
              <a:t>Yes! It’s perfect for a Key/Value store!</a:t>
            </a:r>
            <a:endParaRPr lang="en-US" sz="2000" b="1" dirty="0" smtClean="0">
              <a:solidFill>
                <a:srgbClr val="396771"/>
              </a:solidFill>
            </a:endParaRPr>
          </a:p>
          <a:p>
            <a:pPr marL="0" indent="0">
              <a:buNone/>
            </a:pPr>
            <a:endParaRPr lang="en-US" sz="2000" dirty="0" smtClean="0"/>
          </a:p>
          <a:p>
            <a:pPr marL="800100" lvl="2" indent="0">
              <a:buNone/>
            </a:pPr>
            <a:endParaRPr lang="en-US" sz="2000" dirty="0" smtClean="0"/>
          </a:p>
          <a:p>
            <a:pPr lvl="2" indent="-342900"/>
            <a:r>
              <a:rPr lang="en-US" sz="2000" dirty="0" smtClean="0">
                <a:solidFill>
                  <a:schemeClr val="accent1"/>
                </a:solidFill>
              </a:rPr>
              <a:t>Single key lookup</a:t>
            </a:r>
            <a:r>
              <a:rPr lang="en-US" sz="2000" b="1" dirty="0" smtClean="0">
                <a:solidFill>
                  <a:schemeClr val="accent1"/>
                </a:solidFill>
              </a:rPr>
              <a:t> </a:t>
            </a:r>
          </a:p>
          <a:p>
            <a:pPr lvl="2" indent="-342900"/>
            <a:endParaRPr lang="en-US" sz="2000" b="1" dirty="0" smtClean="0">
              <a:solidFill>
                <a:schemeClr val="accent1"/>
              </a:solidFill>
            </a:endParaRPr>
          </a:p>
          <a:p>
            <a:pPr lvl="2" indent="-342900"/>
            <a:r>
              <a:rPr lang="en-US" sz="2000" b="1" dirty="0" smtClean="0">
                <a:solidFill>
                  <a:schemeClr val="accent1"/>
                </a:solidFill>
              </a:rPr>
              <a:t>Key provided externally!  </a:t>
            </a:r>
            <a:r>
              <a:rPr lang="en-US" sz="2000" dirty="0" smtClean="0">
                <a:solidFill>
                  <a:schemeClr val="accent1"/>
                </a:solidFill>
              </a:rPr>
              <a:t>(much like session storage)</a:t>
            </a:r>
            <a:endParaRPr lang="en-US" sz="2000" b="1" dirty="0" smtClean="0">
              <a:solidFill>
                <a:schemeClr val="accent1"/>
              </a:solidFill>
            </a:endParaRPr>
          </a:p>
          <a:p>
            <a:pPr lvl="2" indent="-342900"/>
            <a:endParaRPr lang="en-US" sz="2000" b="1" dirty="0" smtClean="0">
              <a:solidFill>
                <a:schemeClr val="accent1"/>
              </a:solidFill>
            </a:endParaRPr>
          </a:p>
          <a:p>
            <a:pPr lvl="2" indent="-342900"/>
            <a:r>
              <a:rPr lang="en-US" sz="2000" dirty="0" smtClean="0">
                <a:solidFill>
                  <a:schemeClr val="accent1"/>
                </a:solidFill>
              </a:rPr>
              <a:t>Focus on high-throughput low-latency reads</a:t>
            </a:r>
          </a:p>
          <a:p>
            <a:pPr marL="800100" lvl="2" indent="0">
              <a:buNone/>
            </a:pPr>
            <a:endParaRPr lang="en-US" sz="2000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096" y="1059940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Always ask!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5" name="Straight Arrow Connector 4"/>
          <p:cNvCxnSpPr>
            <a:stCxn id="4" idx="3"/>
          </p:cNvCxnSpPr>
          <p:nvPr/>
        </p:nvCxnSpPr>
        <p:spPr>
          <a:xfrm flipV="1">
            <a:off x="1664413" y="1059941"/>
            <a:ext cx="1561387" cy="1846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6264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Sprint 4: User Accounts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900" y="1308100"/>
            <a:ext cx="7206596" cy="45843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b="1" dirty="0" smtClean="0">
                <a:solidFill>
                  <a:srgbClr val="A92A0E"/>
                </a:solidFill>
              </a:rPr>
              <a:t>Adding </a:t>
            </a:r>
            <a:r>
              <a:rPr lang="en-US" sz="2600" b="1" dirty="0" err="1" smtClean="0">
                <a:solidFill>
                  <a:srgbClr val="A92A0E"/>
                </a:solidFill>
                <a:latin typeface="Courier New"/>
                <a:cs typeface="Courier New"/>
              </a:rPr>
              <a:t>created_by</a:t>
            </a:r>
            <a:r>
              <a:rPr lang="en-US" sz="2600" b="1" dirty="0" smtClean="0">
                <a:solidFill>
                  <a:srgbClr val="A92A0E"/>
                </a:solidFill>
              </a:rPr>
              <a:t> to Short URLs</a:t>
            </a:r>
          </a:p>
          <a:p>
            <a:pPr marL="0" indent="0" algn="ctr">
              <a:buNone/>
            </a:pPr>
            <a:endParaRPr lang="en-US" sz="2600" b="1" dirty="0" smtClean="0">
              <a:solidFill>
                <a:srgbClr val="A92A0E"/>
              </a:solidFill>
            </a:endParaRPr>
          </a:p>
          <a:p>
            <a:pPr marL="0" indent="0" algn="ctr">
              <a:buNone/>
            </a:pPr>
            <a:r>
              <a:rPr lang="en-US" sz="2600" b="1" dirty="0" smtClean="0">
                <a:solidFill>
                  <a:schemeClr val="accent6">
                    <a:lumMod val="50000"/>
                  </a:schemeClr>
                </a:solidFill>
              </a:rPr>
              <a:t>This is a special case of Schema Migration.</a:t>
            </a:r>
          </a:p>
          <a:p>
            <a:pPr marL="0" indent="0" algn="ctr">
              <a:buNone/>
            </a:pPr>
            <a:endParaRPr lang="en-US" sz="26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chemeClr val="accent6">
                    <a:lumMod val="50000"/>
                  </a:schemeClr>
                </a:solidFill>
              </a:rPr>
              <a:t>Since you can’t back-fill the data you don’t have, no need to Batch-migrate!</a:t>
            </a:r>
          </a:p>
          <a:p>
            <a:pPr marL="0" indent="0">
              <a:buNone/>
            </a:pPr>
            <a:endParaRPr lang="en-US" sz="26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chemeClr val="accent6">
                    <a:lumMod val="50000"/>
                  </a:schemeClr>
                </a:solidFill>
              </a:rPr>
              <a:t>Use Lazy-</a:t>
            </a:r>
            <a:r>
              <a:rPr lang="en-US" sz="2600" dirty="0" smtClean="0">
                <a:solidFill>
                  <a:schemeClr val="accent6">
                    <a:lumMod val="50000"/>
                  </a:schemeClr>
                </a:solidFill>
              </a:rPr>
              <a:t>m</a:t>
            </a:r>
            <a:r>
              <a:rPr lang="en-US" sz="2600" dirty="0" smtClean="0">
                <a:solidFill>
                  <a:schemeClr val="accent6">
                    <a:lumMod val="50000"/>
                  </a:schemeClr>
                </a:solidFill>
              </a:rPr>
              <a:t>igration (only insert </a:t>
            </a:r>
            <a:r>
              <a:rPr lang="en-US" sz="2600" dirty="0" err="1" smtClean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</a:rPr>
              <a:t>created_by</a:t>
            </a:r>
            <a:r>
              <a:rPr lang="en-US" sz="2600" dirty="0" smtClean="0">
                <a:solidFill>
                  <a:schemeClr val="accent6">
                    <a:lumMod val="50000"/>
                  </a:schemeClr>
                </a:solidFill>
              </a:rPr>
              <a:t> for all short URLs going forward).</a:t>
            </a:r>
          </a:p>
          <a:p>
            <a:pPr marL="0" indent="0" algn="ctr">
              <a:buNone/>
            </a:pPr>
            <a:endParaRPr lang="en-US" sz="26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algn="ctr">
              <a:buNone/>
            </a:pPr>
            <a:endParaRPr lang="en-US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algn="ctr">
              <a:buNone/>
            </a:pP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algn="ctr">
              <a:buNone/>
            </a:pPr>
            <a:endParaRPr lang="en-US" sz="2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5549621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Sprint 4: User Accounts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900" y="1308100"/>
            <a:ext cx="7206596" cy="458438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2600" b="1" dirty="0" smtClean="0">
                <a:solidFill>
                  <a:srgbClr val="A92A0E"/>
                </a:solidFill>
              </a:rPr>
              <a:t>User history (list of all their URLs)</a:t>
            </a:r>
          </a:p>
          <a:p>
            <a:pPr marL="0" indent="0" algn="ctr">
              <a:buNone/>
            </a:pPr>
            <a:endParaRPr lang="en-US" sz="2600" b="1" dirty="0" smtClean="0">
              <a:solidFill>
                <a:srgbClr val="A92A0E"/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chemeClr val="accent6">
                    <a:lumMod val="50000"/>
                  </a:schemeClr>
                </a:solidFill>
              </a:rPr>
              <a:t>Use a Set, or use Search indexing?</a:t>
            </a:r>
            <a:endParaRPr lang="en-US" sz="26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6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chemeClr val="accent6">
                    <a:lumMod val="50000"/>
                  </a:schemeClr>
                </a:solidFill>
              </a:rPr>
              <a:t>Set is the natural choice, but it may be too many elements.</a:t>
            </a:r>
          </a:p>
          <a:p>
            <a:pPr marL="0" indent="0">
              <a:buNone/>
            </a:pPr>
            <a:endParaRPr lang="en-US" sz="26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chemeClr val="accent6">
                    <a:lumMod val="50000"/>
                  </a:schemeClr>
                </a:solidFill>
              </a:rPr>
              <a:t>Search can handle many elements, but is slower.</a:t>
            </a:r>
          </a:p>
          <a:p>
            <a:pPr marL="0" indent="0">
              <a:buNone/>
            </a:pPr>
            <a:endParaRPr lang="en-US" sz="26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2600" b="1" dirty="0" smtClean="0">
                <a:solidFill>
                  <a:schemeClr val="accent6">
                    <a:lumMod val="50000"/>
                  </a:schemeClr>
                </a:solidFill>
              </a:rPr>
              <a:t>Benchmark!</a:t>
            </a:r>
            <a:endParaRPr lang="en-US" sz="26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algn="ctr">
              <a:buNone/>
            </a:pPr>
            <a:endParaRPr lang="en-US" sz="26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algn="ctr">
              <a:buNone/>
            </a:pPr>
            <a:endParaRPr lang="en-US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algn="ctr">
              <a:buNone/>
            </a:pP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algn="ctr">
              <a:buNone/>
            </a:pPr>
            <a:endParaRPr lang="en-US" sz="2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8005100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Post-Sprint </a:t>
            </a:r>
            <a:r>
              <a:rPr lang="en-US" dirty="0" smtClean="0"/>
              <a:t>4 </a:t>
            </a:r>
            <a:r>
              <a:rPr lang="en-US" dirty="0"/>
              <a:t>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2100" y="1308100"/>
            <a:ext cx="7206596" cy="45843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>
                <a:solidFill>
                  <a:schemeClr val="accent6">
                    <a:lumMod val="50000"/>
                  </a:schemeClr>
                </a:solidFill>
              </a:rPr>
              <a:t>Great work</a:t>
            </a:r>
            <a:r>
              <a:rPr lang="en-US" sz="2600" dirty="0" smtClean="0">
                <a:solidFill>
                  <a:schemeClr val="accent6">
                    <a:lumMod val="50000"/>
                  </a:schemeClr>
                </a:solidFill>
              </a:rPr>
              <a:t>! Next:</a:t>
            </a:r>
            <a:endParaRPr lang="en-US" sz="26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6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How long will we keep the URL redirections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?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What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about cleanup/expiration?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567" y="4138848"/>
            <a:ext cx="1737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A92A0E"/>
                </a:solidFill>
              </a:rPr>
              <a:t>Keep forever?</a:t>
            </a:r>
            <a:br>
              <a:rPr lang="en-US" b="1" dirty="0" smtClean="0">
                <a:solidFill>
                  <a:srgbClr val="A92A0E"/>
                </a:solidFill>
              </a:rPr>
            </a:br>
            <a:r>
              <a:rPr lang="en-US" b="1" dirty="0" smtClean="0">
                <a:solidFill>
                  <a:srgbClr val="A92A0E"/>
                </a:solidFill>
              </a:rPr>
              <a:t>Disk is cheap!</a:t>
            </a:r>
            <a:endParaRPr lang="en-US" b="1" dirty="0">
              <a:solidFill>
                <a:srgbClr val="A92A0E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867871" y="2882900"/>
            <a:ext cx="554529" cy="12559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04235" y="4462013"/>
            <a:ext cx="33148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A92A0E"/>
                </a:solidFill>
              </a:rPr>
              <a:t>Biz </a:t>
            </a:r>
            <a:r>
              <a:rPr lang="en-US" dirty="0" err="1" smtClean="0">
                <a:solidFill>
                  <a:srgbClr val="A92A0E"/>
                </a:solidFill>
              </a:rPr>
              <a:t>dev</a:t>
            </a:r>
            <a:r>
              <a:rPr lang="en-US" dirty="0" smtClean="0">
                <a:solidFill>
                  <a:srgbClr val="A92A0E"/>
                </a:solidFill>
              </a:rPr>
              <a:t> says: “Keep forever” is </a:t>
            </a:r>
          </a:p>
          <a:p>
            <a:pPr algn="ctr"/>
            <a:r>
              <a:rPr lang="en-US" dirty="0">
                <a:solidFill>
                  <a:srgbClr val="A92A0E"/>
                </a:solidFill>
              </a:rPr>
              <a:t>f</a:t>
            </a:r>
            <a:r>
              <a:rPr lang="en-US" dirty="0" smtClean="0">
                <a:solidFill>
                  <a:srgbClr val="A92A0E"/>
                </a:solidFill>
              </a:rPr>
              <a:t>or paid users only.</a:t>
            </a:r>
            <a:br>
              <a:rPr lang="en-US" dirty="0" smtClean="0">
                <a:solidFill>
                  <a:srgbClr val="A92A0E"/>
                </a:solidFill>
              </a:rPr>
            </a:br>
            <a:r>
              <a:rPr lang="en-US" b="1" dirty="0" smtClean="0">
                <a:solidFill>
                  <a:srgbClr val="A92A0E"/>
                </a:solidFill>
              </a:rPr>
              <a:t>Must implement expiration!</a:t>
            </a:r>
            <a:endParaRPr lang="en-US" b="1" dirty="0">
              <a:solidFill>
                <a:srgbClr val="A92A0E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330700" y="3340100"/>
            <a:ext cx="1092200" cy="10033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7672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Sprint 5: Object Expiration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900" y="1308100"/>
            <a:ext cx="7206596" cy="45843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b="1" dirty="0" smtClean="0">
                <a:solidFill>
                  <a:schemeClr val="accent6">
                    <a:lumMod val="50000"/>
                  </a:schemeClr>
                </a:solidFill>
              </a:rPr>
              <a:t>Goal: </a:t>
            </a:r>
          </a:p>
          <a:p>
            <a:pPr marL="0" indent="0" algn="ctr">
              <a:buNone/>
            </a:pPr>
            <a:r>
              <a:rPr lang="en-US" sz="2600" dirty="0" smtClean="0">
                <a:solidFill>
                  <a:schemeClr val="accent6">
                    <a:lumMod val="50000"/>
                  </a:schemeClr>
                </a:solidFill>
              </a:rPr>
              <a:t>Expire/clean up Short URLs &gt; 60 days</a:t>
            </a:r>
          </a:p>
          <a:p>
            <a:pPr marL="0" indent="0" algn="ctr">
              <a:buNone/>
            </a:pP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</a:rPr>
              <a:t>(also clean up dependent objects)</a:t>
            </a:r>
          </a:p>
          <a:p>
            <a:pPr marL="0" indent="0">
              <a:buNone/>
            </a:pPr>
            <a:endParaRPr lang="en-US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Delete Short URL keys from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</a:rPr>
              <a:t>/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</a:rPr>
              <a:t>urls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</a:rPr>
              <a:t>/</a:t>
            </a: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Delete/clean up entry from Long URL stats obj.</a:t>
            </a: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If no other short URLs remain, delete Long URL object too.</a:t>
            </a:r>
            <a:endParaRPr lang="en-US" sz="2400" b="1" dirty="0" smtClean="0">
              <a:solidFill>
                <a:schemeClr val="accent6">
                  <a:lumMod val="50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9281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Object Expiration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900" y="1308100"/>
            <a:ext cx="7206596" cy="45843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Option 1: Don’t expire.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(Or, just use “Soft Delete”)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2400" i="1" dirty="0" smtClean="0">
                <a:solidFill>
                  <a:schemeClr val="accent6">
                    <a:lumMod val="50000"/>
                  </a:schemeClr>
                </a:solidFill>
              </a:rPr>
              <a:t>Pros: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Simple. Paper trail / accountability.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2400" i="1" dirty="0" smtClean="0">
                <a:solidFill>
                  <a:schemeClr val="accent6">
                    <a:lumMod val="50000"/>
                  </a:schemeClr>
                </a:solidFill>
              </a:rPr>
              <a:t>Cons: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Disk space. Regulations may require it.</a:t>
            </a: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Option 2: Lazy expiration.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 (Expire on read).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2400" i="1" dirty="0" smtClean="0">
                <a:solidFill>
                  <a:schemeClr val="accent6">
                    <a:lumMod val="50000"/>
                  </a:schemeClr>
                </a:solidFill>
              </a:rPr>
              <a:t>Pros: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Simple. Less disk space than Option 1.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2400" i="1" dirty="0" smtClean="0">
                <a:solidFill>
                  <a:schemeClr val="accent6">
                    <a:lumMod val="50000"/>
                  </a:schemeClr>
                </a:solidFill>
              </a:rPr>
              <a:t>Cons: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Un-read objects don’t expire.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	(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Also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, regulations may require it).</a:t>
            </a: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835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Object Expiration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900" y="1130300"/>
            <a:ext cx="7206596" cy="476218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Option 3: 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</a:rPr>
              <a:t>Bitcask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+ Automatic Expiry</a:t>
            </a:r>
            <a:endParaRPr lang="en-US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400" i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i="1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2400" i="1" dirty="0" smtClean="0">
                <a:solidFill>
                  <a:schemeClr val="accent6">
                    <a:lumMod val="50000"/>
                  </a:schemeClr>
                </a:solidFill>
              </a:rPr>
              <a:t>Pros: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Handled by </a:t>
            </a:r>
            <a:r>
              <a:rPr lang="en-US" sz="2400" dirty="0" err="1" smtClean="0">
                <a:solidFill>
                  <a:schemeClr val="accent6">
                    <a:lumMod val="50000"/>
                  </a:schemeClr>
                </a:solidFill>
              </a:rPr>
              <a:t>db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, no code needed.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2400" i="1" dirty="0" smtClean="0">
                <a:solidFill>
                  <a:schemeClr val="accent6">
                    <a:lumMod val="50000"/>
                  </a:schemeClr>
                </a:solidFill>
              </a:rPr>
              <a:t>Cons: 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1. Expiration is per-backend. (need Multi-Backend)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2100" dirty="0" smtClean="0">
                <a:solidFill>
                  <a:schemeClr val="accent6">
                    <a:lumMod val="50000"/>
                  </a:schemeClr>
                </a:solidFill>
              </a:rPr>
              <a:t>- Harder to implement “Don’t expire for paid users” feature</a:t>
            </a:r>
          </a:p>
          <a:p>
            <a:pPr marL="0" indent="0">
              <a:buNone/>
            </a:pP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2. Objects are expired “silently”.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2100" dirty="0" smtClean="0">
                <a:solidFill>
                  <a:schemeClr val="accent6">
                    <a:lumMod val="50000"/>
                  </a:schemeClr>
                </a:solidFill>
              </a:rPr>
              <a:t>- Cannot expire selectively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accent6">
                    <a:lumMod val="50000"/>
                  </a:schemeClr>
                </a:solidFill>
              </a:rPr>
              <a:t>		</a:t>
            </a:r>
            <a:r>
              <a:rPr lang="en-US" sz="2100" dirty="0" smtClean="0">
                <a:solidFill>
                  <a:schemeClr val="accent6">
                    <a:lumMod val="50000"/>
                  </a:schemeClr>
                </a:solidFill>
              </a:rPr>
              <a:t>- No trigger/callback to clean up related objects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2100" dirty="0" smtClean="0">
                <a:solidFill>
                  <a:schemeClr val="accent6">
                    <a:lumMod val="50000"/>
                  </a:schemeClr>
                </a:solidFill>
              </a:rPr>
              <a:t>	- No paper trail / log of expirations possible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2100" dirty="0" smtClean="0">
                <a:solidFill>
                  <a:schemeClr val="accent6">
                    <a:lumMod val="50000"/>
                  </a:schemeClr>
                </a:solidFill>
              </a:rPr>
              <a:t>	- Can’t use Search or AAE on those, for same reason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231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Object Expiration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900" y="1308100"/>
            <a:ext cx="7206596" cy="45843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Option 4: Index on Timestamp + 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</a:rPr>
              <a:t>cron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job</a:t>
            </a:r>
            <a:endParaRPr lang="en-US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2400" i="1" dirty="0" smtClean="0">
                <a:solidFill>
                  <a:schemeClr val="accent6">
                    <a:lumMod val="50000"/>
                  </a:schemeClr>
                </a:solidFill>
              </a:rPr>
              <a:t>Pros: 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- Developer in full control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- Can clean up related objects, log expiration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2400" i="1" dirty="0" smtClean="0">
                <a:solidFill>
                  <a:schemeClr val="accent6">
                    <a:lumMod val="50000"/>
                  </a:schemeClr>
                </a:solidFill>
              </a:rPr>
              <a:t>Cons: 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2400" i="1" dirty="0" smtClean="0">
                <a:solidFill>
                  <a:schemeClr val="accent6">
                    <a:lumMod val="50000"/>
                  </a:schemeClr>
                </a:solidFill>
              </a:rPr>
              <a:t>-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Requires an indexing engine (Search or 2i),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	(no longer a simple K/V operation)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- Additional infrastructure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cron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 jobs, cleanup code)</a:t>
            </a: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4480" y="5523148"/>
            <a:ext cx="2686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Useful to have, anyways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 flipV="1">
            <a:off x="3161108" y="5346700"/>
            <a:ext cx="1487092" cy="3611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404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Object Expiration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900" y="1308100"/>
            <a:ext cx="7206596" cy="4800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Option 5: Sets + “Expiration bucket” + 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</a:rPr>
              <a:t>cron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job</a:t>
            </a:r>
            <a:endParaRPr lang="en-US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	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Additional bucket: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</a:rPr>
              <a:t>/expiring-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</a:rPr>
              <a:t>urls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</a:rPr>
              <a:t>/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, keyed by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day / hour / minute, of type Set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If writing a Short URL to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</a:rPr>
              <a:t>/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</a:rPr>
              <a:t>urls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</a:rPr>
              <a:t>/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</a:rPr>
              <a:t>efgh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on 2015-01-01,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Also insert its key </a:t>
            </a:r>
            <a:r>
              <a:rPr lang="en-US" sz="2400" dirty="0" err="1" smtClean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</a:rPr>
              <a:t>efgh</a:t>
            </a:r>
            <a:r>
              <a:rPr lang="en-US" sz="2100" b="1" dirty="0" smtClean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into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</a:rPr>
              <a:t>/expiring-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</a:rPr>
              <a:t>urls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</a:rPr>
              <a:t>/2015-03-01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</a:rPr>
              <a:t>[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</a:rPr>
              <a:t>abcd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</a:rPr>
              <a:t>  </a:t>
            </a:r>
            <a:r>
              <a:rPr lang="en-US" sz="2400" dirty="0" err="1" smtClean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</a:rPr>
              <a:t>efgh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</a:rPr>
              <a:t>,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</a:rPr>
              <a:t>  …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</a:rPr>
              <a:t>]</a:t>
            </a:r>
            <a:endParaRPr lang="en-US" sz="2400" dirty="0" smtClean="0">
              <a:solidFill>
                <a:schemeClr val="accent6">
                  <a:lumMod val="5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2825" y="2819400"/>
            <a:ext cx="3110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Depends on your throughput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2730502" y="2819400"/>
            <a:ext cx="902323" cy="18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32825" y="5537200"/>
            <a:ext cx="4303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Keys to URLs that will expire on this day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222500" y="5194300"/>
            <a:ext cx="1410325" cy="5217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91296" y="4445001"/>
            <a:ext cx="3289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Daily expiration </a:t>
            </a:r>
            <a:r>
              <a:rPr lang="en-US" dirty="0" err="1" smtClean="0">
                <a:solidFill>
                  <a:schemeClr val="accent1"/>
                </a:solidFill>
              </a:rPr>
              <a:t>cron</a:t>
            </a:r>
            <a:r>
              <a:rPr lang="en-US" dirty="0" smtClean="0">
                <a:solidFill>
                  <a:schemeClr val="accent1"/>
                </a:solidFill>
              </a:rPr>
              <a:t> job loads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this for the previous day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>
          <a:xfrm flipV="1">
            <a:off x="6680929" y="4329333"/>
            <a:ext cx="291371" cy="4388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5129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Object Expiration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900" y="1308100"/>
            <a:ext cx="7206596" cy="45843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Option 5: Sets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+ “Expiration bucket”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+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</a:rPr>
              <a:t>cron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job</a:t>
            </a: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2400" i="1" dirty="0" smtClean="0">
                <a:solidFill>
                  <a:schemeClr val="accent6">
                    <a:lumMod val="50000"/>
                  </a:schemeClr>
                </a:solidFill>
              </a:rPr>
              <a:t>Pros: 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- Developer in full control, same as option 4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- Less expensive than Indexes (search or 2i)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2400" i="1" dirty="0" smtClean="0">
                <a:solidFill>
                  <a:schemeClr val="accent6">
                    <a:lumMod val="50000"/>
                  </a:schemeClr>
                </a:solidFill>
              </a:rPr>
              <a:t>Cons: 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2400" i="1" dirty="0" smtClean="0">
                <a:solidFill>
                  <a:schemeClr val="accent6">
                    <a:lumMod val="50000"/>
                  </a:schemeClr>
                </a:solidFill>
              </a:rPr>
              <a:t>-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Picking the “quantum” / expiration bucket keys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	(daily or hourly or by-minute, </a:t>
            </a:r>
            <a:r>
              <a:rPr lang="en-US" sz="2400" dirty="0" err="1" smtClean="0">
                <a:solidFill>
                  <a:schemeClr val="accent6">
                    <a:lumMod val="50000"/>
                  </a:schemeClr>
                </a:solidFill>
              </a:rPr>
              <a:t>etc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), depends on </a:t>
            </a:r>
            <a:b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</a:br>
            <a:endParaRPr lang="en-US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	throughput. And so,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h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arder to adjust/migrate.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1757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Object Expiration Options</a:t>
            </a:r>
            <a:br>
              <a:rPr lang="en-US" dirty="0" smtClean="0"/>
            </a:br>
            <a:r>
              <a:rPr lang="en-US" dirty="0" smtClean="0"/>
              <a:t>(Summary)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900" y="1308100"/>
            <a:ext cx="7206596" cy="458438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en-US" sz="2600" dirty="0" smtClean="0">
                <a:solidFill>
                  <a:schemeClr val="accent6">
                    <a:lumMod val="50000"/>
                  </a:schemeClr>
                </a:solidFill>
              </a:rPr>
              <a:t>Don’t expire.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(Or, use Soft Deletes)</a:t>
            </a: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en-US" sz="2600" dirty="0" smtClean="0">
                <a:solidFill>
                  <a:schemeClr val="accent6">
                    <a:lumMod val="50000"/>
                  </a:schemeClr>
                </a:solidFill>
              </a:rPr>
              <a:t>Lazy-expire on read.</a:t>
            </a: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en-US" sz="2600" dirty="0" smtClean="0">
                <a:solidFill>
                  <a:schemeClr val="accent6">
                    <a:lumMod val="50000"/>
                  </a:schemeClr>
                </a:solidFill>
              </a:rPr>
              <a:t>Automatic Expiry</a:t>
            </a:r>
            <a:r>
              <a:rPr lang="en-US" sz="3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(on 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Bitcask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en-US" sz="2600" dirty="0" smtClean="0">
                <a:solidFill>
                  <a:schemeClr val="accent6">
                    <a:lumMod val="50000"/>
                  </a:schemeClr>
                </a:solidFill>
              </a:rPr>
              <a:t>Index on Timestamp + </a:t>
            </a:r>
            <a:r>
              <a:rPr lang="en-US" sz="2600" dirty="0" err="1" smtClean="0">
                <a:solidFill>
                  <a:schemeClr val="accent6">
                    <a:lumMod val="50000"/>
                  </a:schemeClr>
                </a:solidFill>
              </a:rPr>
              <a:t>Cron</a:t>
            </a:r>
            <a:r>
              <a:rPr lang="en-US" sz="2600" dirty="0" smtClean="0">
                <a:solidFill>
                  <a:schemeClr val="accent6">
                    <a:lumMod val="50000"/>
                  </a:schemeClr>
                </a:solidFill>
              </a:rPr>
              <a:t> job</a:t>
            </a: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en-US" sz="2600" dirty="0" smtClean="0">
                <a:solidFill>
                  <a:schemeClr val="accent6">
                    <a:lumMod val="50000"/>
                  </a:schemeClr>
                </a:solidFill>
              </a:rPr>
              <a:t>“Time Series” Expiration Bucket + </a:t>
            </a:r>
            <a:r>
              <a:rPr lang="en-US" sz="2600" dirty="0" err="1" smtClean="0">
                <a:solidFill>
                  <a:schemeClr val="accent6">
                    <a:lumMod val="50000"/>
                  </a:schemeClr>
                </a:solidFill>
              </a:rPr>
              <a:t>Cron</a:t>
            </a:r>
            <a:r>
              <a:rPr lang="en-US" sz="2600" dirty="0" smtClean="0">
                <a:solidFill>
                  <a:schemeClr val="accent6">
                    <a:lumMod val="50000"/>
                  </a:schemeClr>
                </a:solidFill>
              </a:rPr>
              <a:t> job</a:t>
            </a:r>
          </a:p>
        </p:txBody>
      </p:sp>
    </p:spTree>
    <p:extLst>
      <p:ext uri="{BB962C8B-B14F-4D97-AF65-F5344CB8AC3E}">
        <p14:creationId xmlns:p14="http://schemas.microsoft.com/office/powerpoint/2010/main" val="213671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Sprint 1: URL shortening + redirection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096" y="1206500"/>
            <a:ext cx="8229600" cy="46859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1) User pastes a long URL into a text box on our front page. Our API: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/>
                <a:cs typeface="Courier New"/>
              </a:rPr>
              <a:t>POST /</a:t>
            </a:r>
            <a:r>
              <a:rPr lang="en-US" sz="1800" b="1" dirty="0" err="1" smtClean="0">
                <a:latin typeface="Courier New"/>
                <a:cs typeface="Courier New"/>
              </a:rPr>
              <a:t>url</a:t>
            </a:r>
            <a:r>
              <a:rPr lang="en-US" sz="1800" b="1" dirty="0" smtClean="0">
                <a:latin typeface="Courier New"/>
                <a:cs typeface="Courier New"/>
              </a:rPr>
              <a:t>/shorten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parameters: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	</a:t>
            </a:r>
            <a:r>
              <a:rPr lang="en-US" sz="1800" b="1" dirty="0" err="1" smtClean="0">
                <a:latin typeface="Courier New"/>
                <a:cs typeface="Courier New"/>
              </a:rPr>
              <a:t>longUrl</a:t>
            </a:r>
            <a:r>
              <a:rPr lang="en-US" sz="1800" dirty="0" smtClean="0">
                <a:latin typeface="Courier New"/>
                <a:cs typeface="Courier New"/>
              </a:rPr>
              <a:t>: Long </a:t>
            </a:r>
            <a:r>
              <a:rPr lang="en-US" sz="1800" dirty="0" err="1" smtClean="0">
                <a:latin typeface="Courier New"/>
                <a:cs typeface="Courier New"/>
              </a:rPr>
              <a:t>url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(must be URL-encoded)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	returns: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	{ “</a:t>
            </a:r>
            <a:r>
              <a:rPr lang="en-US" sz="1800" b="1" dirty="0" err="1" smtClean="0">
                <a:latin typeface="Courier New"/>
                <a:cs typeface="Courier New"/>
              </a:rPr>
              <a:t>shortUrl</a:t>
            </a:r>
            <a:r>
              <a:rPr lang="en-US" sz="1800" dirty="0" smtClean="0">
                <a:latin typeface="Courier New"/>
                <a:cs typeface="Courier New"/>
              </a:rPr>
              <a:t>:” “http://</a:t>
            </a:r>
            <a:r>
              <a:rPr lang="en-US" sz="1800" dirty="0" err="1" smtClean="0">
                <a:latin typeface="Courier New"/>
                <a:cs typeface="Courier New"/>
              </a:rPr>
              <a:t>ri.ak</a:t>
            </a:r>
            <a:r>
              <a:rPr lang="en-US" sz="1800" dirty="0" smtClean="0">
                <a:latin typeface="Courier New"/>
                <a:cs typeface="Courier New"/>
              </a:rPr>
              <a:t>/a77b90q” }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/>
              <a:t>2) When a shortened URL is used, HTTP 301 Redirect to the </a:t>
            </a:r>
            <a:r>
              <a:rPr lang="en-US" sz="1800" b="1" dirty="0" err="1" smtClean="0">
                <a:latin typeface="Courier New"/>
                <a:cs typeface="Courier New"/>
              </a:rPr>
              <a:t>longUrl</a:t>
            </a:r>
            <a:r>
              <a:rPr lang="en-US" sz="1800" dirty="0" smtClean="0"/>
              <a:t>. Our API: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/>
                <a:cs typeface="Courier New"/>
              </a:rPr>
              <a:t>GET /</a:t>
            </a:r>
            <a:r>
              <a:rPr lang="en-US" sz="1800" b="1" dirty="0" err="1" smtClean="0">
                <a:latin typeface="Courier New"/>
                <a:cs typeface="Courier New"/>
              </a:rPr>
              <a:t>url</a:t>
            </a:r>
            <a:r>
              <a:rPr lang="en-US" sz="1800" b="1" dirty="0" smtClean="0">
                <a:latin typeface="Courier New"/>
                <a:cs typeface="Courier New"/>
              </a:rPr>
              <a:t>/expand</a:t>
            </a:r>
            <a:endParaRPr lang="en-US" sz="18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parameters: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		</a:t>
            </a:r>
            <a:r>
              <a:rPr lang="en-US" sz="1800" b="1" dirty="0" err="1" smtClean="0">
                <a:latin typeface="Courier New"/>
                <a:cs typeface="Courier New"/>
              </a:rPr>
              <a:t>shortUrl</a:t>
            </a:r>
            <a:r>
              <a:rPr lang="en-US" sz="1800" dirty="0" smtClean="0">
                <a:latin typeface="Courier New"/>
                <a:cs typeface="Courier New"/>
              </a:rPr>
              <a:t>: Short </a:t>
            </a:r>
            <a:r>
              <a:rPr lang="en-US" sz="1800" dirty="0" err="1" smtClean="0">
                <a:latin typeface="Courier New"/>
                <a:cs typeface="Courier New"/>
              </a:rPr>
              <a:t>url</a:t>
            </a:r>
            <a:r>
              <a:rPr lang="en-US" sz="1800" dirty="0" smtClean="0">
                <a:latin typeface="Courier New"/>
                <a:cs typeface="Courier New"/>
              </a:rPr>
              <a:t>, validated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	returns: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		{ </a:t>
            </a:r>
            <a:r>
              <a:rPr lang="en-US" sz="1800" dirty="0" smtClean="0">
                <a:latin typeface="Courier New"/>
                <a:cs typeface="Courier New"/>
              </a:rPr>
              <a:t>“</a:t>
            </a:r>
            <a:r>
              <a:rPr lang="en-US" sz="1800" b="1" dirty="0" err="1" smtClean="0">
                <a:latin typeface="Courier New"/>
                <a:cs typeface="Courier New"/>
              </a:rPr>
              <a:t>longUrl</a:t>
            </a:r>
            <a:r>
              <a:rPr lang="en-US" sz="1800" dirty="0">
                <a:latin typeface="Courier New"/>
                <a:cs typeface="Courier New"/>
              </a:rPr>
              <a:t>:” “http:/</a:t>
            </a:r>
            <a:r>
              <a:rPr lang="en-US" sz="1800" dirty="0" smtClean="0">
                <a:latin typeface="Courier New"/>
                <a:cs typeface="Courier New"/>
              </a:rPr>
              <a:t>/</a:t>
            </a:r>
            <a:r>
              <a:rPr lang="en-US" sz="1800" dirty="0" err="1" smtClean="0">
                <a:latin typeface="Courier New"/>
                <a:cs typeface="Courier New"/>
              </a:rPr>
              <a:t>original.com</a:t>
            </a:r>
            <a:r>
              <a:rPr lang="en-US" sz="1800" dirty="0" smtClean="0">
                <a:latin typeface="Courier New"/>
                <a:cs typeface="Courier New"/>
              </a:rPr>
              <a:t>/long/</a:t>
            </a:r>
            <a:r>
              <a:rPr lang="en-US" sz="1800" dirty="0" err="1" smtClean="0">
                <a:latin typeface="Courier New"/>
                <a:cs typeface="Courier New"/>
              </a:rPr>
              <a:t>url</a:t>
            </a:r>
            <a:r>
              <a:rPr lang="en-US" sz="1800" dirty="0" smtClean="0">
                <a:latin typeface="Courier New"/>
                <a:cs typeface="Courier New"/>
              </a:rPr>
              <a:t>/</a:t>
            </a:r>
            <a:r>
              <a:rPr lang="en-US" sz="1800" dirty="0" err="1" smtClean="0">
                <a:latin typeface="Courier New"/>
                <a:cs typeface="Courier New"/>
              </a:rPr>
              <a:t>etc</a:t>
            </a:r>
            <a:r>
              <a:rPr lang="en-US" sz="1800" dirty="0" smtClean="0">
                <a:latin typeface="Courier New"/>
                <a:cs typeface="Courier New"/>
              </a:rPr>
              <a:t>” </a:t>
            </a:r>
            <a:r>
              <a:rPr lang="en-US" sz="1800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336441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Sprint 5: Object Expiration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900" y="1308100"/>
            <a:ext cx="7206596" cy="458438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600" b="1" dirty="0" smtClean="0">
                <a:solidFill>
                  <a:schemeClr val="accent6">
                    <a:lumMod val="50000"/>
                  </a:schemeClr>
                </a:solidFill>
              </a:rPr>
              <a:t>Goal: </a:t>
            </a:r>
          </a:p>
          <a:p>
            <a:pPr marL="0" indent="0" algn="ctr">
              <a:buNone/>
            </a:pPr>
            <a:r>
              <a:rPr lang="en-US" sz="2600" dirty="0" smtClean="0">
                <a:solidFill>
                  <a:schemeClr val="accent6">
                    <a:lumMod val="50000"/>
                  </a:schemeClr>
                </a:solidFill>
              </a:rPr>
              <a:t>Expire/clean up Short URLs &gt; 60 days</a:t>
            </a:r>
          </a:p>
          <a:p>
            <a:pPr marL="0" indent="0" algn="ctr">
              <a:buNone/>
            </a:pP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</a:rPr>
              <a:t>(also clean up dependent objects)</a:t>
            </a:r>
          </a:p>
          <a:p>
            <a:pPr marL="0" indent="0">
              <a:buNone/>
            </a:pPr>
            <a:endParaRPr lang="en-US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2800" dirty="0" smtClean="0">
                <a:solidFill>
                  <a:srgbClr val="A92A0E"/>
                </a:solidFill>
              </a:rPr>
              <a:t>Which Expiration mechanism do we pick?</a:t>
            </a:r>
          </a:p>
          <a:p>
            <a:pPr marL="0" indent="0" algn="ctr">
              <a:buNone/>
            </a:pPr>
            <a:endParaRPr lang="en-US" sz="2800" dirty="0" smtClean="0">
              <a:solidFill>
                <a:srgbClr val="A92A0E"/>
              </a:solidFill>
            </a:endParaRPr>
          </a:p>
          <a:p>
            <a:pPr lvl="1">
              <a:buFont typeface="Arial"/>
              <a:buChar char="•"/>
            </a:pPr>
            <a:r>
              <a:rPr lang="en-US" sz="2200" dirty="0" smtClean="0"/>
              <a:t>Non-expiring links a paid feature</a:t>
            </a:r>
          </a:p>
          <a:p>
            <a:pPr lvl="1">
              <a:buFont typeface="Arial"/>
              <a:buChar char="•"/>
            </a:pPr>
            <a:r>
              <a:rPr lang="en-US" sz="2200" dirty="0" err="1" smtClean="0"/>
              <a:t>Gonna</a:t>
            </a:r>
            <a:r>
              <a:rPr lang="en-US" sz="2200" dirty="0" smtClean="0"/>
              <a:t> be </a:t>
            </a:r>
            <a:r>
              <a:rPr lang="en-US" sz="2200" dirty="0" err="1" smtClean="0"/>
              <a:t>Webscale</a:t>
            </a:r>
            <a:r>
              <a:rPr lang="en-US" sz="2200" dirty="0" smtClean="0"/>
              <a:t>!  -- Disk space an issue</a:t>
            </a:r>
            <a:endParaRPr lang="en-US" sz="2200" dirty="0"/>
          </a:p>
          <a:p>
            <a:pPr lvl="1">
              <a:buFont typeface="Arial"/>
              <a:buChar char="•"/>
            </a:pPr>
            <a:r>
              <a:rPr lang="en-US" sz="2200" dirty="0" smtClean="0"/>
              <a:t>Have related objects, need triggers on delete</a:t>
            </a:r>
          </a:p>
          <a:p>
            <a:pPr algn="ctr">
              <a:buFontTx/>
              <a:buChar char="-"/>
            </a:pPr>
            <a:endParaRPr lang="en-US" sz="2800" dirty="0" smtClean="0">
              <a:solidFill>
                <a:srgbClr val="A92A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3720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Sprint 5: Object Expiration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900" y="1308100"/>
            <a:ext cx="7206596" cy="45843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b="1" dirty="0" smtClean="0">
                <a:solidFill>
                  <a:schemeClr val="accent6">
                    <a:lumMod val="50000"/>
                  </a:schemeClr>
                </a:solidFill>
              </a:rPr>
              <a:t>Goal: </a:t>
            </a:r>
          </a:p>
          <a:p>
            <a:pPr marL="0" indent="0" algn="ctr">
              <a:buNone/>
            </a:pPr>
            <a:r>
              <a:rPr lang="en-US" sz="2600" dirty="0" smtClean="0">
                <a:solidFill>
                  <a:schemeClr val="accent6">
                    <a:lumMod val="50000"/>
                  </a:schemeClr>
                </a:solidFill>
              </a:rPr>
              <a:t>Expire/clean up Short URLs &gt; 60 days</a:t>
            </a:r>
          </a:p>
          <a:p>
            <a:pPr marL="0" indent="0" algn="ctr">
              <a:buNone/>
            </a:pP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</a:rPr>
              <a:t>(also clean up dependent objects)</a:t>
            </a:r>
          </a:p>
          <a:p>
            <a:pPr marL="0" indent="0">
              <a:buNone/>
            </a:pPr>
            <a:endParaRPr lang="en-US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Let’s go with:</a:t>
            </a:r>
          </a:p>
          <a:p>
            <a:pPr marL="0" indent="0" algn="ctr"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Search index + </a:t>
            </a:r>
            <a:r>
              <a:rPr lang="en-US" sz="2800" dirty="0" err="1" smtClean="0">
                <a:solidFill>
                  <a:srgbClr val="000000"/>
                </a:solidFill>
              </a:rPr>
              <a:t>Cron</a:t>
            </a:r>
            <a:r>
              <a:rPr lang="en-US" sz="2800" dirty="0" smtClean="0">
                <a:solidFill>
                  <a:srgbClr val="000000"/>
                </a:solidFill>
              </a:rPr>
              <a:t> job</a:t>
            </a:r>
          </a:p>
          <a:p>
            <a:pPr marL="0" indent="0" algn="ctr">
              <a:buNone/>
            </a:pPr>
            <a:endParaRPr lang="en-US" sz="2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2795809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Sprint 6: Ad-hoc 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900" y="1308100"/>
            <a:ext cx="7206596" cy="45843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b="1" dirty="0" smtClean="0">
                <a:solidFill>
                  <a:schemeClr val="accent6">
                    <a:lumMod val="50000"/>
                  </a:schemeClr>
                </a:solidFill>
              </a:rPr>
              <a:t>Goals: </a:t>
            </a:r>
          </a:p>
          <a:p>
            <a:pPr marL="0" indent="0">
              <a:buNone/>
            </a:pPr>
            <a:endParaRPr lang="en-US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2800" dirty="0" smtClean="0">
                <a:solidFill>
                  <a:srgbClr val="4E4E4E"/>
                </a:solidFill>
              </a:rPr>
              <a:t>Implement ad-hoc reporting capability</a:t>
            </a:r>
          </a:p>
          <a:p>
            <a:pPr marL="0" indent="0" algn="ctr">
              <a:buNone/>
            </a:pPr>
            <a:r>
              <a:rPr lang="en-US" sz="2800" dirty="0">
                <a:solidFill>
                  <a:srgbClr val="4E4E4E"/>
                </a:solidFill>
              </a:rPr>
              <a:t>f</a:t>
            </a:r>
            <a:r>
              <a:rPr lang="en-US" sz="2800" dirty="0" smtClean="0">
                <a:solidFill>
                  <a:srgbClr val="4E4E4E"/>
                </a:solidFill>
              </a:rPr>
              <a:t>or User accounts.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endParaRPr lang="en-US" sz="2800" dirty="0" smtClean="0">
              <a:solidFill>
                <a:srgbClr val="4E4E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9460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Sprint 6: Ad-hoc 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900" y="1308100"/>
            <a:ext cx="7206596" cy="45843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b="1" dirty="0" smtClean="0">
                <a:solidFill>
                  <a:schemeClr val="accent6">
                    <a:lumMod val="50000"/>
                  </a:schemeClr>
                </a:solidFill>
              </a:rPr>
              <a:t>Ad-hoc Querying/Reporting: Search</a:t>
            </a:r>
          </a:p>
          <a:p>
            <a:pPr marL="0" indent="0">
              <a:buNone/>
            </a:pPr>
            <a:endParaRPr lang="en-US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dirty="0" smtClean="0"/>
              <a:t>Include the fields you will need to query on in the Search Index schema.</a:t>
            </a:r>
          </a:p>
          <a:p>
            <a:r>
              <a:rPr lang="en-US" sz="2800" dirty="0" smtClean="0"/>
              <a:t>Adding new fields (or a new index) doesn’t back-index existing objects. Instead: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“Touch” (read and write) existing objects </a:t>
            </a:r>
            <a:r>
              <a:rPr lang="en-US" sz="2400" dirty="0" smtClean="0"/>
              <a:t>(as in a batch schema migration)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Wait for AAE to index the objects</a:t>
            </a:r>
          </a:p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endParaRPr lang="en-US" sz="2800" dirty="0" smtClean="0">
              <a:solidFill>
                <a:srgbClr val="4E4E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1357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Extra Credit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4600" y="2286000"/>
            <a:ext cx="7524096" cy="360648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500" dirty="0" smtClean="0">
                <a:solidFill>
                  <a:schemeClr val="tx2"/>
                </a:solidFill>
              </a:rPr>
              <a:t>How would you implement a URL Blacklist? (to stop Phishing attacks)</a:t>
            </a:r>
            <a:endParaRPr lang="en-US" sz="3500" dirty="0" smtClean="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52494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574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Riak Data Model?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 algn="ctr">
              <a:buNone/>
            </a:pPr>
            <a:r>
              <a:rPr lang="en-US" sz="2000" dirty="0" smtClean="0"/>
              <a:t>Let’s store some URLs! </a:t>
            </a:r>
          </a:p>
          <a:p>
            <a:pPr marL="0" indent="0">
              <a:buNone/>
            </a:pPr>
            <a:endParaRPr lang="en-US" sz="2000" dirty="0" smtClean="0"/>
          </a:p>
          <a:p>
            <a:pPr marL="800100" lvl="2" indent="0">
              <a:buNone/>
            </a:pPr>
            <a:r>
              <a:rPr lang="en-US" sz="2000" b="1" dirty="0" smtClean="0"/>
              <a:t>Questions:</a:t>
            </a:r>
          </a:p>
          <a:p>
            <a:pPr marL="800100" lvl="2" indent="0">
              <a:buNone/>
            </a:pPr>
            <a:endParaRPr lang="en-US" sz="2000" dirty="0"/>
          </a:p>
          <a:p>
            <a:pPr marL="800100" lvl="2" indent="0">
              <a:buNone/>
            </a:pPr>
            <a:r>
              <a:rPr lang="en-US" sz="2000" b="1" dirty="0" smtClean="0">
                <a:solidFill>
                  <a:schemeClr val="accent1"/>
                </a:solidFill>
              </a:rPr>
              <a:t>What Bucket Type should we use?</a:t>
            </a:r>
          </a:p>
          <a:p>
            <a:pPr marL="800100" lvl="2" indent="0">
              <a:buNone/>
            </a:pPr>
            <a:endParaRPr lang="en-US" sz="2000" b="1" dirty="0" smtClean="0">
              <a:solidFill>
                <a:schemeClr val="accent1"/>
              </a:solidFill>
            </a:endParaRPr>
          </a:p>
          <a:p>
            <a:pPr marL="800100" lvl="2" indent="0">
              <a:buNone/>
            </a:pPr>
            <a:r>
              <a:rPr lang="en-US" sz="2000" b="1" dirty="0" smtClean="0">
                <a:solidFill>
                  <a:schemeClr val="accent1"/>
                </a:solidFill>
              </a:rPr>
              <a:t>What should our Bucket be called?</a:t>
            </a:r>
          </a:p>
          <a:p>
            <a:pPr marL="800100" lvl="2" indent="0">
              <a:buNone/>
            </a:pPr>
            <a:endParaRPr lang="en-US" sz="2000" b="1" dirty="0">
              <a:solidFill>
                <a:schemeClr val="accent1"/>
              </a:solidFill>
            </a:endParaRPr>
          </a:p>
          <a:p>
            <a:pPr marL="800100" lvl="2" indent="0">
              <a:buNone/>
            </a:pPr>
            <a:r>
              <a:rPr lang="en-US" sz="2000" b="1" dirty="0" smtClean="0">
                <a:solidFill>
                  <a:schemeClr val="accent1"/>
                </a:solidFill>
              </a:rPr>
              <a:t>What do we use for keys? Generate them ourselves, or let Riak generate?</a:t>
            </a:r>
          </a:p>
          <a:p>
            <a:pPr marL="800100" lvl="2" indent="0">
              <a:buNone/>
            </a:pPr>
            <a:endParaRPr lang="en-US" sz="2000" b="1" dirty="0">
              <a:solidFill>
                <a:schemeClr val="accent1"/>
              </a:solidFill>
            </a:endParaRPr>
          </a:p>
          <a:p>
            <a:pPr marL="800100" lvl="2" indent="0">
              <a:buNone/>
            </a:pPr>
            <a:r>
              <a:rPr lang="en-US" sz="2000" b="1" dirty="0" smtClean="0">
                <a:solidFill>
                  <a:schemeClr val="accent1"/>
                </a:solidFill>
              </a:rPr>
              <a:t>What about values? What will our objects look like?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877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Riak 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47240"/>
            <a:ext cx="7473296" cy="503606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Bucket type?</a:t>
            </a:r>
          </a:p>
          <a:p>
            <a:pPr marL="0" indent="0">
              <a:buNone/>
            </a:pPr>
            <a:r>
              <a:rPr lang="en-US" dirty="0" smtClean="0"/>
              <a:t>Let’s go with </a:t>
            </a:r>
            <a:r>
              <a:rPr lang="en-US" b="1" dirty="0" smtClean="0">
                <a:solidFill>
                  <a:srgbClr val="A92A0E"/>
                </a:solidFill>
                <a:latin typeface="Courier New"/>
                <a:cs typeface="Courier New"/>
              </a:rPr>
              <a:t>default</a:t>
            </a:r>
            <a:r>
              <a:rPr lang="en-US" dirty="0" smtClean="0">
                <a:solidFill>
                  <a:srgbClr val="A92A0E"/>
                </a:solidFill>
              </a:rPr>
              <a:t> </a:t>
            </a:r>
            <a:r>
              <a:rPr lang="en-US" dirty="0" smtClean="0"/>
              <a:t>for now. (Will change/migrate later).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Bucket?</a:t>
            </a:r>
          </a:p>
          <a:p>
            <a:pPr marL="0" indent="0">
              <a:buNone/>
            </a:pPr>
            <a:r>
              <a:rPr lang="en-US" dirty="0" smtClean="0"/>
              <a:t>Let’s use </a:t>
            </a:r>
            <a:r>
              <a:rPr lang="en-US" b="1" dirty="0" smtClean="0">
                <a:solidFill>
                  <a:srgbClr val="A92A0E"/>
                </a:solidFill>
                <a:latin typeface="Courier New"/>
                <a:cs typeface="Courier New"/>
              </a:rPr>
              <a:t>/</a:t>
            </a:r>
            <a:r>
              <a:rPr lang="en-US" b="1" dirty="0" err="1" smtClean="0">
                <a:solidFill>
                  <a:srgbClr val="A92A0E"/>
                </a:solidFill>
                <a:latin typeface="Courier New"/>
                <a:cs typeface="Courier New"/>
              </a:rPr>
              <a:t>urls</a:t>
            </a:r>
            <a:r>
              <a:rPr lang="en-US" b="1" dirty="0" smtClean="0">
                <a:solidFill>
                  <a:srgbClr val="A92A0E"/>
                </a:solidFill>
                <a:latin typeface="Courier New"/>
                <a:cs typeface="Courier New"/>
              </a:rPr>
              <a:t>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Keys?</a:t>
            </a:r>
          </a:p>
          <a:p>
            <a:pPr marL="0" indent="0">
              <a:buNone/>
            </a:pPr>
            <a:r>
              <a:rPr lang="en-US" dirty="0" smtClean="0"/>
              <a:t>Generate ourselves. Assume </a:t>
            </a:r>
            <a:r>
              <a:rPr lang="en-US" dirty="0" smtClean="0"/>
              <a:t>we have a </a:t>
            </a:r>
            <a:r>
              <a:rPr lang="en-US" b="1" dirty="0" err="1" smtClean="0">
                <a:latin typeface="Courier New"/>
                <a:cs typeface="Courier New"/>
              </a:rPr>
              <a:t>shortUUID</a:t>
            </a:r>
            <a:r>
              <a:rPr lang="en-US" b="1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 function, API-side.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Values?</a:t>
            </a:r>
          </a:p>
          <a:p>
            <a:pPr marL="0" indent="0">
              <a:buNone/>
            </a:pPr>
            <a:r>
              <a:rPr lang="en-US" dirty="0" smtClean="0"/>
              <a:t>To start with</a:t>
            </a:r>
            <a:r>
              <a:rPr lang="en-US" dirty="0" smtClean="0"/>
              <a:t>: Store </a:t>
            </a:r>
            <a:r>
              <a:rPr lang="en-US" dirty="0" smtClean="0"/>
              <a:t>Long URLs as plain strings, Content-type ‘plain/text’.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GET /types/</a:t>
            </a:r>
            <a:r>
              <a:rPr lang="en-US" sz="2000" b="1" dirty="0" smtClean="0">
                <a:solidFill>
                  <a:srgbClr val="A92A0E"/>
                </a:solidFill>
                <a:latin typeface="Courier New"/>
                <a:cs typeface="Courier New"/>
              </a:rPr>
              <a:t>default</a:t>
            </a:r>
            <a:r>
              <a:rPr lang="en-US" sz="2000" dirty="0" smtClean="0">
                <a:latin typeface="Courier New"/>
                <a:cs typeface="Courier New"/>
              </a:rPr>
              <a:t>/buckets/</a:t>
            </a:r>
            <a:r>
              <a:rPr lang="en-US" sz="2000" b="1" dirty="0" err="1" smtClean="0">
                <a:solidFill>
                  <a:srgbClr val="A92A0E"/>
                </a:solidFill>
                <a:latin typeface="Courier New"/>
                <a:cs typeface="Courier New"/>
              </a:rPr>
              <a:t>urls</a:t>
            </a:r>
            <a:r>
              <a:rPr lang="en-US" sz="2000" dirty="0" smtClean="0">
                <a:latin typeface="Courier New"/>
                <a:cs typeface="Courier New"/>
              </a:rPr>
              <a:t>/keys/</a:t>
            </a:r>
            <a:r>
              <a:rPr lang="en-US" sz="2000" b="1" dirty="0" smtClean="0">
                <a:solidFill>
                  <a:srgbClr val="A92A0E"/>
                </a:solidFill>
                <a:latin typeface="Courier New"/>
                <a:cs typeface="Courier New"/>
              </a:rPr>
              <a:t>a77b90q</a:t>
            </a:r>
          </a:p>
          <a:p>
            <a:pPr marL="0" indent="0">
              <a:buNone/>
            </a:pPr>
            <a:r>
              <a:rPr lang="en-US" sz="1400" dirty="0" smtClean="0">
                <a:latin typeface="Courier New"/>
                <a:cs typeface="Courier New"/>
              </a:rPr>
              <a:t>HTTP 200 OK</a:t>
            </a:r>
            <a:endParaRPr lang="en-U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http://</a:t>
            </a:r>
            <a:r>
              <a:rPr lang="en-US" sz="2000" b="1" dirty="0" err="1">
                <a:latin typeface="Courier New"/>
                <a:cs typeface="Courier New"/>
              </a:rPr>
              <a:t>original.com</a:t>
            </a:r>
            <a:r>
              <a:rPr lang="en-US" sz="2000" b="1" dirty="0">
                <a:latin typeface="Courier New"/>
                <a:cs typeface="Courier New"/>
              </a:rPr>
              <a:t>/long/</a:t>
            </a:r>
            <a:r>
              <a:rPr lang="en-US" sz="2000" b="1" dirty="0" err="1">
                <a:latin typeface="Courier New"/>
                <a:cs typeface="Courier New"/>
              </a:rPr>
              <a:t>url</a:t>
            </a:r>
            <a:r>
              <a:rPr lang="en-US" sz="2000" b="1" dirty="0">
                <a:latin typeface="Courier New"/>
                <a:cs typeface="Courier New"/>
              </a:rPr>
              <a:t>/</a:t>
            </a:r>
            <a:r>
              <a:rPr lang="en-US" sz="2000" b="1" dirty="0" err="1">
                <a:latin typeface="Courier New"/>
                <a:cs typeface="Courier New"/>
              </a:rPr>
              <a:t>etc</a:t>
            </a:r>
            <a:endParaRPr lang="en-US" sz="2000" b="1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86302" y="2178734"/>
            <a:ext cx="306049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A92A0E"/>
                </a:solidFill>
              </a:rPr>
              <a:t>When possible,</a:t>
            </a:r>
          </a:p>
          <a:p>
            <a:pPr algn="ctr"/>
            <a:r>
              <a:rPr lang="en-US" sz="1500" dirty="0" smtClean="0">
                <a:solidFill>
                  <a:srgbClr val="A92A0E"/>
                </a:solidFill>
              </a:rPr>
              <a:t>keep your bucket names short </a:t>
            </a:r>
            <a:br>
              <a:rPr lang="en-US" sz="1500" dirty="0" smtClean="0">
                <a:solidFill>
                  <a:srgbClr val="A92A0E"/>
                </a:solidFill>
              </a:rPr>
            </a:br>
            <a:r>
              <a:rPr lang="en-US" sz="1500" dirty="0" smtClean="0">
                <a:solidFill>
                  <a:srgbClr val="A92A0E"/>
                </a:solidFill>
              </a:rPr>
              <a:t>(a bucket is just a prefix for a key)</a:t>
            </a:r>
            <a:endParaRPr lang="en-US" sz="1500" dirty="0">
              <a:solidFill>
                <a:srgbClr val="A92A0E"/>
              </a:solidFill>
            </a:endParaRP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3327400" y="2571149"/>
            <a:ext cx="1358902" cy="1615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22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072" y="2044172"/>
            <a:ext cx="2832628" cy="283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241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Side Note: Load Testing</a:t>
            </a:r>
            <a:endParaRPr lang="en-US" dirty="0"/>
          </a:p>
        </p:txBody>
      </p:sp>
      <p:pic>
        <p:nvPicPr>
          <p:cNvPr id="4" name="Picture 10" descr="serv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553" y="4147900"/>
            <a:ext cx="1100541" cy="1171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serv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2650" y="4072769"/>
            <a:ext cx="1100541" cy="1171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serv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2836" y="2865956"/>
            <a:ext cx="1100541" cy="1171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serv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332" y="4602245"/>
            <a:ext cx="1100541" cy="1171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hape 221"/>
          <p:cNvSpPr txBox="1"/>
          <p:nvPr/>
        </p:nvSpPr>
        <p:spPr>
          <a:xfrm>
            <a:off x="1531103" y="3354557"/>
            <a:ext cx="1454578" cy="90225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7200" b="1" dirty="0" smtClean="0">
                <a:solidFill>
                  <a:srgbClr val="396771"/>
                </a:solidFill>
                <a:latin typeface="Open Sans"/>
                <a:ea typeface="Open Sans"/>
                <a:cs typeface="Open Sans"/>
                <a:sym typeface="Open Sans"/>
              </a:rPr>
              <a:t>=&gt;</a:t>
            </a:r>
            <a:endParaRPr lang="en-US" sz="7200" b="1" i="0" u="none" strike="noStrike" cap="none" baseline="0" dirty="0">
              <a:solidFill>
                <a:srgbClr val="39677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Picture 3" descr="serv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19" y="3351294"/>
            <a:ext cx="1087482" cy="1157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hape 221"/>
          <p:cNvSpPr txBox="1"/>
          <p:nvPr/>
        </p:nvSpPr>
        <p:spPr>
          <a:xfrm>
            <a:off x="290319" y="2371544"/>
            <a:ext cx="1454578" cy="4257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500" b="1" dirty="0" smtClean="0">
                <a:solidFill>
                  <a:srgbClr val="396771"/>
                </a:solidFill>
                <a:latin typeface="Open Sans"/>
                <a:ea typeface="Open Sans"/>
                <a:cs typeface="Open Sans"/>
                <a:sym typeface="Open Sans"/>
              </a:rPr>
              <a:t>Local machine</a:t>
            </a:r>
            <a:endParaRPr lang="en-US" sz="2500" b="1" i="0" u="none" strike="noStrike" cap="none" baseline="0" dirty="0">
              <a:solidFill>
                <a:srgbClr val="39677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" name="Picture 8" descr="serv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490" y="2371544"/>
            <a:ext cx="1100541" cy="1171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0" descr="serv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591" y="3969304"/>
            <a:ext cx="1100541" cy="1171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0" descr="serv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759" y="2719813"/>
            <a:ext cx="1100541" cy="1171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0" descr="serv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30" y="4072769"/>
            <a:ext cx="1100541" cy="1171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0" descr="serv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201" y="2951035"/>
            <a:ext cx="1100541" cy="1171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hape 221"/>
          <p:cNvSpPr txBox="1"/>
          <p:nvPr/>
        </p:nvSpPr>
        <p:spPr>
          <a:xfrm>
            <a:off x="5051181" y="2951747"/>
            <a:ext cx="1454578" cy="4257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7200" b="1" dirty="0" smtClean="0">
                <a:solidFill>
                  <a:srgbClr val="396771"/>
                </a:solidFill>
                <a:latin typeface="Open Sans"/>
                <a:ea typeface="Open Sans"/>
                <a:cs typeface="Open Sans"/>
                <a:sym typeface="Open Sans"/>
              </a:rPr>
              <a:t>=&gt;</a:t>
            </a:r>
            <a:endParaRPr lang="en-US" sz="7200" b="1" i="0" u="none" strike="noStrike" cap="none" baseline="0" dirty="0">
              <a:solidFill>
                <a:srgbClr val="39677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" name="Shape 221"/>
          <p:cNvSpPr txBox="1"/>
          <p:nvPr/>
        </p:nvSpPr>
        <p:spPr>
          <a:xfrm>
            <a:off x="3291182" y="1945756"/>
            <a:ext cx="1454578" cy="4257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500" b="1" dirty="0" smtClean="0">
                <a:solidFill>
                  <a:srgbClr val="396771"/>
                </a:solidFill>
                <a:latin typeface="Open Sans"/>
                <a:ea typeface="Open Sans"/>
                <a:cs typeface="Open Sans"/>
                <a:sym typeface="Open Sans"/>
              </a:rPr>
              <a:t>Test cluster</a:t>
            </a:r>
            <a:endParaRPr lang="en-US" sz="2500" b="1" i="0" u="none" strike="noStrike" cap="none" baseline="0" dirty="0">
              <a:solidFill>
                <a:srgbClr val="39677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" name="Shape 221"/>
          <p:cNvSpPr txBox="1"/>
          <p:nvPr/>
        </p:nvSpPr>
        <p:spPr>
          <a:xfrm>
            <a:off x="6151721" y="1732862"/>
            <a:ext cx="2871655" cy="4257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500" b="1" dirty="0" smtClean="0">
                <a:solidFill>
                  <a:srgbClr val="396771"/>
                </a:solidFill>
                <a:latin typeface="Open Sans"/>
                <a:ea typeface="Open Sans"/>
                <a:cs typeface="Open Sans"/>
                <a:sym typeface="Open Sans"/>
              </a:rPr>
              <a:t>Staging/prod</a:t>
            </a:r>
            <a:endParaRPr lang="en-US" sz="2500" b="1" i="0" u="none" strike="noStrike" cap="none" baseline="0" dirty="0">
              <a:solidFill>
                <a:srgbClr val="39677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87432" y="1055754"/>
            <a:ext cx="356261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sz="2000" b="1" dirty="0"/>
              <a:t>Benchmark early and often!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164264" y="5443208"/>
            <a:ext cx="5708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 code changes! Just an IP change in the </a:t>
            </a:r>
            <a:r>
              <a:rPr lang="en-US" b="1" dirty="0" err="1" smtClean="0"/>
              <a:t>config</a:t>
            </a:r>
            <a:r>
              <a:rPr lang="en-US" b="1" dirty="0"/>
              <a:t>.</a:t>
            </a:r>
            <a:endParaRPr lang="en-US" b="1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5626100" y="4256815"/>
            <a:ext cx="177800" cy="10623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2177594" y="4348245"/>
            <a:ext cx="248106" cy="10949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354601"/>
      </p:ext>
    </p:extLst>
  </p:cSld>
  <p:clrMapOvr>
    <a:masterClrMapping/>
  </p:clrMapOvr>
</p:sld>
</file>

<file path=ppt/theme/theme1.xml><?xml version="1.0" encoding="utf-8"?>
<a:theme xmlns:a="http://schemas.openxmlformats.org/drawingml/2006/main" name="Basho-PPT May 2015">
  <a:themeElements>
    <a:clrScheme name="Basho">
      <a:dk1>
        <a:sysClr val="windowText" lastClr="000000"/>
      </a:dk1>
      <a:lt1>
        <a:sysClr val="window" lastClr="FFFFFF"/>
      </a:lt1>
      <a:dk2>
        <a:srgbClr val="4E4E4E"/>
      </a:dk2>
      <a:lt2>
        <a:srgbClr val="DBDBDB"/>
      </a:lt2>
      <a:accent1>
        <a:srgbClr val="A92A0E"/>
      </a:accent1>
      <a:accent2>
        <a:srgbClr val="DC7D00"/>
      </a:accent2>
      <a:accent3>
        <a:srgbClr val="78AEB7"/>
      </a:accent3>
      <a:accent4>
        <a:srgbClr val="FCC16F"/>
      </a:accent4>
      <a:accent5>
        <a:srgbClr val="F0F0F0"/>
      </a:accent5>
      <a:accent6>
        <a:srgbClr val="8DBCC6"/>
      </a:accent6>
      <a:hlink>
        <a:srgbClr val="DC7D00"/>
      </a:hlink>
      <a:folHlink>
        <a:srgbClr val="C8742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19219</TotalTime>
  <Words>2393</Words>
  <Application>Microsoft Macintosh PowerPoint</Application>
  <PresentationFormat>On-screen Show (4:3)</PresentationFormat>
  <Paragraphs>600</Paragraphs>
  <Slides>55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Basho-PPT May 2015</vt:lpstr>
      <vt:lpstr>Riak Dev Lab: URL-shortening API</vt:lpstr>
      <vt:lpstr>Lab Goals</vt:lpstr>
      <vt:lpstr>The Task:</vt:lpstr>
      <vt:lpstr>Is the use case appropriate for K/V?</vt:lpstr>
      <vt:lpstr>Sprint 1: URL shortening + redirection</vt:lpstr>
      <vt:lpstr>Riak Data Model?</vt:lpstr>
      <vt:lpstr>Riak Data Model</vt:lpstr>
      <vt:lpstr>PowerPoint Presentation</vt:lpstr>
      <vt:lpstr>Side Note: Load Testing</vt:lpstr>
      <vt:lpstr>Post-Sprint 1 Feedback</vt:lpstr>
      <vt:lpstr>Sprint 2: Counting and Metering</vt:lpstr>
      <vt:lpstr>Sprint 2: Counting and Metering</vt:lpstr>
      <vt:lpstr>Sprint 2: Counting and Metering</vt:lpstr>
      <vt:lpstr>Sprint 2: Counting and Metering</vt:lpstr>
      <vt:lpstr>Sprint 2: Counting and Metering</vt:lpstr>
      <vt:lpstr>Sprint 2: Counting and Metering</vt:lpstr>
      <vt:lpstr>Sprint 2: Counting and Metering</vt:lpstr>
      <vt:lpstr>Sprint 2: Counting and Metering</vt:lpstr>
      <vt:lpstr>Side Note: Schema Migration</vt:lpstr>
      <vt:lpstr>Side Note: Schema Migration</vt:lpstr>
      <vt:lpstr>Side Note: Schema Migration</vt:lpstr>
      <vt:lpstr>Side Note: Schema Migration</vt:lpstr>
      <vt:lpstr>Side Note: Schema Migration</vt:lpstr>
      <vt:lpstr>Side Note: Schema Migration</vt:lpstr>
      <vt:lpstr>Side Note: Schema Migration</vt:lpstr>
      <vt:lpstr>Side Note: Schema Migration</vt:lpstr>
      <vt:lpstr>Post-Sprint 2 Feedback</vt:lpstr>
      <vt:lpstr>Sprint 3: 1-1, 1-N, Lists</vt:lpstr>
      <vt:lpstr>1-1 Relationships in K/V</vt:lpstr>
      <vt:lpstr>1-N Relationships in K/V</vt:lpstr>
      <vt:lpstr>N-M Relationships in K/V</vt:lpstr>
      <vt:lpstr>Sprint 3: 1-1, 1-N, Lists</vt:lpstr>
      <vt:lpstr>Sprint 3: 1-1, 1-N, Lists</vt:lpstr>
      <vt:lpstr>Sprint 3: 1-1, 1-N, Lists</vt:lpstr>
      <vt:lpstr>Post-Sprint 3 Feedback</vt:lpstr>
      <vt:lpstr>Sprint 4: User Accounts</vt:lpstr>
      <vt:lpstr>Sprint 4: User Accounts</vt:lpstr>
      <vt:lpstr>Sprint 4: User Accounts</vt:lpstr>
      <vt:lpstr>Sprint 4: User Accounts</vt:lpstr>
      <vt:lpstr>Sprint 4: User Accounts</vt:lpstr>
      <vt:lpstr>Sprint 4: User Accounts</vt:lpstr>
      <vt:lpstr>Post-Sprint 4 Feedback</vt:lpstr>
      <vt:lpstr>Sprint 5: Object Expiration</vt:lpstr>
      <vt:lpstr>Object Expiration Options</vt:lpstr>
      <vt:lpstr>Object Expiration Options</vt:lpstr>
      <vt:lpstr>Object Expiration Options</vt:lpstr>
      <vt:lpstr>Object Expiration Options</vt:lpstr>
      <vt:lpstr>Object Expiration Options</vt:lpstr>
      <vt:lpstr>Object Expiration Options (Summary)</vt:lpstr>
      <vt:lpstr>Sprint 5: Object Expiration</vt:lpstr>
      <vt:lpstr>Sprint 5: Object Expiration</vt:lpstr>
      <vt:lpstr>Sprint 6: Ad-hoc Reporting</vt:lpstr>
      <vt:lpstr>Sprint 6: Ad-hoc Reporting</vt:lpstr>
      <vt:lpstr>Extra Credit</vt:lpstr>
      <vt:lpstr>PowerPoint Presentation</vt:lpstr>
    </vt:vector>
  </TitlesOfParts>
  <Company>CM Graphic 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 Bolatto</dc:creator>
  <cp:lastModifiedBy>ProServ</cp:lastModifiedBy>
  <cp:revision>332</cp:revision>
  <dcterms:created xsi:type="dcterms:W3CDTF">2015-04-28T20:02:46Z</dcterms:created>
  <dcterms:modified xsi:type="dcterms:W3CDTF">2015-11-04T15:41:46Z</dcterms:modified>
</cp:coreProperties>
</file>