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6" r:id="rId4"/>
    <p:sldId id="312" r:id="rId5"/>
    <p:sldId id="314" r:id="rId6"/>
    <p:sldId id="325" r:id="rId7"/>
    <p:sldId id="322" r:id="rId8"/>
    <p:sldId id="324" r:id="rId9"/>
    <p:sldId id="323" r:id="rId10"/>
    <p:sldId id="321" r:id="rId11"/>
    <p:sldId id="317" r:id="rId12"/>
    <p:sldId id="318" r:id="rId13"/>
    <p:sldId id="320" r:id="rId14"/>
    <p:sldId id="308" r:id="rId15"/>
    <p:sldId id="319" r:id="rId16"/>
    <p:sldId id="309" r:id="rId17"/>
    <p:sldId id="310" r:id="rId18"/>
    <p:sldId id="311" r:id="rId19"/>
    <p:sldId id="313" r:id="rId20"/>
    <p:sldId id="315" r:id="rId21"/>
    <p:sldId id="316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63" autoAdjust="0"/>
  </p:normalViewPr>
  <p:slideViewPr>
    <p:cSldViewPr snapToGrid="0" snapToObjects="1">
      <p:cViewPr>
        <p:scale>
          <a:sx n="75" d="100"/>
          <a:sy n="75" d="100"/>
        </p:scale>
        <p:origin x="-260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DDBB-E83A-E547-B36F-B9427E622682}" type="datetimeFigureOut">
              <a:rPr lang="en-US" smtClean="0"/>
              <a:t>3/10/15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41C4-7A3D-0E4E-9932-AE9B3C329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7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DEFC-6D5D-2E41-9598-31EC1AA915A9}" type="datetimeFigureOut">
              <a:rPr lang="en-US" smtClean="0"/>
              <a:t>3/10/15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419AD-4C38-B244-97EB-B54D5B4D98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version by Dmitri Zagidulin, Mar 10 2015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I’m using green slides for ‘theory’ type stuff, and dark grey ones for practical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Known limitations. (We’re working on implementing / fixing all of these).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MDC: </a:t>
            </a:r>
            <a:r>
              <a:rPr lang="en-US" sz="1200" dirty="0" smtClean="0">
                <a:solidFill>
                  <a:schemeClr val="bg1"/>
                </a:solidFill>
              </a:rPr>
              <a:t>(SC buckets won’t be replicated)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2i: </a:t>
            </a:r>
            <a:r>
              <a:rPr lang="en-US" sz="1200" dirty="0" smtClean="0">
                <a:solidFill>
                  <a:schemeClr val="bg1"/>
                </a:solidFill>
              </a:rPr>
              <a:t>(not supported, silently ignored,</a:t>
            </a:r>
            <a:r>
              <a:rPr lang="en-US" sz="1200" baseline="0" dirty="0" smtClean="0">
                <a:solidFill>
                  <a:schemeClr val="bg1"/>
                </a:solidFill>
              </a:rPr>
              <a:t> as if you were adding indexes in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Bitcask</a:t>
            </a:r>
            <a:r>
              <a:rPr lang="en-US" sz="1200" baseline="0" dirty="0" smtClean="0">
                <a:solidFill>
                  <a:schemeClr val="bg1"/>
                </a:solidFill>
              </a:rPr>
              <a:t>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CRDTs: </a:t>
            </a:r>
            <a:r>
              <a:rPr lang="en-US" sz="1200" dirty="0" smtClean="0">
                <a:solidFill>
                  <a:schemeClr val="bg1"/>
                </a:solidFill>
              </a:rPr>
              <a:t>(diametrically opposed strategies)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schemeClr val="bg1"/>
                </a:solidFill>
                <a:latin typeface="Arial"/>
                <a:cs typeface="Arial"/>
              </a:rPr>
              <a:t>Pre/Post-commit hooks: silently ignored</a:t>
            </a: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Search: more on this in the next slide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Client code: </a:t>
            </a:r>
            <a:r>
              <a:rPr lang="en-US" sz="1200" dirty="0" smtClean="0">
                <a:solidFill>
                  <a:schemeClr val="bg1"/>
                </a:solidFill>
              </a:rPr>
              <a:t>you should </a:t>
            </a:r>
            <a:r>
              <a:rPr lang="en-US" sz="1200" b="1" dirty="0" smtClean="0">
                <a:solidFill>
                  <a:schemeClr val="bg1"/>
                </a:solidFill>
              </a:rPr>
              <a:t>re-read </a:t>
            </a:r>
            <a:r>
              <a:rPr lang="en-US" sz="1200" dirty="0" smtClean="0">
                <a:solidFill>
                  <a:schemeClr val="bg1"/>
                </a:solidFill>
              </a:rPr>
              <a:t>and retry on error.</a:t>
            </a:r>
            <a:r>
              <a:rPr lang="en-US" sz="1200" baseline="0" dirty="0" smtClean="0">
                <a:solidFill>
                  <a:schemeClr val="bg1"/>
                </a:solidFill>
              </a:rPr>
              <a:t> If you keep re-submitting a PUT with the same context, it’s going to keep failing.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schemeClr val="bg1"/>
                </a:solidFill>
                <a:latin typeface="Arial"/>
                <a:cs typeface="Arial"/>
              </a:rPr>
              <a:t>SC + TTL = irregular behavior. 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O</a:t>
            </a:r>
            <a:r>
              <a:rPr lang="en-US" dirty="0" smtClean="0"/>
              <a:t>bject metadata is often updated by the strong consistency subsystem during leader changes.</a:t>
            </a:r>
            <a:br>
              <a:rPr lang="en-US" dirty="0" smtClean="0"/>
            </a:br>
            <a:r>
              <a:rPr lang="en-US" dirty="0" smtClean="0"/>
              <a:t>Which means</a:t>
            </a:r>
            <a:r>
              <a:rPr lang="en-US" baseline="0" dirty="0" smtClean="0"/>
              <a:t> that the</a:t>
            </a:r>
            <a:r>
              <a:rPr lang="en-US" dirty="0" smtClean="0"/>
              <a:t> time to live (TTL) of the object is refreshed, which can lead to general </a:t>
            </a:r>
            <a:r>
              <a:rPr lang="en-US" dirty="0" err="1" smtClean="0"/>
              <a:t>unpreditably</a:t>
            </a:r>
            <a:r>
              <a:rPr lang="en-US" dirty="0" smtClean="0"/>
              <a:t> in objects' TTL.</a:t>
            </a:r>
            <a:br>
              <a:rPr lang="en-US" dirty="0" smtClean="0"/>
            </a:br>
            <a:r>
              <a:rPr lang="en-US" dirty="0" smtClean="0"/>
              <a:t>use object expiry in strongly consistent buckets only in situations when these occasional irregularities are acceptable.</a:t>
            </a:r>
            <a:br>
              <a:rPr lang="en-US" dirty="0" smtClean="0"/>
            </a:br>
            <a:r>
              <a:rPr lang="en-US" b="1" dirty="0" smtClean="0"/>
              <a:t>Also: </a:t>
            </a:r>
            <a:r>
              <a:rPr lang="en-US" dirty="0" smtClean="0"/>
              <a:t>SC prefers that AAE be turned on. But AAE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</a:t>
            </a:r>
            <a:r>
              <a:rPr lang="en-US" baseline="0" dirty="0" smtClean="0"/>
              <a:t> work with TTL. So… don’t use it.</a:t>
            </a: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Also: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doesn’t work with Map/Reduce (which you shouldn’t be using anyway).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List Keys on SC buckets will return deleted keys (tombstones).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Just-written data may not immediately appear in the search index.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works best for use cases where the application will read all the keys returned by the search query, rather than use the query results directly.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Ie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, issue multi-gets for the keys that a Search query returns. That way, </a:t>
            </a:r>
            <a:r>
              <a:rPr lang="en-US" dirty="0" smtClean="0"/>
              <a:t>your application can double check if it is still a valid result for the given query</a:t>
            </a: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Must:</a:t>
            </a:r>
          </a:p>
          <a:p>
            <a:pPr marL="228600" indent="-228600">
              <a:buAutoNum type="arabicParenR"/>
            </a:pPr>
            <a:r>
              <a:rPr lang="en-US" b="0" dirty="0" smtClean="0"/>
              <a:t>You activate Strong</a:t>
            </a:r>
            <a:r>
              <a:rPr lang="en-US" b="0" baseline="0" dirty="0" smtClean="0"/>
              <a:t> Consistency in </a:t>
            </a:r>
            <a:r>
              <a:rPr lang="en-US" b="1" baseline="0" dirty="0" err="1" smtClean="0"/>
              <a:t>riak.conf</a:t>
            </a:r>
            <a:r>
              <a:rPr lang="en-US" b="0" baseline="0" dirty="0" smtClean="0"/>
              <a:t>, but all the other SC-related </a:t>
            </a:r>
            <a:r>
              <a:rPr lang="en-US" b="0" baseline="0" dirty="0" err="1" smtClean="0"/>
              <a:t>configs</a:t>
            </a:r>
            <a:r>
              <a:rPr lang="en-US" b="0" baseline="0" dirty="0" smtClean="0"/>
              <a:t> live in </a:t>
            </a:r>
            <a:r>
              <a:rPr lang="en-US" b="1" baseline="0" dirty="0" err="1" smtClean="0"/>
              <a:t>advanced.config</a:t>
            </a:r>
            <a:r>
              <a:rPr lang="en-US" b="1" baseline="0" dirty="0" smtClean="0"/>
              <a:t>.</a:t>
            </a:r>
            <a:br>
              <a:rPr lang="en-US" b="1" baseline="0" dirty="0" smtClean="0"/>
            </a:br>
            <a:r>
              <a:rPr lang="en-US" b="0" baseline="0" dirty="0" smtClean="0"/>
              <a:t>See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http://</a:t>
            </a:r>
            <a:r>
              <a:rPr lang="en-US" b="0" baseline="0" dirty="0" err="1" smtClean="0"/>
              <a:t>docs.basho.com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riak</a:t>
            </a:r>
            <a:r>
              <a:rPr lang="en-US" b="0" baseline="0" dirty="0" smtClean="0"/>
              <a:t>/latest/ops/advanced/</a:t>
            </a:r>
            <a:r>
              <a:rPr lang="en-US" b="0" baseline="0" dirty="0" err="1" smtClean="0"/>
              <a:t>configs</a:t>
            </a:r>
            <a:r>
              <a:rPr lang="en-US" b="0" baseline="0" dirty="0" smtClean="0"/>
              <a:t>/configuration-files/#Strong-Consistency</a:t>
            </a:r>
          </a:p>
          <a:p>
            <a:pPr marL="228600" indent="-228600">
              <a:buAutoNum type="arabicParenR"/>
            </a:pPr>
            <a:r>
              <a:rPr lang="en-US" b="0" dirty="0" smtClean="0"/>
              <a:t>If</a:t>
            </a:r>
            <a:r>
              <a:rPr lang="en-US" b="0" baseline="0" dirty="0" smtClean="0"/>
              <a:t> you have less than 3 nodes, the Strong Consistency system will not be enabled/activated.</a:t>
            </a:r>
            <a:br>
              <a:rPr lang="en-US" b="0" baseline="0" dirty="0" smtClean="0"/>
            </a:br>
            <a:r>
              <a:rPr lang="en-US" dirty="0" smtClean="0"/>
              <a:t>Strongly consistent Riak is different because it requires that a </a:t>
            </a:r>
            <a:r>
              <a:rPr lang="en-US" b="1" dirty="0" smtClean="0"/>
              <a:t>quorum</a:t>
            </a:r>
            <a:r>
              <a:rPr lang="en-US" dirty="0" smtClean="0"/>
              <a:t> of object replicas be online and reachable, where a quorum is defined as </a:t>
            </a:r>
            <a:r>
              <a:rPr lang="en-US" dirty="0" err="1" smtClean="0"/>
              <a:t>n_val</a:t>
            </a:r>
            <a:r>
              <a:rPr lang="en-US" dirty="0" smtClean="0"/>
              <a:t> / 2 + 1.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For local development,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should just build a local cluster: http://</a:t>
            </a:r>
            <a:r>
              <a:rPr lang="en-US" baseline="0" dirty="0" err="1" smtClean="0"/>
              <a:t>docs.basho.com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quickstart</a:t>
            </a:r>
            <a:r>
              <a:rPr lang="en-US" baseline="0" dirty="0" smtClean="0"/>
              <a:t>/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b="0" baseline="0" dirty="0" smtClean="0"/>
              <a:t>Once you configure and activate a strongly consistent bucket type, you won’t be able to change the </a:t>
            </a:r>
            <a:r>
              <a:rPr lang="en-US" b="0" baseline="0" dirty="0" err="1" smtClean="0"/>
              <a:t>n_val</a:t>
            </a:r>
            <a:r>
              <a:rPr lang="en-US" b="0" baseline="0" dirty="0" smtClean="0"/>
              <a:t> for that type. You’ll get:</a:t>
            </a:r>
            <a:br>
              <a:rPr lang="en-US" b="0" baseline="0" dirty="0" smtClean="0"/>
            </a:br>
            <a:r>
              <a:rPr lang="en-US" dirty="0" smtClean="0"/>
              <a:t>Error updating bucket &lt;</a:t>
            </a:r>
            <a:r>
              <a:rPr lang="en-US" dirty="0" err="1" smtClean="0"/>
              <a:t>bucket_type_name</a:t>
            </a:r>
            <a:r>
              <a:rPr lang="en-US" dirty="0" smtClean="0"/>
              <a:t>&gt;: </a:t>
            </a:r>
            <a:r>
              <a:rPr lang="en-US" dirty="0" err="1" smtClean="0"/>
              <a:t>n_val</a:t>
            </a:r>
            <a:r>
              <a:rPr lang="en-US" dirty="0" smtClean="0"/>
              <a:t> cannot be modified for existing consistent type</a:t>
            </a:r>
            <a:endParaRPr lang="en-US" b="0" baseline="0" dirty="0" smtClean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Riak 2.0 Strong Consistency implements these 4 atomic operations.</a:t>
            </a:r>
          </a:p>
          <a:p>
            <a:endParaRPr lang="en-US" dirty="0" smtClean="0"/>
          </a:p>
          <a:p>
            <a:r>
              <a:rPr lang="en-US" dirty="0" smtClean="0"/>
              <a:t>These are CP, i.e. consistent and partition tolerant. (but not</a:t>
            </a:r>
            <a:r>
              <a:rPr lang="en-US" baseline="0" dirty="0" smtClean="0"/>
              <a:t> highly</a:t>
            </a:r>
            <a:r>
              <a:rPr lang="en-US" dirty="0" smtClean="0"/>
              <a:t> Available)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 need for conflict resolution strategies.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No special syntax</a:t>
            </a:r>
            <a:r>
              <a:rPr lang="en-US" dirty="0" smtClean="0"/>
              <a:t>,</a:t>
            </a:r>
            <a:r>
              <a:rPr lang="en-US" baseline="0" dirty="0" smtClean="0"/>
              <a:t> in the client libraries. You code them like regular operations, just with different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Eventually consistent operations:</a:t>
            </a:r>
            <a:r>
              <a:rPr lang="en-US" baseline="0" dirty="0" smtClean="0"/>
              <a:t> let you set various </a:t>
            </a:r>
            <a:r>
              <a:rPr lang="en-US" b="1" baseline="0" dirty="0" smtClean="0"/>
              <a:t>replication properties</a:t>
            </a:r>
            <a:r>
              <a:rPr lang="en-US" b="0" baseline="0" dirty="0" smtClean="0"/>
              <a:t> (R/W/DW/PW quorums).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Strongly consistent operations: 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You get an implicit PW = quorum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You can control </a:t>
            </a:r>
            <a:r>
              <a:rPr lang="en-US" b="0" baseline="0" dirty="0" err="1" smtClean="0"/>
              <a:t>n_val</a:t>
            </a:r>
            <a:r>
              <a:rPr lang="en-US" b="0" baseline="0" dirty="0" smtClean="0"/>
              <a:t> for the bucket, however. (recommended &gt;= 5).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higher the N value, the more nodes you can lose and still service requests, since </a:t>
            </a:r>
            <a:r>
              <a:rPr lang="en-US" dirty="0" smtClean="0"/>
              <a:t>ensembles remain available as long as a majority of ensemble peers are online and reachable.</a:t>
            </a:r>
          </a:p>
          <a:p>
            <a:pPr marL="171450" indent="-171450">
              <a:buFontTx/>
              <a:buChar char="-"/>
            </a:pPr>
            <a:r>
              <a:rPr lang="en-US" b="0" dirty="0" smtClean="0"/>
              <a:t>i.e.</a:t>
            </a:r>
            <a:r>
              <a:rPr lang="en-US" b="0" baseline="0" dirty="0" smtClean="0"/>
              <a:t> with n=3, you can afford to lose 1 but then you can’t restart a node.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With n=5, you can either lose 2 nodes, OR lose 1 and be able to restart 1 intentionally, etc.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2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If</a:t>
            </a:r>
            <a:r>
              <a:rPr lang="en-US" baseline="0" dirty="0" smtClean="0"/>
              <a:t> a write succeeds, the next GET is *guaranteed* to return that write.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Client will never see out-of-date values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vs</a:t>
            </a:r>
            <a:r>
              <a:rPr lang="en-US" dirty="0" smtClean="0"/>
              <a:t> Eventually Consistent,</a:t>
            </a:r>
            <a:r>
              <a:rPr lang="en-US" baseline="0" dirty="0" smtClean="0"/>
              <a:t> where </a:t>
            </a:r>
            <a:r>
              <a:rPr lang="en-US" dirty="0" smtClean="0"/>
              <a:t>a read may return an out-of-date value, particularly during system or network failures.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Drawback:</a:t>
            </a:r>
            <a:r>
              <a:rPr lang="en-US" baseline="0" dirty="0" smtClean="0"/>
              <a:t> </a:t>
            </a:r>
            <a:r>
              <a:rPr lang="en-US" dirty="0" smtClean="0"/>
              <a:t>that some operations may fail if an insufficient number of object replicas are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0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freshly created objects.</a:t>
            </a:r>
          </a:p>
          <a:p>
            <a:r>
              <a:rPr lang="en-US" dirty="0" smtClean="0"/>
              <a:t>- No context/</a:t>
            </a:r>
            <a:r>
              <a:rPr lang="en-US" dirty="0" err="1" smtClean="0"/>
              <a:t>vclock</a:t>
            </a:r>
            <a:r>
              <a:rPr lang="en-US" dirty="0" smtClean="0"/>
              <a:t> is passed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99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value is unchanged</a:t>
            </a:r>
            <a:r>
              <a:rPr lang="en-US" baseline="0" dirty="0" smtClean="0"/>
              <a:t> since it was last read *by the client*. Meaning, you /have/ to pass in the causal context/</a:t>
            </a:r>
            <a:r>
              <a:rPr lang="en-US" baseline="0" dirty="0" err="1" smtClean="0"/>
              <a:t>vclock</a:t>
            </a:r>
            <a:r>
              <a:rPr lang="en-US" baseline="0" dirty="0" smtClean="0"/>
              <a:t>. (read before you write).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some other client has changed the value meanwhile, the write fails. The app must </a:t>
            </a:r>
            <a:r>
              <a:rPr lang="en-US" b="1" baseline="0" dirty="0" smtClean="0"/>
              <a:t>re-read </a:t>
            </a:r>
            <a:r>
              <a:rPr lang="en-US" baseline="0" dirty="0" smtClean="0"/>
              <a:t>and retry the write.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hey: This means you get atomic increments!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value is unchanged</a:t>
            </a:r>
            <a:r>
              <a:rPr lang="en-US" baseline="0" dirty="0" smtClean="0"/>
              <a:t> since it was last read *by the client*.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SHOULD pass in the causal context/version vector. (read before you write).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pass in the context, and some other client has changed the value meanwhile, the delete fails.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Speaking of Deletes: Deletes are HARD in</a:t>
            </a:r>
            <a:r>
              <a:rPr lang="en-US" baseline="0" dirty="0" smtClean="0"/>
              <a:t> distributed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Strongly Consistent distributed systems, especially so.</a:t>
            </a:r>
          </a:p>
          <a:p>
            <a:r>
              <a:rPr lang="en-US" baseline="0" dirty="0" smtClean="0"/>
              <a:t>- Remember, Tombstones exist to record the </a:t>
            </a:r>
            <a:r>
              <a:rPr lang="en-US" b="1" baseline="0" dirty="0" smtClean="0"/>
              <a:t>intention</a:t>
            </a:r>
            <a:r>
              <a:rPr lang="en-US" b="0" baseline="0" dirty="0" smtClean="0"/>
              <a:t> to delete (versus an accidental replica loss)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garbage collection of consistent tombstones is currently not implemented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deleted keys still take up space, on the order of 50-100 bytes + key size.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GETs of never-written keys create tombstones. (So, be careful). Done this way for consistency (the previous value was a 404, so the tombstone makes sure that sticks).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The definition of Strong Consistency (for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concurrent systems).</a:t>
            </a:r>
          </a:p>
          <a:p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Riak’s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Strong Consistency: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Based on the “Riak Ensemble” project.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It’s, uh, WELL-tested. For a sense of ridiculous failure conditions that we test for: https://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github.com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basho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riak_test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/pull/666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Strongly Consistent operations *do not* increment regular FSM counters. They have their own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info, see:</a:t>
            </a:r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docs.basho.com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/latest/theory/concepts/strong-consistency/ - Strong Consistency Theory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docs.basho.com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/advanced/strong-consistency/ - Using Strong Consistency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docs.basho.com</a:t>
            </a:r>
            <a:r>
              <a:rPr lang="en-US" dirty="0" smtClean="0"/>
              <a:t>/</a:t>
            </a:r>
            <a:r>
              <a:rPr lang="en-US" dirty="0" err="1" smtClean="0"/>
              <a:t>riak</a:t>
            </a:r>
            <a:r>
              <a:rPr lang="en-US" dirty="0" smtClean="0"/>
              <a:t>/latest/ops/advanced/strong-consistency/ -</a:t>
            </a:r>
            <a:r>
              <a:rPr lang="en-US" baseline="0" dirty="0" smtClean="0"/>
              <a:t> Managing Strong Consistency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docs.basho.com</a:t>
            </a:r>
            <a:r>
              <a:rPr lang="en-US" dirty="0" smtClean="0"/>
              <a:t>/</a:t>
            </a:r>
            <a:r>
              <a:rPr lang="en-US" dirty="0" err="1" smtClean="0"/>
              <a:t>riak</a:t>
            </a:r>
            <a:r>
              <a:rPr lang="en-US" dirty="0" smtClean="0"/>
              <a:t>/latest/ops/advanced/</a:t>
            </a:r>
            <a:r>
              <a:rPr lang="en-US" dirty="0" err="1" smtClean="0"/>
              <a:t>configs</a:t>
            </a:r>
            <a:r>
              <a:rPr lang="en-US" dirty="0" smtClean="0"/>
              <a:t>/configuration-files/#Strong-Consistency – Advanced Strong Consistency configuration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(Definition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from Wikipedia: https://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en.wikipedia.org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/wiki/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Linearizability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)</a:t>
            </a:r>
          </a:p>
          <a:p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Unlike eventually consistent operations: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Never generate siblings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- Always operate on the most recently written value of a key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- No partial writes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MDC: strongly consistent buckets will simply be ignored, and NOT replicated.</a:t>
            </a:r>
          </a:p>
          <a:p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 a sense, Strong Consistency is diametrically opposite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from CRDTs – different strategies towards achieving the same thing.</a:t>
            </a:r>
          </a:p>
          <a:p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That said, Basho is working on strongly consistent operations on CRDT-like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Riak core maps primary 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preflists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to ensembles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The number of ensembles equals to the ring size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Each ensemble: elects a leader, establishes an epoch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(An epoch number simply represents a change in leadership)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consistent operations are issued through the leader in a given ensemble </a:t>
            </a: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Leader abandons leadership if any quorum operation ever fails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Everything stops while a new leader is re-elected.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Any time you need conditional operations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Makes for a great complement to eventually consistent data. 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solidFill>
                  <a:schemeClr val="bg1"/>
                </a:solidFill>
                <a:latin typeface="Arial"/>
                <a:cs typeface="Arial"/>
              </a:rPr>
              <a:t>When it’s better for reads to fail than to return a slightly stale value.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For example: User accounts – eventually consistent. But user passwords -- strongly consistent.</a:t>
            </a:r>
          </a:p>
          <a:p>
            <a:pPr marL="0" indent="0">
              <a:buFontTx/>
              <a:buNone/>
            </a:pP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SC could (and should) replace Stanchion in Riak 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Highly scalable strongly consistent operations with no central lock?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Riak now becomes CP, instead of AP, for SC buckets.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Less availability: SC operations </a:t>
            </a:r>
            <a:r>
              <a:rPr lang="en-US" dirty="0" smtClean="0"/>
              <a:t>require a </a:t>
            </a:r>
            <a:r>
              <a:rPr lang="en-US" b="1" dirty="0" smtClean="0"/>
              <a:t>quorum</a:t>
            </a:r>
            <a:r>
              <a:rPr lang="en-US" dirty="0" smtClean="0"/>
              <a:t> of available object replicas to succeed</a:t>
            </a:r>
            <a:r>
              <a:rPr lang="en-US" baseline="0" dirty="0" smtClean="0"/>
              <a:t> (</a:t>
            </a:r>
            <a:r>
              <a:rPr lang="en-US" dirty="0" smtClean="0"/>
              <a:t>N / 2 + 1).</a:t>
            </a:r>
            <a:br>
              <a:rPr lang="en-US" dirty="0" smtClean="0"/>
            </a:br>
            <a:r>
              <a:rPr lang="en-US" dirty="0" smtClean="0"/>
              <a:t>So, if N=5, at</a:t>
            </a:r>
            <a:r>
              <a:rPr lang="en-US" baseline="0" dirty="0" smtClean="0"/>
              <a:t> least 3 replicas must be available, or the operation will fail.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They still provide a high level of fault tolerance. (If quorum exists, SC operations </a:t>
            </a:r>
            <a:r>
              <a:rPr lang="en-US" b="1" baseline="0" dirty="0" smtClean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 still succeed).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Slower: SC reads/writes can potentially be slower than eventual consistent ones (more moving parts to coordinate).</a:t>
            </a:r>
            <a:b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Also, latency spikes when leaders are re-elected (when their lease expires).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However, there are steps you can take to improve performance (see next slide).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Also, see </a:t>
            </a:r>
            <a:r>
              <a:rPr lang="en-US" b="0" baseline="0" dirty="0" err="1" smtClean="0">
                <a:solidFill>
                  <a:schemeClr val="bg1"/>
                </a:solidFill>
                <a:latin typeface="Arial"/>
                <a:cs typeface="Arial"/>
              </a:rPr>
              <a:t>Sargun’s</a:t>
            </a: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 excellent post on benchmarking (the Strong Consistency section): https://</a:t>
            </a:r>
            <a:r>
              <a:rPr lang="en-US" b="0" baseline="0" dirty="0" err="1" smtClean="0">
                <a:solidFill>
                  <a:schemeClr val="bg1"/>
                </a:solidFill>
                <a:latin typeface="Arial"/>
                <a:cs typeface="Arial"/>
              </a:rPr>
              <a:t>medium.com</a:t>
            </a: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/@</a:t>
            </a:r>
            <a:r>
              <a:rPr lang="en-US" b="0" baseline="0" dirty="0" err="1" smtClean="0">
                <a:solidFill>
                  <a:schemeClr val="bg1"/>
                </a:solidFill>
                <a:latin typeface="Arial"/>
                <a:cs typeface="Arial"/>
              </a:rPr>
              <a:t>mustwin</a:t>
            </a:r>
            <a:r>
              <a:rPr lang="en-US" b="0" baseline="0" dirty="0" smtClean="0">
                <a:solidFill>
                  <a:schemeClr val="bg1"/>
                </a:solidFill>
                <a:latin typeface="Arial"/>
                <a:cs typeface="Arial"/>
              </a:rPr>
              <a:t>/benchmarking-riak-bfee93493419</a:t>
            </a: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Higher Ring Size == more consensus groups == finer grained 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sharding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== more concurrency == higher throughput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Strongly consistent ops scale like regular ops (so, add more nodes)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Invest in better/faster disks. From </a:t>
            </a:r>
            <a:r>
              <a:rPr lang="en-US" baseline="0" dirty="0" err="1" smtClean="0">
                <a:solidFill>
                  <a:schemeClr val="bg1"/>
                </a:solidFill>
                <a:latin typeface="Arial"/>
                <a:cs typeface="Arial"/>
              </a:rPr>
              <a:t>Sargun’s</a:t>
            </a:r>
            <a:r>
              <a:rPr lang="en-US" baseline="0" dirty="0" smtClean="0">
                <a:solidFill>
                  <a:schemeClr val="bg1"/>
                </a:solidFill>
                <a:latin typeface="Arial"/>
                <a:cs typeface="Arial"/>
              </a:rPr>
              <a:t> blog post: “</a:t>
            </a:r>
            <a:r>
              <a:rPr lang="en-US" dirty="0" smtClean="0"/>
              <a:t>I/O was starved during the</a:t>
            </a:r>
            <a:r>
              <a:rPr lang="en-US" baseline="0" dirty="0" smtClean="0"/>
              <a:t> [SC] </a:t>
            </a:r>
            <a:r>
              <a:rPr lang="en-US" dirty="0" smtClean="0"/>
              <a:t>test due to more information (AAE trees of the strong consistency information) being logged to disk.” </a:t>
            </a:r>
            <a:br>
              <a:rPr lang="en-US" dirty="0" smtClean="0"/>
            </a:br>
            <a:r>
              <a:rPr lang="en-US" dirty="0" smtClean="0"/>
              <a:t>Upgrading the disk I/O improved the throughput dramatically.</a:t>
            </a:r>
            <a:endParaRPr lang="en-US" baseline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basho_h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65" y="5565448"/>
            <a:ext cx="1791535" cy="59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154" y="6236148"/>
            <a:ext cx="34219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Open Sans"/>
                <a:cs typeface="Open Sans"/>
              </a:rPr>
              <a:t>This presentation includes information that is confidential and proprietary to Basho Technologies and should not be forwarded or distributed without Basho's prior written consent</a:t>
            </a:r>
            <a:r>
              <a:rPr lang="en-US" sz="800" dirty="0" smtClean="0">
                <a:solidFill>
                  <a:schemeClr val="tx1"/>
                </a:solidFill>
                <a:latin typeface="Open Sans"/>
                <a:cs typeface="Open Sans"/>
              </a:rPr>
              <a:t>. © 2014. Basho Technologies, Inc.  All Rights Reserved.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80154" y="6236148"/>
            <a:ext cx="34219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5">
                    <a:lumMod val="90000"/>
                  </a:schemeClr>
                </a:solidFill>
                <a:latin typeface="Open Sans"/>
                <a:cs typeface="Open Sans"/>
              </a:rPr>
              <a:t>This presentation includes information that is confidential and proprietary to Basho Technologies and should not be forwarded or distributed without Basho's prior written consent</a:t>
            </a:r>
            <a:r>
              <a:rPr lang="en-US" sz="700" dirty="0" smtClean="0">
                <a:solidFill>
                  <a:schemeClr val="accent5">
                    <a:lumMod val="90000"/>
                  </a:schemeClr>
                </a:solidFill>
                <a:latin typeface="Open Sans"/>
                <a:cs typeface="Open Sans"/>
              </a:rPr>
              <a:t>. © 2014. Basho Technologies, Inc.  All Rights Reserved.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dirty="0">
              <a:solidFill>
                <a:schemeClr val="accent5">
                  <a:lumMod val="9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9450" y="3277805"/>
            <a:ext cx="4635500" cy="13966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8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Presentation Title</a:t>
            </a:r>
          </a:p>
          <a:p>
            <a:pPr lvl="0"/>
            <a:r>
              <a:rPr lang="en-GB" dirty="0" smtClean="0"/>
              <a:t>And second line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79450" y="4861790"/>
            <a:ext cx="4635500" cy="4784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79450" y="5356781"/>
            <a:ext cx="4635500" cy="4397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 descr="bash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7" y="522025"/>
            <a:ext cx="4367930" cy="14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1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514"/>
            <a:ext cx="8229600" cy="512265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2013"/>
            <a:ext cx="8229600" cy="4864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0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</p:spTree>
    <p:extLst>
      <p:ext uri="{BB962C8B-B14F-4D97-AF65-F5344CB8AC3E}">
        <p14:creationId xmlns:p14="http://schemas.microsoft.com/office/powerpoint/2010/main" val="20025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06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5_quest.png"/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300" y="152400"/>
            <a:ext cx="1539291" cy="25329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44031" y="894515"/>
            <a:ext cx="5252107" cy="846138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GB" dirty="0" smtClean="0"/>
              <a:t>Questions</a:t>
            </a:r>
            <a:endParaRPr lang="en-US" dirty="0"/>
          </a:p>
        </p:txBody>
      </p:sp>
      <p:pic>
        <p:nvPicPr>
          <p:cNvPr id="9" name="Picture 8" descr="unnamed-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9" y="2984272"/>
            <a:ext cx="163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unnam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9" y="2984272"/>
            <a:ext cx="1638300" cy="2819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44031" y="1481492"/>
            <a:ext cx="5252107" cy="1123328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</a:lstStyle>
          <a:p>
            <a:pPr lvl="0"/>
            <a:r>
              <a:rPr lang="en-GB" dirty="0" smtClean="0"/>
              <a:t>Name </a:t>
            </a:r>
          </a:p>
          <a:p>
            <a:pPr lvl="0"/>
            <a:r>
              <a:rPr lang="en-GB" dirty="0" smtClean="0"/>
              <a:t>&amp; Contact details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03962" y="651206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1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2013"/>
            <a:ext cx="8229600" cy="4864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Basho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</p:spTree>
    <p:extLst>
      <p:ext uri="{BB962C8B-B14F-4D97-AF65-F5344CB8AC3E}">
        <p14:creationId xmlns:p14="http://schemas.microsoft.com/office/powerpoint/2010/main" val="253415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gsaw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753" y="458627"/>
            <a:ext cx="4035687" cy="3209651"/>
          </a:xfrm>
          <a:prstGeom prst="rect">
            <a:avLst/>
          </a:prstGeom>
        </p:spPr>
      </p:pic>
      <p:pic>
        <p:nvPicPr>
          <p:cNvPr id="16" name="Picture 15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64044" y="3383913"/>
            <a:ext cx="4035687" cy="3209651"/>
          </a:xfrm>
          <a:prstGeom prst="rect">
            <a:avLst/>
          </a:prstGeom>
        </p:spPr>
      </p:pic>
      <p:pic>
        <p:nvPicPr>
          <p:cNvPr id="17" name="Picture 16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950163" y="767513"/>
            <a:ext cx="4035687" cy="3209651"/>
          </a:xfrm>
          <a:prstGeom prst="rect">
            <a:avLst/>
          </a:prstGeom>
        </p:spPr>
      </p:pic>
      <p:pic>
        <p:nvPicPr>
          <p:cNvPr id="19" name="Picture 18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4117991" y="3021988"/>
            <a:ext cx="4035687" cy="320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s2_banner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9675" y="2484512"/>
            <a:ext cx="3901570" cy="171912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3057582"/>
            <a:ext cx="3209925" cy="5640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 smtClean="0"/>
              <a:t>USE CAPITALS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7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554"/>
            <a:ext cx="8229600" cy="507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sho_hor.png"/>
          <p:cNvPicPr>
            <a:picLocks noChangeAspect="1"/>
          </p:cNvPicPr>
          <p:nvPr/>
        </p:nvPicPr>
        <p:blipFill>
          <a:blip r:embed="rId13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  <p:pic>
        <p:nvPicPr>
          <p:cNvPr id="8" name="Picture 7" descr="basho_hor.png"/>
          <p:cNvPicPr>
            <a:picLocks noChangeAspect="1"/>
          </p:cNvPicPr>
          <p:nvPr/>
        </p:nvPicPr>
        <p:blipFill>
          <a:blip r:embed="rId13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68" r:id="rId4"/>
    <p:sldLayoutId id="2147483664" r:id="rId5"/>
    <p:sldLayoutId id="2147483666" r:id="rId6"/>
    <p:sldLayoutId id="2147483669" r:id="rId7"/>
    <p:sldLayoutId id="2147483667" r:id="rId8"/>
    <p:sldLayoutId id="2147483679" r:id="rId9"/>
    <p:sldLayoutId id="2147483680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cap="all">
          <a:solidFill>
            <a:srgbClr val="E783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chemeClr val="accent3"/>
        </a:buClr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6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4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3514"/>
            <a:ext cx="8229600" cy="51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5">
                    <a:lumMod val="90000"/>
                  </a:schemeClr>
                </a:solidFill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5">
                    <a:lumMod val="90000"/>
                  </a:schemeClr>
                </a:solidFill>
              </a:defRPr>
            </a:lvl1pPr>
          </a:lstStyle>
          <a:p>
            <a:fld id="{EC2BB94D-F89A-7F4A-9290-492A03B4CA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sho_hor.png"/>
          <p:cNvPicPr>
            <a:picLocks noChangeAspect="1"/>
          </p:cNvPicPr>
          <p:nvPr/>
        </p:nvPicPr>
        <p:blipFill>
          <a:blip r:embed="rId10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chemeClr val="accent3"/>
        </a:buClr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Strong Consistency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 Services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February,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4200" y="509211"/>
            <a:ext cx="245184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Limitations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70349" y="1673985"/>
            <a:ext cx="3935518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Doesn’t work with: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MDC Replication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Secondary Indexes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CRDTs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Pre/Post-commit hooks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4536" y="1671570"/>
            <a:ext cx="3537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Be careful with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Client </a:t>
            </a:r>
            <a:r>
              <a:rPr lang="en-US" sz="2400" dirty="0" smtClean="0">
                <a:solidFill>
                  <a:schemeClr val="bg1"/>
                </a:solidFill>
              </a:rPr>
              <a:t>code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Bitcask’s</a:t>
            </a:r>
            <a:r>
              <a:rPr lang="en-US" sz="2400" dirty="0" smtClean="0">
                <a:solidFill>
                  <a:schemeClr val="bg1"/>
                </a:solidFill>
              </a:rPr>
              <a:t> TTL/expiry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4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6369" y="509211"/>
            <a:ext cx="32075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Search + S.C. 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70350" y="1673985"/>
            <a:ext cx="7603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K/V: </a:t>
            </a:r>
            <a:r>
              <a:rPr lang="en-US" sz="2800" dirty="0" smtClean="0">
                <a:solidFill>
                  <a:schemeClr val="bg1"/>
                </a:solidFill>
              </a:rPr>
              <a:t>Strongly Consistent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rgbClr val="F0AD69"/>
                </a:solidFill>
              </a:rPr>
              <a:t>Search indexing: </a:t>
            </a:r>
            <a:r>
              <a:rPr lang="en-US" sz="2800" dirty="0" smtClean="0">
                <a:solidFill>
                  <a:schemeClr val="bg1"/>
                </a:solidFill>
              </a:rPr>
              <a:t>(very) Eventually Consistent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673" y="4014745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Mix carefully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455308"/>
            <a:ext cx="6045200" cy="2134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Arial"/>
                <a:cs typeface="Arial"/>
              </a:rPr>
              <a:t>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Enable it in each node’s </a:t>
            </a:r>
            <a:r>
              <a:rPr lang="en-US" sz="3200" dirty="0" err="1" smtClean="0">
                <a:latin typeface="Arial"/>
                <a:cs typeface="Arial"/>
              </a:rPr>
              <a:t>riak.conf</a:t>
            </a:r>
            <a:r>
              <a:rPr lang="en-US" sz="3200" dirty="0" smtClean="0">
                <a:latin typeface="Arial"/>
                <a:cs typeface="Arial"/>
              </a:rPr>
              <a:t> (&amp; reboot):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 err="1" smtClean="0">
                <a:latin typeface="Courier New"/>
                <a:cs typeface="Courier New"/>
              </a:rPr>
              <a:t>strong_consistency</a:t>
            </a:r>
            <a:r>
              <a:rPr lang="en-US" sz="3200" dirty="0" smtClean="0">
                <a:latin typeface="Courier New"/>
                <a:cs typeface="Courier New"/>
              </a:rPr>
              <a:t> =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Have &gt;= 3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Config &amp; Activate on a bucket type level</a:t>
            </a:r>
            <a:endParaRPr lang="en-US" sz="32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69610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To Enable Strong Consistency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9466" y="3717948"/>
            <a:ext cx="736600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cs typeface="Arial"/>
              </a:rPr>
              <a:t>You SHOULD</a:t>
            </a:r>
            <a:r>
              <a:rPr lang="en-US" sz="2700" b="1" dirty="0" smtClean="0">
                <a:cs typeface="Arial"/>
              </a:rPr>
              <a:t>:</a:t>
            </a:r>
            <a:endParaRPr lang="en-US" sz="2700" b="1" dirty="0">
              <a:cs typeface="Arial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700" dirty="0">
                <a:cs typeface="Arial"/>
              </a:rPr>
              <a:t>Enable AAE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700" dirty="0" err="1">
                <a:cs typeface="Arial"/>
              </a:rPr>
              <a:t>n_val</a:t>
            </a:r>
            <a:r>
              <a:rPr lang="en-US" sz="2700" dirty="0">
                <a:cs typeface="Arial"/>
              </a:rPr>
              <a:t> &gt;= </a:t>
            </a:r>
            <a:r>
              <a:rPr lang="en-US" sz="2700" dirty="0" smtClean="0">
                <a:cs typeface="Arial"/>
              </a:rPr>
              <a:t>5 (for that bucket type)</a:t>
            </a:r>
            <a:endParaRPr lang="en-US" sz="2700" dirty="0">
              <a:cs typeface="Arial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700" dirty="0">
                <a:cs typeface="Arial"/>
              </a:rPr>
              <a:t>Set </a:t>
            </a:r>
            <a:r>
              <a:rPr lang="en-US" sz="2700" dirty="0" err="1">
                <a:latin typeface="Courier New"/>
                <a:cs typeface="Courier New"/>
              </a:rPr>
              <a:t>target_n_val</a:t>
            </a:r>
            <a:r>
              <a:rPr lang="en-US" sz="2700" dirty="0">
                <a:latin typeface="Courier New"/>
                <a:cs typeface="Courier New"/>
              </a:rPr>
              <a:t> = </a:t>
            </a:r>
            <a:r>
              <a:rPr lang="en-US" sz="2700" dirty="0" err="1">
                <a:latin typeface="Courier New"/>
                <a:cs typeface="Courier New"/>
              </a:rPr>
              <a:t>n_val</a:t>
            </a:r>
            <a:r>
              <a:rPr lang="en-US" sz="2700" dirty="0"/>
              <a:t> (default is 4)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700" dirty="0">
                <a:cs typeface="Arial"/>
              </a:rPr>
              <a:t>Reboot nodes only one at a time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9701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2352043" y="2014108"/>
            <a:ext cx="4902200" cy="415925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 GET</a:t>
            </a:r>
          </a:p>
          <a:p>
            <a:pPr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 Conditional PUT</a:t>
            </a:r>
          </a:p>
          <a:p>
            <a:pPr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 Conditional MODIFY</a:t>
            </a:r>
          </a:p>
          <a:p>
            <a:pPr>
              <a:buFont typeface="+mj-lt"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 DELETE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Operations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626533" y="1455308"/>
            <a:ext cx="6299199" cy="237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/>
                <a:cs typeface="Arial"/>
              </a:rPr>
              <a:t>Instead:</a:t>
            </a:r>
          </a:p>
          <a:p>
            <a:r>
              <a:rPr lang="en-US" sz="3200" dirty="0" smtClean="0">
                <a:latin typeface="Arial"/>
                <a:cs typeface="Arial"/>
              </a:rPr>
              <a:t>PW = quorum</a:t>
            </a:r>
          </a:p>
          <a:p>
            <a:r>
              <a:rPr lang="en-US" sz="3200" b="1" dirty="0" err="1" smtClean="0">
                <a:latin typeface="Arial"/>
                <a:cs typeface="Arial"/>
              </a:rPr>
              <a:t>n_val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dictates fault tolerance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69610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No Quorum Parameters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4875"/>
              </p:ext>
            </p:extLst>
          </p:nvPr>
        </p:nvGraphicFramePr>
        <p:xfrm>
          <a:off x="2352043" y="3969908"/>
          <a:ext cx="4233333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111"/>
                <a:gridCol w="1411111"/>
                <a:gridCol w="1411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n_val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Tolerated node loss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Intentional</a:t>
                      </a:r>
                    </a:p>
                    <a:p>
                      <a:pPr algn="ctr"/>
                      <a:r>
                        <a:rPr lang="en-US" dirty="0" smtClean="0"/>
                        <a:t>restart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1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1261532" y="1572882"/>
            <a:ext cx="7052735" cy="4159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Arial"/>
                <a:cs typeface="Arial"/>
              </a:rPr>
              <a:t>Like a normal GET, but:</a:t>
            </a:r>
          </a:p>
          <a:p>
            <a:r>
              <a:rPr lang="en-US" sz="2800" b="1" dirty="0" smtClean="0">
                <a:latin typeface="Arial"/>
                <a:cs typeface="Arial"/>
              </a:rPr>
              <a:t>Guaranteed</a:t>
            </a:r>
            <a:r>
              <a:rPr lang="en-US" sz="2800" dirty="0" smtClean="0">
                <a:latin typeface="Arial"/>
                <a:cs typeface="Arial"/>
              </a:rPr>
              <a:t> most recently written value</a:t>
            </a:r>
          </a:p>
          <a:p>
            <a:r>
              <a:rPr lang="en-US" sz="2800" dirty="0" smtClean="0">
                <a:latin typeface="Arial"/>
                <a:cs typeface="Arial"/>
              </a:rPr>
              <a:t>Never siblings</a:t>
            </a:r>
          </a:p>
          <a:p>
            <a:pPr marL="0" indent="0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How to perform it: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Issue a regular “fetch value” on a strongly consistent bucket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GET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1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1261532" y="1572882"/>
            <a:ext cx="7052735" cy="4159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Arial"/>
                <a:cs typeface="Arial"/>
              </a:rPr>
              <a:t>“PUT if does not exist”  (Atomic)</a:t>
            </a:r>
            <a:endParaRPr lang="en-US" sz="2800" b="1" dirty="0"/>
          </a:p>
          <a:p>
            <a:r>
              <a:rPr lang="en-US" sz="2800" dirty="0" smtClean="0">
                <a:latin typeface="Arial"/>
                <a:cs typeface="Arial"/>
              </a:rPr>
              <a:t>If key is new or was deleted: </a:t>
            </a:r>
            <a:r>
              <a:rPr lang="en-US" sz="2800" b="1" dirty="0" smtClean="0">
                <a:latin typeface="Arial"/>
                <a:cs typeface="Arial"/>
              </a:rPr>
              <a:t>succeeds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key already </a:t>
            </a:r>
            <a:r>
              <a:rPr lang="en-US" sz="2800" dirty="0" smtClean="0"/>
              <a:t>exists: </a:t>
            </a:r>
            <a:r>
              <a:rPr lang="en-US" sz="2800" dirty="0"/>
              <a:t>the operation </a:t>
            </a:r>
            <a:r>
              <a:rPr lang="en-US" sz="2800" b="1" dirty="0" smtClean="0"/>
              <a:t>fails</a:t>
            </a:r>
          </a:p>
          <a:p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How to perform it: 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Issue a ‘store object’ op with no causal context (without reading the object first).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Conditional PUT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9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1261532" y="1572882"/>
            <a:ext cx="7052735" cy="4159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”compare </a:t>
            </a:r>
            <a:r>
              <a:rPr lang="en-US" sz="3200" dirty="0"/>
              <a:t>and swap (CAS</a:t>
            </a:r>
            <a:r>
              <a:rPr lang="en-US" sz="3200" dirty="0" smtClean="0"/>
              <a:t>)” (Atomic)</a:t>
            </a:r>
            <a:endParaRPr lang="en-US" sz="2800" b="1" dirty="0"/>
          </a:p>
          <a:p>
            <a:r>
              <a:rPr lang="en-US" sz="2800" dirty="0" smtClean="0">
                <a:latin typeface="Arial"/>
                <a:cs typeface="Arial"/>
              </a:rPr>
              <a:t>If </a:t>
            </a:r>
            <a:r>
              <a:rPr lang="en-US" sz="2800" b="1" dirty="0" smtClean="0">
                <a:latin typeface="Arial"/>
                <a:cs typeface="Arial"/>
              </a:rPr>
              <a:t>value unchanged </a:t>
            </a:r>
            <a:r>
              <a:rPr lang="en-US" sz="2800" dirty="0" smtClean="0">
                <a:latin typeface="Arial"/>
                <a:cs typeface="Arial"/>
              </a:rPr>
              <a:t>since last read: </a:t>
            </a:r>
            <a:r>
              <a:rPr lang="en-US" sz="2800" b="1" dirty="0" smtClean="0">
                <a:latin typeface="Arial"/>
                <a:cs typeface="Arial"/>
              </a:rPr>
              <a:t>succeeds</a:t>
            </a:r>
          </a:p>
          <a:p>
            <a:r>
              <a:rPr lang="en-US" sz="2800" dirty="0" smtClean="0"/>
              <a:t>Otherwise: </a:t>
            </a:r>
            <a:r>
              <a:rPr lang="en-US" sz="2800" b="1" dirty="0" smtClean="0"/>
              <a:t>fails</a:t>
            </a:r>
          </a:p>
          <a:p>
            <a:pPr marL="0" indent="0">
              <a:buNone/>
            </a:pPr>
            <a:endParaRPr lang="en-US" sz="28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How to perform it: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Issue a ‘fetch object’ op </a:t>
            </a:r>
            <a:r>
              <a:rPr lang="en-US" sz="2800" b="1" i="1" dirty="0" smtClean="0">
                <a:latin typeface="Arial"/>
                <a:cs typeface="Arial"/>
              </a:rPr>
              <a:t>with</a:t>
            </a:r>
            <a:r>
              <a:rPr lang="en-US" sz="2800" dirty="0" smtClean="0">
                <a:latin typeface="Arial"/>
                <a:cs typeface="Arial"/>
              </a:rPr>
              <a:t> causal context. (</a:t>
            </a:r>
            <a:r>
              <a:rPr lang="en-US" sz="2800" dirty="0" err="1" smtClean="0">
                <a:latin typeface="Arial"/>
                <a:cs typeface="Arial"/>
              </a:rPr>
              <a:t>ie</a:t>
            </a:r>
            <a:r>
              <a:rPr lang="en-US" sz="2800" dirty="0" smtClean="0">
                <a:latin typeface="Arial"/>
                <a:cs typeface="Arial"/>
              </a:rPr>
              <a:t> read before you write). Otherwise see Conditional PUT.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Conditional MODIFY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3149599"/>
            <a:ext cx="50329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/>
                <a:cs typeface="Courier New"/>
              </a:rPr>
              <a:t>java.lang.IllegalArgumentException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VClock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cannot be null.</a:t>
            </a:r>
          </a:p>
        </p:txBody>
      </p:sp>
    </p:spTree>
    <p:extLst>
      <p:ext uri="{BB962C8B-B14F-4D97-AF65-F5344CB8AC3E}">
        <p14:creationId xmlns:p14="http://schemas.microsoft.com/office/powerpoint/2010/main" val="156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1261532" y="1572882"/>
            <a:ext cx="7052735" cy="41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Safe or unsafe delete. (Atomic)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dirty="0" smtClean="0"/>
              <a:t>With causal context: Safe</a:t>
            </a:r>
            <a:r>
              <a:rPr lang="en-US" sz="2800" dirty="0"/>
              <a:t> </a:t>
            </a:r>
            <a:r>
              <a:rPr lang="en-US" sz="2800" dirty="0" smtClean="0"/>
              <a:t>delete</a:t>
            </a:r>
            <a:br>
              <a:rPr lang="en-US" sz="2800" dirty="0" smtClean="0"/>
            </a:br>
            <a:r>
              <a:rPr lang="en-US" sz="2800" dirty="0" smtClean="0"/>
              <a:t>(“conditional delete”, only if unchanged)</a:t>
            </a:r>
          </a:p>
          <a:p>
            <a:r>
              <a:rPr lang="en-US" sz="2800" dirty="0" smtClean="0"/>
              <a:t>No causal context: Clobber</a:t>
            </a:r>
            <a:endParaRPr lang="en-US" sz="280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DELETE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0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1261532" y="1572882"/>
            <a:ext cx="7052735" cy="41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Strongly Consistent </a:t>
            </a:r>
            <a:r>
              <a:rPr lang="en-US" sz="3200" b="1" dirty="0" smtClean="0"/>
              <a:t>tombstones</a:t>
            </a:r>
            <a:r>
              <a:rPr lang="en-US" sz="3200" dirty="0" smtClean="0"/>
              <a:t> are </a:t>
            </a:r>
            <a:r>
              <a:rPr lang="en-US" sz="3200" b="1" dirty="0" smtClean="0"/>
              <a:t>not</a:t>
            </a:r>
            <a:r>
              <a:rPr lang="en-US" sz="3200" dirty="0" smtClean="0"/>
              <a:t> garbage-collected / cleared.</a:t>
            </a:r>
            <a:endParaRPr lang="en-US" sz="2800" b="1" dirty="0"/>
          </a:p>
          <a:p>
            <a:r>
              <a:rPr lang="en-US" sz="2800" dirty="0"/>
              <a:t>(The actual space that the object data took up is reclaimed as usual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Equivalent to </a:t>
            </a:r>
            <a:r>
              <a:rPr lang="en-US" sz="2600" dirty="0" err="1" smtClean="0">
                <a:solidFill>
                  <a:schemeClr val="tx1"/>
                </a:solidFill>
                <a:latin typeface="Courier New"/>
                <a:cs typeface="Courier New"/>
              </a:rPr>
              <a:t>delete_mode</a:t>
            </a:r>
            <a:r>
              <a:rPr lang="en-US" sz="2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ourier New"/>
                <a:cs typeface="Courier New"/>
              </a:rPr>
              <a:t>= keep</a:t>
            </a:r>
          </a:p>
          <a:p>
            <a:r>
              <a:rPr lang="en-US" sz="2800" dirty="0" smtClean="0"/>
              <a:t>Also, 404 Not Founds create tombstones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Known Limitation (working on it)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68817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TOMBSTONES in 2.0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671" y="302882"/>
            <a:ext cx="851946" cy="10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1429" y="1933408"/>
            <a:ext cx="44327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(It’s used to mean a lot of different things)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s4_riask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2888590"/>
            <a:ext cx="1533950" cy="762775"/>
          </a:xfrm>
          <a:prstGeom prst="rect">
            <a:avLst/>
          </a:prstGeom>
        </p:spPr>
      </p:pic>
      <p:pic>
        <p:nvPicPr>
          <p:cNvPr id="29" name="Picture 28" descr="s5_quest.png"/>
          <p:cNvPicPr>
            <a:picLocks noChangeAspect="1"/>
          </p:cNvPicPr>
          <p:nvPr/>
        </p:nvPicPr>
        <p:blipFill>
          <a:blip r:embed="rId4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162" y="64369"/>
            <a:ext cx="1257299" cy="2068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8237" y="386101"/>
            <a:ext cx="11971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What is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1429" y="816988"/>
            <a:ext cx="444993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Strong Consistency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56616" y="3905365"/>
            <a:ext cx="7603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Strong Consistency =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single</a:t>
            </a:r>
            <a:r>
              <a:rPr lang="en-US" sz="3200" b="1" dirty="0">
                <a:solidFill>
                  <a:schemeClr val="bg1"/>
                </a:solidFill>
              </a:rPr>
              <a:t>-key 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52591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4758267" y="1437416"/>
            <a:ext cx="3928533" cy="4631068"/>
          </a:xfrm>
          <a:solidFill>
            <a:schemeClr val="accent5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consistent_gets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consistent_gets_total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consistent_get_objsize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_*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consistent_get_time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_*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consistent_puts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consistent_puts_total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consistent_put_objsize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_*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consistent_put_time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_*</a:t>
            </a: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68817"/>
            <a:ext cx="8229600" cy="754062"/>
          </a:xfrm>
        </p:spPr>
        <p:txBody>
          <a:bodyPr/>
          <a:lstStyle/>
          <a:p>
            <a:r>
              <a:rPr lang="en-US" b="1" cap="none" dirty="0" smtClean="0">
                <a:latin typeface="Arial"/>
                <a:cs typeface="Arial"/>
              </a:rPr>
              <a:t>Separate Stats</a:t>
            </a:r>
            <a:endParaRPr lang="en-US" b="1" cap="none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3" y="142876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019" y="1437416"/>
            <a:ext cx="2733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Regular stats: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not incremented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8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ho-logo-white-hori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151" y="2410924"/>
            <a:ext cx="4762500" cy="17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3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9" name="Picture 28" descr="s5_quest.png"/>
          <p:cNvPicPr>
            <a:picLocks noChangeAspect="1"/>
          </p:cNvPicPr>
          <p:nvPr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162" y="64369"/>
            <a:ext cx="1257299" cy="2068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826" y="386101"/>
            <a:ext cx="23344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Ok, so what is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6143" y="816988"/>
            <a:ext cx="158051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Atomic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56616" y="3120535"/>
            <a:ext cx="76030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 operation is atomic: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f </a:t>
            </a:r>
            <a:r>
              <a:rPr lang="en-US" sz="2400" dirty="0">
                <a:solidFill>
                  <a:schemeClr val="bg1"/>
                </a:solidFill>
              </a:rPr>
              <a:t>it appears to the rest of the system to occur instantaneously.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guarantee of isolation from concurrent </a:t>
            </a:r>
            <a:r>
              <a:rPr lang="en-US" sz="2200" dirty="0" smtClean="0">
                <a:solidFill>
                  <a:schemeClr val="bg1"/>
                </a:solidFill>
              </a:rPr>
              <a:t>processes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succeed-or-fail (similar to RDBMS transactions)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5733" y="1766779"/>
            <a:ext cx="4347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(a.k.a. </a:t>
            </a:r>
            <a:r>
              <a:rPr lang="en-US" sz="2000" dirty="0" err="1" smtClean="0">
                <a:solidFill>
                  <a:srgbClr val="FFFFFF"/>
                </a:solidFill>
              </a:rPr>
              <a:t>linearizable</a:t>
            </a:r>
            <a:r>
              <a:rPr lang="en-US" sz="2000" dirty="0" smtClean="0">
                <a:solidFill>
                  <a:srgbClr val="FFFFFF"/>
                </a:solidFill>
              </a:rPr>
              <a:t> or uninterruptible)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422" y="386101"/>
            <a:ext cx="24353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What about the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0178" y="816988"/>
            <a:ext cx="237244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Single key 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56616" y="2155335"/>
            <a:ext cx="760306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Doesn’t support multi-key atomic operations (say, to different buckets)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Doesn’t (yet) work with: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Multi Data Center Replication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CRDTs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0702" y="969388"/>
            <a:ext cx="9181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 part?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18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6608" y="695478"/>
            <a:ext cx="35070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Implementation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065" y="1828800"/>
            <a:ext cx="7827784" cy="39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Multi-PAXOS algorithm (</a:t>
            </a:r>
            <a:r>
              <a:rPr lang="en-US" sz="3600" b="1" dirty="0" smtClean="0">
                <a:solidFill>
                  <a:srgbClr val="FFFFFF"/>
                </a:solidFill>
              </a:rPr>
              <a:t>lock-less</a:t>
            </a:r>
            <a:r>
              <a:rPr lang="en-US" sz="3600" dirty="0" smtClea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Ensembles: consensus groups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Leader Election (out of each group)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Leader leases (expire eventually)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All Ops require </a:t>
            </a:r>
            <a:r>
              <a:rPr lang="en-US" sz="3600" b="1" dirty="0" smtClean="0">
                <a:solidFill>
                  <a:srgbClr val="FFFFFF"/>
                </a:solidFill>
              </a:rPr>
              <a:t>quorum</a:t>
            </a:r>
            <a:r>
              <a:rPr lang="en-US" sz="3600" dirty="0" smtClean="0">
                <a:solidFill>
                  <a:srgbClr val="FFFFFF"/>
                </a:solidFill>
              </a:rPr>
              <a:t> of followers</a:t>
            </a:r>
          </a:p>
        </p:txBody>
      </p:sp>
    </p:spTree>
    <p:extLst>
      <p:ext uri="{BB962C8B-B14F-4D97-AF65-F5344CB8AC3E}">
        <p14:creationId xmlns:p14="http://schemas.microsoft.com/office/powerpoint/2010/main" val="280735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95790" y="695478"/>
            <a:ext cx="250870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Use Cases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2267" y="1964267"/>
            <a:ext cx="6455613" cy="3769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Credentials (user passwords)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Privacy / Permission settings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Inventory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FFFFFF"/>
                </a:solidFill>
              </a:rPr>
              <a:t>Mutex</a:t>
            </a:r>
            <a:r>
              <a:rPr lang="en-US" sz="3600" dirty="0" smtClean="0">
                <a:solidFill>
                  <a:srgbClr val="FFFFFF"/>
                </a:solidFill>
              </a:rPr>
              <a:t> / Locks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(process this item only once)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6207" y="695478"/>
            <a:ext cx="40678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What’s the catch?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1905000"/>
            <a:ext cx="622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0887" y="695478"/>
            <a:ext cx="213850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Tradeoffs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7826" y="2218267"/>
            <a:ext cx="6583854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4000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FFFFFF"/>
                </a:solidFill>
              </a:rPr>
              <a:t>Less </a:t>
            </a:r>
            <a:r>
              <a:rPr lang="en-US" sz="3600" dirty="0" smtClean="0">
                <a:solidFill>
                  <a:srgbClr val="FFFFFF"/>
                </a:solidFill>
              </a:rPr>
              <a:t>availability </a:t>
            </a:r>
          </a:p>
          <a:p>
            <a:pPr marL="742950" indent="-742950">
              <a:lnSpc>
                <a:spcPct val="14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rgbClr val="FFFFFF"/>
                </a:solidFill>
              </a:rPr>
              <a:t>Slightly slower performance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0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1996" y="695478"/>
            <a:ext cx="561627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78330"/>
                </a:solidFill>
                <a:latin typeface="Arial"/>
                <a:cs typeface="Arial"/>
              </a:rPr>
              <a:t>To Improve Performance</a:t>
            </a:r>
            <a:endParaRPr lang="en-US" sz="4000" dirty="0">
              <a:solidFill>
                <a:srgbClr val="E7833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53" y="139879"/>
            <a:ext cx="218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8667" y="2218267"/>
            <a:ext cx="6250429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Increase Ring Size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Add More Nodes ™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FFFFFF"/>
                </a:solidFill>
              </a:rPr>
              <a:t>Improve Disk I/O (i.e. SSDs)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 Corp Powerpoint Template 2015_v1H-1">
  <a:themeElements>
    <a:clrScheme name="Basho">
      <a:dk1>
        <a:sysClr val="windowText" lastClr="000000"/>
      </a:dk1>
      <a:lt1>
        <a:sysClr val="window" lastClr="FFFFFF"/>
      </a:lt1>
      <a:dk2>
        <a:srgbClr val="29323D"/>
      </a:dk2>
      <a:lt2>
        <a:srgbClr val="556E77"/>
      </a:lt2>
      <a:accent1>
        <a:srgbClr val="CB5C22"/>
      </a:accent1>
      <a:accent2>
        <a:srgbClr val="94B6A7"/>
      </a:accent2>
      <a:accent3>
        <a:srgbClr val="F0AD69"/>
      </a:accent3>
      <a:accent4>
        <a:srgbClr val="7B8287"/>
      </a:accent4>
      <a:accent5>
        <a:srgbClr val="CECECF"/>
      </a:accent5>
      <a:accent6>
        <a:srgbClr val="E7F2F1"/>
      </a:accent6>
      <a:hlink>
        <a:srgbClr val="E78330"/>
      </a:hlink>
      <a:folHlink>
        <a:srgbClr val="649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Basho">
      <a:dk1>
        <a:sysClr val="windowText" lastClr="000000"/>
      </a:dk1>
      <a:lt1>
        <a:sysClr val="window" lastClr="FFFFFF"/>
      </a:lt1>
      <a:dk2>
        <a:srgbClr val="29323D"/>
      </a:dk2>
      <a:lt2>
        <a:srgbClr val="556E77"/>
      </a:lt2>
      <a:accent1>
        <a:srgbClr val="CB5C22"/>
      </a:accent1>
      <a:accent2>
        <a:srgbClr val="94B6A7"/>
      </a:accent2>
      <a:accent3>
        <a:srgbClr val="F0AD69"/>
      </a:accent3>
      <a:accent4>
        <a:srgbClr val="7B8287"/>
      </a:accent4>
      <a:accent5>
        <a:srgbClr val="CECECF"/>
      </a:accent5>
      <a:accent6>
        <a:srgbClr val="E7F2F1"/>
      </a:accent6>
      <a:hlink>
        <a:srgbClr val="E78330"/>
      </a:hlink>
      <a:folHlink>
        <a:srgbClr val="649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 Corp Powerpoint Template 2015_v1H-1.potx</Template>
  <TotalTime>2857</TotalTime>
  <Words>1920</Words>
  <Application>Microsoft Macintosh PowerPoint</Application>
  <PresentationFormat>On-screen Show (4:3)</PresentationFormat>
  <Paragraphs>324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Basho Corp Powerpoint Template 2015_v1H-1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Enable Strong Consistency</vt:lpstr>
      <vt:lpstr>Operations</vt:lpstr>
      <vt:lpstr>No Quorum Parameters</vt:lpstr>
      <vt:lpstr>GET</vt:lpstr>
      <vt:lpstr>Conditional PUT</vt:lpstr>
      <vt:lpstr>Conditional MODIFY</vt:lpstr>
      <vt:lpstr>DELETE</vt:lpstr>
      <vt:lpstr>TOMBSTONES in 2.0</vt:lpstr>
      <vt:lpstr>Separate Stats</vt:lpstr>
      <vt:lpstr>PowerPoint Presentation</vt:lpstr>
    </vt:vector>
  </TitlesOfParts>
  <Company>Basho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Toinette Vicars</dc:creator>
  <cp:lastModifiedBy>Dmitri Zagidulin</cp:lastModifiedBy>
  <cp:revision>174</cp:revision>
  <dcterms:created xsi:type="dcterms:W3CDTF">2015-02-15T20:22:39Z</dcterms:created>
  <dcterms:modified xsi:type="dcterms:W3CDTF">2015-03-11T07:40:17Z</dcterms:modified>
</cp:coreProperties>
</file>