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1" r:id="rId2"/>
  </p:sldMasterIdLst>
  <p:notesMasterIdLst>
    <p:notesMasterId r:id="rId33"/>
  </p:notesMasterIdLst>
  <p:handoutMasterIdLst>
    <p:handoutMasterId r:id="rId34"/>
  </p:handoutMasterIdLst>
  <p:sldIdLst>
    <p:sldId id="256" r:id="rId3"/>
    <p:sldId id="303" r:id="rId4"/>
    <p:sldId id="304" r:id="rId5"/>
    <p:sldId id="305" r:id="rId6"/>
    <p:sldId id="308" r:id="rId7"/>
    <p:sldId id="306" r:id="rId8"/>
    <p:sldId id="307" r:id="rId9"/>
    <p:sldId id="309" r:id="rId10"/>
    <p:sldId id="311" r:id="rId11"/>
    <p:sldId id="338" r:id="rId12"/>
    <p:sldId id="340" r:id="rId13"/>
    <p:sldId id="342" r:id="rId14"/>
    <p:sldId id="341" r:id="rId15"/>
    <p:sldId id="329" r:id="rId16"/>
    <p:sldId id="330" r:id="rId17"/>
    <p:sldId id="343" r:id="rId18"/>
    <p:sldId id="345" r:id="rId19"/>
    <p:sldId id="344" r:id="rId20"/>
    <p:sldId id="331" r:id="rId21"/>
    <p:sldId id="315" r:id="rId22"/>
    <p:sldId id="332" r:id="rId23"/>
    <p:sldId id="317" r:id="rId24"/>
    <p:sldId id="334" r:id="rId25"/>
    <p:sldId id="333" r:id="rId26"/>
    <p:sldId id="323" r:id="rId27"/>
    <p:sldId id="324" r:id="rId28"/>
    <p:sldId id="337" r:id="rId29"/>
    <p:sldId id="335" r:id="rId30"/>
    <p:sldId id="339" r:id="rId31"/>
    <p:sldId id="29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469" autoAdjust="0"/>
  </p:normalViewPr>
  <p:slideViewPr>
    <p:cSldViewPr snapToGrid="0" snapToObjects="1">
      <p:cViewPr>
        <p:scale>
          <a:sx n="75" d="100"/>
          <a:sy n="75" d="100"/>
        </p:scale>
        <p:origin x="-2608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7DDBB-E83A-E547-B36F-B9427E622682}" type="datetimeFigureOut">
              <a:rPr lang="en-US" smtClean="0"/>
              <a:t>3/23/15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841C4-7A3D-0E4E-9932-AE9B3C329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27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DEFC-6D5D-2E41-9598-31EC1AA915A9}" type="datetimeFigureOut">
              <a:rPr lang="en-US" smtClean="0"/>
              <a:t>3/23/15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419AD-4C38-B244-97EB-B54D5B4D98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43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Riak was </a:t>
            </a:r>
            <a:r>
              <a:rPr lang="en-US" b="1" baseline="0" dirty="0" smtClean="0"/>
              <a:t>designed</a:t>
            </a:r>
            <a:r>
              <a:rPr lang="en-US" baseline="0" dirty="0" smtClean="0"/>
              <a:t> from the </a:t>
            </a:r>
            <a:r>
              <a:rPr lang="en-US" b="1" baseline="0" dirty="0" smtClean="0"/>
              <a:t>ground up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highly available</a:t>
            </a:r>
          </a:p>
          <a:p>
            <a:r>
              <a:rPr lang="en-US" b="0" baseline="0" dirty="0" smtClean="0"/>
              <a:t>	fault tolerant</a:t>
            </a:r>
            <a:endParaRPr lang="en-US" b="1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Riak was designed from the ground up to be highly resilient, </a:t>
            </a:r>
            <a:r>
              <a:rPr lang="en-US" baseline="0" dirty="0" err="1" smtClean="0"/>
              <a:t>performant</a:t>
            </a:r>
            <a:r>
              <a:rPr lang="en-US" baseline="0" dirty="0" smtClean="0"/>
              <a:t> and durable, </a:t>
            </a:r>
          </a:p>
          <a:p>
            <a:r>
              <a:rPr lang="en-US" baseline="0" dirty="0" smtClean="0"/>
              <a:t>  - Built on top of the rock solid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language which was developed to run on </a:t>
            </a:r>
            <a:r>
              <a:rPr lang="en-US" baseline="0" dirty="0" err="1" smtClean="0"/>
              <a:t>telco</a:t>
            </a:r>
            <a:r>
              <a:rPr lang="en-US" baseline="0" dirty="0" smtClean="0"/>
              <a:t> switches for years at a time.</a:t>
            </a:r>
          </a:p>
          <a:p>
            <a:r>
              <a:rPr lang="en-US" baseline="0" dirty="0" smtClean="0"/>
              <a:t>  - Built to _expect_ failure, by copying your data around so you really don</a:t>
            </a:r>
            <a:r>
              <a:rPr lang="fr-FR" baseline="0" dirty="0" smtClean="0"/>
              <a:t>’</a:t>
            </a:r>
            <a:r>
              <a:rPr lang="en-US" baseline="0" dirty="0" smtClean="0"/>
              <a:t>t care if a server goes down. Well at least not until the next morning.</a:t>
            </a:r>
          </a:p>
          <a:p>
            <a:r>
              <a:rPr lang="en-US" baseline="0" dirty="0" smtClean="0"/>
              <a:t>  - Built to to be easy to scale. Scaling up and down is as easy as adding and removing nodes.  </a:t>
            </a:r>
          </a:p>
          <a:p>
            <a:r>
              <a:rPr lang="en-US" baseline="0" dirty="0" smtClean="0"/>
              <a:t>   Need more storage capacity? Just add some more nodes.</a:t>
            </a:r>
          </a:p>
          <a:p>
            <a:r>
              <a:rPr lang="en-US" baseline="0" dirty="0" smtClean="0"/>
              <a:t>   Have high traffic throughput? Just add some more nodes. </a:t>
            </a:r>
          </a:p>
          <a:p>
            <a:r>
              <a:rPr lang="en-US" baseline="0" dirty="0" smtClean="0"/>
              <a:t>Need to downsize? </a:t>
            </a:r>
          </a:p>
          <a:p>
            <a:r>
              <a:rPr lang="en-US" baseline="0" dirty="0" smtClean="0"/>
              <a:t>  Just remove a node.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Riak will rebalance automatically.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/ ideal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57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Review.</a:t>
            </a:r>
          </a:p>
          <a:p>
            <a:endParaRPr lang="en-US" dirty="0" smtClean="0"/>
          </a:p>
          <a:p>
            <a:r>
              <a:rPr lang="en-US" dirty="0" smtClean="0"/>
              <a:t>K/V, </a:t>
            </a:r>
            <a:r>
              <a:rPr lang="en-US" dirty="0" err="1" smtClean="0"/>
              <a:t>Masterless</a:t>
            </a:r>
            <a:r>
              <a:rPr lang="en-US" dirty="0" smtClean="0"/>
              <a:t> -&gt;  architecture/properties.</a:t>
            </a:r>
            <a:r>
              <a:rPr lang="en-US" baseline="0" dirty="0" smtClean="0"/>
              <a:t> Are incidental</a:t>
            </a:r>
          </a:p>
          <a:p>
            <a:endParaRPr lang="en-US" baseline="0" dirty="0" smtClean="0"/>
          </a:p>
          <a:p>
            <a:r>
              <a:rPr lang="en-US" dirty="0" smtClean="0"/>
              <a:t>Fault Tolerant, Highly Available, Scales  -&gt; FEATURES (that the above properties enable)</a:t>
            </a:r>
          </a:p>
          <a:p>
            <a:endParaRPr lang="en-US" dirty="0" smtClean="0"/>
          </a:p>
          <a:p>
            <a:r>
              <a:rPr lang="en-US" dirty="0" smtClean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43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Riak supports several native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HTTP REST API</a:t>
            </a:r>
          </a:p>
          <a:p>
            <a:pPr marL="171450" indent="-171450">
              <a:buFontTx/>
              <a:buChar char="-"/>
            </a:pP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Plays well with HTTP infrastructure (load balancers, caches, proxies, web servers)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Simple for developers to understand / play with on the command line</a:t>
            </a: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HTTP PUT example</a:t>
            </a:r>
          </a:p>
          <a:p>
            <a:pPr marL="628650" lvl="1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(can also do HTTP POST, key will be generated)</a:t>
            </a:r>
          </a:p>
          <a:p>
            <a:pPr marL="457200" lvl="1" indent="0">
              <a:buFontTx/>
              <a:buNone/>
            </a:pP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Developer must pass in content-type. (Riak doesn’t care, but this will tell Clients what to do with it, later)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You can also pass in any custom header, for your application</a:t>
            </a:r>
          </a:p>
          <a:p>
            <a:pPr marL="171450" indent="-171450">
              <a:buFontTx/>
              <a:buChar char="-"/>
            </a:pP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-d 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-&gt; </a:t>
            </a:r>
            <a:r>
              <a:rPr lang="en-US" sz="1200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Payload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. Actual data you want to store. Plain text here, but, could be JSON, XML, binary,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etc</a:t>
            </a: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HTTP POST example</a:t>
            </a:r>
          </a:p>
          <a:p>
            <a:pPr marL="171450" indent="-171450">
              <a:buFontTx/>
              <a:buChar char="-"/>
            </a:pP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If no key is given, Riak will generate a key and return it to the client (in the HTTP API, via the </a:t>
            </a:r>
            <a:r>
              <a:rPr lang="en-US" sz="1200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Location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: header).</a:t>
            </a:r>
          </a:p>
          <a:p>
            <a:pPr marL="0" indent="0">
              <a:buFontTx/>
              <a:buNone/>
            </a:pP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Generally, better to generate the key yourself (sequential / understandable)</a:t>
            </a: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HTTP GET example</a:t>
            </a:r>
          </a:p>
          <a:p>
            <a:pPr marL="171450" indent="-171450">
              <a:buFontTx/>
              <a:buChar char="-"/>
            </a:pP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Riak returns the </a:t>
            </a:r>
            <a:r>
              <a:rPr lang="en-US" sz="1200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Causal Context </a:t>
            </a:r>
            <a:r>
              <a:rPr lang="en-US" sz="1200" b="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(X-Riak-</a:t>
            </a:r>
            <a:r>
              <a:rPr lang="en-US" sz="1200" b="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Vclock</a:t>
            </a:r>
            <a:r>
              <a:rPr lang="en-US" sz="1200" b="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) – we’ll go over this later</a:t>
            </a:r>
          </a:p>
          <a:p>
            <a:pPr marL="171450" indent="-171450">
              <a:buFontTx/>
              <a:buChar char="-"/>
            </a:pPr>
            <a:endParaRPr lang="en-US" sz="1200" b="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Usual HTTP headers like “</a:t>
            </a:r>
            <a:r>
              <a:rPr lang="en-US" sz="1200" b="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Etag</a:t>
            </a:r>
            <a:r>
              <a:rPr lang="en-US" sz="1200" b="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” (unique entity tag) and “Last-Modified”</a:t>
            </a:r>
            <a:endParaRPr lang="en-US" sz="1200" b="1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Binary communication protocol and serialization format</a:t>
            </a:r>
          </a:p>
          <a:p>
            <a:pPr marL="171450" indent="-171450">
              <a:buFont typeface="Arial"/>
              <a:buChar char="•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Designed by Google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Support in dozens of languages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Saves on the overhead of the HTTP header / envelope,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etc</a:t>
            </a: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Recommended way of communicating with Riak (This is what the official Basho supported clients use)</a:t>
            </a:r>
          </a:p>
          <a:p>
            <a:pPr marL="171450" indent="-171450">
              <a:buFont typeface="Arial"/>
              <a:buChar char="•"/>
            </a:pP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– easy to understand</a:t>
            </a:r>
            <a:r>
              <a:rPr lang="en-US" baseline="0" dirty="0" smtClean="0"/>
              <a:t> / examine / log</a:t>
            </a:r>
          </a:p>
          <a:p>
            <a:endParaRPr lang="en-US" baseline="0" dirty="0" smtClean="0"/>
          </a:p>
          <a:p>
            <a:r>
              <a:rPr lang="en-US" baseline="0" dirty="0" smtClean="0"/>
              <a:t>PB – Faster (especially for smaller objects). Used by the Client libraries.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93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Following are the officially supported</a:t>
            </a:r>
            <a:r>
              <a:rPr lang="en-US" baseline="0" dirty="0" smtClean="0"/>
              <a:t> client libraries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(in addition, many community-supported ones)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Give it a key and value, it saves the value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Give it a key, it returns the value</a:t>
            </a:r>
          </a:p>
          <a:p>
            <a:pPr marL="171450" indent="-171450">
              <a:buFontTx/>
              <a:buChar char="-"/>
            </a:pP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Does not care what the value is </a:t>
            </a:r>
          </a:p>
          <a:p>
            <a:pPr marL="628650" lvl="1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(Content-Type header provided for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dev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convenience)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Data modeling reversed – instead of model to view, start w view. </a:t>
            </a:r>
          </a:p>
          <a:p>
            <a:pPr marL="171450" indent="-171450">
              <a:buFontTx/>
              <a:buChar char="-"/>
            </a:pP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Indexing (&amp; query capabilities) provided by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Solr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Search, Secondary Indexes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Officially</a:t>
            </a:r>
            <a:r>
              <a:rPr lang="en-US" baseline="0" dirty="0" smtClean="0"/>
              <a:t> Basho-supported client libraries: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Java (most popular with Enterprise users)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Erlang</a:t>
            </a:r>
            <a:r>
              <a:rPr lang="en-US" baseline="0" dirty="0" smtClean="0"/>
              <a:t> (Language Riak is written in)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Python &amp; Ruby (good for prototyping,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57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Supported unofficially by Basho (and the community)</a:t>
            </a:r>
          </a:p>
          <a:p>
            <a:endParaRPr lang="en-US" dirty="0" smtClean="0"/>
          </a:p>
          <a:p>
            <a:r>
              <a:rPr lang="en-US" dirty="0" smtClean="0"/>
              <a:t>(In other words, Work-In-Progress</a:t>
            </a:r>
            <a:r>
              <a:rPr lang="en-US" baseline="0" dirty="0" smtClean="0"/>
              <a:t>. Working on official support)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57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officially supported languages, there are numerous client libraries developed by the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57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 smtClean="0"/>
          </a:p>
          <a:p>
            <a:r>
              <a:rPr lang="en-US" dirty="0" smtClean="0"/>
              <a:t>To review…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21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55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55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No SPOF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No node is special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One binary, single application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All nodes accept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Sometimes</a:t>
            </a:r>
            <a:r>
              <a:rPr lang="en-US" b="1" baseline="0" dirty="0" smtClean="0"/>
              <a:t> people think </a:t>
            </a:r>
            <a:r>
              <a:rPr lang="en-US" baseline="0" dirty="0" smtClean="0"/>
              <a:t>fault tolerance means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	- if you write </a:t>
            </a:r>
            <a:r>
              <a:rPr lang="en-US" b="1" baseline="0" dirty="0" smtClean="0"/>
              <a:t>good enough </a:t>
            </a:r>
            <a:r>
              <a:rPr lang="en-US" baseline="0" dirty="0" smtClean="0"/>
              <a:t>code, there won’t be any bugs, so it </a:t>
            </a:r>
            <a:r>
              <a:rPr lang="en-US" b="1" baseline="0" dirty="0" smtClean="0"/>
              <a:t>won’t ever crash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- the reality is, </a:t>
            </a:r>
            <a:r>
              <a:rPr lang="en-US" b="1" baseline="0" dirty="0" smtClean="0"/>
              <a:t>code fails</a:t>
            </a:r>
            <a:r>
              <a:rPr lang="en-US" baseline="0" dirty="0" smtClean="0"/>
              <a:t>, hardware fails, there’s </a:t>
            </a:r>
            <a:r>
              <a:rPr lang="en-US" b="1" baseline="0" dirty="0" smtClean="0"/>
              <a:t>no such thing </a:t>
            </a:r>
            <a:r>
              <a:rPr lang="en-US" baseline="0" dirty="0" smtClean="0"/>
              <a:t>as perfect code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	- fault tolerance is </a:t>
            </a:r>
            <a:r>
              <a:rPr lang="en-US" b="1" baseline="0" dirty="0" smtClean="0"/>
              <a:t>how well</a:t>
            </a:r>
            <a:r>
              <a:rPr lang="en-US" baseline="0" dirty="0" smtClean="0"/>
              <a:t> your application </a:t>
            </a:r>
            <a:r>
              <a:rPr lang="en-US" b="1" baseline="0" dirty="0" smtClean="0"/>
              <a:t>handles</a:t>
            </a:r>
            <a:r>
              <a:rPr lang="en-US" baseline="0" dirty="0" smtClean="0"/>
              <a:t> fault, when </a:t>
            </a:r>
            <a:r>
              <a:rPr lang="en-US" b="1" baseline="0" dirty="0" smtClean="0"/>
              <a:t>it happens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Riak was written to </a:t>
            </a:r>
            <a:r>
              <a:rPr lang="en-US" b="1" baseline="0" dirty="0" smtClean="0"/>
              <a:t>handle faults </a:t>
            </a:r>
            <a:r>
              <a:rPr lang="en-US" b="0" baseline="0" dirty="0" smtClean="0"/>
              <a:t>when they occur, to the best of it’s ability, </a:t>
            </a:r>
            <a:r>
              <a:rPr lang="en-US" b="1" baseline="0" dirty="0" smtClean="0"/>
              <a:t>keep working</a:t>
            </a:r>
          </a:p>
          <a:p>
            <a:r>
              <a:rPr lang="en-US" b="0" baseline="0" dirty="0" smtClean="0"/>
              <a:t>	- with </a:t>
            </a:r>
            <a:r>
              <a:rPr lang="en-US" b="1" baseline="0" dirty="0" err="1" smtClean="0"/>
              <a:t>erlang</a:t>
            </a:r>
            <a:r>
              <a:rPr lang="en-US" b="1" baseline="0" dirty="0" smtClean="0"/>
              <a:t> and the OTP framework</a:t>
            </a:r>
            <a:r>
              <a:rPr lang="en-US" b="0" baseline="0" dirty="0" smtClean="0"/>
              <a:t>, Riak can use </a:t>
            </a:r>
            <a:r>
              <a:rPr lang="en-US" b="1" baseline="0" dirty="0" smtClean="0"/>
              <a:t>lightweight processes </a:t>
            </a:r>
            <a:r>
              <a:rPr lang="en-US" b="0" baseline="0" dirty="0" smtClean="0"/>
              <a:t>to perform work</a:t>
            </a:r>
          </a:p>
          <a:p>
            <a:r>
              <a:rPr lang="en-US" b="0" baseline="0" dirty="0" smtClean="0"/>
              <a:t>		- </a:t>
            </a:r>
            <a:r>
              <a:rPr lang="en-US" b="1" baseline="0" dirty="0" smtClean="0"/>
              <a:t>if an error happens </a:t>
            </a:r>
            <a:r>
              <a:rPr lang="en-US" b="0" baseline="0" dirty="0" smtClean="0"/>
              <a:t>with these processes, </a:t>
            </a:r>
            <a:r>
              <a:rPr lang="en-US" b="1" baseline="0" dirty="0" smtClean="0"/>
              <a:t>monitoring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supervising</a:t>
            </a:r>
            <a:r>
              <a:rPr lang="en-US" b="0" baseline="0" dirty="0" smtClean="0"/>
              <a:t> processes can</a:t>
            </a:r>
          </a:p>
          <a:p>
            <a:r>
              <a:rPr lang="en-US" b="0" baseline="0" dirty="0" smtClean="0"/>
              <a:t>			- </a:t>
            </a:r>
            <a:r>
              <a:rPr lang="en-US" b="1" baseline="0" dirty="0" smtClean="0"/>
              <a:t>ask</a:t>
            </a:r>
            <a:r>
              <a:rPr lang="en-US" b="0" baseline="0" dirty="0" smtClean="0"/>
              <a:t> what happened</a:t>
            </a:r>
          </a:p>
          <a:p>
            <a:r>
              <a:rPr lang="en-US" b="0" baseline="0" dirty="0" smtClean="0"/>
              <a:t>			- </a:t>
            </a:r>
            <a:r>
              <a:rPr lang="en-US" b="1" baseline="0" dirty="0" smtClean="0"/>
              <a:t>restart</a:t>
            </a:r>
            <a:r>
              <a:rPr lang="en-US" b="0" baseline="0" dirty="0" smtClean="0"/>
              <a:t> the processes</a:t>
            </a:r>
          </a:p>
          <a:p>
            <a:r>
              <a:rPr lang="en-US" b="0" baseline="0" dirty="0" smtClean="0"/>
              <a:t>			- restart </a:t>
            </a:r>
            <a:r>
              <a:rPr lang="en-US" b="1" baseline="0" dirty="0" smtClean="0"/>
              <a:t>whole sets </a:t>
            </a:r>
            <a:r>
              <a:rPr lang="en-US" b="0" baseline="0" dirty="0" smtClean="0"/>
              <a:t>of processes</a:t>
            </a:r>
          </a:p>
          <a:p>
            <a:r>
              <a:rPr lang="en-US" b="0" baseline="0" dirty="0" smtClean="0"/>
              <a:t>			- trigger </a:t>
            </a:r>
            <a:r>
              <a:rPr lang="en-US" b="1" baseline="0" dirty="0" smtClean="0"/>
              <a:t>cascading failures </a:t>
            </a:r>
            <a:r>
              <a:rPr lang="en-US" b="0" baseline="0" dirty="0" smtClean="0"/>
              <a:t>to restart </a:t>
            </a:r>
            <a:r>
              <a:rPr lang="en-US" b="1" baseline="0" dirty="0" smtClean="0"/>
              <a:t>sections</a:t>
            </a:r>
            <a:r>
              <a:rPr lang="en-US" b="0" baseline="0" dirty="0" smtClean="0"/>
              <a:t> of code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		- </a:t>
            </a:r>
            <a:r>
              <a:rPr lang="en-US" b="1" baseline="0" dirty="0" smtClean="0"/>
              <a:t>instead of </a:t>
            </a:r>
            <a:r>
              <a:rPr lang="en-US" b="0" baseline="0" dirty="0" smtClean="0"/>
              <a:t>any error causing a whole application to fail</a:t>
            </a:r>
          </a:p>
          <a:p>
            <a:r>
              <a:rPr lang="en-US" b="0" baseline="0" dirty="0" smtClean="0"/>
              <a:t>		- </a:t>
            </a:r>
            <a:r>
              <a:rPr lang="en-US" b="0" baseline="0" dirty="0" err="1" smtClean="0"/>
              <a:t>erlang</a:t>
            </a:r>
            <a:r>
              <a:rPr lang="en-US" b="0" baseline="0" dirty="0" smtClean="0"/>
              <a:t> OTP developers have a lot of </a:t>
            </a:r>
            <a:r>
              <a:rPr lang="en-US" b="1" baseline="0" dirty="0" smtClean="0"/>
              <a:t>tools</a:t>
            </a:r>
            <a:r>
              <a:rPr lang="en-US" b="0" baseline="0" dirty="0" smtClean="0"/>
              <a:t> to help </a:t>
            </a:r>
            <a:r>
              <a:rPr lang="en-US" b="1" baseline="0" dirty="0" smtClean="0"/>
              <a:t>scope the failure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Any node can serve client requests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- available for gets and puts from any node, even with partitions</a:t>
            </a:r>
          </a:p>
          <a:p>
            <a:pPr marL="0" indent="0">
              <a:buFontTx/>
              <a:buNone/>
            </a:pP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fallbacks are used when nodes are down (handoff)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Always accepts reads and writes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Even in failure states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Low latency (low single digit milliseconds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reads&amp;writes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Add more nodes to get ...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More throughput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More disk space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More processing power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More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Review.</a:t>
            </a:r>
          </a:p>
          <a:p>
            <a:endParaRPr lang="en-US" dirty="0" smtClean="0"/>
          </a:p>
          <a:p>
            <a:r>
              <a:rPr lang="en-US" dirty="0" smtClean="0"/>
              <a:t>K/V, </a:t>
            </a:r>
            <a:r>
              <a:rPr lang="en-US" dirty="0" err="1" smtClean="0"/>
              <a:t>Masterless</a:t>
            </a:r>
            <a:r>
              <a:rPr lang="en-US" dirty="0" smtClean="0"/>
              <a:t> -&gt;  architecture/properties.</a:t>
            </a:r>
            <a:r>
              <a:rPr lang="en-US" baseline="0" dirty="0" smtClean="0"/>
              <a:t> Are incidental</a:t>
            </a:r>
          </a:p>
          <a:p>
            <a:endParaRPr lang="en-US" baseline="0" dirty="0" smtClean="0"/>
          </a:p>
          <a:p>
            <a:r>
              <a:rPr lang="en-US" dirty="0" smtClean="0"/>
              <a:t>Fault Tolerant, Highly Available, Scales  -&gt; FEATURES (that the above properties enable)</a:t>
            </a:r>
          </a:p>
          <a:p>
            <a:endParaRPr lang="en-US" dirty="0" smtClean="0"/>
          </a:p>
          <a:p>
            <a:r>
              <a:rPr lang="en-US" dirty="0" smtClean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43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Riak</a:t>
            </a:r>
            <a:r>
              <a:rPr lang="en-US" baseline="0" dirty="0" smtClean="0"/>
              <a:t> versions, Open Source and the Enterprise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6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Riak CS,</a:t>
            </a:r>
            <a:r>
              <a:rPr lang="en-US" baseline="0" dirty="0" smtClean="0"/>
              <a:t> which is built on top of Riak (and has similar benefits) provides large object storage / S3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5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Relationship Id="rId3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7" descr="basho_ho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365" y="5565448"/>
            <a:ext cx="1791535" cy="594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154" y="6236148"/>
            <a:ext cx="342194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Open Sans"/>
                <a:cs typeface="Open Sans"/>
              </a:rPr>
              <a:t>This presentation includes information that is confidential and proprietary to Basho Technologies and should not be forwarded or distributed without Basho's prior written consent</a:t>
            </a:r>
            <a:r>
              <a:rPr lang="en-US" sz="800" dirty="0" smtClean="0">
                <a:solidFill>
                  <a:schemeClr val="tx1"/>
                </a:solidFill>
                <a:latin typeface="Open Sans"/>
                <a:cs typeface="Open Sans"/>
              </a:rPr>
              <a:t>. © 2014. Basho Technologies, Inc.  All Rights Reserved.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80154" y="6236148"/>
            <a:ext cx="34219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accent5">
                    <a:lumMod val="90000"/>
                  </a:schemeClr>
                </a:solidFill>
                <a:latin typeface="Open Sans"/>
                <a:cs typeface="Open Sans"/>
              </a:rPr>
              <a:t>This presentation includes information that is confidential and proprietary to Basho Technologies and should not be forwarded or distributed without Basho's prior written consent</a:t>
            </a:r>
            <a:r>
              <a:rPr lang="en-US" sz="700" dirty="0" smtClean="0">
                <a:solidFill>
                  <a:schemeClr val="accent5">
                    <a:lumMod val="90000"/>
                  </a:schemeClr>
                </a:solidFill>
                <a:latin typeface="Open Sans"/>
                <a:cs typeface="Open Sans"/>
              </a:rPr>
              <a:t>. © 2014. Basho Technologies, Inc.  All Rights Reserved.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dirty="0">
              <a:solidFill>
                <a:schemeClr val="accent5">
                  <a:lumMod val="9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9450" y="3277805"/>
            <a:ext cx="4635500" cy="13966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8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Presentation Title</a:t>
            </a:r>
          </a:p>
          <a:p>
            <a:pPr lvl="0"/>
            <a:r>
              <a:rPr lang="en-GB" dirty="0" smtClean="0"/>
              <a:t>And second line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79450" y="4861790"/>
            <a:ext cx="4635500" cy="47841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 smtClean="0"/>
              <a:t>Name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79450" y="5356781"/>
            <a:ext cx="4635500" cy="4397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4" name="Picture 13" descr="bash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7" y="522025"/>
            <a:ext cx="4367930" cy="144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2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79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11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514"/>
            <a:ext cx="8229600" cy="5122650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5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lines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9591"/>
            <a:ext cx="8229600" cy="4636571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2013"/>
            <a:ext cx="8229600" cy="4864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90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234"/>
            <a:ext cx="4038600" cy="505992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234"/>
            <a:ext cx="4038600" cy="505992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82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Lin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57200" y="1374206"/>
            <a:ext cx="8229600" cy="4583682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spcAft>
                <a:spcPts val="2400"/>
              </a:spcAft>
              <a:buNone/>
              <a:defRPr sz="1600" baseline="0"/>
            </a:lvl1pPr>
          </a:lstStyle>
          <a:p>
            <a:pPr lvl="0"/>
            <a:r>
              <a:rPr lang="en-GB" dirty="0" smtClean="0"/>
              <a:t>Click to edit text styles</a:t>
            </a:r>
          </a:p>
          <a:p>
            <a:pPr lvl="0"/>
            <a:r>
              <a:rPr lang="en-GB" dirty="0" smtClean="0"/>
              <a:t>Add lines between lines of text</a:t>
            </a:r>
          </a:p>
          <a:p>
            <a:pPr lvl="0"/>
            <a:r>
              <a:rPr lang="en-GB" dirty="0" smtClean="0"/>
              <a:t>To separate</a:t>
            </a:r>
          </a:p>
        </p:txBody>
      </p:sp>
    </p:spTree>
    <p:extLst>
      <p:ext uri="{BB962C8B-B14F-4D97-AF65-F5344CB8AC3E}">
        <p14:creationId xmlns:p14="http://schemas.microsoft.com/office/powerpoint/2010/main" val="2002502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06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7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5_quest.png"/>
          <p:cNvPicPr>
            <a:picLocks noChangeAspect="1"/>
          </p:cNvPicPr>
          <p:nvPr userDrawn="1"/>
        </p:nvPicPr>
        <p:blipFill>
          <a:blip r:embed="rId3" cstate="screen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7300" y="152400"/>
            <a:ext cx="1539291" cy="2532973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944031" y="894515"/>
            <a:ext cx="5252107" cy="846138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GB" dirty="0" smtClean="0"/>
              <a:t>Questions</a:t>
            </a:r>
            <a:endParaRPr lang="en-US" dirty="0"/>
          </a:p>
        </p:txBody>
      </p:sp>
      <p:pic>
        <p:nvPicPr>
          <p:cNvPr id="9" name="Picture 8" descr="unnamed-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29" y="2984272"/>
            <a:ext cx="1638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28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unnamed-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29" y="2984272"/>
            <a:ext cx="1638300" cy="28194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944031" y="1481492"/>
            <a:ext cx="5252107" cy="1123328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/>
            </a:lvl1pPr>
          </a:lstStyle>
          <a:p>
            <a:pPr lvl="0"/>
            <a:r>
              <a:rPr lang="en-GB" dirty="0" smtClean="0"/>
              <a:t>Name </a:t>
            </a:r>
          </a:p>
          <a:p>
            <a:pPr lvl="0"/>
            <a:r>
              <a:rPr lang="en-GB" dirty="0" smtClean="0"/>
              <a:t>&amp; Contact details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303962" y="651206"/>
            <a:ext cx="246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Thank you!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1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vide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3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5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lin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9591"/>
            <a:ext cx="8229600" cy="46365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2013"/>
            <a:ext cx="8229600" cy="4864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8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234"/>
            <a:ext cx="4038600" cy="505992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234"/>
            <a:ext cx="4038600" cy="505992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Basho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BA76-8C16-AB45-8564-A7C0B24BE3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4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57200" y="1374206"/>
            <a:ext cx="8229600" cy="4583682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spcAft>
                <a:spcPts val="2400"/>
              </a:spcAft>
              <a:buNone/>
              <a:defRPr sz="1600" baseline="0"/>
            </a:lvl1pPr>
          </a:lstStyle>
          <a:p>
            <a:pPr lvl="0"/>
            <a:r>
              <a:rPr lang="en-GB" dirty="0" smtClean="0"/>
              <a:t>Click to edit text styles</a:t>
            </a:r>
          </a:p>
          <a:p>
            <a:pPr lvl="0"/>
            <a:r>
              <a:rPr lang="en-GB" dirty="0" smtClean="0"/>
              <a:t>Add lines between lines of text</a:t>
            </a:r>
          </a:p>
          <a:p>
            <a:pPr lvl="0"/>
            <a:r>
              <a:rPr lang="en-GB" dirty="0" smtClean="0"/>
              <a:t>To separate</a:t>
            </a:r>
          </a:p>
        </p:txBody>
      </p:sp>
    </p:spTree>
    <p:extLst>
      <p:ext uri="{BB962C8B-B14F-4D97-AF65-F5344CB8AC3E}">
        <p14:creationId xmlns:p14="http://schemas.microsoft.com/office/powerpoint/2010/main" val="253415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gsaw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p2_puzzle2.png"/>
          <p:cNvPicPr>
            <a:picLocks noChangeAspect="1"/>
          </p:cNvPicPr>
          <p:nvPr userDrawn="1"/>
        </p:nvPicPr>
        <p:blipFill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753" y="458627"/>
            <a:ext cx="4035687" cy="3209651"/>
          </a:xfrm>
          <a:prstGeom prst="rect">
            <a:avLst/>
          </a:prstGeom>
        </p:spPr>
      </p:pic>
      <p:pic>
        <p:nvPicPr>
          <p:cNvPr id="16" name="Picture 15" descr="p2_puzzle2.png"/>
          <p:cNvPicPr>
            <a:picLocks noChangeAspect="1"/>
          </p:cNvPicPr>
          <p:nvPr userDrawn="1"/>
        </p:nvPicPr>
        <p:blipFill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264044" y="3383913"/>
            <a:ext cx="4035687" cy="3209651"/>
          </a:xfrm>
          <a:prstGeom prst="rect">
            <a:avLst/>
          </a:prstGeom>
        </p:spPr>
      </p:pic>
      <p:pic>
        <p:nvPicPr>
          <p:cNvPr id="17" name="Picture 16" descr="p2_puzzle2.png"/>
          <p:cNvPicPr>
            <a:picLocks noChangeAspect="1"/>
          </p:cNvPicPr>
          <p:nvPr userDrawn="1"/>
        </p:nvPicPr>
        <p:blipFill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 flipV="1">
            <a:off x="950163" y="767513"/>
            <a:ext cx="4035687" cy="3209651"/>
          </a:xfrm>
          <a:prstGeom prst="rect">
            <a:avLst/>
          </a:prstGeom>
        </p:spPr>
      </p:pic>
      <p:pic>
        <p:nvPicPr>
          <p:cNvPr id="19" name="Picture 18" descr="p2_puzzle2.png"/>
          <p:cNvPicPr>
            <a:picLocks noChangeAspect="1"/>
          </p:cNvPicPr>
          <p:nvPr userDrawn="1"/>
        </p:nvPicPr>
        <p:blipFill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 flipV="1">
            <a:off x="4117991" y="3021988"/>
            <a:ext cx="4035687" cy="3209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s2_banner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9675" y="2484512"/>
            <a:ext cx="3901570" cy="1719129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3057582"/>
            <a:ext cx="3209925" cy="56409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GB" dirty="0" smtClean="0"/>
              <a:t>USE CAPITALS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3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877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0554"/>
            <a:ext cx="8229600" cy="507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basho_hor.png"/>
          <p:cNvPicPr>
            <a:picLocks noChangeAspect="1"/>
          </p:cNvPicPr>
          <p:nvPr/>
        </p:nvPicPr>
        <p:blipFill>
          <a:blip r:embed="rId13" cstate="screen">
            <a:alphaModFix amt="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31" y="6336926"/>
            <a:ext cx="1112402" cy="369138"/>
          </a:xfrm>
          <a:prstGeom prst="rect">
            <a:avLst/>
          </a:prstGeom>
        </p:spPr>
      </p:pic>
      <p:pic>
        <p:nvPicPr>
          <p:cNvPr id="8" name="Picture 7" descr="basho_hor.png"/>
          <p:cNvPicPr>
            <a:picLocks noChangeAspect="1"/>
          </p:cNvPicPr>
          <p:nvPr/>
        </p:nvPicPr>
        <p:blipFill>
          <a:blip r:embed="rId13" cstate="screen">
            <a:alphaModFix amt="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31" y="6336926"/>
            <a:ext cx="1112402" cy="36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76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62" r:id="rId3"/>
    <p:sldLayoutId id="2147483668" r:id="rId4"/>
    <p:sldLayoutId id="2147483664" r:id="rId5"/>
    <p:sldLayoutId id="2147483666" r:id="rId6"/>
    <p:sldLayoutId id="2147483669" r:id="rId7"/>
    <p:sldLayoutId id="2147483667" r:id="rId8"/>
    <p:sldLayoutId id="2147483679" r:id="rId9"/>
    <p:sldLayoutId id="2147483680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3200" kern="1200" cap="all">
          <a:solidFill>
            <a:srgbClr val="E7833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1200"/>
        </a:spcAft>
        <a:buClr>
          <a:schemeClr val="accent3"/>
        </a:buClr>
        <a:buFont typeface="Arial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1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16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14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»"/>
        <a:defRPr sz="14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7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3514"/>
            <a:ext cx="8229600" cy="512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accent5">
                    <a:lumMod val="90000"/>
                  </a:schemeClr>
                </a:solidFill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5">
                    <a:lumMod val="90000"/>
                  </a:schemeClr>
                </a:solidFill>
              </a:defRPr>
            </a:lvl1pPr>
          </a:lstStyle>
          <a:p>
            <a:fld id="{EC2BB94D-F89A-7F4A-9290-492A03B4CA0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basho_hor.png"/>
          <p:cNvPicPr>
            <a:picLocks noChangeAspect="1"/>
          </p:cNvPicPr>
          <p:nvPr/>
        </p:nvPicPr>
        <p:blipFill>
          <a:blip r:embed="rId10" cstate="screen">
            <a:alphaModFix amt="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31" y="6336926"/>
            <a:ext cx="1112402" cy="36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4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  <p:sldLayoutId id="2147483672" r:id="rId3"/>
    <p:sldLayoutId id="2147483673" r:id="rId4"/>
    <p:sldLayoutId id="2147483674" r:id="rId5"/>
    <p:sldLayoutId id="2147483675" r:id="rId6"/>
    <p:sldLayoutId id="2147483677" r:id="rId7"/>
    <p:sldLayoutId id="2147483678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3200" kern="1200" cap="all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1200"/>
        </a:spcAft>
        <a:buClr>
          <a:schemeClr val="accent3"/>
        </a:buClr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Basho Technologies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Professional Services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March,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78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Open Sans"/>
              </a:rPr>
              <a:t>Basho Confidential</a:t>
            </a:r>
            <a:endParaRPr lang="en-US" dirty="0" smtClean="0"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BA76-8C16-AB45-8564-A7C0B24BE3C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5418" y="2396963"/>
            <a:ext cx="2049811" cy="30931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Scalability</a:t>
            </a:r>
          </a:p>
          <a:p>
            <a:pPr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Low-Latency </a:t>
            </a:r>
          </a:p>
          <a:p>
            <a:pPr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High Availability 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Fault-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Tolerance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Operational Simplicity</a:t>
            </a:r>
          </a:p>
          <a:p>
            <a:pPr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Multi-Model </a:t>
            </a:r>
          </a:p>
        </p:txBody>
      </p:sp>
      <p:pic>
        <p:nvPicPr>
          <p:cNvPr id="14" name="Picture 13" descr="s4_riask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330" y="3644124"/>
            <a:ext cx="1533950" cy="762775"/>
          </a:xfrm>
          <a:prstGeom prst="rect">
            <a:avLst/>
          </a:prstGeom>
        </p:spPr>
      </p:pic>
      <p:pic>
        <p:nvPicPr>
          <p:cNvPr id="15" name="Picture 14" descr="s4_riask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5380" y="2396962"/>
            <a:ext cx="876399" cy="32291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657208" y="2396963"/>
            <a:ext cx="4326801" cy="3441645"/>
            <a:chOff x="4657208" y="2396963"/>
            <a:chExt cx="4326801" cy="3441645"/>
          </a:xfrm>
        </p:grpSpPr>
        <p:sp>
          <p:nvSpPr>
            <p:cNvPr id="17" name="TextBox 16"/>
            <p:cNvSpPr txBox="1"/>
            <p:nvPr/>
          </p:nvSpPr>
          <p:spPr>
            <a:xfrm>
              <a:off x="7268415" y="3445645"/>
              <a:ext cx="1715594" cy="23929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400"/>
                </a:spcAft>
              </a:pPr>
              <a:r>
                <a:rPr lang="en-US" dirty="0" smtClean="0">
                  <a:solidFill>
                    <a:srgbClr val="FFFFFF"/>
                  </a:solidFill>
                  <a:latin typeface="Arial"/>
                  <a:cs typeface="Arial"/>
                </a:rPr>
                <a:t>Multi- Datacenter Replication </a:t>
              </a:r>
            </a:p>
            <a:p>
              <a:pPr>
                <a:spcAft>
                  <a:spcPts val="2400"/>
                </a:spcAft>
              </a:pPr>
              <a:r>
                <a:rPr lang="en-US" dirty="0" smtClean="0">
                  <a:solidFill>
                    <a:srgbClr val="FFFFFF"/>
                  </a:solidFill>
                  <a:latin typeface="Arial"/>
                  <a:cs typeface="Arial"/>
                </a:rPr>
                <a:t>24x7 Customer Support</a:t>
              </a:r>
            </a:p>
            <a:p>
              <a:pPr>
                <a:lnSpc>
                  <a:spcPct val="150000"/>
                </a:lnSpc>
                <a:spcAft>
                  <a:spcPts val="2400"/>
                </a:spcAft>
              </a:pPr>
              <a:endParaRPr lang="en-US" dirty="0" smtClean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pic>
          <p:nvPicPr>
            <p:cNvPr id="18" name="Picture 17" descr="riak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208" y="3644124"/>
              <a:ext cx="1528644" cy="762775"/>
            </a:xfrm>
            <a:prstGeom prst="rect">
              <a:avLst/>
            </a:prstGeom>
          </p:spPr>
        </p:pic>
        <p:sp>
          <p:nvSpPr>
            <p:cNvPr id="19" name="Plus 18"/>
            <p:cNvSpPr/>
            <p:nvPr/>
          </p:nvSpPr>
          <p:spPr>
            <a:xfrm>
              <a:off x="7437977" y="2634734"/>
              <a:ext cx="582343" cy="586302"/>
            </a:xfrm>
            <a:prstGeom prst="mathPlus">
              <a:avLst/>
            </a:prstGeom>
            <a:solidFill>
              <a:srgbClr val="E7833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0" name="Picture 19" descr="s4_riask.png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98545" y="2396963"/>
              <a:ext cx="876399" cy="3229137"/>
            </a:xfrm>
            <a:prstGeom prst="rect">
              <a:avLst/>
            </a:prstGeom>
          </p:spPr>
        </p:pic>
      </p:grpSp>
      <p:sp>
        <p:nvSpPr>
          <p:cNvPr id="21" name="Title 1"/>
          <p:cNvSpPr txBox="1">
            <a:spLocks/>
          </p:cNvSpPr>
          <p:nvPr/>
        </p:nvSpPr>
        <p:spPr>
          <a:xfrm>
            <a:off x="1016000" y="372534"/>
            <a:ext cx="7535333" cy="1151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cap="none" dirty="0" smtClean="0">
                <a:solidFill>
                  <a:schemeClr val="accent3"/>
                </a:solidFill>
                <a:latin typeface="Montserrat-Bold"/>
                <a:cs typeface="Montserrat-Bold"/>
              </a:rPr>
              <a:t>Riak</a:t>
            </a:r>
            <a:r>
              <a:rPr lang="en-US" sz="6600" cap="none" dirty="0" smtClean="0">
                <a:solidFill>
                  <a:schemeClr val="accent3"/>
                </a:solidFill>
                <a:latin typeface="Montserrat-Bold"/>
                <a:cs typeface="Montserrat-Bold"/>
              </a:rPr>
              <a:t> Versions</a:t>
            </a:r>
            <a:endParaRPr lang="en-US" sz="6600" cap="none" dirty="0">
              <a:solidFill>
                <a:schemeClr val="accent3"/>
              </a:solidFill>
              <a:latin typeface="Montserrat-Bold"/>
              <a:cs typeface="Montserrat-Bold"/>
            </a:endParaRPr>
          </a:p>
        </p:txBody>
      </p:sp>
    </p:spTree>
    <p:extLst>
      <p:ext uri="{BB962C8B-B14F-4D97-AF65-F5344CB8AC3E}">
        <p14:creationId xmlns:p14="http://schemas.microsoft.com/office/powerpoint/2010/main" val="38060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Open Sans"/>
              </a:rPr>
              <a:t>Basho Confidential</a:t>
            </a:r>
            <a:endParaRPr lang="en-US" dirty="0" smtClean="0"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BA76-8C16-AB45-8564-A7C0B24BE3C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37939" y="2620827"/>
            <a:ext cx="4223522" cy="2977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Flexible Object Storage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Works on top of Riak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Amazon S3 API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Global 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Availability (Enterprise version)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Operational Simplicity </a:t>
            </a:r>
          </a:p>
        </p:txBody>
      </p:sp>
      <p:pic>
        <p:nvPicPr>
          <p:cNvPr id="7" name="Picture 6" descr="s4_riask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9278" y="2746267"/>
            <a:ext cx="876399" cy="2844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53" y="3716867"/>
            <a:ext cx="2487071" cy="8128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016000" y="372534"/>
            <a:ext cx="7535333" cy="93133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cap="none" dirty="0" smtClean="0">
                <a:solidFill>
                  <a:schemeClr val="accent3"/>
                </a:solidFill>
                <a:latin typeface="Montserrat-Bold"/>
                <a:cs typeface="Montserrat-Bold"/>
              </a:rPr>
              <a:t>Riak CS</a:t>
            </a:r>
            <a:endParaRPr lang="en-US" sz="6000" cap="none" dirty="0">
              <a:solidFill>
                <a:schemeClr val="accent3"/>
              </a:solidFill>
              <a:latin typeface="Montserrat-Bold"/>
              <a:cs typeface="Montserrat-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2339" y="1354667"/>
            <a:ext cx="579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Cloud Storage – For Large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146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Open Sans"/>
              </a:rPr>
              <a:t>Basho Confidential</a:t>
            </a:r>
            <a:endParaRPr lang="en-US" dirty="0" smtClean="0"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BA76-8C16-AB45-8564-A7C0B24BE3C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08000" y="203200"/>
            <a:ext cx="8178800" cy="93133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  <a:t>Common Use Cases</a:t>
            </a:r>
            <a:endParaRPr lang="en-US" sz="5000" cap="none" dirty="0">
              <a:solidFill>
                <a:schemeClr val="tx1"/>
              </a:solidFill>
              <a:latin typeface="Montserrat-Regular"/>
              <a:cs typeface="Montserrat-Regular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4178"/>
              </p:ext>
            </p:extLst>
          </p:nvPr>
        </p:nvGraphicFramePr>
        <p:xfrm>
          <a:off x="626532" y="1405469"/>
          <a:ext cx="8060268" cy="49919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86756"/>
                <a:gridCol w="2686756"/>
                <a:gridCol w="2686756"/>
              </a:tblGrid>
              <a:tr h="3318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Application Type</a:t>
                      </a:r>
                      <a:endParaRPr lang="en-US" sz="1800" i="1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Key</a:t>
                      </a:r>
                      <a:endParaRPr lang="en-US" sz="1800" i="1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i="1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</a:tr>
              <a:tr h="656554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Session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User/Session</a:t>
                      </a:r>
                      <a:r>
                        <a:rPr lang="en-US" sz="2600" baseline="0" dirty="0" smtClean="0"/>
                        <a:t> ID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Session Data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</a:tr>
              <a:tr h="450781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Advertising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Campaign ID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Ad Content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</a:tr>
              <a:tr h="755278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Logs 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Date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Log File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</a:tr>
              <a:tr h="656554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Sensor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Date,</a:t>
                      </a:r>
                      <a:r>
                        <a:rPr lang="en-US" sz="2600" baseline="0" dirty="0" smtClean="0"/>
                        <a:t> Date/Time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Sensor Updates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</a:tr>
              <a:tr h="837225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User Data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Login,</a:t>
                      </a:r>
                      <a:r>
                        <a:rPr lang="en-US" sz="2600" baseline="0" dirty="0" smtClean="0"/>
                        <a:t> email, UUID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User Attributes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</a:tr>
              <a:tr h="1262613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Content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Title, Integer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Text, JSON/XML/HTTP</a:t>
                      </a:r>
                      <a:r>
                        <a:rPr lang="en-US" sz="2600" baseline="0" dirty="0" smtClean="0"/>
                        <a:t> document, images, etc.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0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077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14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2326" y="1778001"/>
            <a:ext cx="7773987" cy="2929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cap="none" dirty="0" smtClean="0">
                <a:solidFill>
                  <a:schemeClr val="tx1"/>
                </a:solidFill>
                <a:latin typeface="Montserrat-Bold"/>
                <a:cs typeface="Montserrat-Bold"/>
              </a:rPr>
              <a:t>Native APIs</a:t>
            </a:r>
            <a:endParaRPr lang="en-US" sz="6600" b="1" cap="none" dirty="0">
              <a:solidFill>
                <a:schemeClr val="tx1"/>
              </a:solidFill>
              <a:latin typeface="Montserrat-Bold"/>
              <a:cs typeface="Montserrat-Bold"/>
            </a:endParaRPr>
          </a:p>
        </p:txBody>
      </p:sp>
    </p:spTree>
    <p:extLst>
      <p:ext uri="{BB962C8B-B14F-4D97-AF65-F5344CB8AC3E}">
        <p14:creationId xmlns:p14="http://schemas.microsoft.com/office/powerpoint/2010/main" val="940416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15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2326" y="1778001"/>
            <a:ext cx="7773987" cy="31665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FF"/>
                </a:solidFill>
                <a:latin typeface="Montserrat-Regular"/>
                <a:cs typeface="Montserrat-Regular"/>
              </a:rPr>
              <a:t>HTTP(+S) REST API</a:t>
            </a:r>
            <a:br>
              <a:rPr lang="en-US" sz="6000" dirty="0" smtClean="0">
                <a:solidFill>
                  <a:srgbClr val="FFFFFF"/>
                </a:solidFill>
                <a:latin typeface="Montserrat-Regular"/>
                <a:cs typeface="Montserrat-Regular"/>
              </a:rPr>
            </a:br>
            <a:endParaRPr lang="en-US" sz="6000" dirty="0">
              <a:solidFill>
                <a:srgbClr val="FFFFFF"/>
              </a:solidFill>
              <a:latin typeface="Montserrat-Regular"/>
              <a:cs typeface="Montserrat-Regular"/>
            </a:endParaRPr>
          </a:p>
          <a:p>
            <a:r>
              <a:rPr lang="en-US" sz="4000" cap="none" dirty="0" smtClean="0">
                <a:solidFill>
                  <a:srgbClr val="FFFFFF"/>
                </a:solidFill>
                <a:latin typeface="Montserrat-Regular"/>
                <a:cs typeface="Montserrat-Regular"/>
              </a:rPr>
              <a:t>A simple </a:t>
            </a:r>
            <a:r>
              <a:rPr lang="en-US" sz="4000" cap="none" dirty="0">
                <a:solidFill>
                  <a:srgbClr val="FFFFFF"/>
                </a:solidFill>
                <a:latin typeface="Montserrat-Regular"/>
                <a:cs typeface="Montserrat-Regular"/>
              </a:rPr>
              <a:t>way to store &amp; retrieve</a:t>
            </a:r>
            <a:endParaRPr lang="en-US" sz="4000" cap="none" dirty="0">
              <a:solidFill>
                <a:srgbClr val="FFFFFF"/>
              </a:solidFill>
              <a:latin typeface="Montserrat-Regular"/>
              <a:cs typeface="Montserrat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4362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16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1734" y="338666"/>
            <a:ext cx="8517466" cy="14562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cap="none" dirty="0" smtClean="0">
                <a:solidFill>
                  <a:srgbClr val="FFFFFF"/>
                </a:solidFill>
                <a:latin typeface="Montserrat-Regular"/>
                <a:cs typeface="Montserrat-Regular"/>
              </a:rPr>
              <a:t>HTTP Example</a:t>
            </a:r>
            <a:r>
              <a:rPr lang="en-US" sz="6000" cap="none" dirty="0" smtClean="0">
                <a:solidFill>
                  <a:srgbClr val="FFFFFF"/>
                </a:solidFill>
                <a:latin typeface="Montserrat-Regular"/>
                <a:cs typeface="Montserrat-Regular"/>
              </a:rPr>
              <a:t/>
            </a:r>
            <a:br>
              <a:rPr lang="en-US" sz="6000" cap="none" dirty="0" smtClean="0">
                <a:solidFill>
                  <a:srgbClr val="FFFFFF"/>
                </a:solidFill>
                <a:latin typeface="Montserrat-Regular"/>
                <a:cs typeface="Montserrat-Regular"/>
              </a:rPr>
            </a:br>
            <a:r>
              <a:rPr lang="en-US" sz="4000" cap="none" dirty="0" smtClean="0">
                <a:solidFill>
                  <a:schemeClr val="accent3"/>
                </a:solidFill>
                <a:latin typeface="Montserrat-Regular"/>
                <a:cs typeface="Montserrat-Regular"/>
              </a:rPr>
              <a:t>Store Object (have key)</a:t>
            </a:r>
            <a:endParaRPr lang="en-US" sz="4000" cap="none" dirty="0">
              <a:solidFill>
                <a:schemeClr val="accent3"/>
              </a:solidFill>
              <a:latin typeface="Montserrat-Regular"/>
              <a:cs typeface="Montserrat-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35" y="2421467"/>
            <a:ext cx="8923865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Montserrat-Bold"/>
                <a:cs typeface="Montserrat-Bold"/>
              </a:rPr>
              <a:t>$ curl </a:t>
            </a:r>
            <a:r>
              <a:rPr lang="en-US" sz="2000" dirty="0" smtClean="0">
                <a:solidFill>
                  <a:srgbClr val="FFFFFF"/>
                </a:solidFill>
                <a:latin typeface="Montserrat-Bold"/>
                <a:cs typeface="Montserrat-Bold"/>
              </a:rPr>
              <a:t>http</a:t>
            </a:r>
            <a:r>
              <a:rPr lang="en-US" sz="2000" dirty="0">
                <a:solidFill>
                  <a:srgbClr val="FFFFFF"/>
                </a:solidFill>
                <a:latin typeface="Montserrat-Bold"/>
                <a:cs typeface="Montserrat-Bold"/>
              </a:rPr>
              <a:t>://localhost:8098</a:t>
            </a:r>
            <a:r>
              <a:rPr lang="en-US" sz="2400" dirty="0">
                <a:solidFill>
                  <a:srgbClr val="FFFFFF"/>
                </a:solidFill>
                <a:latin typeface="Montserrat-Bold"/>
                <a:cs typeface="Montserrat-Bold"/>
              </a:rPr>
              <a:t>/buckets/</a:t>
            </a:r>
            <a:r>
              <a:rPr lang="en-US" sz="2400" b="1" dirty="0">
                <a:solidFill>
                  <a:schemeClr val="accent3"/>
                </a:solidFill>
                <a:latin typeface="Montserrat-Bold"/>
                <a:cs typeface="Montserrat-Bold"/>
              </a:rPr>
              <a:t>capitals</a:t>
            </a:r>
            <a:r>
              <a:rPr lang="en-US" sz="2400" dirty="0">
                <a:solidFill>
                  <a:srgbClr val="FFFFFF"/>
                </a:solidFill>
                <a:latin typeface="Montserrat-Bold"/>
                <a:cs typeface="Montserrat-Bold"/>
              </a:rPr>
              <a:t>/keys/</a:t>
            </a:r>
            <a:r>
              <a:rPr lang="en-US" sz="2400" b="1" dirty="0" err="1">
                <a:solidFill>
                  <a:srgbClr val="F8981D"/>
                </a:solidFill>
                <a:latin typeface="Montserrat-Bold"/>
                <a:cs typeface="Montserrat-Bold"/>
              </a:rPr>
              <a:t>usa</a:t>
            </a:r>
            <a:r>
              <a:rPr lang="en-US" sz="2400" b="1" dirty="0">
                <a:solidFill>
                  <a:srgbClr val="F8981D"/>
                </a:solidFill>
                <a:latin typeface="Montserrat-Bold"/>
                <a:cs typeface="Montserrat-Bold"/>
              </a:rPr>
              <a:t> </a:t>
            </a:r>
          </a:p>
          <a:p>
            <a:r>
              <a:rPr lang="en-US" sz="3000" b="1" dirty="0">
                <a:solidFill>
                  <a:schemeClr val="bg1"/>
                </a:solidFill>
                <a:latin typeface="Montserrat-Bold"/>
                <a:cs typeface="Montserrat-Bold"/>
              </a:rPr>
              <a:t>   </a:t>
            </a:r>
            <a:r>
              <a:rPr lang="en-US" sz="3000" b="1" dirty="0">
                <a:solidFill>
                  <a:srgbClr val="FFFFFF"/>
                </a:solidFill>
                <a:latin typeface="Montserrat-Bold"/>
                <a:cs typeface="Montserrat-Bold"/>
              </a:rPr>
              <a:t> -X </a:t>
            </a:r>
            <a:r>
              <a:rPr lang="en-US" sz="3000" b="1" dirty="0">
                <a:solidFill>
                  <a:srgbClr val="F8981D"/>
                </a:solidFill>
                <a:latin typeface="Montserrat-Bold"/>
                <a:cs typeface="Montserrat-Bold"/>
              </a:rPr>
              <a:t>PUT</a:t>
            </a:r>
          </a:p>
          <a:p>
            <a:r>
              <a:rPr lang="en-US" sz="3000" b="1" dirty="0">
                <a:solidFill>
                  <a:srgbClr val="FFFFFF"/>
                </a:solidFill>
                <a:latin typeface="Montserrat-Bold"/>
                <a:cs typeface="Montserrat-Bold"/>
              </a:rPr>
              <a:t>    -H </a:t>
            </a:r>
            <a:r>
              <a:rPr lang="en-US" sz="3000" b="1" dirty="0" smtClean="0">
                <a:solidFill>
                  <a:srgbClr val="FFFFFF"/>
                </a:solidFill>
                <a:latin typeface="Montserrat-Bold"/>
                <a:cs typeface="Montserrat-Bold"/>
              </a:rPr>
              <a:t>“Content-Type</a:t>
            </a:r>
            <a:r>
              <a:rPr lang="en-US" sz="3000" b="1" dirty="0">
                <a:solidFill>
                  <a:srgbClr val="FFFFFF"/>
                </a:solidFill>
                <a:latin typeface="Montserrat-Bold"/>
                <a:cs typeface="Montserrat-Bold"/>
              </a:rPr>
              <a:t>: text/plain" </a:t>
            </a:r>
          </a:p>
          <a:p>
            <a:r>
              <a:rPr lang="en-US" sz="3000" b="1" dirty="0">
                <a:solidFill>
                  <a:srgbClr val="FFFFFF"/>
                </a:solidFill>
                <a:latin typeface="Montserrat-Bold"/>
                <a:cs typeface="Montserrat-Bold"/>
              </a:rPr>
              <a:t>   </a:t>
            </a:r>
            <a:r>
              <a:rPr lang="en-US" sz="4000" b="1" dirty="0">
                <a:solidFill>
                  <a:srgbClr val="FFFFFF"/>
                </a:solidFill>
                <a:latin typeface="Montserrat-Bold"/>
                <a:cs typeface="Montserrat-Bold"/>
              </a:rPr>
              <a:t> -d </a:t>
            </a:r>
            <a:r>
              <a:rPr lang="en-US" sz="4000" b="1" dirty="0">
                <a:solidFill>
                  <a:srgbClr val="F0AD69"/>
                </a:solidFill>
                <a:latin typeface="Montserrat-Bold"/>
                <a:cs typeface="Montserrat-Bold"/>
              </a:rPr>
              <a:t>"Washington D.C.”</a:t>
            </a:r>
          </a:p>
          <a:p>
            <a:endParaRPr lang="en-US" sz="2400" b="1" dirty="0">
              <a:solidFill>
                <a:srgbClr val="FFFFFF"/>
              </a:solidFill>
              <a:latin typeface="Montserrat-Bold"/>
              <a:cs typeface="Montserrat-Bold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Montserrat-Bold"/>
                <a:cs typeface="Montserrat-Bold"/>
              </a:rPr>
              <a:t>&lt; </a:t>
            </a:r>
            <a:r>
              <a:rPr lang="en-US" sz="2000" dirty="0">
                <a:solidFill>
                  <a:srgbClr val="FFFFFF"/>
                </a:solidFill>
                <a:latin typeface="Montserrat-Regular"/>
                <a:cs typeface="Montserrat-Regular"/>
              </a:rPr>
              <a:t>HTTP/1.1 </a:t>
            </a:r>
            <a:r>
              <a:rPr lang="en-US" sz="2400" b="1" dirty="0">
                <a:solidFill>
                  <a:srgbClr val="FFFFFF"/>
                </a:solidFill>
                <a:latin typeface="Montserrat-Bold"/>
                <a:cs typeface="Montserrat-Bold"/>
              </a:rPr>
              <a:t>204 No Content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151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17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1734" y="338666"/>
            <a:ext cx="8517466" cy="14562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cap="none" dirty="0" smtClean="0">
                <a:solidFill>
                  <a:srgbClr val="FFFFFF"/>
                </a:solidFill>
                <a:latin typeface="Montserrat-Regular"/>
                <a:cs typeface="Montserrat-Regular"/>
              </a:rPr>
              <a:t>HTTP Example</a:t>
            </a:r>
            <a:r>
              <a:rPr lang="en-US" sz="6000" cap="none" dirty="0" smtClean="0">
                <a:solidFill>
                  <a:srgbClr val="FFFFFF"/>
                </a:solidFill>
                <a:latin typeface="Montserrat-Regular"/>
                <a:cs typeface="Montserrat-Regular"/>
              </a:rPr>
              <a:t/>
            </a:r>
            <a:br>
              <a:rPr lang="en-US" sz="6000" cap="none" dirty="0" smtClean="0">
                <a:solidFill>
                  <a:srgbClr val="FFFFFF"/>
                </a:solidFill>
                <a:latin typeface="Montserrat-Regular"/>
                <a:cs typeface="Montserrat-Regular"/>
              </a:rPr>
            </a:br>
            <a:r>
              <a:rPr lang="en-US" sz="4000" cap="none" dirty="0" smtClean="0">
                <a:solidFill>
                  <a:schemeClr val="accent3"/>
                </a:solidFill>
                <a:latin typeface="Montserrat-Regular"/>
                <a:cs typeface="Montserrat-Regular"/>
              </a:rPr>
              <a:t>Store Object (no key)</a:t>
            </a:r>
            <a:endParaRPr lang="en-US" sz="4000" cap="none" dirty="0">
              <a:solidFill>
                <a:schemeClr val="accent3"/>
              </a:solidFill>
              <a:latin typeface="Montserrat-Regular"/>
              <a:cs typeface="Montserrat-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35" y="2421467"/>
            <a:ext cx="89238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Montserrat-Bold"/>
                <a:cs typeface="Montserrat-Bold"/>
              </a:rPr>
              <a:t>$ </a:t>
            </a:r>
            <a:r>
              <a:rPr lang="en-US" sz="2000" b="1" dirty="0" smtClean="0">
                <a:solidFill>
                  <a:srgbClr val="FFFFFF"/>
                </a:solidFill>
                <a:latin typeface="Montserrat-Bold"/>
                <a:cs typeface="Montserrat-Bold"/>
              </a:rPr>
              <a:t>curl -v </a:t>
            </a:r>
            <a:r>
              <a:rPr lang="en-US" sz="2400" dirty="0">
                <a:solidFill>
                  <a:srgbClr val="FFFFFF"/>
                </a:solidFill>
                <a:latin typeface="Montserrat-Bold"/>
                <a:cs typeface="Montserrat-Bold"/>
              </a:rPr>
              <a:t>http://localhost:8098/buckets</a:t>
            </a:r>
            <a:r>
              <a:rPr lang="en-US" sz="2400" dirty="0" smtClean="0">
                <a:solidFill>
                  <a:srgbClr val="FFFFFF"/>
                </a:solidFill>
                <a:latin typeface="Montserrat-Bold"/>
                <a:cs typeface="Montserrat-Bold"/>
              </a:rPr>
              <a:t>/</a:t>
            </a:r>
            <a:r>
              <a:rPr lang="en-US" sz="2400" dirty="0" err="1" smtClean="0">
                <a:solidFill>
                  <a:srgbClr val="F0AD69"/>
                </a:solidFill>
                <a:latin typeface="Montserrat-Bold"/>
                <a:cs typeface="Montserrat-Bold"/>
              </a:rPr>
              <a:t>sys</a:t>
            </a:r>
            <a:r>
              <a:rPr lang="en-US" sz="2400" b="1" dirty="0" err="1" smtClean="0">
                <a:solidFill>
                  <a:schemeClr val="accent3"/>
                </a:solidFill>
                <a:latin typeface="Montserrat-Bold"/>
                <a:cs typeface="Montserrat-Bold"/>
              </a:rPr>
              <a:t>logs</a:t>
            </a:r>
            <a:r>
              <a:rPr lang="en-US" sz="2400" dirty="0" smtClean="0">
                <a:solidFill>
                  <a:srgbClr val="FFFFFF"/>
                </a:solidFill>
                <a:latin typeface="Montserrat-Bold"/>
                <a:cs typeface="Montserrat-Bold"/>
              </a:rPr>
              <a:t>/keys</a:t>
            </a:r>
          </a:p>
          <a:p>
            <a:r>
              <a:rPr lang="en-US" sz="3000" b="1" dirty="0" smtClean="0">
                <a:solidFill>
                  <a:schemeClr val="bg1"/>
                </a:solidFill>
                <a:latin typeface="Montserrat-Bold"/>
                <a:cs typeface="Montserrat-Bold"/>
              </a:rPr>
              <a:t>   </a:t>
            </a:r>
            <a:r>
              <a:rPr lang="en-US" sz="3000" b="1" dirty="0" smtClean="0">
                <a:solidFill>
                  <a:srgbClr val="FFFFFF"/>
                </a:solidFill>
                <a:latin typeface="Montserrat-Bold"/>
                <a:cs typeface="Montserrat-Bold"/>
              </a:rPr>
              <a:t> </a:t>
            </a:r>
            <a:r>
              <a:rPr lang="en-US" sz="3000" b="1" dirty="0">
                <a:solidFill>
                  <a:srgbClr val="FFFFFF"/>
                </a:solidFill>
                <a:latin typeface="Montserrat-Bold"/>
                <a:cs typeface="Montserrat-Bold"/>
              </a:rPr>
              <a:t>-X </a:t>
            </a:r>
            <a:r>
              <a:rPr lang="en-US" sz="3000" b="1" dirty="0" smtClean="0">
                <a:solidFill>
                  <a:srgbClr val="F8981D"/>
                </a:solidFill>
                <a:latin typeface="Montserrat-Bold"/>
                <a:cs typeface="Montserrat-Bold"/>
              </a:rPr>
              <a:t>POST</a:t>
            </a:r>
            <a:endParaRPr lang="en-US" sz="3000" b="1" dirty="0">
              <a:solidFill>
                <a:srgbClr val="F8981D"/>
              </a:solidFill>
              <a:latin typeface="Montserrat-Bold"/>
              <a:cs typeface="Montserrat-Bold"/>
            </a:endParaRPr>
          </a:p>
          <a:p>
            <a:r>
              <a:rPr lang="en-US" sz="3000" b="1" dirty="0">
                <a:solidFill>
                  <a:srgbClr val="FFFFFF"/>
                </a:solidFill>
                <a:latin typeface="Montserrat-Bold"/>
                <a:cs typeface="Montserrat-Bold"/>
              </a:rPr>
              <a:t>  </a:t>
            </a:r>
            <a:r>
              <a:rPr lang="en-US" sz="2600" dirty="0">
                <a:solidFill>
                  <a:srgbClr val="FFFFFF"/>
                </a:solidFill>
                <a:latin typeface="Montserrat-Bold"/>
                <a:cs typeface="Montserrat-Bold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Montserrat-Bold"/>
                <a:cs typeface="Montserrat-Bold"/>
              </a:rPr>
              <a:t> -H </a:t>
            </a:r>
            <a:r>
              <a:rPr lang="en-US" sz="2400" dirty="0" smtClean="0">
                <a:solidFill>
                  <a:srgbClr val="FFFFFF"/>
                </a:solidFill>
                <a:latin typeface="Montserrat-Bold"/>
                <a:cs typeface="Montserrat-Bold"/>
              </a:rPr>
              <a:t>“Content-Type</a:t>
            </a:r>
            <a:r>
              <a:rPr lang="en-US" sz="2400" dirty="0">
                <a:solidFill>
                  <a:srgbClr val="FFFFFF"/>
                </a:solidFill>
                <a:latin typeface="Montserrat-Bold"/>
                <a:cs typeface="Montserrat-Bold"/>
              </a:rPr>
              <a:t>: text/plain" </a:t>
            </a:r>
          </a:p>
          <a:p>
            <a:r>
              <a:rPr lang="en-US" sz="3000" b="1" dirty="0">
                <a:solidFill>
                  <a:srgbClr val="FFFFFF"/>
                </a:solidFill>
                <a:latin typeface="Montserrat-Bold"/>
                <a:cs typeface="Montserrat-Bold"/>
              </a:rPr>
              <a:t>    -d </a:t>
            </a:r>
            <a:r>
              <a:rPr lang="en-US" sz="2000" dirty="0" smtClean="0"/>
              <a:t>“[Sun </a:t>
            </a:r>
            <a:r>
              <a:rPr lang="en-US" sz="2000" dirty="0"/>
              <a:t>Mar 7 16:02:00 2004] [notice] Accept </a:t>
            </a:r>
            <a:r>
              <a:rPr lang="en-US" sz="2000" dirty="0" err="1"/>
              <a:t>mutex</a:t>
            </a:r>
            <a:r>
              <a:rPr lang="en-US" sz="2000" dirty="0"/>
              <a:t>: </a:t>
            </a:r>
            <a:r>
              <a:rPr lang="en-US" sz="2000" dirty="0" err="1" smtClean="0"/>
              <a:t>sysvsem</a:t>
            </a:r>
            <a:r>
              <a:rPr lang="en-US" sz="2000" dirty="0" smtClean="0"/>
              <a:t>…”</a:t>
            </a:r>
          </a:p>
          <a:p>
            <a:endParaRPr lang="en-US" sz="2400" b="1" dirty="0">
              <a:solidFill>
                <a:srgbClr val="FFFFFF"/>
              </a:solidFill>
              <a:latin typeface="Montserrat-Bold"/>
              <a:cs typeface="Montserrat-Bold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Montserrat-Bold"/>
                <a:cs typeface="Montserrat-Bold"/>
              </a:rPr>
              <a:t>&lt; </a:t>
            </a:r>
            <a:r>
              <a:rPr lang="en-US" sz="2000" dirty="0" smtClean="0">
                <a:solidFill>
                  <a:srgbClr val="FFFFFF"/>
                </a:solidFill>
                <a:latin typeface="Montserrat-Regular"/>
                <a:cs typeface="Montserrat-Regular"/>
              </a:rPr>
              <a:t>HTTP/1.1 </a:t>
            </a:r>
            <a:r>
              <a:rPr lang="en-US" sz="2400" b="1" dirty="0" smtClean="0">
                <a:solidFill>
                  <a:srgbClr val="FFFFFF"/>
                </a:solidFill>
                <a:latin typeface="Montserrat-Bold"/>
                <a:cs typeface="Montserrat-Bold"/>
              </a:rPr>
              <a:t>201 Created</a:t>
            </a:r>
          </a:p>
          <a:p>
            <a:endParaRPr lang="en-US" sz="2400" b="1" dirty="0" smtClean="0">
              <a:solidFill>
                <a:srgbClr val="FFFFFF"/>
              </a:solidFill>
              <a:latin typeface="Montserrat-Bold"/>
              <a:cs typeface="Montserrat-Bold"/>
            </a:endParaRPr>
          </a:p>
          <a:p>
            <a:r>
              <a:rPr lang="en-US" sz="2400" dirty="0" smtClean="0"/>
              <a:t>&lt; </a:t>
            </a:r>
            <a:r>
              <a:rPr lang="en-US" sz="2400" dirty="0">
                <a:solidFill>
                  <a:srgbClr val="F0AD69"/>
                </a:solidFill>
              </a:rPr>
              <a:t>Location</a:t>
            </a:r>
            <a:r>
              <a:rPr lang="en-US" sz="2400" dirty="0" smtClean="0">
                <a:solidFill>
                  <a:srgbClr val="F0AD69"/>
                </a:solidFill>
              </a:rPr>
              <a:t>:</a:t>
            </a:r>
            <a:r>
              <a:rPr lang="en-US" sz="2400" dirty="0" smtClean="0"/>
              <a:t> /buckets/</a:t>
            </a:r>
            <a:r>
              <a:rPr lang="en-US" sz="2400" dirty="0" err="1" smtClean="0"/>
              <a:t>syslogs</a:t>
            </a:r>
            <a:r>
              <a:rPr lang="en-US" sz="2400" dirty="0" smtClean="0"/>
              <a:t>/keys/</a:t>
            </a:r>
            <a:r>
              <a:rPr lang="en-US" sz="2000" dirty="0" smtClean="0">
                <a:solidFill>
                  <a:srgbClr val="F0AD69"/>
                </a:solidFill>
              </a:rPr>
              <a:t>bzPygTesROPtGGVUKfyvp2RR49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412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18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1734" y="338666"/>
            <a:ext cx="8517466" cy="14562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cap="none" dirty="0" smtClean="0">
                <a:solidFill>
                  <a:srgbClr val="FFFFFF"/>
                </a:solidFill>
                <a:latin typeface="Montserrat-Regular"/>
                <a:cs typeface="Montserrat-Regular"/>
              </a:rPr>
              <a:t>HTTP Example</a:t>
            </a:r>
            <a:r>
              <a:rPr lang="en-US" sz="6000" cap="none" dirty="0" smtClean="0">
                <a:solidFill>
                  <a:srgbClr val="FFFFFF"/>
                </a:solidFill>
                <a:latin typeface="Montserrat-Regular"/>
                <a:cs typeface="Montserrat-Regular"/>
              </a:rPr>
              <a:t/>
            </a:r>
            <a:br>
              <a:rPr lang="en-US" sz="6000" cap="none" dirty="0" smtClean="0">
                <a:solidFill>
                  <a:srgbClr val="FFFFFF"/>
                </a:solidFill>
                <a:latin typeface="Montserrat-Regular"/>
                <a:cs typeface="Montserrat-Regular"/>
              </a:rPr>
            </a:br>
            <a:r>
              <a:rPr lang="en-US" sz="4000" cap="none" dirty="0" smtClean="0">
                <a:solidFill>
                  <a:schemeClr val="accent3"/>
                </a:solidFill>
                <a:latin typeface="Montserrat-Regular"/>
                <a:cs typeface="Montserrat-Regular"/>
              </a:rPr>
              <a:t>Fetch Object</a:t>
            </a:r>
            <a:endParaRPr lang="en-US" sz="4000" cap="none" dirty="0">
              <a:solidFill>
                <a:schemeClr val="accent3"/>
              </a:solidFill>
              <a:latin typeface="Montserrat-Regular"/>
              <a:cs typeface="Montserrat-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35" y="2032000"/>
            <a:ext cx="8923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Montserrat-Bold"/>
                <a:cs typeface="Montserrat-Bold"/>
              </a:rPr>
              <a:t>$ curl </a:t>
            </a:r>
            <a:r>
              <a:rPr lang="en-US" sz="2000" dirty="0">
                <a:solidFill>
                  <a:srgbClr val="FFFFFF"/>
                </a:solidFill>
                <a:latin typeface="Montserrat-Bold"/>
                <a:cs typeface="Montserrat-Bold"/>
              </a:rPr>
              <a:t>http://localhost:8098</a:t>
            </a:r>
            <a:r>
              <a:rPr lang="en-US" sz="2400" dirty="0">
                <a:solidFill>
                  <a:srgbClr val="FFFFFF"/>
                </a:solidFill>
                <a:latin typeface="Montserrat-Bold"/>
                <a:cs typeface="Montserrat-Bold"/>
              </a:rPr>
              <a:t>/buckets/</a:t>
            </a:r>
            <a:r>
              <a:rPr lang="en-US" sz="2400" b="1" dirty="0">
                <a:solidFill>
                  <a:schemeClr val="accent3"/>
                </a:solidFill>
                <a:latin typeface="Montserrat-Bold"/>
                <a:cs typeface="Montserrat-Bold"/>
              </a:rPr>
              <a:t>capitals</a:t>
            </a:r>
            <a:r>
              <a:rPr lang="en-US" sz="2400" dirty="0">
                <a:solidFill>
                  <a:srgbClr val="FFFFFF"/>
                </a:solidFill>
                <a:latin typeface="Montserrat-Bold"/>
                <a:cs typeface="Montserrat-Bold"/>
              </a:rPr>
              <a:t>/keys/</a:t>
            </a:r>
            <a:r>
              <a:rPr lang="en-US" sz="2400" b="1" dirty="0" err="1">
                <a:solidFill>
                  <a:srgbClr val="F8981D"/>
                </a:solidFill>
                <a:latin typeface="Montserrat-Bold"/>
                <a:cs typeface="Montserrat-Bold"/>
              </a:rPr>
              <a:t>usa</a:t>
            </a:r>
            <a:r>
              <a:rPr lang="en-US" sz="2400" b="1" dirty="0">
                <a:solidFill>
                  <a:srgbClr val="F8981D"/>
                </a:solidFill>
                <a:latin typeface="Montserrat-Bold"/>
                <a:cs typeface="Montserrat-Bold"/>
              </a:rPr>
              <a:t> </a:t>
            </a:r>
          </a:p>
          <a:p>
            <a:endParaRPr lang="en-US" sz="2000" dirty="0">
              <a:solidFill>
                <a:srgbClr val="FFFFFF"/>
              </a:solidFill>
              <a:latin typeface="Montserrat-Bold"/>
              <a:cs typeface="Montserrat-Bold"/>
            </a:endParaRPr>
          </a:p>
          <a:p>
            <a:r>
              <a:rPr lang="en-US" sz="2000" dirty="0">
                <a:solidFill>
                  <a:srgbClr val="FFFFFF"/>
                </a:solidFill>
                <a:latin typeface="Montserrat-Bold"/>
                <a:cs typeface="Montserrat-Bold"/>
              </a:rPr>
              <a:t>&lt; HTTP/1.1 </a:t>
            </a:r>
            <a:r>
              <a:rPr lang="en-US" sz="2000" dirty="0">
                <a:solidFill>
                  <a:schemeClr val="accent3"/>
                </a:solidFill>
                <a:latin typeface="Montserrat-Bold"/>
                <a:cs typeface="Montserrat-Bold"/>
              </a:rPr>
              <a:t>200 OK</a:t>
            </a:r>
          </a:p>
          <a:p>
            <a:r>
              <a:rPr lang="en-US" sz="2000" dirty="0">
                <a:solidFill>
                  <a:srgbClr val="FFFFFF"/>
                </a:solidFill>
                <a:latin typeface="Montserrat-Bold"/>
                <a:cs typeface="Montserrat-Bold"/>
              </a:rPr>
              <a:t>&lt; </a:t>
            </a:r>
            <a:r>
              <a:rPr lang="en-US" sz="2000" dirty="0">
                <a:solidFill>
                  <a:srgbClr val="F0AD69"/>
                </a:solidFill>
                <a:latin typeface="Montserrat-Bold"/>
                <a:cs typeface="Montserrat-Bold"/>
              </a:rPr>
              <a:t>X-Riak-</a:t>
            </a:r>
            <a:r>
              <a:rPr lang="en-US" sz="2000" dirty="0" err="1">
                <a:solidFill>
                  <a:srgbClr val="F0AD69"/>
                </a:solidFill>
                <a:latin typeface="Montserrat-Bold"/>
                <a:cs typeface="Montserrat-Bold"/>
              </a:rPr>
              <a:t>Vclock</a:t>
            </a:r>
            <a:r>
              <a:rPr lang="en-US" sz="1600" dirty="0">
                <a:solidFill>
                  <a:srgbClr val="FFFFFF"/>
                </a:solidFill>
                <a:latin typeface="Montserrat-Bold"/>
                <a:cs typeface="Montserrat-Bold"/>
              </a:rPr>
              <a:t>: a85hYGBgzGDKBVIcR4M2cvvL1tzJYEpkzGNluGw/+</a:t>
            </a:r>
            <a:r>
              <a:rPr lang="en-US" sz="1600" dirty="0" err="1">
                <a:solidFill>
                  <a:srgbClr val="FFFFFF"/>
                </a:solidFill>
                <a:latin typeface="Montserrat-Bold"/>
                <a:cs typeface="Montserrat-Bold"/>
              </a:rPr>
              <a:t>QRfFgA</a:t>
            </a:r>
            <a:r>
              <a:rPr lang="en-US" sz="1600" dirty="0">
                <a:solidFill>
                  <a:srgbClr val="FFFFFF"/>
                </a:solidFill>
                <a:latin typeface="Montserrat-Bold"/>
                <a:cs typeface="Montserrat-Bold"/>
              </a:rPr>
              <a:t>=</a:t>
            </a:r>
          </a:p>
          <a:p>
            <a:r>
              <a:rPr lang="en-US" sz="2000" dirty="0" smtClean="0">
                <a:solidFill>
                  <a:srgbClr val="FFFFFF"/>
                </a:solidFill>
                <a:latin typeface="Montserrat-Bold"/>
                <a:cs typeface="Montserrat-Bold"/>
              </a:rPr>
              <a:t>&lt; </a:t>
            </a:r>
            <a:r>
              <a:rPr lang="en-US" sz="2000" b="1" dirty="0">
                <a:solidFill>
                  <a:srgbClr val="F0AD69"/>
                </a:solidFill>
                <a:latin typeface="Montserrat-Bold"/>
                <a:cs typeface="Montserrat-Bold"/>
              </a:rPr>
              <a:t>Last-Modified: </a:t>
            </a:r>
            <a:r>
              <a:rPr lang="en-US" sz="2000" dirty="0">
                <a:solidFill>
                  <a:srgbClr val="FFFFFF"/>
                </a:solidFill>
                <a:latin typeface="Montserrat-Bold"/>
                <a:cs typeface="Montserrat-Bold"/>
              </a:rPr>
              <a:t>Tue, 24 Jan 2012 14:44:35 GMT</a:t>
            </a:r>
          </a:p>
          <a:p>
            <a:r>
              <a:rPr lang="en-US" sz="2000" dirty="0">
                <a:solidFill>
                  <a:srgbClr val="FFFFFF"/>
                </a:solidFill>
                <a:latin typeface="Montserrat-Bold"/>
                <a:cs typeface="Montserrat-Bold"/>
              </a:rPr>
              <a:t>&lt; </a:t>
            </a:r>
            <a:r>
              <a:rPr lang="en-US" sz="2000" b="1" dirty="0" err="1">
                <a:solidFill>
                  <a:srgbClr val="F0AD69"/>
                </a:solidFill>
                <a:latin typeface="Montserrat-Bold"/>
                <a:cs typeface="Montserrat-Bold"/>
              </a:rPr>
              <a:t>ETag</a:t>
            </a:r>
            <a:r>
              <a:rPr lang="en-US" sz="2000" b="1" dirty="0">
                <a:solidFill>
                  <a:srgbClr val="F0AD69"/>
                </a:solidFill>
                <a:latin typeface="Montserrat-Bold"/>
                <a:cs typeface="Montserrat-Bold"/>
              </a:rPr>
              <a:t>: </a:t>
            </a:r>
            <a:r>
              <a:rPr lang="en-US" sz="2000" dirty="0">
                <a:solidFill>
                  <a:srgbClr val="FFFFFF"/>
                </a:solidFill>
                <a:latin typeface="Montserrat-Bold"/>
                <a:cs typeface="Montserrat-Bold"/>
              </a:rPr>
              <a:t>"1yAFlUinalK2zNd7LpkOgU</a:t>
            </a:r>
            <a:r>
              <a:rPr lang="en-US" sz="2000" dirty="0" smtClean="0">
                <a:solidFill>
                  <a:srgbClr val="FFFFFF"/>
                </a:solidFill>
                <a:latin typeface="Montserrat-Bold"/>
                <a:cs typeface="Montserrat-Bold"/>
              </a:rPr>
              <a:t>”</a:t>
            </a:r>
          </a:p>
          <a:p>
            <a:r>
              <a:rPr lang="en-US" sz="2200" dirty="0" smtClean="0">
                <a:latin typeface="Montserrat-Regular"/>
                <a:cs typeface="Montserrat-Regular"/>
              </a:rPr>
              <a:t>&lt; </a:t>
            </a:r>
            <a:r>
              <a:rPr lang="en-US" sz="2200" b="1" dirty="0">
                <a:solidFill>
                  <a:srgbClr val="F0AD69"/>
                </a:solidFill>
                <a:latin typeface="Montserrat-Regular"/>
                <a:cs typeface="Montserrat-Regular"/>
              </a:rPr>
              <a:t>Content-Type: </a:t>
            </a:r>
            <a:r>
              <a:rPr lang="en-US" sz="2200" dirty="0" smtClean="0">
                <a:latin typeface="Montserrat-Regular"/>
                <a:cs typeface="Montserrat-Regular"/>
              </a:rPr>
              <a:t>text/plain</a:t>
            </a:r>
            <a:endParaRPr lang="en-US" sz="2200" dirty="0">
              <a:solidFill>
                <a:srgbClr val="FFFFFF"/>
              </a:solidFill>
              <a:latin typeface="Montserrat-Regular"/>
              <a:cs typeface="Montserrat-Regular"/>
            </a:endParaRPr>
          </a:p>
          <a:p>
            <a:endParaRPr lang="en-US" sz="2000" dirty="0">
              <a:solidFill>
                <a:srgbClr val="FFFFFF"/>
              </a:solidFill>
              <a:latin typeface="Montserrat-Bold"/>
              <a:cs typeface="Montserrat-Bold"/>
            </a:endParaRPr>
          </a:p>
          <a:p>
            <a:r>
              <a:rPr lang="en-US" sz="3200" b="1" dirty="0">
                <a:solidFill>
                  <a:srgbClr val="F0AD69"/>
                </a:solidFill>
                <a:latin typeface="Montserrat-Bold"/>
                <a:cs typeface="Montserrat-Bold"/>
              </a:rPr>
              <a:t>Washington D.C.</a:t>
            </a:r>
            <a:endParaRPr lang="en-US" sz="3200" b="1" dirty="0">
              <a:solidFill>
                <a:srgbClr val="F0AD69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3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19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34659" y="1778001"/>
            <a:ext cx="7773987" cy="2929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  <a:t>Protocol Buffer</a:t>
            </a:r>
            <a:br>
              <a:rPr lang="en-US" sz="6600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</a:br>
            <a:r>
              <a:rPr lang="en-US" sz="6600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  <a:t/>
            </a:r>
            <a:br>
              <a:rPr lang="en-US" sz="6600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</a:br>
            <a:r>
              <a:rPr lang="en-US" sz="4000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  <a:t>Fast Binary Protocol</a:t>
            </a:r>
            <a:endParaRPr lang="en-US" sz="4000" cap="none" dirty="0">
              <a:solidFill>
                <a:schemeClr val="tx1"/>
              </a:solidFill>
              <a:latin typeface="Montserrat-Regular"/>
              <a:cs typeface="Montserrat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27939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8"/>
          <p:cNvSpPr>
            <a:spLocks noGrp="1"/>
          </p:cNvSpPr>
          <p:nvPr>
            <p:ph sz="half" idx="1"/>
          </p:nvPr>
        </p:nvSpPr>
        <p:spPr>
          <a:xfrm>
            <a:off x="336726" y="981076"/>
            <a:ext cx="5032673" cy="980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Open Sans"/>
                <a:cs typeface="Open Sans"/>
              </a:rPr>
              <a:t>Intro to Riak</a:t>
            </a:r>
            <a:endParaRPr lang="en-US" sz="4000" dirty="0">
              <a:latin typeface="Open Sans"/>
              <a:cs typeface="Open San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36726" y="244476"/>
            <a:ext cx="4470400" cy="754062"/>
          </a:xfrm>
        </p:spPr>
        <p:txBody>
          <a:bodyPr/>
          <a:lstStyle/>
          <a:p>
            <a:pPr algn="l"/>
            <a:r>
              <a:rPr lang="en-US" cap="none" dirty="0" smtClean="0">
                <a:latin typeface="Montserrat-Regular"/>
                <a:cs typeface="Montserrat-Regular"/>
              </a:rPr>
              <a:t>Basho Technologies</a:t>
            </a:r>
            <a:endParaRPr lang="en-US" cap="none" dirty="0">
              <a:latin typeface="Montserrat-Regular"/>
              <a:cs typeface="Montserrat-Regular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2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23" name="Picture 22" descr="s4_riask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1527" y="2384443"/>
            <a:ext cx="5262851" cy="2617018"/>
          </a:xfrm>
          <a:prstGeom prst="rect">
            <a:avLst/>
          </a:prstGeom>
        </p:spPr>
      </p:pic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34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437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21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2326" y="1960733"/>
            <a:ext cx="7773987" cy="2184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  <a:t>Client Libraries</a:t>
            </a:r>
            <a:endParaRPr lang="en-US" sz="6600" cap="none" dirty="0">
              <a:solidFill>
                <a:schemeClr val="tx1"/>
              </a:solidFill>
              <a:latin typeface="Montserrat-Regular"/>
              <a:cs typeface="Montserrat-Regular"/>
            </a:endParaRPr>
          </a:p>
        </p:txBody>
      </p:sp>
      <p:sp>
        <p:nvSpPr>
          <p:cNvPr id="5" name="Shape 221"/>
          <p:cNvSpPr txBox="1"/>
          <p:nvPr/>
        </p:nvSpPr>
        <p:spPr>
          <a:xfrm>
            <a:off x="1472984" y="4141599"/>
            <a:ext cx="6197859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choose your own language</a:t>
            </a:r>
            <a:endParaRPr lang="en-US" sz="36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0806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21"/>
          <p:cNvSpPr txBox="1"/>
          <p:nvPr/>
        </p:nvSpPr>
        <p:spPr>
          <a:xfrm>
            <a:off x="1676184" y="1143130"/>
            <a:ext cx="6197859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Official Basho support</a:t>
            </a:r>
            <a:endParaRPr lang="en-US" sz="36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Shape 222"/>
          <p:cNvSpPr txBox="1"/>
          <p:nvPr/>
        </p:nvSpPr>
        <p:spPr>
          <a:xfrm>
            <a:off x="1232689" y="419970"/>
            <a:ext cx="7084849" cy="73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1" i="0" u="none" strike="noStrike" cap="none" baseline="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Client Libraries</a:t>
            </a:r>
            <a:endParaRPr lang="en-US" sz="4800" b="1" i="0" u="none" strike="noStrike" cap="none" baseline="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Picture 7" descr="jav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84" y="1290981"/>
            <a:ext cx="5566738" cy="5566738"/>
          </a:xfrm>
          <a:prstGeom prst="rect">
            <a:avLst/>
          </a:prstGeom>
        </p:spPr>
      </p:pic>
      <p:pic>
        <p:nvPicPr>
          <p:cNvPr id="9" name="Picture 8" descr="Python-logo-notext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84" y="4334760"/>
            <a:ext cx="1490349" cy="1490349"/>
          </a:xfrm>
          <a:prstGeom prst="rect">
            <a:avLst/>
          </a:prstGeom>
        </p:spPr>
      </p:pic>
      <p:pic>
        <p:nvPicPr>
          <p:cNvPr id="10" name="Picture 9" descr="1000px-Ruby_logo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074" y="1966254"/>
            <a:ext cx="1278464" cy="12784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400000">
            <a:off x="8512590" y="714709"/>
            <a:ext cx="1918314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Animated</a:t>
            </a:r>
            <a:endParaRPr lang="en-US" sz="3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606" y="2916046"/>
            <a:ext cx="1868165" cy="15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8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21"/>
          <p:cNvSpPr txBox="1"/>
          <p:nvPr/>
        </p:nvSpPr>
        <p:spPr>
          <a:xfrm>
            <a:off x="1676184" y="1143130"/>
            <a:ext cx="6197859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Unofficial Basho support</a:t>
            </a:r>
            <a:endParaRPr lang="en-US" sz="36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Shape 222"/>
          <p:cNvSpPr txBox="1"/>
          <p:nvPr/>
        </p:nvSpPr>
        <p:spPr>
          <a:xfrm>
            <a:off x="1232689" y="419970"/>
            <a:ext cx="7084849" cy="73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1" i="0" u="none" strike="noStrike" cap="none" baseline="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Client Libraries</a:t>
            </a:r>
            <a:endParaRPr lang="en-US" sz="4800" b="1" i="0" u="none" strike="noStrike" cap="none" baseline="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" name="Picture 12" descr="ph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1966254"/>
            <a:ext cx="2184399" cy="14562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400000">
            <a:off x="8512590" y="714709"/>
            <a:ext cx="1918314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Animated</a:t>
            </a:r>
            <a:endParaRPr lang="en-US" sz="3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333" y="5198533"/>
            <a:ext cx="3172926" cy="951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000" y="3285067"/>
            <a:ext cx="2726266" cy="14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04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21"/>
          <p:cNvSpPr txBox="1"/>
          <p:nvPr/>
        </p:nvSpPr>
        <p:spPr>
          <a:xfrm>
            <a:off x="1676184" y="1143130"/>
            <a:ext cx="6197859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Community Supported</a:t>
            </a:r>
            <a:endParaRPr lang="en-US" sz="36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Shape 222"/>
          <p:cNvSpPr txBox="1"/>
          <p:nvPr/>
        </p:nvSpPr>
        <p:spPr>
          <a:xfrm>
            <a:off x="1232689" y="419970"/>
            <a:ext cx="7084849" cy="73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1" i="0" u="none" strike="noStrike" cap="none" baseline="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Client Libraries</a:t>
            </a:r>
            <a:endParaRPr lang="en-US" sz="4800" b="1" i="0" u="none" strike="noStrike" cap="none" baseline="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TextBox 14"/>
          <p:cNvSpPr txBox="1"/>
          <p:nvPr/>
        </p:nvSpPr>
        <p:spPr>
          <a:xfrm rot="5400000">
            <a:off x="8512590" y="714709"/>
            <a:ext cx="1918314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Animated</a:t>
            </a:r>
            <a:endParaRPr lang="en-US" sz="3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06" y="2220254"/>
            <a:ext cx="3788833" cy="1071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34" y="3439454"/>
            <a:ext cx="3959771" cy="1159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578" y="2101721"/>
            <a:ext cx="1444930" cy="13377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608" y="3733800"/>
            <a:ext cx="1444930" cy="14449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3625" y="4741333"/>
            <a:ext cx="2226248" cy="8014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59867" y="5672848"/>
            <a:ext cx="382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&lt;insert your favorite here!&gt;</a:t>
            </a:r>
            <a:endParaRPr lang="en-US" sz="2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718" y="5001623"/>
            <a:ext cx="2523282" cy="67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21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18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3987" cy="2041525"/>
          </a:xfrm>
        </p:spPr>
        <p:txBody>
          <a:bodyPr/>
          <a:lstStyle/>
          <a:p>
            <a:r>
              <a:rPr lang="en-US" sz="6600" b="1" cap="none" dirty="0" smtClean="0">
                <a:solidFill>
                  <a:srgbClr val="FFFFFF"/>
                </a:solidFill>
                <a:latin typeface="Montserrat-Regular"/>
                <a:cs typeface="Montserrat-Regular"/>
              </a:rPr>
              <a:t>Riak Database</a:t>
            </a:r>
            <a:endParaRPr lang="en-US" sz="6600" b="1" cap="none" dirty="0">
              <a:solidFill>
                <a:srgbClr val="FFFFFF"/>
              </a:solidFill>
              <a:latin typeface="Montserrat-Regular"/>
              <a:cs typeface="Montserrat-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0387" y="2658534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Montserrat-Regular"/>
                <a:cs typeface="Montserrat-Regular"/>
              </a:rPr>
              <a:t>Key =&gt; </a:t>
            </a:r>
            <a:r>
              <a:rPr lang="en-US" sz="3600" b="1" dirty="0" smtClean="0">
                <a:latin typeface="Montserrat-Regular"/>
                <a:cs typeface="Montserrat-Regular"/>
              </a:rPr>
              <a:t>Value  </a:t>
            </a:r>
            <a:r>
              <a:rPr lang="en-US" sz="3000" b="1" dirty="0" smtClean="0">
                <a:latin typeface="Montserrat-Regular"/>
                <a:cs typeface="Montserrat-Regular"/>
              </a:rPr>
              <a:t>(+ Indexes)</a:t>
            </a:r>
            <a:endParaRPr lang="en-US" sz="3000" b="1" dirty="0" smtClean="0">
              <a:latin typeface="Montserrat-Regular"/>
              <a:cs typeface="Montserrat-Regular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err="1" smtClean="0">
                <a:latin typeface="Montserrat-Regular"/>
                <a:cs typeface="Montserrat-Regular"/>
              </a:rPr>
              <a:t>Masterless</a:t>
            </a:r>
            <a:endParaRPr lang="en-US" sz="3600" b="1" dirty="0">
              <a:latin typeface="Montserrat-Regular"/>
              <a:cs typeface="Montserrat-Regular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solidFill>
                  <a:schemeClr val="accent3"/>
                </a:solidFill>
                <a:latin typeface="Montserrat-Regular"/>
                <a:cs typeface="Montserrat-Regular"/>
              </a:rPr>
              <a:t>Fault Tolerant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solidFill>
                  <a:schemeClr val="accent3"/>
                </a:solidFill>
                <a:latin typeface="Montserrat-Regular"/>
                <a:cs typeface="Montserrat-Regular"/>
              </a:rPr>
              <a:t>Highly Available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solidFill>
                  <a:schemeClr val="accent3"/>
                </a:solidFill>
                <a:latin typeface="Montserrat-Regular"/>
                <a:cs typeface="Montserrat-Regular"/>
              </a:rPr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2552041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3" y="287867"/>
            <a:ext cx="7773987" cy="2041525"/>
          </a:xfrm>
        </p:spPr>
        <p:txBody>
          <a:bodyPr/>
          <a:lstStyle/>
          <a:p>
            <a:pPr algn="l"/>
            <a:r>
              <a:rPr lang="en-US" sz="6600" b="1" cap="none" dirty="0" smtClean="0">
                <a:solidFill>
                  <a:srgbClr val="FFFFFF"/>
                </a:solidFill>
                <a:latin typeface="Montserrat-Regular"/>
                <a:cs typeface="Montserrat-Regular"/>
              </a:rPr>
              <a:t>Native APIs</a:t>
            </a:r>
            <a:endParaRPr lang="en-US" sz="6600" b="1" cap="none" dirty="0">
              <a:solidFill>
                <a:srgbClr val="FFFFFF"/>
              </a:solidFill>
              <a:latin typeface="Montserrat-Regular"/>
              <a:cs typeface="Montserrat-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0387" y="2167467"/>
            <a:ext cx="6399213" cy="1439333"/>
          </a:xfrm>
        </p:spPr>
        <p:txBody>
          <a:bodyPr>
            <a:normAutofit/>
          </a:bodyPr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Montserrat-Regular"/>
                <a:cs typeface="Montserrat-Regular"/>
              </a:rPr>
              <a:t>HTTP(S) REST API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Montserrat-Regular"/>
                <a:cs typeface="Montserrat-Regular"/>
              </a:rPr>
              <a:t>Protocol Buffers</a:t>
            </a:r>
            <a:endParaRPr lang="en-US" sz="2400" b="1" dirty="0" smtClean="0">
              <a:solidFill>
                <a:schemeClr val="tx1"/>
              </a:solidFill>
              <a:latin typeface="Montserrat-Regular"/>
              <a:cs typeface="Montserrat-Regular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9733" y="2928407"/>
            <a:ext cx="7773987" cy="2041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cap="none" dirty="0" smtClean="0">
                <a:solidFill>
                  <a:srgbClr val="FFFFFF"/>
                </a:solidFill>
                <a:latin typeface="Montserrat-Regular"/>
                <a:cs typeface="Montserrat-Regular"/>
              </a:rPr>
              <a:t>Client Libraries</a:t>
            </a:r>
            <a:endParaRPr lang="en-US" sz="6600" b="1" cap="none" dirty="0">
              <a:solidFill>
                <a:srgbClr val="FFFFFF"/>
              </a:solidFill>
              <a:latin typeface="Montserrat-Regular"/>
              <a:cs typeface="Montserrat-Regula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30387" y="4741334"/>
            <a:ext cx="6773333" cy="143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1200"/>
              </a:spcAft>
              <a:buClr>
                <a:schemeClr val="accent3"/>
              </a:buClr>
              <a:buFont typeface="Arial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1200"/>
              </a:spcAft>
              <a:buFont typeface="Arial"/>
              <a:buChar char="–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1200"/>
              </a:spcAft>
              <a:buFont typeface="Arial"/>
              <a:buChar char="•"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1200"/>
              </a:spcAft>
              <a:buFont typeface="Arial"/>
              <a:buChar char="–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1200"/>
              </a:spcAft>
              <a:buFont typeface="Arial"/>
              <a:buChar char="»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60000"/>
              </a:lnSpc>
            </a:pPr>
            <a:r>
              <a:rPr lang="en-US" sz="2600" b="1" dirty="0" smtClean="0">
                <a:solidFill>
                  <a:schemeClr val="tx1"/>
                </a:solidFill>
                <a:latin typeface="Montserrat-Regular"/>
                <a:cs typeface="Montserrat-Regular"/>
              </a:rPr>
              <a:t>&lt;Your favorite Language&gt;</a:t>
            </a:r>
            <a:endParaRPr lang="en-US" sz="2600" b="1" dirty="0" smtClean="0">
              <a:solidFill>
                <a:schemeClr val="tx1"/>
              </a:solidFill>
              <a:latin typeface="Montserrat-Regular"/>
              <a:cs typeface="Montserrat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4286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28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2326" y="1778001"/>
            <a:ext cx="7773987" cy="2929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  <a:t>Riak is </a:t>
            </a:r>
            <a:r>
              <a:rPr lang="en-US" sz="6600" i="1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  <a:t>the</a:t>
            </a:r>
            <a:r>
              <a:rPr lang="en-US" sz="6600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  <a:t/>
            </a:r>
            <a:br>
              <a:rPr lang="en-US" sz="6600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</a:br>
            <a:r>
              <a:rPr lang="en-US" sz="6600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  <a:t>Ops-Friendly Database</a:t>
            </a:r>
            <a:endParaRPr lang="en-US" sz="6600" cap="none" dirty="0">
              <a:solidFill>
                <a:schemeClr val="tx1"/>
              </a:solidFill>
              <a:latin typeface="Montserrat-Regular"/>
              <a:cs typeface="Montserrat-Regular"/>
            </a:endParaRPr>
          </a:p>
        </p:txBody>
      </p:sp>
      <p:pic>
        <p:nvPicPr>
          <p:cNvPr id="9" name="Picture 8" descr="bashoman-diagno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58" y="835968"/>
            <a:ext cx="2831542" cy="473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5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8"/>
          <p:cNvSpPr>
            <a:spLocks noGrp="1"/>
          </p:cNvSpPr>
          <p:nvPr>
            <p:ph sz="half" idx="1"/>
          </p:nvPr>
        </p:nvSpPr>
        <p:spPr>
          <a:xfrm>
            <a:off x="336726" y="981076"/>
            <a:ext cx="5032673" cy="980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Open Sans"/>
                <a:cs typeface="Open Sans"/>
              </a:rPr>
              <a:t>Intro to Riak</a:t>
            </a:r>
            <a:endParaRPr lang="en-US" sz="4000" dirty="0">
              <a:latin typeface="Open Sans"/>
              <a:cs typeface="Open Sans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36726" y="244476"/>
            <a:ext cx="4470400" cy="754062"/>
          </a:xfrm>
        </p:spPr>
        <p:txBody>
          <a:bodyPr/>
          <a:lstStyle/>
          <a:p>
            <a:pPr algn="l"/>
            <a:r>
              <a:rPr lang="en-US" cap="none" dirty="0" smtClean="0">
                <a:latin typeface="Montserrat-Regular"/>
                <a:cs typeface="Montserrat-Regular"/>
              </a:rPr>
              <a:t>Basho Technologies</a:t>
            </a:r>
            <a:endParaRPr lang="en-US" cap="none" dirty="0">
              <a:latin typeface="Montserrat-Regular"/>
              <a:cs typeface="Montserrat-Regular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29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23" name="Picture 22" descr="s4_riask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1527" y="2384443"/>
            <a:ext cx="5262851" cy="2617018"/>
          </a:xfrm>
          <a:prstGeom prst="rect">
            <a:avLst/>
          </a:prstGeom>
        </p:spPr>
      </p:pic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1168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2326" y="1778001"/>
            <a:ext cx="7773987" cy="2929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  <a:t>Riak is </a:t>
            </a:r>
            <a:r>
              <a:rPr lang="en-US" sz="6600" i="1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  <a:t>the</a:t>
            </a:r>
            <a:r>
              <a:rPr lang="en-US" sz="6600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  <a:t/>
            </a:r>
            <a:br>
              <a:rPr lang="en-US" sz="6600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</a:br>
            <a:r>
              <a:rPr lang="en-US" sz="6600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  <a:t>Ops-Friendly Database</a:t>
            </a:r>
            <a:endParaRPr lang="en-US" sz="6600" cap="none" dirty="0">
              <a:solidFill>
                <a:schemeClr val="tx1"/>
              </a:solidFill>
              <a:latin typeface="Montserrat-Regular"/>
              <a:cs typeface="Montserrat-Regular"/>
            </a:endParaRPr>
          </a:p>
        </p:txBody>
      </p:sp>
      <p:pic>
        <p:nvPicPr>
          <p:cNvPr id="9" name="Picture 8" descr="bashoman-diagno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58" y="835968"/>
            <a:ext cx="2831542" cy="473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8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ho-logo-white-hori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151" y="2410924"/>
            <a:ext cx="4762500" cy="17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4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2326" y="1083735"/>
            <a:ext cx="7773987" cy="2929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  <a:t>Key =&gt; Value</a:t>
            </a:r>
            <a:endParaRPr lang="en-US" sz="6600" cap="none" dirty="0">
              <a:solidFill>
                <a:schemeClr val="tx1"/>
              </a:solidFill>
              <a:latin typeface="Montserrat-Regular"/>
              <a:cs typeface="Montserrat-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0667" y="1981200"/>
            <a:ext cx="406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Montserrat-Bold"/>
                <a:cs typeface="Montserrat-Bold"/>
              </a:rPr>
              <a:t>*</a:t>
            </a:r>
            <a:endParaRPr lang="en-US" sz="4000" dirty="0">
              <a:latin typeface="Montserrat-Bold"/>
              <a:cs typeface="Montserrat-Bold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24013" y="3426884"/>
            <a:ext cx="7773987" cy="2929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  <a:t>(+ Indexes)</a:t>
            </a:r>
            <a:endParaRPr lang="en-US" sz="5000" cap="none" dirty="0">
              <a:solidFill>
                <a:schemeClr val="tx1"/>
              </a:solidFill>
              <a:latin typeface="Montserrat-Regular"/>
              <a:cs typeface="Montserrat-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7928" y="4216400"/>
            <a:ext cx="406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Montserrat-Bold"/>
                <a:cs typeface="Montserrat-Bold"/>
              </a:rPr>
              <a:t>*</a:t>
            </a:r>
            <a:endParaRPr lang="en-US" sz="4000" dirty="0">
              <a:latin typeface="Montserrat-Bold"/>
              <a:cs typeface="Montserrat-Bold"/>
            </a:endParaRPr>
          </a:p>
        </p:txBody>
      </p:sp>
    </p:spTree>
    <p:extLst>
      <p:ext uri="{BB962C8B-B14F-4D97-AF65-F5344CB8AC3E}">
        <p14:creationId xmlns:p14="http://schemas.microsoft.com/office/powerpoint/2010/main" val="1131232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5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2326" y="1778001"/>
            <a:ext cx="7773987" cy="2929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cap="none" dirty="0" err="1" smtClean="0">
                <a:solidFill>
                  <a:schemeClr val="tx1"/>
                </a:solidFill>
                <a:latin typeface="Montserrat-Regular"/>
                <a:cs typeface="Montserrat-Regular"/>
              </a:rPr>
              <a:t>Masterless</a:t>
            </a:r>
            <a:endParaRPr lang="en-US" sz="6600" cap="none" dirty="0">
              <a:solidFill>
                <a:schemeClr val="tx1"/>
              </a:solidFill>
              <a:latin typeface="Montserrat-Regular"/>
              <a:cs typeface="Montserrat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29464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2326" y="1778001"/>
            <a:ext cx="7773987" cy="2929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  <a:t>Fault Tolerant</a:t>
            </a:r>
            <a:endParaRPr lang="en-US" sz="6600" cap="none" dirty="0">
              <a:solidFill>
                <a:schemeClr val="tx1"/>
              </a:solidFill>
              <a:latin typeface="Montserrat-Regular"/>
              <a:cs typeface="Montserrat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122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7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2326" y="1778001"/>
            <a:ext cx="7773987" cy="2929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  <a:t>Highly Available</a:t>
            </a:r>
            <a:br>
              <a:rPr lang="en-US" sz="6600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</a:br>
            <a:endParaRPr lang="en-US" sz="6600" cap="none" dirty="0" smtClean="0">
              <a:solidFill>
                <a:schemeClr val="tx1"/>
              </a:solidFill>
              <a:latin typeface="Montserrat-Regular"/>
              <a:cs typeface="Montserrat-Regular"/>
            </a:endParaRPr>
          </a:p>
          <a:p>
            <a:r>
              <a:rPr lang="en-US" sz="4000" cap="none" dirty="0" smtClean="0">
                <a:solidFill>
                  <a:schemeClr val="tx1"/>
                </a:solidFill>
                <a:latin typeface="Montserrat-Regular"/>
                <a:cs typeface="Montserrat-Regular"/>
              </a:rPr>
              <a:t>(= low latency)</a:t>
            </a:r>
            <a:endParaRPr lang="en-US" sz="4000" cap="none" dirty="0">
              <a:solidFill>
                <a:schemeClr val="tx1"/>
              </a:solidFill>
              <a:latin typeface="Montserrat-Regular"/>
              <a:cs typeface="Montserrat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1272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8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931333" y="1778001"/>
            <a:ext cx="11243733" cy="2929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cap="none" dirty="0" smtClean="0">
                <a:solidFill>
                  <a:schemeClr val="tx1"/>
                </a:solidFill>
                <a:latin typeface="Montserrat-Bold"/>
                <a:cs typeface="Montserrat-Bold"/>
              </a:rPr>
              <a:t>SCALES</a:t>
            </a:r>
            <a:endParaRPr lang="en-US" sz="20000" cap="none" dirty="0">
              <a:solidFill>
                <a:schemeClr val="tx1"/>
              </a:solidFill>
              <a:latin typeface="Montserrat-Bold"/>
              <a:cs typeface="Montserrat-Bold"/>
            </a:endParaRPr>
          </a:p>
        </p:txBody>
      </p:sp>
    </p:spTree>
    <p:extLst>
      <p:ext uri="{BB962C8B-B14F-4D97-AF65-F5344CB8AC3E}">
        <p14:creationId xmlns:p14="http://schemas.microsoft.com/office/powerpoint/2010/main" val="182275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17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ho Corp Powerpoint Template 2015_v1H-1">
  <a:themeElements>
    <a:clrScheme name="Basho">
      <a:dk1>
        <a:sysClr val="windowText" lastClr="000000"/>
      </a:dk1>
      <a:lt1>
        <a:sysClr val="window" lastClr="FFFFFF"/>
      </a:lt1>
      <a:dk2>
        <a:srgbClr val="29323D"/>
      </a:dk2>
      <a:lt2>
        <a:srgbClr val="556E77"/>
      </a:lt2>
      <a:accent1>
        <a:srgbClr val="CB5C22"/>
      </a:accent1>
      <a:accent2>
        <a:srgbClr val="94B6A7"/>
      </a:accent2>
      <a:accent3>
        <a:srgbClr val="F0AD69"/>
      </a:accent3>
      <a:accent4>
        <a:srgbClr val="7B8287"/>
      </a:accent4>
      <a:accent5>
        <a:srgbClr val="CECECF"/>
      </a:accent5>
      <a:accent6>
        <a:srgbClr val="E7F2F1"/>
      </a:accent6>
      <a:hlink>
        <a:srgbClr val="E78330"/>
      </a:hlink>
      <a:folHlink>
        <a:srgbClr val="6496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Basho">
      <a:dk1>
        <a:sysClr val="windowText" lastClr="000000"/>
      </a:dk1>
      <a:lt1>
        <a:sysClr val="window" lastClr="FFFFFF"/>
      </a:lt1>
      <a:dk2>
        <a:srgbClr val="29323D"/>
      </a:dk2>
      <a:lt2>
        <a:srgbClr val="556E77"/>
      </a:lt2>
      <a:accent1>
        <a:srgbClr val="CB5C22"/>
      </a:accent1>
      <a:accent2>
        <a:srgbClr val="94B6A7"/>
      </a:accent2>
      <a:accent3>
        <a:srgbClr val="F0AD69"/>
      </a:accent3>
      <a:accent4>
        <a:srgbClr val="7B8287"/>
      </a:accent4>
      <a:accent5>
        <a:srgbClr val="CECECF"/>
      </a:accent5>
      <a:accent6>
        <a:srgbClr val="E7F2F1"/>
      </a:accent6>
      <a:hlink>
        <a:srgbClr val="E78330"/>
      </a:hlink>
      <a:folHlink>
        <a:srgbClr val="6496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 Corp Powerpoint Template 2015_v1H-1.potx</Template>
  <TotalTime>2792</TotalTime>
  <Words>1082</Words>
  <Application>Microsoft Macintosh PowerPoint</Application>
  <PresentationFormat>On-screen Show (4:3)</PresentationFormat>
  <Paragraphs>288</Paragraphs>
  <Slides>30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Basho Corp Powerpoint Template 2015_v1H-1</vt:lpstr>
      <vt:lpstr>Custom Design</vt:lpstr>
      <vt:lpstr>PowerPoint Presentation</vt:lpstr>
      <vt:lpstr>Basho 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Riak Database</vt:lpstr>
      <vt:lpstr>Native APIs</vt:lpstr>
      <vt:lpstr>PowerPoint Presentation</vt:lpstr>
      <vt:lpstr>Basho Technologies</vt:lpstr>
      <vt:lpstr>PowerPoint Presentation</vt:lpstr>
    </vt:vector>
  </TitlesOfParts>
  <Company>Basho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Toinette Vicars</dc:creator>
  <cp:lastModifiedBy>Dmitri Zagidulin</cp:lastModifiedBy>
  <cp:revision>167</cp:revision>
  <dcterms:created xsi:type="dcterms:W3CDTF">2015-02-15T20:22:39Z</dcterms:created>
  <dcterms:modified xsi:type="dcterms:W3CDTF">2015-03-23T18:10:44Z</dcterms:modified>
</cp:coreProperties>
</file>