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0" r:id="rId1"/>
  </p:sldMasterIdLst>
  <p:notesMasterIdLst>
    <p:notesMasterId r:id="rId19"/>
  </p:notesMasterIdLst>
  <p:sldIdLst>
    <p:sldId id="256" r:id="rId2"/>
    <p:sldId id="258" r:id="rId3"/>
    <p:sldId id="257" r:id="rId4"/>
    <p:sldId id="284" r:id="rId5"/>
    <p:sldId id="270" r:id="rId6"/>
    <p:sldId id="262" r:id="rId7"/>
    <p:sldId id="261" r:id="rId8"/>
    <p:sldId id="272" r:id="rId9"/>
    <p:sldId id="286" r:id="rId10"/>
    <p:sldId id="281" r:id="rId11"/>
    <p:sldId id="259" r:id="rId12"/>
    <p:sldId id="285" r:id="rId13"/>
    <p:sldId id="282" r:id="rId14"/>
    <p:sldId id="274" r:id="rId15"/>
    <p:sldId id="276" r:id="rId16"/>
    <p:sldId id="277"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65497" autoAdjust="0"/>
  </p:normalViewPr>
  <p:slideViewPr>
    <p:cSldViewPr snapToGrid="0">
      <p:cViewPr varScale="1">
        <p:scale>
          <a:sx n="75" d="100"/>
          <a:sy n="75" d="100"/>
        </p:scale>
        <p:origin x="1914"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69759-E198-442C-BE49-164E427A9A9C}"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CE34F-C68E-420B-ACE5-14D95C72EA47}" type="slidenum">
              <a:rPr lang="en-US" smtClean="0"/>
              <a:t>‹#›</a:t>
            </a:fld>
            <a:endParaRPr lang="en-US"/>
          </a:p>
        </p:txBody>
      </p:sp>
    </p:spTree>
    <p:extLst>
      <p:ext uri="{BB962C8B-B14F-4D97-AF65-F5344CB8AC3E}">
        <p14:creationId xmlns:p14="http://schemas.microsoft.com/office/powerpoint/2010/main" val="364516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json.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Chào thầy cô và các bạn. Nhóm em xin được thuyết trình về đề tài xây dựng ứng dụng quản lý nhắc nhở tiêm phòng cho trẻ sơ sinh</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a:t>
            </a:fld>
            <a:endParaRPr lang="en-US"/>
          </a:p>
        </p:txBody>
      </p:sp>
    </p:spTree>
    <p:extLst>
      <p:ext uri="{BB962C8B-B14F-4D97-AF65-F5344CB8AC3E}">
        <p14:creationId xmlns:p14="http://schemas.microsoft.com/office/powerpoint/2010/main" val="75077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11</a:t>
            </a:fld>
            <a:endParaRPr lang="en-US"/>
          </a:p>
        </p:txBody>
      </p:sp>
    </p:spTree>
    <p:extLst>
      <p:ext uri="{BB962C8B-B14F-4D97-AF65-F5344CB8AC3E}">
        <p14:creationId xmlns:p14="http://schemas.microsoft.com/office/powerpoint/2010/main" val="1890285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(injection).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29~31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(Relative)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(Injection).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DetailSchedule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(notification),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12</a:t>
            </a:fld>
            <a:endParaRPr lang="en-US"/>
          </a:p>
        </p:txBody>
      </p:sp>
    </p:spTree>
    <p:extLst>
      <p:ext uri="{BB962C8B-B14F-4D97-AF65-F5344CB8AC3E}">
        <p14:creationId xmlns:p14="http://schemas.microsoft.com/office/powerpoint/2010/main" val="1091141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1B1B1B"/>
                </a:solidFill>
                <a:effectLst/>
                <a:latin typeface="Open Sans" panose="020B0606030504020204" pitchFamily="34" charset="0"/>
              </a:rPr>
              <a:t>Activity </a:t>
            </a:r>
            <a:r>
              <a:rPr lang="vi-VN" b="0" i="0" dirty="0">
                <a:solidFill>
                  <a:srgbClr val="1B1B1B"/>
                </a:solidFill>
                <a:effectLst/>
                <a:latin typeface="Open Sans" panose="020B0606030504020204" pitchFamily="34" charset="0"/>
                <a:sym typeface="Wingdings" panose="05000000000000000000" pitchFamily="2" charset="2"/>
              </a:rPr>
              <a:t> sinh phác đồ tự động  xử lý dưới hệ thống</a:t>
            </a:r>
            <a:endParaRPr lang="vi-VN" b="0" i="0" dirty="0">
              <a:solidFill>
                <a:srgbClr val="1B1B1B"/>
              </a:solidFill>
              <a:effectLst/>
              <a:latin typeface="Open Sans" panose="020B0606030504020204" pitchFamily="34" charset="0"/>
            </a:endParaRP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Kiến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trúc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tổng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ứng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dụng</a:t>
            </a:r>
            <a:endParaRPr lang="vi-VN" b="0" i="0" dirty="0">
              <a:solidFill>
                <a:srgbClr val="1B1B1B"/>
              </a:solidFill>
              <a:effectLst/>
              <a:latin typeface="Open Sans" panose="020B0606030504020204" pitchFamily="34" charset="0"/>
            </a:endParaRPr>
          </a:p>
          <a:p>
            <a:pPr marL="0" marR="0" indent="457200" algn="just">
              <a:lnSpc>
                <a:spcPct val="130000"/>
              </a:lnSpc>
              <a:spcBef>
                <a:spcPts val="60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Khi khởi động ứng dụng (Application), ứng dụng kiểm tra start service. Service sử dụng Handler</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[18]</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để kiểm tra liên tục trạng thái thông báo và trạng thái hoàn tất của tiết mũi tiêm của từng trẻ. Việc xử lý kiểm tra thông qua tầng Presenter. Ở đây, tầng presenter gửi và nhận dữ liệu trả về từ SQLite DB và xử lý dữ liệu. Sau khi xử lý xong dữ liệu, trả ngược kết quả về cho service.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30000"/>
              </a:lnSpc>
              <a:spcBef>
                <a:spcPts val="600"/>
              </a:spcBef>
              <a:spcAft>
                <a:spcPts val="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Khi service nhận được kết quả, gửi một yêu cầu đến Broadcast Receiver. BroadCast Receiver có nhiệm vụ lắng nghe sự thay đổi của hệ thống, nếu có thông báo đến tạo một Broadcast Intent gửi báo hiệu đến ứng dụng của người dùng là sự kiện đã hoàn tất. Lúc này, Application đón nhận sự kiện này và show ra thông báo thông qua notification thông qua phương thức onReceiver().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72CE34F-C68E-420B-ACE5-14D95C72EA47}" type="slidenum">
              <a:rPr lang="en-US" smtClean="0"/>
              <a:t>13</a:t>
            </a:fld>
            <a:endParaRPr lang="en-US"/>
          </a:p>
        </p:txBody>
      </p:sp>
    </p:spTree>
    <p:extLst>
      <p:ext uri="{BB962C8B-B14F-4D97-AF65-F5344CB8AC3E}">
        <p14:creationId xmlns:p14="http://schemas.microsoft.com/office/powerpoint/2010/main" val="2149374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Hệ thống tự động sinh phác đồ điều trị cá nhân theo quy định khuyến cáo của bộ y tế.</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14</a:t>
            </a:fld>
            <a:endParaRPr lang="en-US"/>
          </a:p>
        </p:txBody>
      </p:sp>
    </p:spTree>
    <p:extLst>
      <p:ext uri="{BB962C8B-B14F-4D97-AF65-F5344CB8AC3E}">
        <p14:creationId xmlns:p14="http://schemas.microsoft.com/office/powerpoint/2010/main" val="4279282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30000"/>
              </a:lnSpc>
              <a:spcBef>
                <a:spcPts val="600"/>
              </a:spcBef>
              <a:spcAft>
                <a:spcPts val="600"/>
              </a:spcAft>
            </a:pPr>
            <a:r>
              <a:rPr lang="en-US" sz="1800" b="1" dirty="0" err="1">
                <a:effectLst/>
                <a:latin typeface="Times New Roman" panose="02020603050405020304" pitchFamily="18" charset="0"/>
                <a:ea typeface="Times New Roman" panose="02020603050405020304" pitchFamily="18" charset="0"/>
              </a:rPr>
              <a:t>Kết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quả</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đạt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được</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usecase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android.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30000"/>
              </a:lnSpc>
              <a:spcBef>
                <a:spcPts val="600"/>
              </a:spcBef>
              <a:spcAft>
                <a:spcPts val="600"/>
              </a:spcAft>
            </a:pPr>
            <a:r>
              <a:rPr lang="en-US" sz="1800" b="1" dirty="0">
                <a:effectLst/>
                <a:latin typeface="Times New Roman" panose="02020603050405020304" pitchFamily="18" charset="0"/>
                <a:ea typeface="Times New Roman" panose="02020603050405020304" pitchFamily="18" charset="0"/>
              </a:rPr>
              <a:t>5.2. </a:t>
            </a:r>
            <a:r>
              <a:rPr lang="en-US" sz="1800" b="1" dirty="0" err="1">
                <a:effectLst/>
                <a:latin typeface="Times New Roman" panose="02020603050405020304" pitchFamily="18" charset="0"/>
                <a:ea typeface="Times New Roman" panose="02020603050405020304" pitchFamily="18" charset="0"/>
              </a:rPr>
              <a:t>Hạn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chế</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của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đồ</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án</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Việc xử lý các ràng buộc về dữ liệu còn rườm ra, chưa tối ưu hóa.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Dữ liệu chưa có tính bảo mật thông tin cao.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người 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15</a:t>
            </a:fld>
            <a:endParaRPr lang="en-US"/>
          </a:p>
        </p:txBody>
      </p:sp>
    </p:spTree>
    <p:extLst>
      <p:ext uri="{BB962C8B-B14F-4D97-AF65-F5344CB8AC3E}">
        <p14:creationId xmlns:p14="http://schemas.microsoft.com/office/powerpoint/2010/main" val="1902931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offline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CSDL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real time,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mở rộng cho việc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giúp đỡ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tại thời điểm xác định.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Quản lý thông báo như các ứng dụng mạng xã hội (facebook, weibo,.. ) để người dùng dễ dàng theo dòi dòng sự kiện thông báo xảy ra của ứng dụng.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đẹp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16</a:t>
            </a:fld>
            <a:endParaRPr lang="en-US"/>
          </a:p>
        </p:txBody>
      </p:sp>
    </p:spTree>
    <p:extLst>
      <p:ext uri="{BB962C8B-B14F-4D97-AF65-F5344CB8AC3E}">
        <p14:creationId xmlns:p14="http://schemas.microsoft.com/office/powerpoint/2010/main" val="3701564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30000"/>
              </a:lnSpc>
              <a:spcBef>
                <a:spcPts val="60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trôi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30000"/>
              </a:lnSpc>
              <a:spcBef>
                <a:spcPts val="60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(vacxin)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bệnh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bệnh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g</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bệnh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bệnh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vi-VN" dirty="0"/>
          </a:p>
          <a:p>
            <a:pPr marL="0" marR="0" lvl="0" indent="457200" algn="l" defTabSz="914400" rtl="0" eaLnBrk="1" fontAlgn="auto" latinLnBrk="0" hangingPunct="1">
              <a:lnSpc>
                <a:spcPct val="107000"/>
              </a:lnSpc>
              <a:spcBef>
                <a:spcPts val="0"/>
              </a:spcBef>
              <a:spcAft>
                <a:spcPts val="800"/>
              </a:spcAft>
              <a:buClrTx/>
              <a:buSzTx/>
              <a:buFontTx/>
              <a:buNone/>
              <a:tabLst/>
              <a:defRPr/>
            </a:pPr>
            <a:r>
              <a:rPr lang="vi-VN" sz="1200" dirty="0">
                <a:effectLst/>
                <a:latin typeface="Times New Roman" panose="02020603050405020304" pitchFamily="18" charset="0"/>
                <a:ea typeface="Calibri" panose="020F0502020204030204" pitchFamily="34" charset="0"/>
                <a:cs typeface="Times New Roman" panose="02020603050405020304" pitchFamily="18" charset="0"/>
              </a:rPr>
              <a:t>Tại sao trẻ em lại cần tiêm vaccine?</a:t>
            </a:r>
            <a:endParaRPr lang="vi-VN" dirty="0"/>
          </a:p>
          <a:p>
            <a:pPr marL="0" marR="0" indent="457200">
              <a:lnSpc>
                <a:spcPct val="107000"/>
              </a:lnSpc>
              <a:spcBef>
                <a:spcPts val="0"/>
              </a:spcBef>
              <a:spcAft>
                <a:spcPts val="800"/>
              </a:spcAft>
            </a:pPr>
            <a:r>
              <a:rPr lang="vi-VN" b="0" i="0" dirty="0">
                <a:solidFill>
                  <a:srgbClr val="666666"/>
                </a:solidFill>
                <a:effectLst/>
                <a:latin typeface="Arial" panose="020B0604020202020204" pitchFamily="34" charset="0"/>
              </a:rPr>
              <a:t>Chi phí bỏ ra cho cho tiêm chủng thấp hơn nhiều so với chi phí khi trẻ mắc phải một bệnh truyền nhiễm nào đó phải điều trị.</a:t>
            </a:r>
          </a:p>
          <a:p>
            <a:pPr marL="0" marR="0" lvl="0" indent="457200" algn="l" defTabSz="914400" rtl="0" eaLnBrk="1" fontAlgn="auto" latinLnBrk="0" hangingPunct="1">
              <a:lnSpc>
                <a:spcPct val="107000"/>
              </a:lnSpc>
              <a:spcBef>
                <a:spcPts val="0"/>
              </a:spcBef>
              <a:spcAft>
                <a:spcPts val="800"/>
              </a:spcAft>
              <a:buClrTx/>
              <a:buSzTx/>
              <a:buFontTx/>
              <a:buNone/>
              <a:tabLst/>
              <a:defRPr/>
            </a:pPr>
            <a:r>
              <a:rPr lang="vi-VN" sz="1200" cap="none" dirty="0">
                <a:latin typeface="Calibri" panose="020F0502020204030204" pitchFamily="34" charset="0"/>
                <a:ea typeface="Calibri" panose="020F0502020204030204" pitchFamily="34" charset="0"/>
                <a:cs typeface="Calibri" panose="020F0502020204030204" pitchFamily="34" charset="0"/>
              </a:rPr>
              <a:t>Giúp trẻ phát triển một cách toàn diện khỏe mạnh về thể chất lẫn trí não: </a:t>
            </a:r>
          </a:p>
          <a:p>
            <a:pPr marL="0" marR="0" lvl="0" indent="457200" algn="l" defTabSz="914400" rtl="0" eaLnBrk="1" fontAlgn="auto" latinLnBrk="0" hangingPunct="1">
              <a:lnSpc>
                <a:spcPct val="107000"/>
              </a:lnSpc>
              <a:spcBef>
                <a:spcPts val="0"/>
              </a:spcBef>
              <a:spcAft>
                <a:spcPts val="800"/>
              </a:spcAft>
              <a:buClrTx/>
              <a:buSzTx/>
              <a:buFontTx/>
              <a:buNone/>
              <a:tabLst/>
              <a:defRPr/>
            </a:pPr>
            <a:r>
              <a:rPr lang="vi-VN" b="0" i="0" dirty="0">
                <a:solidFill>
                  <a:srgbClr val="333333"/>
                </a:solidFill>
                <a:effectLst/>
                <a:latin typeface="Helvetica" panose="020B0604020202020204" pitchFamily="34" charset="0"/>
              </a:rPr>
              <a:t>Trong những năm đầu đời của trẻ, tiêm chủng mặc dù không thể bảo vệ trẻ khỏi bệnh tật hoàn toàn nhưng được coi là phương pháp tốt nhất giảm thiểu nguy cơ mắc nhiều bệnh nguy hiểm, giảm tỉ lệ tử vong do bệnh tật.</a:t>
            </a:r>
            <a:r>
              <a:rPr lang="vi-VN" sz="1200" b="0" i="0" cap="none" dirty="0">
                <a:solidFill>
                  <a:srgbClr val="666666"/>
                </a:solidFill>
                <a:effectLst/>
                <a:latin typeface="Calibri" panose="020F0502020204030204" pitchFamily="34" charset="0"/>
                <a:cs typeface="Calibri" panose="020F0502020204030204" pitchFamily="34" charset="0"/>
              </a:rPr>
              <a:t> </a:t>
            </a:r>
            <a:r>
              <a:rPr lang="vi-VN" b="0" i="0" dirty="0">
                <a:solidFill>
                  <a:srgbClr val="666666"/>
                </a:solidFill>
                <a:effectLst/>
                <a:latin typeface="Arial" panose="020B0604020202020204" pitchFamily="34" charset="0"/>
              </a:rPr>
              <a:t>Trẻ tiêm phòng vacxin đầy đủ sẽ tránh được các bệnh truyền nhiễm, tạo miễn dịch bảo vệ cơ thể, không bị các di chứng cũng như dị tật đặc biệt ảnh hưởng đến thể chất và trí não.</a:t>
            </a:r>
            <a:endParaRPr lang="vi-VN" sz="1200" cap="none" dirty="0">
              <a:latin typeface="Calibri" panose="020F0502020204030204" pitchFamily="34" charset="0"/>
              <a:ea typeface="Calibri" panose="020F0502020204030204" pitchFamily="34" charset="0"/>
              <a:cs typeface="Calibri" panose="020F0502020204030204" pitchFamily="34" charset="0"/>
            </a:endParaRPr>
          </a:p>
          <a:p>
            <a:pPr marL="0" marR="0" indent="45720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3</a:t>
            </a:fld>
            <a:endParaRPr lang="en-US"/>
          </a:p>
        </p:txBody>
      </p:sp>
    </p:spTree>
    <p:extLst>
      <p:ext uri="{BB962C8B-B14F-4D97-AF65-F5344CB8AC3E}">
        <p14:creationId xmlns:p14="http://schemas.microsoft.com/office/powerpoint/2010/main" val="968301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vi-VN" sz="1800" b="0" i="0" dirty="0">
                <a:solidFill>
                  <a:srgbClr val="000080"/>
                </a:solidFill>
                <a:effectLst/>
                <a:latin typeface="Calibri" panose="020F0502020204030204" pitchFamily="34" charset="0"/>
                <a:cs typeface="Times New Roman" panose="02020603050405020304" pitchFamily="18" charset="0"/>
              </a:rPr>
              <a:t>	</a:t>
            </a:r>
            <a:r>
              <a:rPr lang="vi-VN" sz="2800" b="0" i="0" dirty="0">
                <a:solidFill>
                  <a:srgbClr val="000080"/>
                </a:solidFill>
                <a:effectLst/>
                <a:latin typeface="inherit"/>
              </a:rPr>
              <a:t>CNTT giúp mọi thứ trong lĩnh vực y tế khiến mọi thứ trở nên tự động hóa hơn. Nếu trước đây bạn phải chờ nhiều giờ liên tục để có kết quả xét nghiệm hoặc kết quả khám chữa bệnh thì giờ đây cntt sẽ giúp bạn chỉ cần chờ một vài phút là có ngay kết quả. Sau khi khám xét, hệ thống ứng dụng phần mềm sẽ tự động rà quét, phân tích, đo lường và thông báo tình trạng bệnh nhân tới bác sĩ, sau đó bác sĩ sẽ kiểm tra, xác nhận và in bản kết quả.</a:t>
            </a:r>
            <a:endParaRPr lang="vi-VN" sz="2800" b="0" i="0" dirty="0">
              <a:solidFill>
                <a:srgbClr val="3D3D3D"/>
              </a:solidFill>
              <a:effectLst/>
              <a:latin typeface="Roboto" panose="02000000000000000000" pitchFamily="2" charset="0"/>
            </a:endParaRPr>
          </a:p>
          <a:p>
            <a:pPr algn="l" fontAlgn="base"/>
            <a:r>
              <a:rPr lang="vi-VN" sz="2800" b="0" i="0" dirty="0">
                <a:solidFill>
                  <a:srgbClr val="000080"/>
                </a:solidFill>
                <a:effectLst/>
                <a:latin typeface="inherit"/>
              </a:rPr>
              <a:t>Việc áp dụng công nghệ thông tin trong khám chữa bệnh trở nên dễ dàng hơn và hiệu quả hơn bao giờ hết. Bởi thực tế, CNTT không chỉ góp phần quan trọng trong công tác quản lý điều hành, mà nó còn được ứng dụng thành công trong các hạng mục y khám chữa bệnh như: chụp cắt lớp, nội soi, theo dõi bệnh án, phát triển thuốc, chuẩn đoán bệnh, cắt khối u…Ngoài ra, nhờ có nền tảng CNTT mà người bệnh và bác sĩ dễ dàng có thể kiểm tra lịch sử, thông tin chi tiết khám chữa bệnh của mình</a:t>
            </a:r>
            <a:endParaRPr lang="vi-VN" sz="2800" b="0" i="0" dirty="0">
              <a:solidFill>
                <a:srgbClr val="3D3D3D"/>
              </a:solidFill>
              <a:effectLst/>
              <a:latin typeface="Roboto" panose="02000000000000000000" pitchFamily="2" charset="0"/>
            </a:endParaRPr>
          </a:p>
          <a:p>
            <a:pPr marL="0" marR="0" indent="457200">
              <a:lnSpc>
                <a:spcPct val="107000"/>
              </a:lnSpc>
              <a:spcBef>
                <a:spcPts val="0"/>
              </a:spcBef>
              <a:spcAft>
                <a:spcPts val="800"/>
              </a:spcAft>
            </a:pP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457200" algn="l" defTabSz="914400" rtl="0" eaLnBrk="1" fontAlgn="auto" latinLnBrk="0" hangingPunct="1">
              <a:lnSpc>
                <a:spcPct val="107000"/>
              </a:lnSpc>
              <a:spcBef>
                <a:spcPts val="0"/>
              </a:spcBef>
              <a:spcAft>
                <a:spcPts val="800"/>
              </a:spcAft>
              <a:buClrTx/>
              <a:buSzTx/>
              <a:buFontTx/>
              <a:buNone/>
              <a:tabLst/>
              <a:defRPr/>
            </a:pPr>
            <a:r>
              <a:rPr lang="vi-VN"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vòng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xoay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ngừng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cuộc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nhịp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cũng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cuốn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chóng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mặt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đôi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phụ</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huynh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lịch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chủng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mình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cạnh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sổ</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chép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lịch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phòng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truyền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cũng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vi-VN" sz="1800" dirty="0">
                <a:effectLst/>
                <a:latin typeface="Calibri" panose="020F0502020204030204" pitchFamily="34" charset="0"/>
                <a:ea typeface="Calibri" panose="020F0502020204030204" pitchFamily="34" charset="0"/>
                <a:cs typeface="Times New Roman" panose="02020603050405020304" pitchFamily="18" charset="0"/>
              </a:rPr>
              <a:t>đ</a:t>
            </a:r>
            <a:r>
              <a:rPr lang="en-US" sz="1800" dirty="0">
                <a:effectLst/>
                <a:latin typeface="Calibri" panose="020F0502020204030204" pitchFamily="34" charset="0"/>
                <a:ea typeface="Calibri" panose="020F0502020204030204" pitchFamily="34" charset="0"/>
                <a:cs typeface="Times New Roman" panose="02020603050405020304" pitchFamily="18" charset="0"/>
              </a:rPr>
              <a:t>ể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lãng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ở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đâu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dẫn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sổ</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gây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khăn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đội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ngũ</a:t>
            </a:r>
            <a:r>
              <a:rPr lang="en-US" sz="1800" dirty="0">
                <a:effectLst/>
                <a:latin typeface="Calibri" panose="020F0502020204030204" pitchFamily="34" charset="0"/>
                <a:ea typeface="Calibri" panose="020F0502020204030204" pitchFamily="34" charset="0"/>
                <a:cs typeface="Times New Roman" panose="02020603050405020304" pitchFamily="18" charset="0"/>
              </a:rPr>
              <a:t> 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tế</a:t>
            </a:r>
            <a:r>
              <a:rPr lang="vi-V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hoặc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do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Ngoài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ra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tr</a:t>
            </a:r>
            <a:r>
              <a:rPr lang="vi-VN" sz="1800" dirty="0">
                <a:effectLst/>
                <a:latin typeface="Calibri" panose="020F0502020204030204" pitchFamily="34" charset="0"/>
                <a:ea typeface="Calibri" panose="020F0502020204030204" pitchFamily="34" charset="0"/>
                <a:cs typeface="Times New Roman" panose="02020603050405020304" pitchFamily="18" charset="0"/>
              </a:rPr>
              <a:t>ễ</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dẫn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mắc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bệnh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hiểm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mặc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phòng</a:t>
            </a:r>
            <a:r>
              <a:rPr lang="vi-VN" sz="1800" dirty="0">
                <a:effectLst/>
                <a:latin typeface="Calibri" panose="020F0502020204030204" pitchFamily="34" charset="0"/>
                <a:ea typeface="Calibri" panose="020F0502020204030204" pitchFamily="34" charset="0"/>
                <a:cs typeface="Times New Roman" panose="02020603050405020304" pitchFamily="18" charset="0"/>
              </a:rPr>
              <a:t>. Vì thế v</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iệc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bằng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truyền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chế</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đúng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độ</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lịch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quốc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gia</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457200" algn="l" defTabSz="914400" rtl="0" eaLnBrk="1" fontAlgn="auto" latinLnBrk="0" hangingPunct="1">
              <a:lnSpc>
                <a:spcPct val="107000"/>
              </a:lnSpc>
              <a:spcBef>
                <a:spcPts val="0"/>
              </a:spcBef>
              <a:spcAft>
                <a:spcPts val="800"/>
              </a:spcAft>
              <a:buClrTx/>
              <a:buSzTx/>
              <a:buFontTx/>
              <a:buNone/>
              <a:tabLst/>
              <a:defRPr/>
            </a:pP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457200" algn="l" defTabSz="914400" rtl="0" eaLnBrk="1" fontAlgn="auto" latinLnBrk="0" hangingPunct="1">
              <a:lnSpc>
                <a:spcPct val="107000"/>
              </a:lnSpc>
              <a:spcBef>
                <a:spcPts val="0"/>
              </a:spcBef>
              <a:spcAft>
                <a:spcPts val="800"/>
              </a:spcAft>
              <a:buClrTx/>
              <a:buSzTx/>
              <a:buFontTx/>
              <a:buNone/>
              <a:tabLst/>
              <a:defRPr/>
            </a:pPr>
            <a:r>
              <a:rPr lang="vi-VN" sz="4000" b="0" i="0" dirty="0">
                <a:solidFill>
                  <a:srgbClr val="333333"/>
                </a:solidFill>
                <a:effectLst/>
                <a:latin typeface="Helvetica" panose="020B0604020202020204" pitchFamily="34" charset="0"/>
              </a:rPr>
              <a:t>Theo khảo sát, có đến 65% người Việt dành thời gian truy cập vào mạng xã hội bằng smartphone mỗi ngày, 42% người Việt dùng smartphone để liên lạc, tán gẫu trong một ngày. Con số dành cho việc chơi game, chụp ảnh và quay phim là 27%. Và không ngạc nhiên lắm khi có đến 50% người dùng sử dụng smartphone để xem TV hay video mỗi ngày. </a:t>
            </a:r>
            <a:endParaRPr lang="vi-VN" sz="2800" b="1" i="0" dirty="0">
              <a:solidFill>
                <a:srgbClr val="161616"/>
              </a:solidFill>
              <a:effectLst/>
              <a:latin typeface="Noto Serif"/>
            </a:endParaRPr>
          </a:p>
          <a:p>
            <a:pPr marL="0" marR="0" lvl="0" indent="457200" algn="l" defTabSz="914400" rtl="0" eaLnBrk="1" fontAlgn="auto" latinLnBrk="0" hangingPunct="1">
              <a:lnSpc>
                <a:spcPct val="107000"/>
              </a:lnSpc>
              <a:spcBef>
                <a:spcPts val="0"/>
              </a:spcBef>
              <a:spcAft>
                <a:spcPts val="800"/>
              </a:spcAft>
              <a:buClrTx/>
              <a:buSzTx/>
              <a:buFontTx/>
              <a:buNone/>
              <a:tabLst/>
              <a:defRPr/>
            </a:pPr>
            <a:r>
              <a:rPr lang="vi-VN" sz="2800" b="1" i="0" dirty="0">
                <a:solidFill>
                  <a:srgbClr val="161616"/>
                </a:solidFill>
                <a:effectLst/>
                <a:latin typeface="Noto Serif"/>
                <a:sym typeface="Wingdings" panose="05000000000000000000" pitchFamily="2" charset="2"/>
              </a:rPr>
              <a:t> </a:t>
            </a:r>
            <a:r>
              <a:rPr lang="vi-VN" sz="2800" b="1" i="0" dirty="0">
                <a:solidFill>
                  <a:srgbClr val="161616"/>
                </a:solidFill>
                <a:effectLst/>
                <a:latin typeface="Noto Serif"/>
              </a:rPr>
              <a:t>Mức sống người dùng ngày càng tăng</a:t>
            </a:r>
            <a:r>
              <a:rPr lang="vi-VN" sz="1800" b="1" i="0" dirty="0">
                <a:solidFill>
                  <a:srgbClr val="161616"/>
                </a:solidFill>
                <a:effectLst/>
                <a:latin typeface="Calibri" panose="020F0502020204030204" pitchFamily="34" charset="0"/>
                <a:cs typeface="Times New Roman" panose="02020603050405020304" pitchFamily="18" charset="0"/>
              </a:rPr>
              <a:t> - </a:t>
            </a:r>
            <a:r>
              <a:rPr lang="vi-VN" sz="2800" b="1" i="0" dirty="0">
                <a:solidFill>
                  <a:srgbClr val="161616"/>
                </a:solidFill>
                <a:effectLst/>
                <a:latin typeface="Noto Serif"/>
              </a:rPr>
              <a:t>Nhu cầu kết nối mọi lúc mọi nơi </a:t>
            </a:r>
            <a:r>
              <a:rPr lang="vi-VN" sz="2800" b="1" i="0" dirty="0">
                <a:solidFill>
                  <a:srgbClr val="161616"/>
                </a:solidFill>
                <a:effectLst/>
                <a:latin typeface="Noto Serif"/>
                <a:sym typeface="Wingdings" panose="05000000000000000000" pitchFamily="2" charset="2"/>
              </a:rPr>
              <a:t> Smart phone là phần trong cuộc sống của con người</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endParaRPr lang="vi-VN" sz="1800" dirty="0">
              <a:effectLst/>
              <a:latin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4</a:t>
            </a:fld>
            <a:endParaRPr lang="en-US"/>
          </a:p>
        </p:txBody>
      </p:sp>
    </p:spTree>
    <p:extLst>
      <p:ext uri="{BB962C8B-B14F-4D97-AF65-F5344CB8AC3E}">
        <p14:creationId xmlns:p14="http://schemas.microsoft.com/office/powerpoint/2010/main" val="290496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5</a:t>
            </a:fld>
            <a:endParaRPr lang="en-US"/>
          </a:p>
        </p:txBody>
      </p:sp>
    </p:spTree>
    <p:extLst>
      <p:ext uri="{BB962C8B-B14F-4D97-AF65-F5344CB8AC3E}">
        <p14:creationId xmlns:p14="http://schemas.microsoft.com/office/powerpoint/2010/main" val="1033756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6</a:t>
            </a:fld>
            <a:endParaRPr lang="en-US"/>
          </a:p>
        </p:txBody>
      </p:sp>
    </p:spTree>
    <p:extLst>
      <p:ext uri="{BB962C8B-B14F-4D97-AF65-F5344CB8AC3E}">
        <p14:creationId xmlns:p14="http://schemas.microsoft.com/office/powerpoint/2010/main" val="28429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457200" algn="l" defTabSz="914400" rtl="0" eaLnBrk="1" fontAlgn="auto" latinLnBrk="0" hangingPunct="1">
              <a:lnSpc>
                <a:spcPct val="130000"/>
              </a:lnSpc>
              <a:spcBef>
                <a:spcPts val="600"/>
              </a:spcBef>
              <a:spcAft>
                <a:spcPts val="600"/>
              </a:spcAft>
              <a:buClrTx/>
              <a:buSzTx/>
              <a:buFontTx/>
              <a:buNone/>
              <a:tabLst/>
              <a:defRPr/>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Sơ</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đồ</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phân</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rã</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chức</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năng</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vi-VN" sz="1800" cap="none"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457200" algn="l">
              <a:lnSpc>
                <a:spcPct val="130000"/>
              </a:lnSpc>
              <a:spcBef>
                <a:spcPts val="600"/>
              </a:spcBef>
              <a:spcAft>
                <a:spcPts val="600"/>
              </a:spcAft>
            </a:pPr>
            <a:endParaRPr lang="vi-VN"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endParaRPr lang="vi-VN"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Qua </a:t>
            </a:r>
            <a:r>
              <a:rPr lang="en-US" sz="1300" dirty="0" err="1">
                <a:effectLst/>
                <a:latin typeface="Times New Roman" panose="02020603050405020304" pitchFamily="18" charset="0"/>
                <a:ea typeface="Times New Roman" panose="02020603050405020304" pitchFamily="18" charset="0"/>
              </a:rPr>
              <a:t>sơ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thấy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rằng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nhắc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có</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thể</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5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chính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đánh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phác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tổng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quan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định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p>
          <a:p>
            <a:pPr marL="742950" marR="0" lvl="1" indent="-285750" algn="l">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Quản</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lý</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đổi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tượng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tiêm</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Đối tượng tiêm chủng ở đây chính là người thực hiện tiêm chủng – trẻ em. </a:t>
            </a:r>
            <a:r>
              <a:rPr lang="en-US" sz="1300" dirty="0" err="1">
                <a:effectLst/>
                <a:latin typeface="Times New Roman" panose="02020603050405020304" pitchFamily="18" charset="0"/>
                <a:ea typeface="Times New Roman" panose="02020603050405020304" pitchFamily="18" charset="0"/>
              </a:rPr>
              <a:t>Riêng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chúng</a:t>
            </a:r>
            <a:r>
              <a:rPr lang="en-US" sz="1300" dirty="0">
                <a:effectLst/>
                <a:latin typeface="Times New Roman" panose="02020603050405020304" pitchFamily="18" charset="0"/>
                <a:ea typeface="Times New Roman" panose="02020603050405020304" pitchFamily="18" charset="0"/>
              </a:rPr>
              <a:t> ta </a:t>
            </a:r>
            <a:r>
              <a:rPr lang="en-US" sz="1300" dirty="0" err="1">
                <a:effectLst/>
                <a:latin typeface="Times New Roman" panose="02020603050405020304" pitchFamily="18" charset="0"/>
                <a:ea typeface="Times New Roman" panose="02020603050405020304" pitchFamily="18" charset="0"/>
              </a:rPr>
              <a:t>sẽ</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r>
              <a:rPr lang="vi-VN" sz="1300" dirty="0">
                <a:effectLst/>
                <a:latin typeface="Times New Roman" panose="02020603050405020304" pitchFamily="18" charset="0"/>
                <a:ea typeface="Times New Roman" panose="02020603050405020304" pitchFamily="18" charset="0"/>
              </a:rPr>
              <a:t>, xem lịch sử và cập nhật trạng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a:t>
            </a:r>
          </a:p>
          <a:p>
            <a:pPr marL="502920" marR="0" algn="ctr">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Hình</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1.</a:t>
            </a:r>
            <a:r>
              <a:rPr lang="en-US" sz="1300" dirty="0">
                <a:effectLst/>
                <a:latin typeface="Times New Roman" panose="02020603050405020304" pitchFamily="18" charset="0"/>
                <a:ea typeface="Times New Roman" panose="02020603050405020304" pitchFamily="18" charset="0"/>
              </a:rPr>
              <a:t>4.1.1 </a:t>
            </a:r>
            <a:r>
              <a:rPr lang="en-US" sz="1300" dirty="0" err="1">
                <a:effectLst/>
                <a:latin typeface="Times New Roman" panose="02020603050405020304" pitchFamily="18" charset="0"/>
                <a:ea typeface="Times New Roman" panose="02020603050405020304" pitchFamily="18" charset="0"/>
              </a:rPr>
              <a:t>Phân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rã</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năng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a:t>
            </a: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vi-VN" sz="1300" dirty="0">
                <a:effectLst/>
                <a:latin typeface="Times New Roman" panose="02020603050405020304" pitchFamily="18" charset="0"/>
                <a:ea typeface="Times New Roman" panose="02020603050405020304" pitchFamily="18" charset="0"/>
              </a:rPr>
              <a:t>hồ sơ </a:t>
            </a:r>
            <a:r>
              <a:rPr lang="en-US" sz="1300" dirty="0" err="1">
                <a:effectLst/>
                <a:latin typeface="Times New Roman" panose="02020603050405020304" pitchFamily="18" charset="0"/>
                <a:ea typeface="Times New Roman" panose="02020603050405020304" pitchFamily="18" charset="0"/>
              </a:rPr>
              <a:t>của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trẻ</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họ</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ở </a:t>
            </a:r>
            <a:r>
              <a:rPr lang="en-US" sz="1300" dirty="0" err="1">
                <a:effectLst/>
                <a:latin typeface="Times New Roman" panose="02020603050405020304" pitchFamily="18" charset="0"/>
                <a:ea typeface="Times New Roman" panose="02020603050405020304" pitchFamily="18" charset="0"/>
              </a:rPr>
              <a:t>nhà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ngày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sinh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tính</a:t>
            </a:r>
            <a:r>
              <a:rPr lang="en-US" sz="1300" dirty="0">
                <a:effectLst/>
                <a:latin typeface="Times New Roman" panose="02020603050405020304" pitchFamily="18" charset="0"/>
                <a:ea typeface="Times New Roman" panose="02020603050405020304" pitchFamily="18" charset="0"/>
              </a:rPr>
              <a:t>.</a:t>
            </a:r>
            <a:r>
              <a:rPr lang="vi-VN" sz="1300" dirty="0">
                <a:effectLst/>
                <a:latin typeface="Times New Roman" panose="02020603050405020304" pitchFamily="18" charset="0"/>
                <a:ea typeface="Times New Roman" panose="02020603050405020304" pitchFamily="18" charset="0"/>
              </a:rPr>
              <a:t> Với các chức năng thêm, sửa, xóa. Khi thêm một trẻ em mới, phác đồ tiêm phòng sẽ tự động phác sinh dựa trên ngày sinh của bé.</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sức khỏe thực chất chính là lưu lại tình trạng sức khỏe của đối tượng qua từng giai đoạn khác nhau, ví dụ như theo dõi về cân nặng, chiều cao. Các thông tin này là cơ sở để xác định và dự đoán tình trạng sức khỏe của trẻ được thể hiện thông qua biểu đồ thống kê (thống kê qua các tuần).</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vi-VN" sz="1300" dirty="0">
                <a:effectLst/>
                <a:latin typeface="Times New Roman" panose="02020603050405020304" pitchFamily="18" charset="0"/>
                <a:ea typeface="Times New Roman" panose="02020603050405020304" pitchFamily="18" charset="0"/>
              </a:rPr>
              <a:t>Xem lịch sử và cập nhật trạng thái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Cập nhật trạng thái mũi tiêm hỗ trợ người dùng biết được việc mình đã thực hiện các mũi tiêm nào của trẻ và hoàn tất vào lúc nào. </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Xem lịch sử giúp đỡ người dùng dễ dàng thao tác, quản lý  và xem các mũi tiêm của trẻ. Biết được trẻ đã thực hiện mũi tiêm nào? Đã bỏ lỡ mũi nào? Và sắp tới chuẩn bị tiêm những mũi gì.</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Quản lý thông báo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Quản lý thông báo tiêm chủng được chia nhỏ ra thành 2 bài toán: cài đặt thông báo và gửi (nhắc nhở) thông báo đến điện thoại.</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Cài đặt thông báo giúp người dùng tự mình quản lý thời gian ứng dụng thông báo trong ngày. Thông báo lúc mấy giờ trong ngày. Bật/tắt nhận thông báo từ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Gửi/nhắc nhở thông báo đến điện thoại cho biết được thông tin mũi tiêm sẽ được tiêm vào ngày hôm nay. Nhằm nhắc nhở người dùng tiêm chủng cho trẻ theo đúng phác đồ đề ra.</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Đặt lại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giúp người dùng khởi động ứng dụng về lúc ban đầu nhằm khắc phục và xử lý lỗi.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phác đồ tổng quan</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Hỗ trợ người dùng biết được phác đồ tiêm chủng tổng quan dành cho mọi trẻ em từ khi mới sinh đến 2 tuổi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Đánh giá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này để người dùng nêu lên quan điểm của bản thân sau khi sử dụng ứng dụng, đóng góp ý kiến giúp ứng dụng ngày càng được hoàn thiện hơn </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Tra cứu kiến thức</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Tra cứu kiến thức hỗ trợ người dùng có các thông tin, dữ liệu cần thiết trong tiêm chủng. Bản thân có thể giải quyết những vấn đề gặp phải trong thực tiễn.</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quy định về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Giúp người dùng tránh được những rủi ro gặp phải trong tiêm chủng mở rộng.</a:t>
            </a:r>
            <a:endParaRPr lang="en-US" sz="1300" dirty="0">
              <a:effectLst/>
              <a:latin typeface="Times New Roman" panose="02020603050405020304" pitchFamily="18" charset="0"/>
              <a:ea typeface="Times New Roman" panose="02020603050405020304" pitchFamily="18" charset="0"/>
            </a:endParaRPr>
          </a:p>
          <a:p>
            <a:pPr marL="342900" marR="0" lvl="0" indent="-342900" algn="just">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Xác</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định</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loại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ứng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dụng</a:t>
            </a:r>
            <a:r>
              <a:rPr lang="en-US" sz="1300" b="1"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chạy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nền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tảng</a:t>
            </a:r>
            <a:r>
              <a:rPr lang="en-US" sz="1300" dirty="0">
                <a:effectLst/>
                <a:latin typeface="Times New Roman" panose="02020603050405020304" pitchFamily="18" charset="0"/>
                <a:ea typeface="Times New Roman" panose="02020603050405020304" pitchFamily="18" charset="0"/>
              </a:rPr>
              <a:t> android </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Ngôn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lập</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trình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java</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dùng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hệ</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trị</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liệu</a:t>
            </a:r>
            <a:r>
              <a:rPr lang="en-US" sz="1300" dirty="0">
                <a:effectLst/>
                <a:latin typeface="Times New Roman" panose="02020603050405020304" pitchFamily="18" charset="0"/>
                <a:ea typeface="Times New Roman" panose="02020603050405020304" pitchFamily="18" charset="0"/>
              </a:rPr>
              <a:t> SQLite</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Loại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 Mobile application</a:t>
            </a:r>
          </a:p>
          <a:p>
            <a:endParaRPr lang="en-US" dirty="0"/>
          </a:p>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7</a:t>
            </a:fld>
            <a:endParaRPr lang="en-US"/>
          </a:p>
        </p:txBody>
      </p:sp>
    </p:spTree>
    <p:extLst>
      <p:ext uri="{BB962C8B-B14F-4D97-AF65-F5344CB8AC3E}">
        <p14:creationId xmlns:p14="http://schemas.microsoft.com/office/powerpoint/2010/main" val="1375540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8</a:t>
            </a:fld>
            <a:endParaRPr lang="en-US"/>
          </a:p>
        </p:txBody>
      </p:sp>
    </p:spTree>
    <p:extLst>
      <p:ext uri="{BB962C8B-B14F-4D97-AF65-F5344CB8AC3E}">
        <p14:creationId xmlns:p14="http://schemas.microsoft.com/office/powerpoint/2010/main" val="361737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Tách slide thành Cơ sở lý thuyết</a:t>
            </a:r>
          </a:p>
          <a:p>
            <a:endParaRPr lang="vi-VN" dirty="0"/>
          </a:p>
          <a:p>
            <a:endParaRPr lang="vi-VN" dirty="0"/>
          </a:p>
          <a:p>
            <a:pPr marL="0" indent="0" algn="l">
              <a:buNone/>
            </a:pPr>
            <a:r>
              <a:rPr lang="vi-VN" sz="1200" cap="none" dirty="0">
                <a:solidFill>
                  <a:srgbClr val="000000"/>
                </a:solidFill>
                <a:latin typeface="Calibri" panose="020F0502020204030204" pitchFamily="34" charset="0"/>
                <a:ea typeface="Calibri" panose="020F0502020204030204" pitchFamily="34" charset="0"/>
                <a:cs typeface="Calibri" panose="020F0502020204030204" pitchFamily="34" charset="0"/>
              </a:rPr>
              <a:t>Phương pháp thực hiện: </a:t>
            </a:r>
          </a:p>
          <a:p>
            <a:pPr marL="285750" indent="-285750" algn="l">
              <a:buFont typeface="Arial" panose="020B0604020202020204" pitchFamily="34" charset="0"/>
              <a:buChar char="•"/>
            </a:pPr>
            <a:r>
              <a:rPr lang="vi-VN" sz="12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android studio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MPChart để thiết kế biểu đồ thống kê.</a:t>
            </a:r>
          </a:p>
          <a:p>
            <a:pPr marL="285750" indent="-285750" algn="l">
              <a:buFont typeface="Arial" panose="020B0604020202020204" pitchFamily="34" charset="0"/>
              <a:buChar char="•"/>
            </a:pPr>
            <a:r>
              <a:rPr lang="vi-VN" sz="12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các thư viện cần thiết: Material (thiết kế giao diện người dùng), </a:t>
            </a:r>
          </a:p>
          <a:p>
            <a:pPr marL="285750" indent="-285750" algn="l">
              <a:buFont typeface="Arial" panose="020B0604020202020204" pitchFamily="34" charset="0"/>
              <a:buChar char="•"/>
            </a:pPr>
            <a:r>
              <a:rPr lang="vi-VN" sz="12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Lottie Animations:</a:t>
            </a:r>
          </a:p>
          <a:p>
            <a:pPr marL="742950" lvl="1" indent="-285750" algn="l">
              <a:buFont typeface="Arial" panose="020B0604020202020204" pitchFamily="34" charset="0"/>
              <a:buChar char="•"/>
            </a:pPr>
            <a:r>
              <a:rPr lang="vi-VN" b="1" i="0" dirty="0">
                <a:solidFill>
                  <a:srgbClr val="1B1B1B"/>
                </a:solidFill>
                <a:effectLst/>
                <a:latin typeface="Open Sans" panose="020B0606030504020204" pitchFamily="34" charset="0"/>
              </a:rPr>
              <a:t>Animation</a:t>
            </a:r>
            <a:r>
              <a:rPr lang="vi-VN" b="0" i="0" dirty="0">
                <a:solidFill>
                  <a:srgbClr val="1B1B1B"/>
                </a:solidFill>
                <a:effectLst/>
                <a:latin typeface="Open Sans" panose="020B0606030504020204" pitchFamily="34" charset="0"/>
              </a:rPr>
              <a:t> là một phần không thể thiếu trong việc thiết kế và các ứng dụng hay trang web ngày nay, nó mang </a:t>
            </a:r>
            <a:r>
              <a:rPr lang="vi-VN" dirty="0"/>
              <a:t>linh hồn</a:t>
            </a:r>
            <a:r>
              <a:rPr lang="vi-VN" b="0" i="0" dirty="0">
                <a:solidFill>
                  <a:srgbClr val="1B1B1B"/>
                </a:solidFill>
                <a:effectLst/>
                <a:latin typeface="Open Sans" panose="020B0606030504020204" pitchFamily="34" charset="0"/>
              </a:rPr>
              <a:t> vào cho những thứ tưởng như vô tri vô giác, tạo ra trải nghiệm độc đáo và sống động cho người dùng. Những sản phẩm vượt trội trên thị trường thì ngoài việc đảm bảo đầy đủ tính năng thì </a:t>
            </a:r>
            <a:r>
              <a:rPr lang="vi-VN" dirty="0"/>
              <a:t>UI/UX</a:t>
            </a:r>
            <a:r>
              <a:rPr lang="vi-VN" b="0" i="0" dirty="0">
                <a:solidFill>
                  <a:srgbClr val="1B1B1B"/>
                </a:solidFill>
                <a:effectLst/>
                <a:latin typeface="Open Sans" panose="020B0606030504020204" pitchFamily="34" charset="0"/>
              </a:rPr>
              <a:t> chính là một điểm nhấn quan trọng khác để nâng tầm sản phẩm lên, và nói đến </a:t>
            </a:r>
            <a:r>
              <a:rPr lang="vi-VN" dirty="0"/>
              <a:t>UI/UX</a:t>
            </a:r>
            <a:r>
              <a:rPr lang="vi-VN" b="0" i="0" dirty="0">
                <a:solidFill>
                  <a:srgbClr val="1B1B1B"/>
                </a:solidFill>
                <a:effectLst/>
                <a:latin typeface="Open Sans" panose="020B0606030504020204" pitchFamily="34" charset="0"/>
              </a:rPr>
              <a:t> thì không thể thiếu </a:t>
            </a:r>
            <a:r>
              <a:rPr lang="vi-VN" dirty="0"/>
              <a:t>animation</a:t>
            </a:r>
            <a:r>
              <a:rPr lang="vi-VN" b="0" i="0" dirty="0">
                <a:solidFill>
                  <a:srgbClr val="1B1B1B"/>
                </a:solidFill>
                <a:effectLst/>
                <a:latin typeface="Open Sans" panose="020B0606030504020204" pitchFamily="34" charset="0"/>
              </a:rPr>
              <a:t> rồi.</a:t>
            </a:r>
            <a:endParaRPr lang="vi-VN" sz="1200" b="0" i="0" cap="none" dirty="0">
              <a:solidFill>
                <a:srgbClr val="000000"/>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vi-VN" b="1" i="0" dirty="0">
                <a:solidFill>
                  <a:srgbClr val="1B1B1B"/>
                </a:solidFill>
                <a:effectLst/>
                <a:latin typeface="Open Sans" panose="020B0606030504020204" pitchFamily="34" charset="0"/>
              </a:rPr>
              <a:t>Lottie</a:t>
            </a:r>
            <a:r>
              <a:rPr lang="vi-VN" b="0" i="0" dirty="0">
                <a:solidFill>
                  <a:srgbClr val="1B1B1B"/>
                </a:solidFill>
                <a:effectLst/>
                <a:latin typeface="Open Sans" panose="020B0606030504020204" pitchFamily="34" charset="0"/>
              </a:rPr>
              <a:t> là một thư viện có thể dùng cho cả </a:t>
            </a:r>
            <a:r>
              <a:rPr lang="vi-VN" b="1" i="0" dirty="0">
                <a:solidFill>
                  <a:srgbClr val="1B1B1B"/>
                </a:solidFill>
                <a:effectLst/>
                <a:latin typeface="Open Sans" panose="020B0606030504020204" pitchFamily="34" charset="0"/>
              </a:rPr>
              <a:t>Android, iOS, React Native</a:t>
            </a:r>
            <a:r>
              <a:rPr lang="vi-VN" b="0" i="0" dirty="0">
                <a:solidFill>
                  <a:srgbClr val="1B1B1B"/>
                </a:solidFill>
                <a:effectLst/>
                <a:latin typeface="Open Sans" panose="020B0606030504020204" pitchFamily="34" charset="0"/>
              </a:rPr>
              <a:t> hay </a:t>
            </a:r>
            <a:r>
              <a:rPr lang="vi-VN" b="1" i="0" dirty="0">
                <a:solidFill>
                  <a:srgbClr val="1B1B1B"/>
                </a:solidFill>
                <a:effectLst/>
                <a:latin typeface="Open Sans" panose="020B0606030504020204" pitchFamily="34" charset="0"/>
              </a:rPr>
              <a:t>Web</a:t>
            </a:r>
            <a:r>
              <a:rPr lang="vi-VN" b="0" i="0" dirty="0">
                <a:solidFill>
                  <a:srgbClr val="1B1B1B"/>
                </a:solidFill>
                <a:effectLst/>
                <a:latin typeface="Open Sans" panose="020B0606030504020204" pitchFamily="34" charset="0"/>
              </a:rPr>
              <a:t>, với chức năng chính là triển khai các </a:t>
            </a:r>
            <a:r>
              <a:rPr lang="vi-VN" dirty="0"/>
              <a:t>animation</a:t>
            </a:r>
            <a:r>
              <a:rPr lang="vi-VN" b="0" i="0" dirty="0">
                <a:solidFill>
                  <a:srgbClr val="1B1B1B"/>
                </a:solidFill>
                <a:effectLst/>
                <a:latin typeface="Open Sans" panose="020B0606030504020204" pitchFamily="34" charset="0"/>
              </a:rPr>
              <a:t> cực kì chất thông qua việc </a:t>
            </a:r>
            <a:r>
              <a:rPr lang="vi-VN" dirty="0"/>
              <a:t>parse</a:t>
            </a:r>
            <a:r>
              <a:rPr lang="vi-VN" b="0" i="0" dirty="0">
                <a:solidFill>
                  <a:srgbClr val="1B1B1B"/>
                </a:solidFill>
                <a:effectLst/>
                <a:latin typeface="Open Sans" panose="020B0606030504020204" pitchFamily="34" charset="0"/>
              </a:rPr>
              <a:t> các </a:t>
            </a:r>
            <a:r>
              <a:rPr lang="vi-VN" dirty="0"/>
              <a:t>animation</a:t>
            </a:r>
            <a:r>
              <a:rPr lang="vi-VN" b="0" i="0" dirty="0">
                <a:solidFill>
                  <a:srgbClr val="1B1B1B"/>
                </a:solidFill>
                <a:effectLst/>
                <a:latin typeface="Open Sans" panose="020B0606030504020204" pitchFamily="34" charset="0"/>
              </a:rPr>
              <a:t> từ </a:t>
            </a:r>
            <a:r>
              <a:rPr lang="vi-VN" b="1" i="0" dirty="0">
                <a:solidFill>
                  <a:srgbClr val="1B1B1B"/>
                </a:solidFill>
                <a:effectLst/>
                <a:latin typeface="Open Sans" panose="020B0606030504020204" pitchFamily="34" charset="0"/>
              </a:rPr>
              <a:t>Adobe After Effects</a:t>
            </a:r>
            <a:r>
              <a:rPr lang="vi-VN" b="0" i="0" dirty="0">
                <a:solidFill>
                  <a:srgbClr val="1B1B1B"/>
                </a:solidFill>
                <a:effectLst/>
                <a:latin typeface="Open Sans" panose="020B0606030504020204" pitchFamily="34" charset="0"/>
              </a:rPr>
              <a:t> (được xuất ra dưới dạng </a:t>
            </a:r>
            <a:r>
              <a:rPr lang="vi-VN" b="1" i="0" u="none" strike="noStrike" dirty="0">
                <a:solidFill>
                  <a:srgbClr val="2B6DAD"/>
                </a:solidFill>
                <a:effectLst/>
                <a:latin typeface="Open Sans" panose="020B0606030504020204" pitchFamily="34" charset="0"/>
                <a:hlinkClick r:id="rId3"/>
              </a:rPr>
              <a:t>json</a:t>
            </a:r>
            <a:r>
              <a:rPr lang="vi-VN" b="0" i="0" dirty="0">
                <a:solidFill>
                  <a:srgbClr val="1B1B1B"/>
                </a:solidFill>
                <a:effectLst/>
                <a:latin typeface="Open Sans" panose="020B0606030504020204" pitchFamily="34" charset="0"/>
              </a:rPr>
              <a:t> thông qua </a:t>
            </a:r>
            <a:r>
              <a:rPr lang="vi-VN" b="1" i="0" dirty="0">
                <a:solidFill>
                  <a:srgbClr val="1B1B1B"/>
                </a:solidFill>
                <a:effectLst/>
                <a:latin typeface="Open Sans" panose="020B0606030504020204" pitchFamily="34" charset="0"/>
              </a:rPr>
              <a:t>Bodymovin</a:t>
            </a:r>
            <a:r>
              <a:rPr lang="vi-VN" b="0" i="0" dirty="0">
                <a:solidFill>
                  <a:srgbClr val="1B1B1B"/>
                </a:solidFill>
                <a:effectLst/>
                <a:latin typeface="Open Sans" panose="020B0606030504020204" pitchFamily="34" charset="0"/>
              </a:rPr>
              <a:t>), sau đó các </a:t>
            </a:r>
            <a:r>
              <a:rPr lang="vi-VN" dirty="0"/>
              <a:t>animation</a:t>
            </a:r>
            <a:r>
              <a:rPr lang="vi-VN" b="0" i="0" dirty="0">
                <a:solidFill>
                  <a:srgbClr val="1B1B1B"/>
                </a:solidFill>
                <a:effectLst/>
                <a:latin typeface="Open Sans" panose="020B0606030504020204" pitchFamily="34" charset="0"/>
              </a:rPr>
              <a:t> này sẽ được </a:t>
            </a:r>
            <a:r>
              <a:rPr lang="vi-VN" dirty="0"/>
              <a:t>render</a:t>
            </a:r>
            <a:r>
              <a:rPr lang="vi-VN" b="0" i="0" dirty="0">
                <a:solidFill>
                  <a:srgbClr val="1B1B1B"/>
                </a:solidFill>
                <a:effectLst/>
                <a:latin typeface="Open Sans" panose="020B0606030504020204" pitchFamily="34" charset="0"/>
              </a:rPr>
              <a:t> ngay trên </a:t>
            </a:r>
            <a:r>
              <a:rPr lang="vi-VN" dirty="0"/>
              <a:t>platform</a:t>
            </a:r>
            <a:r>
              <a:rPr lang="vi-VN" b="0" i="0" dirty="0">
                <a:solidFill>
                  <a:srgbClr val="1B1B1B"/>
                </a:solidFill>
                <a:effectLst/>
                <a:latin typeface="Open Sans" panose="020B0606030504020204" pitchFamily="34" charset="0"/>
              </a:rPr>
              <a:t> tương ứng.</a:t>
            </a:r>
          </a:p>
          <a:p>
            <a:pPr marL="742950" lvl="1" indent="-285750" algn="l">
              <a:buFont typeface="Arial" panose="020B0604020202020204" pitchFamily="34" charset="0"/>
              <a:buChar char="•"/>
            </a:pPr>
            <a:r>
              <a:rPr lang="en-US" b="0" i="0" dirty="0" err="1">
                <a:solidFill>
                  <a:srgbClr val="1B1B1B"/>
                </a:solidFill>
                <a:effectLst/>
                <a:latin typeface="Open Sans" panose="020B0606030504020204" pitchFamily="34" charset="0"/>
              </a:rPr>
              <a:t>chỉ</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cần</a:t>
            </a:r>
            <a:r>
              <a:rPr lang="en-US" b="0" i="0" dirty="0">
                <a:solidFill>
                  <a:srgbClr val="1B1B1B"/>
                </a:solidFill>
                <a:effectLst/>
                <a:latin typeface="Open Sans" panose="020B0606030504020204" pitchFamily="34" charset="0"/>
              </a:rPr>
              <a:t> </a:t>
            </a:r>
            <a:r>
              <a:rPr lang="en-US" dirty="0"/>
              <a:t>Lottie</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một</a:t>
            </a:r>
            <a:r>
              <a:rPr lang="en-US" b="0" i="0" dirty="0">
                <a:solidFill>
                  <a:srgbClr val="1B1B1B"/>
                </a:solidFill>
                <a:effectLst/>
                <a:latin typeface="Open Sans" panose="020B0606030504020204" pitchFamily="34" charset="0"/>
              </a:rPr>
              <a:t> </a:t>
            </a:r>
            <a:r>
              <a:rPr lang="en-US" dirty="0"/>
              <a:t>file json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của</a:t>
            </a:r>
            <a:r>
              <a:rPr lang="en-US" b="0" i="0" dirty="0">
                <a:solidFill>
                  <a:srgbClr val="1B1B1B"/>
                </a:solidFill>
                <a:effectLst/>
                <a:latin typeface="Open Sans" panose="020B0606030504020204" pitchFamily="34" charset="0"/>
              </a:rPr>
              <a:t> </a:t>
            </a:r>
            <a:r>
              <a:rPr lang="en-US" dirty="0"/>
              <a:t>animation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bạn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mong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muốn</a:t>
            </a:r>
            <a:endParaRPr lang="vi-VN" sz="1200" cap="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thông báo (Notification) và dịch vụ Android (Các service: Foreground service), Broadcast Receiver.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cap="none" dirty="0">
                <a:solidFill>
                  <a:srgbClr val="000000"/>
                </a:solidFill>
                <a:latin typeface="Calibri" panose="020F0502020204030204" pitchFamily="34" charset="0"/>
                <a:ea typeface="Calibri" panose="020F0502020204030204" pitchFamily="34" charset="0"/>
                <a:cs typeface="Calibri" panose="020F0502020204030204" pitchFamily="34" charset="0"/>
              </a:rPr>
              <a:t>Hệ quản trị cơ sở dữ liệu SQLite.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vi-VN" sz="1200" cap="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vi-VN" sz="1200" cap="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vi-VN" sz="1200" cap="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vi-VN" sz="1200" cap="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B72CE34F-C68E-420B-ACE5-14D95C72EA47}" type="slidenum">
              <a:rPr lang="en-US" smtClean="0"/>
              <a:t>9</a:t>
            </a:fld>
            <a:endParaRPr lang="en-US"/>
          </a:p>
        </p:txBody>
      </p:sp>
    </p:spTree>
    <p:extLst>
      <p:ext uri="{BB962C8B-B14F-4D97-AF65-F5344CB8AC3E}">
        <p14:creationId xmlns:p14="http://schemas.microsoft.com/office/powerpoint/2010/main" val="4151141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nSpc>
                <a:spcPct val="130000"/>
              </a:lnSpc>
              <a:spcBef>
                <a:spcPts val="600"/>
              </a:spcBef>
              <a:spcAft>
                <a:spcPts val="600"/>
              </a:spcAft>
              <a:tabLst>
                <a:tab pos="540385" algn="l"/>
              </a:tabLst>
            </a:pP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bày</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1.4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món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lịch sử, cập nhật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ập</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(đã tiêm hoặc chưa tiêm)</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vi-V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 năng nhắc nhở người dùng tới ngày tiêm phòng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nhắc</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nhở</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cài</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72CE34F-C68E-420B-ACE5-14D95C72EA47}" type="slidenum">
              <a:rPr lang="en-US" smtClean="0"/>
              <a:t>10</a:t>
            </a:fld>
            <a:endParaRPr lang="en-US"/>
          </a:p>
        </p:txBody>
      </p:sp>
    </p:spTree>
    <p:extLst>
      <p:ext uri="{BB962C8B-B14F-4D97-AF65-F5344CB8AC3E}">
        <p14:creationId xmlns:p14="http://schemas.microsoft.com/office/powerpoint/2010/main" val="3306878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601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93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60991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0387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71771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72620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9696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958718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838850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788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46560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1B176-978C-463E-BB0F-3C9279FC2215}"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08346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1B176-978C-463E-BB0F-3C9279FC2215}"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3291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1B176-978C-463E-BB0F-3C9279FC2215}" type="datetimeFigureOut">
              <a:rPr lang="en-US" smtClean="0"/>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28326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1B176-978C-463E-BB0F-3C9279FC2215}" type="datetimeFigureOut">
              <a:rPr lang="en-US" smtClean="0"/>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98689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2A1B176-978C-463E-BB0F-3C9279FC2215}" type="datetimeFigureOut">
              <a:rPr lang="en-US" smtClean="0"/>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5083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11503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07079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2A1B176-978C-463E-BB0F-3C9279FC2215}" type="datetimeFigureOut">
              <a:rPr lang="en-US" smtClean="0"/>
              <a:t>6/7/2021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6F83998-B404-4387-A035-2ED39487B625}" type="slidenum">
              <a:rPr lang="en-US" smtClean="0"/>
              <a:t>‹#›</a:t>
            </a:fld>
            <a:endParaRPr lang="en-US"/>
          </a:p>
        </p:txBody>
      </p:sp>
    </p:spTree>
    <p:extLst>
      <p:ext uri="{BB962C8B-B14F-4D97-AF65-F5344CB8AC3E}">
        <p14:creationId xmlns:p14="http://schemas.microsoft.com/office/powerpoint/2010/main" val="796250303"/>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 id="214748418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8">
            <a:extLst>
              <a:ext uri="{FF2B5EF4-FFF2-40B4-BE49-F238E27FC236}">
                <a16:creationId xmlns:a16="http://schemas.microsoft.com/office/drawing/2014/main" id="{76C674CE-643C-43A9-AF07-0A3765F8A937}"/>
              </a:ext>
            </a:extLst>
          </p:cNvPr>
          <p:cNvGrpSpPr/>
          <p:nvPr/>
        </p:nvGrpSpPr>
        <p:grpSpPr>
          <a:xfrm>
            <a:off x="328043" y="4428322"/>
            <a:ext cx="416937" cy="416934"/>
            <a:chOff x="891974" y="4415843"/>
            <a:chExt cx="450443" cy="450443"/>
          </a:xfrm>
        </p:grpSpPr>
        <p:sp>
          <p:nvSpPr>
            <p:cNvPr id="27" name="椭圆 9">
              <a:extLst>
                <a:ext uri="{FF2B5EF4-FFF2-40B4-BE49-F238E27FC236}">
                  <a16:creationId xmlns:a16="http://schemas.microsoft.com/office/drawing/2014/main" id="{BB9C7ABD-4249-4D0E-993B-030839CD86A4}"/>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8" name="椭圆 39">
              <a:extLst>
                <a:ext uri="{FF2B5EF4-FFF2-40B4-BE49-F238E27FC236}">
                  <a16:creationId xmlns:a16="http://schemas.microsoft.com/office/drawing/2014/main" id="{EBAB8B19-49FA-4BD4-B164-2999D0CC6342}"/>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19" name="文本框 11">
            <a:extLst>
              <a:ext uri="{FF2B5EF4-FFF2-40B4-BE49-F238E27FC236}">
                <a16:creationId xmlns:a16="http://schemas.microsoft.com/office/drawing/2014/main" id="{1F5EF963-7324-446B-81C6-89F62BBF167E}"/>
              </a:ext>
            </a:extLst>
          </p:cNvPr>
          <p:cNvSpPr txBox="1"/>
          <p:nvPr/>
        </p:nvSpPr>
        <p:spPr>
          <a:xfrm>
            <a:off x="838746" y="4412981"/>
            <a:ext cx="4949112"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err="1">
                <a:solidFill>
                  <a:schemeClr val="tx2">
                    <a:lumMod val="50000"/>
                  </a:schemeClr>
                </a:solidFill>
                <a:latin typeface="Calibri" panose="020F0502020204030204" pitchFamily="34" charset="0"/>
                <a:ea typeface="+mj-ea"/>
              </a:rPr>
              <a:t>Giảng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hướng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dẫn</a:t>
            </a:r>
            <a:r>
              <a:rPr lang="en-US" altLang="zh-CN" sz="2000" b="1" dirty="0">
                <a:solidFill>
                  <a:schemeClr val="tx2">
                    <a:lumMod val="50000"/>
                  </a:schemeClr>
                </a:solidFill>
                <a:latin typeface="Calibri" panose="020F0502020204030204" pitchFamily="34" charset="0"/>
                <a:ea typeface="+mj-ea"/>
              </a:rPr>
              <a:t>: TS. </a:t>
            </a:r>
            <a:r>
              <a:rPr lang="vi-VN" altLang="zh-CN" sz="2000" b="1" dirty="0">
                <a:solidFill>
                  <a:schemeClr val="tx2">
                    <a:lumMod val="50000"/>
                  </a:schemeClr>
                </a:solidFill>
                <a:latin typeface="Calibri" panose="020F0502020204030204" pitchFamily="34" charset="0"/>
                <a:ea typeface="+mj-ea"/>
              </a:rPr>
              <a:t>Huỳnh Hữu Nghĩa</a:t>
            </a:r>
            <a:endParaRPr lang="en-US" altLang="zh-CN" sz="2000" b="1" dirty="0">
              <a:solidFill>
                <a:schemeClr val="tx2">
                  <a:lumMod val="50000"/>
                </a:schemeClr>
              </a:solidFill>
              <a:latin typeface="Calibri" panose="020F0502020204030204" pitchFamily="34" charset="0"/>
              <a:ea typeface="+mj-ea"/>
            </a:endParaRPr>
          </a:p>
        </p:txBody>
      </p:sp>
      <p:grpSp>
        <p:nvGrpSpPr>
          <p:cNvPr id="20" name="组合 12">
            <a:extLst>
              <a:ext uri="{FF2B5EF4-FFF2-40B4-BE49-F238E27FC236}">
                <a16:creationId xmlns:a16="http://schemas.microsoft.com/office/drawing/2014/main" id="{236601F4-437D-4B64-9E9D-42F7D8F969E7}"/>
              </a:ext>
            </a:extLst>
          </p:cNvPr>
          <p:cNvGrpSpPr/>
          <p:nvPr/>
        </p:nvGrpSpPr>
        <p:grpSpPr>
          <a:xfrm>
            <a:off x="328042" y="5198423"/>
            <a:ext cx="416937" cy="416934"/>
            <a:chOff x="891974" y="4415843"/>
            <a:chExt cx="450443" cy="450443"/>
          </a:xfrm>
        </p:grpSpPr>
        <p:sp>
          <p:nvSpPr>
            <p:cNvPr id="25" name="椭圆 13">
              <a:extLst>
                <a:ext uri="{FF2B5EF4-FFF2-40B4-BE49-F238E27FC236}">
                  <a16:creationId xmlns:a16="http://schemas.microsoft.com/office/drawing/2014/main" id="{D893484D-C95F-48FB-849A-3BE5A0C96D38}"/>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6" name="椭圆 44">
              <a:extLst>
                <a:ext uri="{FF2B5EF4-FFF2-40B4-BE49-F238E27FC236}">
                  <a16:creationId xmlns:a16="http://schemas.microsoft.com/office/drawing/2014/main" id="{37A042AD-693E-4642-B6BF-0298DE190D3E}"/>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21" name="Rectangle 3">
            <a:extLst>
              <a:ext uri="{FF2B5EF4-FFF2-40B4-BE49-F238E27FC236}">
                <a16:creationId xmlns:a16="http://schemas.microsoft.com/office/drawing/2014/main" id="{EE9A0EA1-BEE1-455B-96BB-BC144D9F886F}"/>
              </a:ext>
            </a:extLst>
          </p:cNvPr>
          <p:cNvSpPr txBox="1">
            <a:spLocks noChangeArrowheads="1"/>
          </p:cNvSpPr>
          <p:nvPr/>
        </p:nvSpPr>
        <p:spPr>
          <a:xfrm>
            <a:off x="2895600" y="364394"/>
            <a:ext cx="6400800" cy="685800"/>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en-US" sz="1600" b="1" dirty="0">
                <a:solidFill>
                  <a:srgbClr val="FF0000"/>
                </a:solidFill>
              </a:rPr>
              <a:t>	</a:t>
            </a:r>
            <a:r>
              <a:rPr lang="en-US" altLang="en-US" sz="1600" b="1" dirty="0">
                <a:solidFill>
                  <a:srgbClr val="FF0000"/>
                </a:solidFill>
                <a:latin typeface="Times New Roman" panose="02020603050405020304" pitchFamily="18" charset="0"/>
                <a:cs typeface="Times New Roman" panose="02020603050405020304" pitchFamily="18" charset="0"/>
              </a:rPr>
              <a:t>TR</a:t>
            </a:r>
            <a:r>
              <a:rPr lang="vi-VN" altLang="en-US" sz="1600" b="1" dirty="0">
                <a:solidFill>
                  <a:srgbClr val="FF0000"/>
                </a:solidFill>
                <a:latin typeface="Times New Roman" panose="02020603050405020304" pitchFamily="18" charset="0"/>
                <a:cs typeface="Times New Roman" panose="02020603050405020304" pitchFamily="18" charset="0"/>
              </a:rPr>
              <a:t>Ư</a:t>
            </a:r>
            <a:r>
              <a:rPr lang="en-US" altLang="en-US" sz="1600" b="1" dirty="0">
                <a:solidFill>
                  <a:srgbClr val="FF0000"/>
                </a:solidFill>
                <a:latin typeface="Times New Roman" panose="02020603050405020304" pitchFamily="18" charset="0"/>
                <a:cs typeface="Times New Roman" panose="02020603050405020304" pitchFamily="18" charset="0"/>
              </a:rPr>
              <a:t>ỜNG ĐẠI HỌC CÔNG NGHIỆP TP HCM</a:t>
            </a:r>
          </a:p>
          <a:p>
            <a:pPr marL="0" indent="0">
              <a:buNone/>
            </a:pPr>
            <a:r>
              <a:rPr lang="en-US" altLang="en-US" sz="1600" b="1" dirty="0">
                <a:solidFill>
                  <a:srgbClr val="FF0000"/>
                </a:solidFill>
                <a:latin typeface="Times New Roman" panose="02020603050405020304" pitchFamily="18" charset="0"/>
                <a:cs typeface="Times New Roman" panose="02020603050405020304" pitchFamily="18" charset="0"/>
              </a:rPr>
              <a:t>	           KHOA CÔNG NGHỆ THÔNG TIN</a:t>
            </a:r>
          </a:p>
        </p:txBody>
      </p:sp>
      <p:sp>
        <p:nvSpPr>
          <p:cNvPr id="22" name="TextBox 21">
            <a:extLst>
              <a:ext uri="{FF2B5EF4-FFF2-40B4-BE49-F238E27FC236}">
                <a16:creationId xmlns:a16="http://schemas.microsoft.com/office/drawing/2014/main" id="{D47067F6-3561-431E-BD8B-6A2D2549C682}"/>
              </a:ext>
            </a:extLst>
          </p:cNvPr>
          <p:cNvSpPr txBox="1">
            <a:spLocks noChangeArrowheads="1"/>
          </p:cNvSpPr>
          <p:nvPr/>
        </p:nvSpPr>
        <p:spPr bwMode="auto">
          <a:xfrm>
            <a:off x="2209800" y="1003329"/>
            <a:ext cx="7772400" cy="520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sz="2800" b="0" kern="0" dirty="0">
                <a:latin typeface="Times New Roman" panose="02020603050405020304" pitchFamily="18" charset="0"/>
                <a:cs typeface="Times New Roman" panose="02020603050405020304" pitchFamily="18" charset="0"/>
              </a:rPr>
              <a:t> </a:t>
            </a:r>
            <a:r>
              <a:rPr lang="en-US" altLang="en-US" sz="2400" b="0" kern="0" dirty="0">
                <a:solidFill>
                  <a:srgbClr val="0070C0"/>
                </a:solidFill>
                <a:latin typeface="Times New Roman" panose="02020603050405020304" pitchFamily="18" charset="0"/>
                <a:cs typeface="Times New Roman" panose="02020603050405020304" pitchFamily="18" charset="0"/>
              </a:rPr>
              <a:t>KHÓA LUẬN TỐT NGHIỆP</a:t>
            </a:r>
            <a:endParaRPr lang="en-US" altLang="en-US" sz="2400" kern="0" dirty="0">
              <a:solidFill>
                <a:srgbClr val="0070C0"/>
              </a:solidFill>
              <a:latin typeface="Times New Roman" panose="02020603050405020304" pitchFamily="18" charset="0"/>
              <a:cs typeface="Times New Roman" panose="02020603050405020304" pitchFamily="18" charset="0"/>
            </a:endParaRPr>
          </a:p>
        </p:txBody>
      </p:sp>
      <p:sp>
        <p:nvSpPr>
          <p:cNvPr id="23" name="文本框 11">
            <a:extLst>
              <a:ext uri="{FF2B5EF4-FFF2-40B4-BE49-F238E27FC236}">
                <a16:creationId xmlns:a16="http://schemas.microsoft.com/office/drawing/2014/main" id="{670B8A4E-AC26-4635-B296-A7705AC43F78}"/>
              </a:ext>
            </a:extLst>
          </p:cNvPr>
          <p:cNvSpPr txBox="1"/>
          <p:nvPr/>
        </p:nvSpPr>
        <p:spPr>
          <a:xfrm>
            <a:off x="838746" y="5206803"/>
            <a:ext cx="6462620" cy="101566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000" b="1" dirty="0">
                <a:solidFill>
                  <a:schemeClr val="tx2">
                    <a:lumMod val="50000"/>
                  </a:schemeClr>
                </a:solidFill>
                <a:latin typeface="Calibri" panose="020F0502020204030204" pitchFamily="34" charset="0"/>
                <a:ea typeface="+mj-ea"/>
              </a:rPr>
              <a:t>Thành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nhóm</a:t>
            </a:r>
            <a:r>
              <a:rPr lang="en-US" altLang="zh-CN" sz="2000" b="1" dirty="0">
                <a:solidFill>
                  <a:schemeClr val="tx2">
                    <a:lumMod val="50000"/>
                  </a:schemeClr>
                </a:solidFill>
                <a:latin typeface="Calibri" panose="020F0502020204030204" pitchFamily="34" charset="0"/>
                <a:ea typeface="+mj-ea"/>
              </a:rPr>
              <a:t>:</a:t>
            </a:r>
          </a:p>
          <a:p>
            <a:pPr algn="r"/>
            <a:r>
              <a:rPr lang="vi-VN" altLang="zh-CN" sz="2000" b="1" dirty="0">
                <a:solidFill>
                  <a:schemeClr val="tx2">
                    <a:lumMod val="50000"/>
                  </a:schemeClr>
                </a:solidFill>
                <a:latin typeface="Calibri" panose="020F0502020204030204" pitchFamily="34" charset="0"/>
                <a:ea typeface="+mj-ea"/>
              </a:rPr>
              <a:t>Nguyễn Thanh Tường              </a:t>
            </a:r>
            <a:r>
              <a:rPr lang="en-US" altLang="zh-CN" sz="2000" b="1" dirty="0">
                <a:solidFill>
                  <a:schemeClr val="tx2">
                    <a:lumMod val="50000"/>
                  </a:schemeClr>
                </a:solidFill>
                <a:latin typeface="Calibri" panose="020F0502020204030204" pitchFamily="34" charset="0"/>
                <a:ea typeface="+mj-ea"/>
              </a:rPr>
              <a:t>16020131 </a:t>
            </a:r>
            <a:endParaRPr lang="vi-VN" altLang="zh-CN" sz="2000" b="1" dirty="0">
              <a:solidFill>
                <a:schemeClr val="tx2">
                  <a:lumMod val="50000"/>
                </a:schemeClr>
              </a:solidFill>
              <a:latin typeface="Calibri" panose="020F0502020204030204" pitchFamily="34" charset="0"/>
              <a:ea typeface="+mj-ea"/>
            </a:endParaRPr>
          </a:p>
          <a:p>
            <a:pPr algn="r"/>
            <a:r>
              <a:rPr lang="vi-VN" altLang="zh-CN" sz="2000" b="1" dirty="0">
                <a:solidFill>
                  <a:schemeClr val="tx2">
                    <a:lumMod val="50000"/>
                  </a:schemeClr>
                </a:solidFill>
                <a:latin typeface="Calibri" panose="020F0502020204030204" pitchFamily="34" charset="0"/>
                <a:ea typeface="+mj-ea"/>
              </a:rPr>
              <a:t>Nguyễn Nhật Trường               16026511</a:t>
            </a:r>
            <a:endParaRPr lang="en-US" altLang="zh-CN" sz="2000" b="1" dirty="0">
              <a:solidFill>
                <a:schemeClr val="tx2">
                  <a:lumMod val="50000"/>
                </a:schemeClr>
              </a:solidFill>
              <a:latin typeface="Calibri" panose="020F0502020204030204" pitchFamily="34" charset="0"/>
              <a:ea typeface="+mj-ea"/>
            </a:endParaRPr>
          </a:p>
        </p:txBody>
      </p:sp>
      <p:sp>
        <p:nvSpPr>
          <p:cNvPr id="24" name="Text Box 490">
            <a:extLst>
              <a:ext uri="{FF2B5EF4-FFF2-40B4-BE49-F238E27FC236}">
                <a16:creationId xmlns:a16="http://schemas.microsoft.com/office/drawing/2014/main" id="{84E28FC9-FEA6-4CFD-B47F-776671BB7C02}"/>
              </a:ext>
            </a:extLst>
          </p:cNvPr>
          <p:cNvSpPr txBox="1">
            <a:spLocks noChangeArrowheads="1"/>
          </p:cNvSpPr>
          <p:nvPr/>
        </p:nvSpPr>
        <p:spPr bwMode="auto">
          <a:xfrm>
            <a:off x="1306856" y="2283876"/>
            <a:ext cx="10151088" cy="1939589"/>
          </a:xfrm>
          <a:prstGeom prst="rect">
            <a:avLst/>
          </a:prstGeom>
          <a:noFill/>
          <a:ln>
            <a:noFill/>
          </a:ln>
        </p:spPr>
        <p:txBody>
          <a:bodyPr rot="0" vert="horz" wrap="square" lIns="3600" tIns="3600" rIns="3600" bIns="360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spcBef>
                <a:spcPts val="0"/>
              </a:spcBef>
              <a:spcAft>
                <a:spcPts val="0"/>
              </a:spcAft>
            </a:pPr>
            <a:r>
              <a:rPr lang="en-US" sz="4000" b="1" dirty="0">
                <a:solidFill>
                  <a:srgbClr val="FF0000"/>
                </a:solidFill>
                <a:effectLst/>
                <a:latin typeface="Times New Roman" panose="02020603050405020304" pitchFamily="18" charset="0"/>
                <a:ea typeface="Times New Roman" panose="02020603050405020304" pitchFamily="18" charset="0"/>
              </a:rPr>
              <a:t>XÂY DỰNG ỨNG DỤNG QUẢN LÝ NHẮC NHỞ TIÊM PHÒNG CHO TRẺ</a:t>
            </a:r>
            <a:r>
              <a:rPr lang="vi-VN" sz="4000" b="1" dirty="0">
                <a:solidFill>
                  <a:srgbClr val="FF0000"/>
                </a:solidFill>
                <a:effectLst/>
                <a:latin typeface="Times New Roman" panose="02020603050405020304" pitchFamily="18" charset="0"/>
                <a:ea typeface="Times New Roman" panose="02020603050405020304" pitchFamily="18" charset="0"/>
              </a:rPr>
              <a:t> SƠ SINH</a:t>
            </a:r>
            <a:endParaRPr lang="en-US" sz="4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889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Phân tích</a:t>
            </a:r>
            <a:endParaRPr lang="en-US" dirty="0">
              <a:solidFill>
                <a:srgbClr val="FF0000"/>
              </a:solidFill>
            </a:endParaRPr>
          </a:p>
        </p:txBody>
      </p:sp>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913774" y="1929468"/>
            <a:ext cx="10363826" cy="3861731"/>
          </a:xfrm>
        </p:spPr>
        <p:txBody>
          <a:bodyPr>
            <a:noAutofit/>
          </a:bodyPr>
          <a:lstStyle/>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dùng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tin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theo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dõi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lịch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nhỏ</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về</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gian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này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phải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khởi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động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có</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dữ</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liệu</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dụng</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Hệ</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vi-VN" sz="2400" cap="none" dirty="0">
                <a:effectLst/>
                <a:latin typeface="Calibri" panose="020F0502020204030204" pitchFamily="34" charset="0"/>
                <a:ea typeface="Calibri" panose="020F0502020204030204" pitchFamily="34" charset="0"/>
                <a:cs typeface="Calibri" panose="020F0502020204030204" pitchFamily="34" charset="0"/>
              </a:rPr>
              <a:t>, tạo phác đồ cá nhân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kê</a:t>
            </a:r>
            <a:r>
              <a:rPr lang="vi-VN" sz="2400" cap="none" dirty="0">
                <a:effectLst/>
                <a:latin typeface="Calibri" panose="020F0502020204030204" pitchFamily="34" charset="0"/>
                <a:ea typeface="Calibri" panose="020F0502020204030204" pitchFamily="34" charset="0"/>
                <a:cs typeface="Calibri" panose="020F0502020204030204" pitchFamily="34" charset="0"/>
              </a:rPr>
              <a:t> sức khỏe cho từng 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58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Phân tích</a:t>
            </a:r>
            <a:endParaRPr lang="en-US" dirty="0">
              <a:solidFill>
                <a:srgbClr val="FF0000"/>
              </a:solidFill>
            </a:endParaRPr>
          </a:p>
        </p:txBody>
      </p:sp>
      <p:pic>
        <p:nvPicPr>
          <p:cNvPr id="4" name="Content Placeholder 3">
            <a:extLst>
              <a:ext uri="{FF2B5EF4-FFF2-40B4-BE49-F238E27FC236}">
                <a16:creationId xmlns:a16="http://schemas.microsoft.com/office/drawing/2014/main" id="{E7A6E598-CF2C-4144-A16D-109206CB9660}"/>
              </a:ext>
            </a:extLst>
          </p:cNvPr>
          <p:cNvPicPr>
            <a:picLocks noGrp="1"/>
          </p:cNvPicPr>
          <p:nvPr>
            <p:ph sz="quarter" idx="13"/>
          </p:nvPr>
        </p:nvPicPr>
        <p:blipFill>
          <a:blip r:embed="rId3"/>
          <a:stretch>
            <a:fillRect/>
          </a:stretch>
        </p:blipFill>
        <p:spPr>
          <a:xfrm>
            <a:off x="3631842" y="1928813"/>
            <a:ext cx="4727000" cy="4150015"/>
          </a:xfrm>
          <a:prstGeom prst="rect">
            <a:avLst/>
          </a:prstGeom>
        </p:spPr>
      </p:pic>
      <p:sp>
        <p:nvSpPr>
          <p:cNvPr id="5" name="Title 1">
            <a:extLst>
              <a:ext uri="{FF2B5EF4-FFF2-40B4-BE49-F238E27FC236}">
                <a16:creationId xmlns:a16="http://schemas.microsoft.com/office/drawing/2014/main" id="{75C9CCA2-6DA5-4C86-9F6A-AB03525F0DF4}"/>
              </a:ext>
            </a:extLst>
          </p:cNvPr>
          <p:cNvSpPr txBox="1">
            <a:spLocks/>
          </p:cNvSpPr>
          <p:nvPr/>
        </p:nvSpPr>
        <p:spPr>
          <a:xfrm>
            <a:off x="4791533" y="6239483"/>
            <a:ext cx="2608934"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use case</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141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4. Thiết kế</a:t>
            </a:r>
            <a:endParaRPr lang="en-US" dirty="0">
              <a:solidFill>
                <a:srgbClr val="FF0000"/>
              </a:solidFill>
            </a:endParaRPr>
          </a:p>
        </p:txBody>
      </p:sp>
      <p:pic>
        <p:nvPicPr>
          <p:cNvPr id="11" name="Content Placeholder 10">
            <a:extLst>
              <a:ext uri="{FF2B5EF4-FFF2-40B4-BE49-F238E27FC236}">
                <a16:creationId xmlns:a16="http://schemas.microsoft.com/office/drawing/2014/main" id="{AFDCA96B-7357-4601-81A2-EC28E8B9285E}"/>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910574" y="1691481"/>
            <a:ext cx="6931926" cy="4066253"/>
          </a:xfrm>
        </p:spPr>
      </p:pic>
      <p:sp>
        <p:nvSpPr>
          <p:cNvPr id="12" name="Title 1">
            <a:extLst>
              <a:ext uri="{FF2B5EF4-FFF2-40B4-BE49-F238E27FC236}">
                <a16:creationId xmlns:a16="http://schemas.microsoft.com/office/drawing/2014/main" id="{8A536B01-EC95-4658-81A3-0EA54EF75EEA}"/>
              </a:ext>
            </a:extLst>
          </p:cNvPr>
          <p:cNvSpPr txBox="1">
            <a:spLocks/>
          </p:cNvSpPr>
          <p:nvPr/>
        </p:nvSpPr>
        <p:spPr>
          <a:xfrm>
            <a:off x="5795012" y="5851843"/>
            <a:ext cx="1744976"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lớp</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9430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4. Thiết kế</a:t>
            </a:r>
            <a:endParaRPr lang="en-US" dirty="0">
              <a:solidFill>
                <a:srgbClr val="FF0000"/>
              </a:solidFill>
            </a:endParaRPr>
          </a:p>
        </p:txBody>
      </p:sp>
      <p:pic>
        <p:nvPicPr>
          <p:cNvPr id="9" name="Content Placeholder 8">
            <a:extLst>
              <a:ext uri="{FF2B5EF4-FFF2-40B4-BE49-F238E27FC236}">
                <a16:creationId xmlns:a16="http://schemas.microsoft.com/office/drawing/2014/main" id="{767E8FD7-942A-4D93-8CE5-472FCE68B260}"/>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400023" y="1929468"/>
            <a:ext cx="5640945" cy="3569811"/>
          </a:xfrm>
        </p:spPr>
      </p:pic>
      <p:sp>
        <p:nvSpPr>
          <p:cNvPr id="11" name="Title 1">
            <a:extLst>
              <a:ext uri="{FF2B5EF4-FFF2-40B4-BE49-F238E27FC236}">
                <a16:creationId xmlns:a16="http://schemas.microsoft.com/office/drawing/2014/main" id="{8BE2EDB3-9371-4796-A423-FDCB7F23564D}"/>
              </a:ext>
            </a:extLst>
          </p:cNvPr>
          <p:cNvSpPr txBox="1">
            <a:spLocks/>
          </p:cNvSpPr>
          <p:nvPr/>
        </p:nvSpPr>
        <p:spPr>
          <a:xfrm>
            <a:off x="4236667" y="5658660"/>
            <a:ext cx="4392177"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Kiến trúc tổng quan của ứng dụng</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15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4. Thiết kế</a:t>
            </a:r>
            <a:endParaRPr lang="en-US" dirty="0">
              <a:solidFill>
                <a:srgbClr val="FF0000"/>
              </a:solidFill>
            </a:endParaRPr>
          </a:p>
        </p:txBody>
      </p:sp>
      <p:sp>
        <p:nvSpPr>
          <p:cNvPr id="12" name="Title 1">
            <a:extLst>
              <a:ext uri="{FF2B5EF4-FFF2-40B4-BE49-F238E27FC236}">
                <a16:creationId xmlns:a16="http://schemas.microsoft.com/office/drawing/2014/main" id="{8A536B01-EC95-4658-81A3-0EA54EF75EEA}"/>
              </a:ext>
            </a:extLst>
          </p:cNvPr>
          <p:cNvSpPr txBox="1">
            <a:spLocks/>
          </p:cNvSpPr>
          <p:nvPr/>
        </p:nvSpPr>
        <p:spPr>
          <a:xfrm>
            <a:off x="4934928" y="5597843"/>
            <a:ext cx="1747862"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Tạo bé mới</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Title 1">
            <a:extLst>
              <a:ext uri="{FF2B5EF4-FFF2-40B4-BE49-F238E27FC236}">
                <a16:creationId xmlns:a16="http://schemas.microsoft.com/office/drawing/2014/main" id="{05FE8D2C-E08F-47DD-A3FF-ABEC14C53444}"/>
              </a:ext>
            </a:extLst>
          </p:cNvPr>
          <p:cNvSpPr txBox="1">
            <a:spLocks/>
          </p:cNvSpPr>
          <p:nvPr/>
        </p:nvSpPr>
        <p:spPr>
          <a:xfrm>
            <a:off x="736213" y="5582286"/>
            <a:ext cx="2102984"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Sổ tiêm chủng</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7" name="Title 1">
            <a:extLst>
              <a:ext uri="{FF2B5EF4-FFF2-40B4-BE49-F238E27FC236}">
                <a16:creationId xmlns:a16="http://schemas.microsoft.com/office/drawing/2014/main" id="{7BA1B39E-D117-4FC8-9737-A6C5CF081579}"/>
              </a:ext>
            </a:extLst>
          </p:cNvPr>
          <p:cNvSpPr txBox="1">
            <a:spLocks/>
          </p:cNvSpPr>
          <p:nvPr/>
        </p:nvSpPr>
        <p:spPr>
          <a:xfrm>
            <a:off x="8597228" y="5597843"/>
            <a:ext cx="2293333"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Phác đồ cá nhân</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3A53230D-C1E6-46DC-BB6B-810932E8B6B6}"/>
              </a:ext>
            </a:extLst>
          </p:cNvPr>
          <p:cNvPicPr/>
          <p:nvPr/>
        </p:nvPicPr>
        <p:blipFill>
          <a:blip r:embed="rId3"/>
          <a:stretch>
            <a:fillRect/>
          </a:stretch>
        </p:blipFill>
        <p:spPr>
          <a:xfrm>
            <a:off x="913774" y="1929468"/>
            <a:ext cx="1747862" cy="3424235"/>
          </a:xfrm>
          <a:prstGeom prst="rect">
            <a:avLst/>
          </a:prstGeom>
        </p:spPr>
      </p:pic>
      <p:pic>
        <p:nvPicPr>
          <p:cNvPr id="14" name="Picture 13">
            <a:extLst>
              <a:ext uri="{FF2B5EF4-FFF2-40B4-BE49-F238E27FC236}">
                <a16:creationId xmlns:a16="http://schemas.microsoft.com/office/drawing/2014/main" id="{FE0B919C-1C3A-4AC2-B090-872E17EAD777}"/>
              </a:ext>
            </a:extLst>
          </p:cNvPr>
          <p:cNvPicPr/>
          <p:nvPr/>
        </p:nvPicPr>
        <p:blipFill>
          <a:blip r:embed="rId4"/>
          <a:stretch>
            <a:fillRect/>
          </a:stretch>
        </p:blipFill>
        <p:spPr>
          <a:xfrm>
            <a:off x="4891869" y="1929467"/>
            <a:ext cx="1747862" cy="3424235"/>
          </a:xfrm>
          <a:prstGeom prst="rect">
            <a:avLst/>
          </a:prstGeom>
        </p:spPr>
      </p:pic>
      <p:pic>
        <p:nvPicPr>
          <p:cNvPr id="15" name="Picture 14">
            <a:extLst>
              <a:ext uri="{FF2B5EF4-FFF2-40B4-BE49-F238E27FC236}">
                <a16:creationId xmlns:a16="http://schemas.microsoft.com/office/drawing/2014/main" id="{E8043B8B-AEFD-4DD1-803A-61670B7D1403}"/>
              </a:ext>
            </a:extLst>
          </p:cNvPr>
          <p:cNvPicPr/>
          <p:nvPr/>
        </p:nvPicPr>
        <p:blipFill>
          <a:blip r:embed="rId5"/>
          <a:stretch>
            <a:fillRect/>
          </a:stretch>
        </p:blipFill>
        <p:spPr>
          <a:xfrm>
            <a:off x="8869964" y="1929467"/>
            <a:ext cx="1747862" cy="3424235"/>
          </a:xfrm>
          <a:prstGeom prst="rect">
            <a:avLst/>
          </a:prstGeom>
        </p:spPr>
      </p:pic>
    </p:spTree>
    <p:extLst>
      <p:ext uri="{BB962C8B-B14F-4D97-AF65-F5344CB8AC3E}">
        <p14:creationId xmlns:p14="http://schemas.microsoft.com/office/powerpoint/2010/main" val="1908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a:solidFill>
                  <a:srgbClr val="FF0000"/>
                </a:solidFill>
              </a:rPr>
              <a:t>5. </a:t>
            </a:r>
            <a:r>
              <a:rPr lang="vi-VN" dirty="0">
                <a:solidFill>
                  <a:srgbClr val="FF0000"/>
                </a:solidFill>
              </a:rPr>
              <a:t>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usecase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đã</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đầy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đủ</a:t>
            </a:r>
            <a:r>
              <a:rPr lang="vi-VN" sz="2400" cap="none" dirty="0">
                <a:effectLst/>
                <a:latin typeface="Calibri" panose="020F0502020204030204" pitchFamily="34" charset="0"/>
                <a:ea typeface="Calibri" panose="020F0502020204030204" pitchFamily="34" charset="0"/>
                <a:cs typeface="Calibri" panose="020F0502020204030204" pitchFamily="34" charset="0"/>
              </a:rPr>
              <a:t>.</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Đ</a:t>
            </a:r>
            <a:r>
              <a:rPr lang="vi-VN" sz="2400" cap="none" dirty="0">
                <a:latin typeface="Calibri" panose="020F0502020204030204" pitchFamily="34" charset="0"/>
                <a:ea typeface="Calibri" panose="020F0502020204030204" pitchFamily="34" charset="0"/>
                <a:cs typeface="Calibri" panose="020F0502020204030204" pitchFamily="34" charset="0"/>
              </a:rPr>
              <a:t>ã thực hiện được thông báo khi có mũi tiêm đến ngày tiêm</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Quản lý thông báo</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sức khỏe trẻ em và thống kê sức khỏe</a:t>
            </a:r>
          </a:p>
          <a:p>
            <a:pPr>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Xử lý: ràng buộc dữ liệu của các mũi tiêm. Hệ thống tự động tạo phác đồ dựa trên ngày sinh trẻ và phác đồ điều trị theo khuyến cáo của bộ y tế.</a:t>
            </a:r>
          </a:p>
          <a:p>
            <a:pPr marL="0" marR="0" indent="0">
              <a:lnSpc>
                <a:spcPct val="107000"/>
              </a:lnSpc>
              <a:spcBef>
                <a:spcPts val="0"/>
              </a:spcBef>
              <a:spcAft>
                <a:spcPts val="800"/>
              </a:spcAft>
              <a:buNone/>
            </a:pP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696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5. 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Hướng phát triển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Đưa ứng dụng có thể sử dụng được trực tuyến.</a:t>
            </a:r>
          </a:p>
          <a:p>
            <a:pPr lvl="1">
              <a:lnSpc>
                <a:spcPct val="107000"/>
              </a:lnSpc>
              <a:spcBef>
                <a:spcPts val="0"/>
              </a:spcBef>
              <a:spcAft>
                <a:spcPts val="800"/>
              </a:spcAft>
              <a:buFont typeface="Wingdings" panose="05000000000000000000" pitchFamily="2" charset="2"/>
              <a:buChar char="Ø"/>
            </a:pPr>
            <a:r>
              <a:rPr lang="vi-VN" sz="2400" cap="none" dirty="0">
                <a:effectLst/>
                <a:latin typeface="Calibri" panose="020F0502020204030204" pitchFamily="34" charset="0"/>
                <a:ea typeface="Calibri" panose="020F0502020204030204" pitchFamily="34" charset="0"/>
                <a:cs typeface="Calibri" panose="020F0502020204030204" pitchFamily="34" charset="0"/>
              </a:rPr>
              <a:t>Kết nối với cơ sở y tế.</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Chỉnh sửa giao diện thân thiện hơn.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nâng cao về thông báo.</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224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9">
            <a:extLst>
              <a:ext uri="{FF2B5EF4-FFF2-40B4-BE49-F238E27FC236}">
                <a16:creationId xmlns:a16="http://schemas.microsoft.com/office/drawing/2014/main" id="{7A6088A1-0E7A-4B16-88F5-0739F5354239}"/>
              </a:ext>
            </a:extLst>
          </p:cNvPr>
          <p:cNvSpPr txBox="1"/>
          <p:nvPr/>
        </p:nvSpPr>
        <p:spPr>
          <a:xfrm>
            <a:off x="2590067" y="2344378"/>
            <a:ext cx="7967473" cy="1569660"/>
          </a:xfrm>
          <a:prstGeom prst="rect">
            <a:avLst/>
          </a:prstGeom>
          <a:noFill/>
        </p:spPr>
        <p:txBody>
          <a:bodyPr wrap="square" rtlCol="0">
            <a:spAutoFit/>
            <a:scene3d>
              <a:camera prst="orthographicFront"/>
              <a:lightRig rig="threePt" dir="t"/>
            </a:scene3d>
            <a:sp3d contourW="12700"/>
          </a:bodyPr>
          <a:lstStyle/>
          <a:p>
            <a:r>
              <a:rPr lang="en-US" altLang="zh-CN" sz="4800" b="1" dirty="0" err="1">
                <a:solidFill>
                  <a:schemeClr val="accent5"/>
                </a:solidFill>
                <a:latin typeface="Calibri" panose="020F0502020204030204" pitchFamily="34" charset="0"/>
                <a:ea typeface="+mj-ea"/>
              </a:rPr>
              <a:t>Cám</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ơn</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Thầy</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Cô</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và</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các</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bạn</a:t>
            </a:r>
            <a:r>
              <a:rPr lang="en-US" altLang="zh-CN" sz="4800" b="1" dirty="0">
                <a:solidFill>
                  <a:schemeClr val="accent5"/>
                </a:solidFill>
                <a:latin typeface="Calibri" panose="020F0502020204030204" pitchFamily="34" charset="0"/>
                <a:ea typeface="+mj-ea"/>
              </a:rPr>
              <a:t> </a:t>
            </a:r>
          </a:p>
          <a:p>
            <a:r>
              <a:rPr lang="en-US" altLang="zh-CN" sz="4800" b="1" dirty="0" err="1">
                <a:solidFill>
                  <a:schemeClr val="accent5"/>
                </a:solidFill>
                <a:latin typeface="Calibri" panose="020F0502020204030204" pitchFamily="34" charset="0"/>
                <a:ea typeface="+mj-ea"/>
              </a:rPr>
              <a:t>đã</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chú</a:t>
            </a:r>
            <a:r>
              <a:rPr lang="en-US" altLang="zh-CN" sz="4800" b="1" dirty="0">
                <a:solidFill>
                  <a:schemeClr val="accent5"/>
                </a:solidFill>
                <a:latin typeface="Calibri" panose="020F0502020204030204" pitchFamily="34" charset="0"/>
                <a:ea typeface="+mj-ea"/>
              </a:rPr>
              <a:t> ý </a:t>
            </a:r>
            <a:r>
              <a:rPr lang="en-US" altLang="zh-CN" sz="4800" b="1" dirty="0" err="1">
                <a:solidFill>
                  <a:schemeClr val="accent5"/>
                </a:solidFill>
                <a:latin typeface="Calibri" panose="020F0502020204030204" pitchFamily="34" charset="0"/>
                <a:ea typeface="+mj-ea"/>
              </a:rPr>
              <a:t>lắng</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nghe</a:t>
            </a:r>
            <a:r>
              <a:rPr lang="en-US" altLang="zh-CN" sz="4800" b="1" dirty="0">
                <a:solidFill>
                  <a:schemeClr val="accent5"/>
                </a:solidFill>
                <a:latin typeface="Calibri" panose="020F0502020204030204" pitchFamily="34" charset="0"/>
                <a:ea typeface="+mj-ea"/>
              </a:rPr>
              <a:t>!</a:t>
            </a:r>
          </a:p>
        </p:txBody>
      </p:sp>
    </p:spTree>
    <p:extLst>
      <p:ext uri="{BB962C8B-B14F-4D97-AF65-F5344CB8AC3E}">
        <p14:creationId xmlns:p14="http://schemas.microsoft.com/office/powerpoint/2010/main" val="282629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
            <a:extLst>
              <a:ext uri="{FF2B5EF4-FFF2-40B4-BE49-F238E27FC236}">
                <a16:creationId xmlns:a16="http://schemas.microsoft.com/office/drawing/2014/main" id="{E2ABE509-8516-42E2-942F-BED2D634010B}"/>
              </a:ext>
            </a:extLst>
          </p:cNvPr>
          <p:cNvSpPr txBox="1"/>
          <p:nvPr/>
        </p:nvSpPr>
        <p:spPr>
          <a:xfrm>
            <a:off x="355307" y="2733719"/>
            <a:ext cx="3312125" cy="830997"/>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altLang="zh-CN" sz="4800" b="1" dirty="0">
                <a:solidFill>
                  <a:schemeClr val="accent1"/>
                </a:solidFill>
                <a:latin typeface="+mj-lt"/>
                <a:ea typeface="+mj-ea"/>
                <a:cs typeface="经典综艺体简" panose="02010609000101010101" pitchFamily="49" charset="-122"/>
              </a:rPr>
              <a:t>NỘI DUNG</a:t>
            </a:r>
            <a:endParaRPr lang="en-US" altLang="zh-CN" sz="4800" b="1" dirty="0">
              <a:solidFill>
                <a:schemeClr val="accent1"/>
              </a:solidFill>
              <a:latin typeface="+mj-lt"/>
              <a:ea typeface="+mj-ea"/>
              <a:cs typeface="经典综艺体简" panose="02010609000101010101" pitchFamily="49" charset="-122"/>
            </a:endParaRPr>
          </a:p>
        </p:txBody>
      </p:sp>
      <p:grpSp>
        <p:nvGrpSpPr>
          <p:cNvPr id="41" name="组合 3">
            <a:extLst>
              <a:ext uri="{FF2B5EF4-FFF2-40B4-BE49-F238E27FC236}">
                <a16:creationId xmlns:a16="http://schemas.microsoft.com/office/drawing/2014/main" id="{5FE3C4F4-AA7C-4791-A832-920F6286313F}"/>
              </a:ext>
            </a:extLst>
          </p:cNvPr>
          <p:cNvGrpSpPr/>
          <p:nvPr/>
        </p:nvGrpSpPr>
        <p:grpSpPr>
          <a:xfrm>
            <a:off x="5084428" y="598974"/>
            <a:ext cx="5747150" cy="1113060"/>
            <a:chOff x="6096000" y="2037024"/>
            <a:chExt cx="5061857" cy="1294311"/>
          </a:xfrm>
        </p:grpSpPr>
        <p:sp>
          <p:nvSpPr>
            <p:cNvPr id="55" name="文本框 4">
              <a:extLst>
                <a:ext uri="{FF2B5EF4-FFF2-40B4-BE49-F238E27FC236}">
                  <a16:creationId xmlns:a16="http://schemas.microsoft.com/office/drawing/2014/main" id="{5D962DC2-FD4A-48DB-924A-7F593393CFB9}"/>
                </a:ext>
              </a:extLst>
            </p:cNvPr>
            <p:cNvSpPr txBox="1"/>
            <p:nvPr/>
          </p:nvSpPr>
          <p:spPr>
            <a:xfrm>
              <a:off x="6123898" y="2037024"/>
              <a:ext cx="1463862"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Giới</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thiệu</a:t>
              </a:r>
              <a:endParaRPr lang="en-US" altLang="zh-CN" sz="2400" b="1" dirty="0">
                <a:solidFill>
                  <a:schemeClr val="tx2">
                    <a:lumMod val="75000"/>
                  </a:schemeClr>
                </a:solidFill>
                <a:latin typeface="Calibri" panose="020F0502020204030204" pitchFamily="34" charset="0"/>
              </a:endParaRPr>
            </a:p>
          </p:txBody>
        </p:sp>
        <p:sp>
          <p:nvSpPr>
            <p:cNvPr id="56" name="文本框 5">
              <a:extLst>
                <a:ext uri="{FF2B5EF4-FFF2-40B4-BE49-F238E27FC236}">
                  <a16:creationId xmlns:a16="http://schemas.microsoft.com/office/drawing/2014/main" id="{95DA7FCD-99D0-4945-9798-86179DD1C09E}"/>
                </a:ext>
              </a:extLst>
            </p:cNvPr>
            <p:cNvSpPr txBox="1"/>
            <p:nvPr/>
          </p:nvSpPr>
          <p:spPr>
            <a:xfrm>
              <a:off x="6096000" y="2508177"/>
              <a:ext cx="5061857" cy="82315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Tổng</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quan</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Mục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tiêu</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r>
                <a:rPr lang="en-US" altLang="zh-CN" sz="2000" dirty="0">
                  <a:solidFill>
                    <a:schemeClr val="tx2">
                      <a:lumMod val="75000"/>
                    </a:schemeClr>
                  </a:solidFill>
                  <a:latin typeface="Calibri" panose="020F0502020204030204" pitchFamily="34" charset="0"/>
                </a:rPr>
                <a:t>/Phi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endParaRPr lang="en-US" altLang="zh-CN" sz="2000" dirty="0">
                <a:solidFill>
                  <a:schemeClr val="tx2">
                    <a:lumMod val="75000"/>
                  </a:schemeClr>
                </a:solidFill>
                <a:latin typeface="Calibri" panose="020F0502020204030204" pitchFamily="34" charset="0"/>
              </a:endParaRPr>
            </a:p>
            <a:p>
              <a:r>
                <a:rPr lang="en-US" altLang="zh-CN" sz="2000" dirty="0" err="1">
                  <a:solidFill>
                    <a:schemeClr val="tx2">
                      <a:lumMod val="75000"/>
                    </a:schemeClr>
                  </a:solidFill>
                  <a:latin typeface="Calibri" panose="020F0502020204030204" pitchFamily="34" charset="0"/>
                </a:rPr>
                <a:t>Phạm</a:t>
              </a:r>
              <a:r>
                <a:rPr lang="en-US" altLang="zh-CN" sz="2000" dirty="0">
                  <a:solidFill>
                    <a:schemeClr val="tx2">
                      <a:lumMod val="75000"/>
                    </a:schemeClr>
                  </a:solidFill>
                  <a:latin typeface="Calibri" panose="020F0502020204030204" pitchFamily="34" charset="0"/>
                </a:rPr>
                <a:t> vi</a:t>
              </a:r>
            </a:p>
          </p:txBody>
        </p:sp>
      </p:grpSp>
      <p:sp>
        <p:nvSpPr>
          <p:cNvPr id="42" name="文本框 15">
            <a:extLst>
              <a:ext uri="{FF2B5EF4-FFF2-40B4-BE49-F238E27FC236}">
                <a16:creationId xmlns:a16="http://schemas.microsoft.com/office/drawing/2014/main" id="{12423875-FA29-4D5F-8615-DD43D2EBB2DB}"/>
              </a:ext>
            </a:extLst>
          </p:cNvPr>
          <p:cNvSpPr txBox="1"/>
          <p:nvPr/>
        </p:nvSpPr>
        <p:spPr>
          <a:xfrm>
            <a:off x="4312628" y="59897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01.</a:t>
            </a:r>
          </a:p>
        </p:txBody>
      </p:sp>
      <p:sp>
        <p:nvSpPr>
          <p:cNvPr id="43" name="文本框 17">
            <a:extLst>
              <a:ext uri="{FF2B5EF4-FFF2-40B4-BE49-F238E27FC236}">
                <a16:creationId xmlns:a16="http://schemas.microsoft.com/office/drawing/2014/main" id="{613B0434-B2E7-413E-A094-9AD85BDDF703}"/>
              </a:ext>
            </a:extLst>
          </p:cNvPr>
          <p:cNvSpPr txBox="1"/>
          <p:nvPr/>
        </p:nvSpPr>
        <p:spPr>
          <a:xfrm>
            <a:off x="4312631" y="1900437"/>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02.</a:t>
            </a:r>
          </a:p>
        </p:txBody>
      </p:sp>
      <p:sp>
        <p:nvSpPr>
          <p:cNvPr id="44" name="文本框 18">
            <a:extLst>
              <a:ext uri="{FF2B5EF4-FFF2-40B4-BE49-F238E27FC236}">
                <a16:creationId xmlns:a16="http://schemas.microsoft.com/office/drawing/2014/main" id="{CC380332-F3C1-47C1-BD3D-6F0E25AABB05}"/>
              </a:ext>
            </a:extLst>
          </p:cNvPr>
          <p:cNvSpPr txBox="1"/>
          <p:nvPr/>
        </p:nvSpPr>
        <p:spPr>
          <a:xfrm>
            <a:off x="4312628" y="2965651"/>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03.</a:t>
            </a:r>
          </a:p>
        </p:txBody>
      </p:sp>
      <p:grpSp>
        <p:nvGrpSpPr>
          <p:cNvPr id="45" name="组合 3">
            <a:extLst>
              <a:ext uri="{FF2B5EF4-FFF2-40B4-BE49-F238E27FC236}">
                <a16:creationId xmlns:a16="http://schemas.microsoft.com/office/drawing/2014/main" id="{74C1C3B7-68DB-4EF0-9E36-B968949A0220}"/>
              </a:ext>
            </a:extLst>
          </p:cNvPr>
          <p:cNvGrpSpPr/>
          <p:nvPr/>
        </p:nvGrpSpPr>
        <p:grpSpPr>
          <a:xfrm>
            <a:off x="5084428" y="2945477"/>
            <a:ext cx="5747150" cy="805285"/>
            <a:chOff x="6096000" y="2037024"/>
            <a:chExt cx="5061857" cy="936417"/>
          </a:xfrm>
        </p:grpSpPr>
        <p:sp>
          <p:nvSpPr>
            <p:cNvPr id="53" name="文本框 4">
              <a:extLst>
                <a:ext uri="{FF2B5EF4-FFF2-40B4-BE49-F238E27FC236}">
                  <a16:creationId xmlns:a16="http://schemas.microsoft.com/office/drawing/2014/main" id="{78812DA5-B541-49C4-8907-5926A5FDBA3F}"/>
                </a:ext>
              </a:extLst>
            </p:cNvPr>
            <p:cNvSpPr txBox="1"/>
            <p:nvPr/>
          </p:nvSpPr>
          <p:spPr>
            <a:xfrm>
              <a:off x="6123898" y="2037024"/>
              <a:ext cx="1211659"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Phân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tích</a:t>
              </a:r>
              <a:endParaRPr lang="en-US" altLang="zh-CN" sz="2400" b="1" dirty="0">
                <a:solidFill>
                  <a:schemeClr val="tx2">
                    <a:lumMod val="75000"/>
                  </a:schemeClr>
                </a:solidFill>
                <a:latin typeface="Calibri" panose="020F0502020204030204" pitchFamily="34" charset="0"/>
              </a:endParaRPr>
            </a:p>
          </p:txBody>
        </p:sp>
        <p:sp>
          <p:nvSpPr>
            <p:cNvPr id="54" name="文本框 5">
              <a:extLst>
                <a:ext uri="{FF2B5EF4-FFF2-40B4-BE49-F238E27FC236}">
                  <a16:creationId xmlns:a16="http://schemas.microsoft.com/office/drawing/2014/main" id="{AC601667-C468-45B6-89A2-4F86FFF47517}"/>
                </a:ext>
              </a:extLst>
            </p:cNvPr>
            <p:cNvSpPr txBox="1"/>
            <p:nvPr/>
          </p:nvSpPr>
          <p:spPr>
            <a:xfrm>
              <a:off x="6096000" y="2508177"/>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chemeClr val="tx2">
                      <a:lumMod val="75000"/>
                    </a:schemeClr>
                  </a:solidFill>
                  <a:latin typeface="Calibri" panose="020F0502020204030204" pitchFamily="34" charset="0"/>
                </a:rPr>
                <a:t>Use Case – Activity</a:t>
              </a:r>
            </a:p>
          </p:txBody>
        </p:sp>
      </p:grpSp>
      <p:sp>
        <p:nvSpPr>
          <p:cNvPr id="46" name="文本框 18">
            <a:extLst>
              <a:ext uri="{FF2B5EF4-FFF2-40B4-BE49-F238E27FC236}">
                <a16:creationId xmlns:a16="http://schemas.microsoft.com/office/drawing/2014/main" id="{417F104B-1280-4A73-B0C0-F714BE0F0334}"/>
              </a:ext>
            </a:extLst>
          </p:cNvPr>
          <p:cNvSpPr txBox="1"/>
          <p:nvPr/>
        </p:nvSpPr>
        <p:spPr>
          <a:xfrm>
            <a:off x="4354754" y="4034230"/>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04.</a:t>
            </a:r>
          </a:p>
        </p:txBody>
      </p:sp>
      <p:sp>
        <p:nvSpPr>
          <p:cNvPr id="47" name="文本框 18">
            <a:extLst>
              <a:ext uri="{FF2B5EF4-FFF2-40B4-BE49-F238E27FC236}">
                <a16:creationId xmlns:a16="http://schemas.microsoft.com/office/drawing/2014/main" id="{8BE275BC-0DFC-4636-9D33-5F0673DFF382}"/>
              </a:ext>
            </a:extLst>
          </p:cNvPr>
          <p:cNvSpPr txBox="1"/>
          <p:nvPr/>
        </p:nvSpPr>
        <p:spPr>
          <a:xfrm>
            <a:off x="4312628" y="496441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05.</a:t>
            </a:r>
          </a:p>
        </p:txBody>
      </p:sp>
      <p:grpSp>
        <p:nvGrpSpPr>
          <p:cNvPr id="48" name="组合 3">
            <a:extLst>
              <a:ext uri="{FF2B5EF4-FFF2-40B4-BE49-F238E27FC236}">
                <a16:creationId xmlns:a16="http://schemas.microsoft.com/office/drawing/2014/main" id="{C69B8DC4-9EDB-4DA5-B7BE-CA2CE66FFEC7}"/>
              </a:ext>
            </a:extLst>
          </p:cNvPr>
          <p:cNvGrpSpPr/>
          <p:nvPr/>
        </p:nvGrpSpPr>
        <p:grpSpPr>
          <a:xfrm>
            <a:off x="5084425" y="4032952"/>
            <a:ext cx="5747153" cy="805286"/>
            <a:chOff x="6096000" y="2037024"/>
            <a:chExt cx="5061857" cy="936419"/>
          </a:xfrm>
        </p:grpSpPr>
        <p:sp>
          <p:nvSpPr>
            <p:cNvPr id="51" name="文本框 4">
              <a:extLst>
                <a:ext uri="{FF2B5EF4-FFF2-40B4-BE49-F238E27FC236}">
                  <a16:creationId xmlns:a16="http://schemas.microsoft.com/office/drawing/2014/main" id="{28C72D13-777D-460B-AA03-CD7E6A88116D}"/>
                </a:ext>
              </a:extLst>
            </p:cNvPr>
            <p:cNvSpPr txBox="1"/>
            <p:nvPr/>
          </p:nvSpPr>
          <p:spPr>
            <a:xfrm>
              <a:off x="6123898" y="2037024"/>
              <a:ext cx="1058387"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Thiết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kế</a:t>
              </a:r>
              <a:endParaRPr lang="en-US" altLang="zh-CN" sz="2400" b="1" dirty="0">
                <a:solidFill>
                  <a:schemeClr val="tx2">
                    <a:lumMod val="75000"/>
                  </a:schemeClr>
                </a:solidFill>
                <a:latin typeface="Calibri" panose="020F0502020204030204" pitchFamily="34" charset="0"/>
              </a:endParaRPr>
            </a:p>
          </p:txBody>
        </p:sp>
        <p:sp>
          <p:nvSpPr>
            <p:cNvPr id="52" name="文本框 5">
              <a:extLst>
                <a:ext uri="{FF2B5EF4-FFF2-40B4-BE49-F238E27FC236}">
                  <a16:creationId xmlns:a16="http://schemas.microsoft.com/office/drawing/2014/main" id="{EBD63379-A971-467F-9B63-96EC8C8E50A7}"/>
                </a:ext>
              </a:extLst>
            </p:cNvPr>
            <p:cNvSpPr txBox="1"/>
            <p:nvPr/>
          </p:nvSpPr>
          <p:spPr>
            <a:xfrm>
              <a:off x="6096000" y="2508179"/>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Thực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thể</a:t>
              </a:r>
              <a:r>
                <a:rPr lang="en-US" altLang="zh-CN" sz="2000" dirty="0">
                  <a:solidFill>
                    <a:schemeClr val="tx2">
                      <a:lumMod val="75000"/>
                    </a:schemeClr>
                  </a:solidFill>
                  <a:latin typeface="Calibri" panose="020F0502020204030204" pitchFamily="34" charset="0"/>
                </a:rPr>
                <a:t> - </a:t>
              </a:r>
              <a:r>
                <a:rPr lang="vi-VN" altLang="zh-CN" sz="2000" dirty="0">
                  <a:solidFill>
                    <a:schemeClr val="tx2">
                      <a:lumMod val="75000"/>
                    </a:schemeClr>
                  </a:solidFill>
                  <a:latin typeface="Calibri" panose="020F0502020204030204" pitchFamily="34" charset="0"/>
                </a:rPr>
                <a:t>kiến trúc tổng quát ứng dụng</a:t>
              </a:r>
              <a:endParaRPr lang="en-US" altLang="zh-CN" sz="2000" dirty="0">
                <a:solidFill>
                  <a:schemeClr val="tx2">
                    <a:lumMod val="75000"/>
                  </a:schemeClr>
                </a:solidFill>
                <a:latin typeface="Calibri" panose="020F0502020204030204" pitchFamily="34" charset="0"/>
              </a:endParaRPr>
            </a:p>
          </p:txBody>
        </p:sp>
      </p:grpSp>
      <p:sp>
        <p:nvSpPr>
          <p:cNvPr id="50" name="文本框 4">
            <a:extLst>
              <a:ext uri="{FF2B5EF4-FFF2-40B4-BE49-F238E27FC236}">
                <a16:creationId xmlns:a16="http://schemas.microsoft.com/office/drawing/2014/main" id="{854B3FBE-39BD-4D86-9181-A0E6E460298D}"/>
              </a:ext>
            </a:extLst>
          </p:cNvPr>
          <p:cNvSpPr txBox="1"/>
          <p:nvPr/>
        </p:nvSpPr>
        <p:spPr>
          <a:xfrm>
            <a:off x="5165559" y="5101104"/>
            <a:ext cx="3874137"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Kết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luận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và</a:t>
            </a:r>
            <a:r>
              <a:rPr lang="en-US" altLang="zh-CN" sz="2400" b="1" dirty="0">
                <a:solidFill>
                  <a:schemeClr val="tx2">
                    <a:lumMod val="75000"/>
                  </a:schemeClr>
                </a:solidFill>
                <a:latin typeface="Calibri" panose="020F0502020204030204" pitchFamily="34" charset="0"/>
              </a:rPr>
              <a:t> h</a:t>
            </a:r>
            <a:r>
              <a:rPr lang="vi-VN" altLang="zh-CN" sz="2400" b="1" dirty="0">
                <a:solidFill>
                  <a:schemeClr val="tx2">
                    <a:lumMod val="75000"/>
                  </a:schemeClr>
                </a:solidFill>
                <a:latin typeface="Calibri" panose="020F0502020204030204" pitchFamily="34" charset="0"/>
              </a:rPr>
              <a:t>ư</a:t>
            </a:r>
            <a:r>
              <a:rPr lang="en-US" altLang="zh-CN" sz="2400" b="1" dirty="0" err="1">
                <a:solidFill>
                  <a:schemeClr val="tx2">
                    <a:lumMod val="75000"/>
                  </a:schemeClr>
                </a:solidFill>
                <a:latin typeface="Calibri" panose="020F0502020204030204" pitchFamily="34" charset="0"/>
              </a:rPr>
              <a:t>ớng</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phát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triển</a:t>
            </a:r>
            <a:endParaRPr lang="en-US" altLang="zh-CN" sz="2400" b="1" dirty="0">
              <a:solidFill>
                <a:schemeClr val="tx2">
                  <a:lumMod val="75000"/>
                </a:schemeClr>
              </a:solidFill>
              <a:latin typeface="Calibri" panose="020F0502020204030204" pitchFamily="34" charset="0"/>
            </a:endParaRPr>
          </a:p>
        </p:txBody>
      </p:sp>
      <p:sp>
        <p:nvSpPr>
          <p:cNvPr id="19" name="文本框 4">
            <a:extLst>
              <a:ext uri="{FF2B5EF4-FFF2-40B4-BE49-F238E27FC236}">
                <a16:creationId xmlns:a16="http://schemas.microsoft.com/office/drawing/2014/main" id="{3AE16BFA-3519-45D7-A1CD-47EB81E63F53}"/>
              </a:ext>
            </a:extLst>
          </p:cNvPr>
          <p:cNvSpPr txBox="1"/>
          <p:nvPr/>
        </p:nvSpPr>
        <p:spPr>
          <a:xfrm>
            <a:off x="5116100" y="2026975"/>
            <a:ext cx="2131546"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altLang="zh-CN" sz="2400" b="1" dirty="0">
                <a:solidFill>
                  <a:schemeClr val="tx2">
                    <a:lumMod val="75000"/>
                  </a:schemeClr>
                </a:solidFill>
                <a:latin typeface="Calibri" panose="020F0502020204030204" pitchFamily="34" charset="0"/>
              </a:rPr>
              <a:t>Cơ sở lý thuyết</a:t>
            </a:r>
            <a:endParaRPr lang="en-US" altLang="zh-CN" sz="2400" b="1" dirty="0">
              <a:solidFill>
                <a:schemeClr val="tx2">
                  <a:lumMod val="75000"/>
                </a:schemeClr>
              </a:solidFill>
              <a:latin typeface="Calibri" panose="020F0502020204030204" pitchFamily="34" charset="0"/>
            </a:endParaRPr>
          </a:p>
        </p:txBody>
      </p:sp>
    </p:spTree>
    <p:extLst>
      <p:ext uri="{BB962C8B-B14F-4D97-AF65-F5344CB8AC3E}">
        <p14:creationId xmlns:p14="http://schemas.microsoft.com/office/powerpoint/2010/main" val="113722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type="body" sz="half" idx="2"/>
          </p:nvPr>
        </p:nvSpPr>
        <p:spPr>
          <a:xfrm>
            <a:off x="1282700" y="5459369"/>
            <a:ext cx="3543299" cy="941431"/>
          </a:xfrm>
        </p:spPr>
        <p:txBody>
          <a:bodyPr>
            <a:noAutofit/>
          </a:bodyPr>
          <a:lstStyle/>
          <a:p>
            <a:pPr algn="l"/>
            <a:r>
              <a:rPr lang="vi-VN" sz="2000" cap="none" dirty="0">
                <a:effectLst/>
                <a:latin typeface="Calibri" panose="020F0502020204030204" pitchFamily="34" charset="0"/>
                <a:ea typeface="Calibri" panose="020F0502020204030204" pitchFamily="34" charset="0"/>
                <a:cs typeface="Calibri" panose="020F0502020204030204" pitchFamily="34" charset="0"/>
              </a:rPr>
              <a:t>Chi phí tiêm phòng thấp hơn chi phí chữa bệnh.</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514350" indent="-514350" algn="l">
              <a:buFont typeface="+mj-lt"/>
              <a:buAutoNum type="alphaLcPeriod"/>
            </a:pPr>
            <a:r>
              <a:rPr lang="vi-VN" sz="2700" cap="none" dirty="0">
                <a:solidFill>
                  <a:srgbClr val="0070C0"/>
                </a:solidFill>
              </a:rPr>
              <a:t>Tổng quan</a:t>
            </a:r>
            <a:endParaRPr lang="en-US" sz="2700" cap="none" dirty="0">
              <a:solidFill>
                <a:srgbClr val="0070C0"/>
              </a:solidFill>
            </a:endParaRPr>
          </a:p>
        </p:txBody>
      </p:sp>
      <p:pic>
        <p:nvPicPr>
          <p:cNvPr id="27" name="Picture Placeholder 26">
            <a:extLst>
              <a:ext uri="{FF2B5EF4-FFF2-40B4-BE49-F238E27FC236}">
                <a16:creationId xmlns:a16="http://schemas.microsoft.com/office/drawing/2014/main" id="{F4AFD23D-7217-4D45-9487-6AD4014620A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5536" r="15536"/>
          <a:stretch/>
        </p:blipFill>
        <p:spPr>
          <a:xfrm>
            <a:off x="6848742" y="2124564"/>
            <a:ext cx="3543299" cy="3082436"/>
          </a:xfrm>
        </p:spPr>
      </p:pic>
      <p:pic>
        <p:nvPicPr>
          <p:cNvPr id="6" name="Picture Placeholder 26">
            <a:extLst>
              <a:ext uri="{FF2B5EF4-FFF2-40B4-BE49-F238E27FC236}">
                <a16:creationId xmlns:a16="http://schemas.microsoft.com/office/drawing/2014/main" id="{DB154894-4914-425E-96DC-EA67D3DC04E2}"/>
              </a:ext>
            </a:extLst>
          </p:cNvPr>
          <p:cNvPicPr>
            <a:picLocks noChangeAspect="1"/>
          </p:cNvPicPr>
          <p:nvPr/>
        </p:nvPicPr>
        <p:blipFill>
          <a:blip r:embed="rId4">
            <a:extLst>
              <a:ext uri="{28A0092B-C50C-407E-A947-70E740481C1C}">
                <a14:useLocalDpi xmlns:a14="http://schemas.microsoft.com/office/drawing/2010/main" val="0"/>
              </a:ext>
            </a:extLst>
          </a:blip>
          <a:srcRect l="29028" r="29028"/>
          <a:stretch>
            <a:fillRect/>
          </a:stretch>
        </p:blipFill>
        <p:spPr>
          <a:xfrm>
            <a:off x="1282700" y="2124564"/>
            <a:ext cx="3543299" cy="3082436"/>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pic>
      <p:sp>
        <p:nvSpPr>
          <p:cNvPr id="7" name="Content Placeholder 8">
            <a:extLst>
              <a:ext uri="{FF2B5EF4-FFF2-40B4-BE49-F238E27FC236}">
                <a16:creationId xmlns:a16="http://schemas.microsoft.com/office/drawing/2014/main" id="{CC2FB53B-77E1-466E-9227-0F7CDD04C5D9}"/>
              </a:ext>
            </a:extLst>
          </p:cNvPr>
          <p:cNvSpPr txBox="1">
            <a:spLocks/>
          </p:cNvSpPr>
          <p:nvPr/>
        </p:nvSpPr>
        <p:spPr>
          <a:xfrm>
            <a:off x="6651355" y="5459369"/>
            <a:ext cx="4553488" cy="590026"/>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vi-VN" sz="2000" cap="none" dirty="0">
                <a:latin typeface="Calibri" panose="020F0502020204030204" pitchFamily="34" charset="0"/>
                <a:ea typeface="Calibri" panose="020F0502020204030204" pitchFamily="34" charset="0"/>
                <a:cs typeface="Calibri" panose="020F0502020204030204" pitchFamily="34" charset="0"/>
              </a:rPr>
              <a:t>Giúp trẻ phát triển một cách toàn diện. </a:t>
            </a:r>
          </a:p>
        </p:txBody>
      </p:sp>
    </p:spTree>
    <p:extLst>
      <p:ext uri="{BB962C8B-B14F-4D97-AF65-F5344CB8AC3E}">
        <p14:creationId xmlns:p14="http://schemas.microsoft.com/office/powerpoint/2010/main" val="375385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514350" indent="-514350" algn="l">
              <a:buFont typeface="+mj-lt"/>
              <a:buAutoNum type="alphaLcPeriod"/>
            </a:pPr>
            <a:r>
              <a:rPr lang="vi-VN" sz="2700" cap="none" dirty="0">
                <a:solidFill>
                  <a:srgbClr val="0070C0"/>
                </a:solidFill>
              </a:rPr>
              <a:t>Tổng quan</a:t>
            </a:r>
            <a:endParaRPr lang="en-US" sz="2700" cap="none" dirty="0">
              <a:solidFill>
                <a:srgbClr val="0070C0"/>
              </a:solidFill>
            </a:endParaRPr>
          </a:p>
        </p:txBody>
      </p:sp>
      <p:pic>
        <p:nvPicPr>
          <p:cNvPr id="27" name="Picture Placeholder 26">
            <a:extLst>
              <a:ext uri="{FF2B5EF4-FFF2-40B4-BE49-F238E27FC236}">
                <a16:creationId xmlns:a16="http://schemas.microsoft.com/office/drawing/2014/main" id="{F4AFD23D-7217-4D45-9487-6AD4014620A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7068" b="17068"/>
          <a:stretch/>
        </p:blipFill>
        <p:spPr>
          <a:xfrm>
            <a:off x="4941249" y="2331294"/>
            <a:ext cx="2309502" cy="2314722"/>
          </a:xfrm>
        </p:spPr>
      </p:pic>
      <p:sp>
        <p:nvSpPr>
          <p:cNvPr id="8" name="Content Placeholder 8">
            <a:extLst>
              <a:ext uri="{FF2B5EF4-FFF2-40B4-BE49-F238E27FC236}">
                <a16:creationId xmlns:a16="http://schemas.microsoft.com/office/drawing/2014/main" id="{76A9529A-02D4-4F77-80D1-3A9EE6B7880A}"/>
              </a:ext>
            </a:extLst>
          </p:cNvPr>
          <p:cNvSpPr txBox="1">
            <a:spLocks/>
          </p:cNvSpPr>
          <p:nvPr/>
        </p:nvSpPr>
        <p:spPr>
          <a:xfrm>
            <a:off x="73325" y="5146524"/>
            <a:ext cx="4390247" cy="941430"/>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vi-VN" sz="2000" cap="none" dirty="0">
                <a:effectLst/>
                <a:latin typeface="Calibri" panose="020F0502020204030204" pitchFamily="34" charset="0"/>
                <a:ea typeface="Calibri" panose="020F0502020204030204" pitchFamily="34" charset="0"/>
                <a:cs typeface="Calibri" panose="020F0502020204030204" pitchFamily="34" charset="0"/>
              </a:rPr>
              <a:t>Hiện nay nhiều lĩnh vực đã áp dụng vào </a:t>
            </a:r>
            <a:r>
              <a:rPr lang="vi-VN" sz="2000" cap="none" dirty="0">
                <a:latin typeface="Calibri" panose="020F0502020204030204" pitchFamily="34" charset="0"/>
                <a:ea typeface="Calibri" panose="020F0502020204030204" pitchFamily="34" charset="0"/>
                <a:cs typeface="Calibri" panose="020F0502020204030204" pitchFamily="34" charset="0"/>
              </a:rPr>
              <a:t>c</a:t>
            </a:r>
            <a:r>
              <a:rPr lang="vi-VN" sz="2000" cap="none" dirty="0">
                <a:effectLst/>
                <a:latin typeface="Calibri" panose="020F0502020204030204" pitchFamily="34" charset="0"/>
                <a:ea typeface="Calibri" panose="020F0502020204030204" pitchFamily="34" charset="0"/>
                <a:cs typeface="Calibri" panose="020F0502020204030204" pitchFamily="34" charset="0"/>
              </a:rPr>
              <a:t>ông nghệ thông tin, trong đó có y tế.</a:t>
            </a:r>
          </a:p>
        </p:txBody>
      </p:sp>
      <p:sp>
        <p:nvSpPr>
          <p:cNvPr id="12" name="Content Placeholder 8">
            <a:extLst>
              <a:ext uri="{FF2B5EF4-FFF2-40B4-BE49-F238E27FC236}">
                <a16:creationId xmlns:a16="http://schemas.microsoft.com/office/drawing/2014/main" id="{9F289E6E-FEDA-4FCC-A841-2A01C4529294}"/>
              </a:ext>
            </a:extLst>
          </p:cNvPr>
          <p:cNvSpPr txBox="1">
            <a:spLocks/>
          </p:cNvSpPr>
          <p:nvPr/>
        </p:nvSpPr>
        <p:spPr>
          <a:xfrm>
            <a:off x="4394199" y="5156900"/>
            <a:ext cx="3365499" cy="941430"/>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vi-VN" sz="2000" cap="none" dirty="0">
                <a:latin typeface="Calibri" panose="020F0502020204030204" pitchFamily="34" charset="0"/>
                <a:ea typeface="Calibri" panose="020F0502020204030204" pitchFamily="34" charset="0"/>
                <a:cs typeface="Calibri" panose="020F0502020204030204" pitchFamily="34" charset="0"/>
              </a:rPr>
              <a:t>Việc quản lý bằng cách truyền thống có rất nhiều hạn chế.</a:t>
            </a:r>
          </a:p>
        </p:txBody>
      </p:sp>
      <p:pic>
        <p:nvPicPr>
          <p:cNvPr id="13" name="Picture Placeholder 26">
            <a:extLst>
              <a:ext uri="{FF2B5EF4-FFF2-40B4-BE49-F238E27FC236}">
                <a16:creationId xmlns:a16="http://schemas.microsoft.com/office/drawing/2014/main" id="{590550AB-91C9-49EA-99F4-F6CE85DC29FF}"/>
              </a:ext>
            </a:extLst>
          </p:cNvPr>
          <p:cNvPicPr>
            <a:picLocks noChangeAspect="1"/>
          </p:cNvPicPr>
          <p:nvPr/>
        </p:nvPicPr>
        <p:blipFill>
          <a:blip r:embed="rId4">
            <a:extLst>
              <a:ext uri="{28A0092B-C50C-407E-A947-70E740481C1C}">
                <a14:useLocalDpi xmlns:a14="http://schemas.microsoft.com/office/drawing/2010/main" val="0"/>
              </a:ext>
            </a:extLst>
          </a:blip>
          <a:srcRect l="14706" r="14706"/>
          <a:stretch/>
        </p:blipFill>
        <p:spPr>
          <a:xfrm>
            <a:off x="617766" y="2331294"/>
            <a:ext cx="2768185" cy="2314722"/>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Placeholder 26">
            <a:extLst>
              <a:ext uri="{FF2B5EF4-FFF2-40B4-BE49-F238E27FC236}">
                <a16:creationId xmlns:a16="http://schemas.microsoft.com/office/drawing/2014/main" id="{3AAAB691-AB44-4F75-BE7F-A258E41C0D9F}"/>
              </a:ext>
            </a:extLst>
          </p:cNvPr>
          <p:cNvPicPr>
            <a:picLocks noChangeAspect="1"/>
          </p:cNvPicPr>
          <p:nvPr/>
        </p:nvPicPr>
        <p:blipFill>
          <a:blip r:embed="rId5">
            <a:extLst>
              <a:ext uri="{28A0092B-C50C-407E-A947-70E740481C1C}">
                <a14:useLocalDpi xmlns:a14="http://schemas.microsoft.com/office/drawing/2010/main" val="0"/>
              </a:ext>
            </a:extLst>
          </a:blip>
          <a:srcRect l="11551" r="11551"/>
          <a:stretch/>
        </p:blipFill>
        <p:spPr>
          <a:xfrm>
            <a:off x="8298905" y="2331294"/>
            <a:ext cx="2768186" cy="2314723"/>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pic>
      <p:sp>
        <p:nvSpPr>
          <p:cNvPr id="15" name="Content Placeholder 8">
            <a:extLst>
              <a:ext uri="{FF2B5EF4-FFF2-40B4-BE49-F238E27FC236}">
                <a16:creationId xmlns:a16="http://schemas.microsoft.com/office/drawing/2014/main" id="{EEB4E79B-9900-4E72-9CA1-E3DF514758CB}"/>
              </a:ext>
            </a:extLst>
          </p:cNvPr>
          <p:cNvSpPr txBox="1">
            <a:spLocks/>
          </p:cNvSpPr>
          <p:nvPr/>
        </p:nvSpPr>
        <p:spPr>
          <a:xfrm>
            <a:off x="8066249" y="5156900"/>
            <a:ext cx="3507985" cy="941430"/>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lang="vi-VN" sz="2000" cap="none" dirty="0">
                <a:effectLst/>
                <a:latin typeface="Calibri" panose="020F0502020204030204" pitchFamily="34" charset="0"/>
                <a:ea typeface="Calibri" panose="020F0502020204030204" pitchFamily="34" charset="0"/>
                <a:cs typeface="Calibri" panose="020F0502020204030204" pitchFamily="34" charset="0"/>
              </a:rPr>
              <a:t>Nhu cầu sử dụng điện thoại của người dùng ngày càng tăng.</a:t>
            </a:r>
          </a:p>
        </p:txBody>
      </p:sp>
    </p:spTree>
    <p:extLst>
      <p:ext uri="{BB962C8B-B14F-4D97-AF65-F5344CB8AC3E}">
        <p14:creationId xmlns:p14="http://schemas.microsoft.com/office/powerpoint/2010/main" val="71178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3945800"/>
          </a:xfrm>
        </p:spPr>
        <p:txBody>
          <a:bodyPr>
            <a:noAutofit/>
          </a:bodyPr>
          <a:lstStyle/>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Mục tiêu chính của ứng dụng là thông báo chính xác thời gian tiêm phòng của trẻ sơ sinh cho người dùng. Theo dõi tình hình sức khỏe của trẻ.</a:t>
            </a:r>
          </a:p>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Từ đó ứng dụng có các vấn đề cần giải quyết:</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Tạo bộ dữ liệu vắc xin và mũi tiêm vắc xin (ràng buộc thời gian + dữ liệu).</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Quản lý về thời gian thông báo của ứng dụng (notification + service).</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vẽ biểu đồ thống kê.</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về các quy định, các vấn đề trong tiêm chủng để tạo dữ liệu khung chính xác nhất.</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b.   Mục tiêu</a:t>
            </a:r>
          </a:p>
        </p:txBody>
      </p:sp>
    </p:spTree>
    <p:extLst>
      <p:ext uri="{BB962C8B-B14F-4D97-AF65-F5344CB8AC3E}">
        <p14:creationId xmlns:p14="http://schemas.microsoft.com/office/powerpoint/2010/main" val="409795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2582412"/>
          </a:xfrm>
        </p:spPr>
        <p:txBody>
          <a:bodyPr>
            <a:noAutofit/>
          </a:bodyPr>
          <a:lstStyle/>
          <a:p>
            <a:pPr marL="0" marR="0" indent="360045" algn="l">
              <a:lnSpc>
                <a:spcPct val="130000"/>
              </a:lnSpc>
              <a:spcBef>
                <a:spcPts val="600"/>
              </a:spcBef>
              <a:spcAft>
                <a:spcPts val="600"/>
              </a:spcAft>
            </a:pPr>
            <a:r>
              <a:rPr lang="pt-BR" sz="2400" cap="none" dirty="0">
                <a:effectLst/>
                <a:latin typeface="Calibri" panose="020F0502020204030204" pitchFamily="34" charset="0"/>
                <a:ea typeface="Calibri" panose="020F0502020204030204" pitchFamily="34" charset="0"/>
                <a:cs typeface="Calibri" panose="020F0502020204030204" pitchFamily="34" charset="0"/>
              </a:rPr>
              <a:t>Hệ thống được ứng dụng cho các cá nhân, các hộ gia đình</a:t>
            </a:r>
            <a:r>
              <a:rPr lang="vi-VN" sz="2400" cap="none" dirty="0">
                <a:effectLst/>
                <a:latin typeface="Calibri" panose="020F0502020204030204" pitchFamily="34" charset="0"/>
                <a:ea typeface="Calibri" panose="020F0502020204030204" pitchFamily="34" charset="0"/>
                <a:cs typeface="Calibri" panose="020F0502020204030204" pitchFamily="34" charset="0"/>
              </a:rPr>
              <a:t>. </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Đối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tượng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sử</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ứng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là</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 người dùng có độ tuổi trên 18.</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endParaRPr lang="vi-VN" sz="2400" cap="none"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360045" algn="l">
              <a:lnSpc>
                <a:spcPct val="130000"/>
              </a:lnSpc>
              <a:spcBef>
                <a:spcPts val="600"/>
              </a:spcBef>
              <a:spcAft>
                <a:spcPts val="600"/>
              </a:spcAft>
            </a:pP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D</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ữ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các vaccine được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giới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hạn</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độ</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trong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tuổi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trẻ</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em</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từ</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0-3</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c.   Phạm vi</a:t>
            </a:r>
          </a:p>
        </p:txBody>
      </p:sp>
    </p:spTree>
    <p:extLst>
      <p:ext uri="{BB962C8B-B14F-4D97-AF65-F5344CB8AC3E}">
        <p14:creationId xmlns:p14="http://schemas.microsoft.com/office/powerpoint/2010/main" val="245570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pic>
        <p:nvPicPr>
          <p:cNvPr id="7" name="Picture 6">
            <a:extLst>
              <a:ext uri="{FF2B5EF4-FFF2-40B4-BE49-F238E27FC236}">
                <a16:creationId xmlns:a16="http://schemas.microsoft.com/office/drawing/2014/main" id="{B7819D49-B51A-4DC0-9F1A-81CF8D7A175A}"/>
              </a:ext>
            </a:extLst>
          </p:cNvPr>
          <p:cNvPicPr/>
          <p:nvPr/>
        </p:nvPicPr>
        <p:blipFill>
          <a:blip r:embed="rId3">
            <a:extLst>
              <a:ext uri="{28A0092B-C50C-407E-A947-70E740481C1C}">
                <a14:useLocalDpi xmlns:a14="http://schemas.microsoft.com/office/drawing/2010/main" val="0"/>
              </a:ext>
            </a:extLst>
          </a:blip>
          <a:stretch>
            <a:fillRect/>
          </a:stretch>
        </p:blipFill>
        <p:spPr>
          <a:xfrm>
            <a:off x="1337344" y="1987521"/>
            <a:ext cx="9736124" cy="3993829"/>
          </a:xfrm>
          <a:prstGeom prst="rect">
            <a:avLst/>
          </a:prstGeom>
        </p:spPr>
      </p:pic>
      <p:sp>
        <p:nvSpPr>
          <p:cNvPr id="5" name="Title 1">
            <a:extLst>
              <a:ext uri="{FF2B5EF4-FFF2-40B4-BE49-F238E27FC236}">
                <a16:creationId xmlns:a16="http://schemas.microsoft.com/office/drawing/2014/main" id="{48420418-992D-492C-9656-3F56BE6C8ED1}"/>
              </a:ext>
            </a:extLst>
          </p:cNvPr>
          <p:cNvSpPr txBox="1">
            <a:spLocks/>
          </p:cNvSpPr>
          <p:nvPr/>
        </p:nvSpPr>
        <p:spPr>
          <a:xfrm>
            <a:off x="4010122" y="6152242"/>
            <a:ext cx="4390567"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lvl="0" indent="457200" algn="l" defTabSz="914400" rtl="0" eaLnBrk="1" fontAlgn="auto" latinLnBrk="0" hangingPunct="1">
              <a:lnSpc>
                <a:spcPct val="130000"/>
              </a:lnSpc>
              <a:spcBef>
                <a:spcPts val="600"/>
              </a:spcBef>
              <a:spcAft>
                <a:spcPts val="600"/>
              </a:spcAft>
              <a:buClrTx/>
              <a:buSzTx/>
              <a:buFontTx/>
              <a:buNone/>
              <a:tabLst/>
              <a:defRPr/>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Sơ</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đồ</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phân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rã</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chức</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năng</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endParaRPr lang="vi-VN" sz="3200" cap="none"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66998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grpSp>
        <p:nvGrpSpPr>
          <p:cNvPr id="8" name="69bbc85e-124a-484c-b6e8-f26f596bdbac">
            <a:extLst>
              <a:ext uri="{FF2B5EF4-FFF2-40B4-BE49-F238E27FC236}">
                <a16:creationId xmlns:a16="http://schemas.microsoft.com/office/drawing/2014/main" id="{DCC6E6A6-B803-447A-AE1F-C0E7C0B2E4E0}"/>
              </a:ext>
            </a:extLst>
          </p:cNvPr>
          <p:cNvGrpSpPr>
            <a:grpSpLocks noChangeAspect="1"/>
          </p:cNvGrpSpPr>
          <p:nvPr/>
        </p:nvGrpSpPr>
        <p:grpSpPr>
          <a:xfrm>
            <a:off x="1262041" y="2297762"/>
            <a:ext cx="9423733" cy="2615582"/>
            <a:chOff x="1352296" y="2075616"/>
            <a:chExt cx="9423733" cy="2615582"/>
          </a:xfrm>
        </p:grpSpPr>
        <p:sp>
          <p:nvSpPr>
            <p:cNvPr id="9" name="Freeform: Shape 1">
              <a:extLst>
                <a:ext uri="{FF2B5EF4-FFF2-40B4-BE49-F238E27FC236}">
                  <a16:creationId xmlns:a16="http://schemas.microsoft.com/office/drawing/2014/main" id="{065A5450-FB35-4E8D-BAFF-BA333635CC46}"/>
                </a:ext>
              </a:extLst>
            </p:cNvPr>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chemeClr val="accent4"/>
            </a:solidFill>
            <a:ln>
              <a:noFill/>
            </a:ln>
          </p:spPr>
          <p:txBody>
            <a:bodyPr anchor="ctr"/>
            <a:lstStyle/>
            <a:p>
              <a:pPr algn="ctr"/>
              <a:endParaRPr>
                <a:latin typeface="Calibri" panose="020F0502020204030204" pitchFamily="34" charset="0"/>
              </a:endParaRPr>
            </a:p>
          </p:txBody>
        </p:sp>
        <p:sp>
          <p:nvSpPr>
            <p:cNvPr id="10" name="Freeform: Shape 2">
              <a:extLst>
                <a:ext uri="{FF2B5EF4-FFF2-40B4-BE49-F238E27FC236}">
                  <a16:creationId xmlns:a16="http://schemas.microsoft.com/office/drawing/2014/main" id="{29AFF448-B6F3-47A4-A0A2-D2F40CD792F7}"/>
                </a:ext>
              </a:extLst>
            </p:cNvPr>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accent1"/>
            </a:solidFill>
            <a:ln>
              <a:noFill/>
            </a:ln>
          </p:spPr>
          <p:txBody>
            <a:bodyPr anchor="ctr"/>
            <a:lstStyle/>
            <a:p>
              <a:pPr algn="ctr"/>
              <a:endParaRPr>
                <a:latin typeface="Calibri" panose="020F0502020204030204" pitchFamily="34" charset="0"/>
              </a:endParaRPr>
            </a:p>
          </p:txBody>
        </p:sp>
        <p:sp>
          <p:nvSpPr>
            <p:cNvPr id="12" name="Freeform: Shape 3">
              <a:extLst>
                <a:ext uri="{FF2B5EF4-FFF2-40B4-BE49-F238E27FC236}">
                  <a16:creationId xmlns:a16="http://schemas.microsoft.com/office/drawing/2014/main" id="{0BD6B1BA-B0ED-4F4C-B3F4-81040EB1F13F}"/>
                </a:ext>
              </a:extLst>
            </p:cNvPr>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accent2"/>
            </a:solidFill>
            <a:ln>
              <a:noFill/>
            </a:ln>
          </p:spPr>
          <p:txBody>
            <a:bodyPr anchor="ctr"/>
            <a:lstStyle/>
            <a:p>
              <a:pPr algn="ctr"/>
              <a:endParaRPr>
                <a:latin typeface="Calibri" panose="020F0502020204030204" pitchFamily="34" charset="0"/>
              </a:endParaRPr>
            </a:p>
          </p:txBody>
        </p:sp>
        <p:sp>
          <p:nvSpPr>
            <p:cNvPr id="13" name="Freeform: Shape 4">
              <a:extLst>
                <a:ext uri="{FF2B5EF4-FFF2-40B4-BE49-F238E27FC236}">
                  <a16:creationId xmlns:a16="http://schemas.microsoft.com/office/drawing/2014/main" id="{17C01D7F-82B1-48DD-BD45-4057279C1E08}"/>
                </a:ext>
              </a:extLst>
            </p:cNvPr>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chemeClr val="accent3"/>
            </a:solidFill>
            <a:ln>
              <a:noFill/>
            </a:ln>
          </p:spPr>
          <p:txBody>
            <a:bodyPr anchor="ctr"/>
            <a:lstStyle/>
            <a:p>
              <a:pPr algn="ctr"/>
              <a:endParaRPr>
                <a:latin typeface="Calibri" panose="020F0502020204030204" pitchFamily="34" charset="0"/>
              </a:endParaRPr>
            </a:p>
          </p:txBody>
        </p:sp>
        <p:sp>
          <p:nvSpPr>
            <p:cNvPr id="14" name="Freeform: Shape 5">
              <a:extLst>
                <a:ext uri="{FF2B5EF4-FFF2-40B4-BE49-F238E27FC236}">
                  <a16:creationId xmlns:a16="http://schemas.microsoft.com/office/drawing/2014/main" id="{B993A75C-778E-437D-9AA5-C60F611ECF02}"/>
                </a:ext>
              </a:extLst>
            </p:cNvPr>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chemeClr val="accent5"/>
            </a:solidFill>
            <a:ln>
              <a:noFill/>
            </a:ln>
          </p:spPr>
          <p:txBody>
            <a:bodyPr anchor="ctr"/>
            <a:lstStyle/>
            <a:p>
              <a:pPr algn="ctr"/>
              <a:endParaRPr>
                <a:latin typeface="Calibri" panose="020F0502020204030204" pitchFamily="34" charset="0"/>
              </a:endParaRPr>
            </a:p>
          </p:txBody>
        </p:sp>
        <p:sp>
          <p:nvSpPr>
            <p:cNvPr id="15" name="Freeform: Shape 6">
              <a:extLst>
                <a:ext uri="{FF2B5EF4-FFF2-40B4-BE49-F238E27FC236}">
                  <a16:creationId xmlns:a16="http://schemas.microsoft.com/office/drawing/2014/main" id="{420E3A67-F1BA-480B-A4D7-9BE009D557B5}"/>
                </a:ext>
              </a:extLst>
            </p:cNvPr>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chemeClr val="accent6"/>
            </a:solidFill>
            <a:ln>
              <a:noFill/>
            </a:ln>
          </p:spPr>
          <p:txBody>
            <a:bodyPr anchor="ctr"/>
            <a:lstStyle/>
            <a:p>
              <a:pPr algn="ctr"/>
              <a:endParaRPr>
                <a:latin typeface="Calibri" panose="020F0502020204030204" pitchFamily="34" charset="0"/>
              </a:endParaRPr>
            </a:p>
          </p:txBody>
        </p:sp>
        <p:cxnSp>
          <p:nvCxnSpPr>
            <p:cNvPr id="16" name="Straight Connector 7">
              <a:extLst>
                <a:ext uri="{FF2B5EF4-FFF2-40B4-BE49-F238E27FC236}">
                  <a16:creationId xmlns:a16="http://schemas.microsoft.com/office/drawing/2014/main" id="{A61ECE35-C3C5-4C8A-8DBC-3DC6110B9493}"/>
                </a:ext>
              </a:extLst>
            </p:cNvPr>
            <p:cNvCxnSpPr/>
            <p:nvPr/>
          </p:nvCxnSpPr>
          <p:spPr>
            <a:xfrm>
              <a:off x="2087904"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8">
              <a:extLst>
                <a:ext uri="{FF2B5EF4-FFF2-40B4-BE49-F238E27FC236}">
                  <a16:creationId xmlns:a16="http://schemas.microsoft.com/office/drawing/2014/main" id="{009B690B-B4BB-469A-AF0C-C1B8FCC27A9B}"/>
                </a:ext>
              </a:extLst>
            </p:cNvPr>
            <p:cNvCxnSpPr/>
            <p:nvPr/>
          </p:nvCxnSpPr>
          <p:spPr>
            <a:xfrm>
              <a:off x="5361570"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9">
              <a:extLst>
                <a:ext uri="{FF2B5EF4-FFF2-40B4-BE49-F238E27FC236}">
                  <a16:creationId xmlns:a16="http://schemas.microsoft.com/office/drawing/2014/main" id="{7238E7D0-5715-4AF0-8D1D-B6BDF53979E2}"/>
                </a:ext>
              </a:extLst>
            </p:cNvPr>
            <p:cNvCxnSpPr/>
            <p:nvPr/>
          </p:nvCxnSpPr>
          <p:spPr>
            <a:xfrm>
              <a:off x="8609911" y="2330333"/>
              <a:ext cx="2166115" cy="0"/>
            </a:xfrm>
            <a:prstGeom prst="line">
              <a:avLst/>
            </a:prstGeom>
            <a:ln w="19050" cap="rnd">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 name="Connector: Elbow 10">
              <a:extLst>
                <a:ext uri="{FF2B5EF4-FFF2-40B4-BE49-F238E27FC236}">
                  <a16:creationId xmlns:a16="http://schemas.microsoft.com/office/drawing/2014/main" id="{5AE05B5E-BA96-4D07-8D9F-18550F5E8E1A}"/>
                </a:ext>
              </a:extLst>
            </p:cNvPr>
            <p:cNvCxnSpPr/>
            <p:nvPr/>
          </p:nvCxnSpPr>
          <p:spPr>
            <a:xfrm rot="10800000" flipV="1">
              <a:off x="8542581" y="2330331"/>
              <a:ext cx="2233448" cy="1946891"/>
            </a:xfrm>
            <a:prstGeom prst="bentConnector3">
              <a:avLst>
                <a:gd name="adj1" fmla="val -6040"/>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1">
              <a:extLst>
                <a:ext uri="{FF2B5EF4-FFF2-40B4-BE49-F238E27FC236}">
                  <a16:creationId xmlns:a16="http://schemas.microsoft.com/office/drawing/2014/main" id="{E7E6A00F-78A1-44E4-8F56-5DA60F065936}"/>
                </a:ext>
              </a:extLst>
            </p:cNvPr>
            <p:cNvCxnSpPr/>
            <p:nvPr/>
          </p:nvCxnSpPr>
          <p:spPr>
            <a:xfrm flipH="1">
              <a:off x="5315356"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12">
              <a:extLst>
                <a:ext uri="{FF2B5EF4-FFF2-40B4-BE49-F238E27FC236}">
                  <a16:creationId xmlns:a16="http://schemas.microsoft.com/office/drawing/2014/main" id="{7AFEBA3E-A9A4-4F5F-8C46-2C44006D08D9}"/>
                </a:ext>
              </a:extLst>
            </p:cNvPr>
            <p:cNvCxnSpPr/>
            <p:nvPr/>
          </p:nvCxnSpPr>
          <p:spPr>
            <a:xfrm flipH="1">
              <a:off x="2041691"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15">
              <a:extLst>
                <a:ext uri="{FF2B5EF4-FFF2-40B4-BE49-F238E27FC236}">
                  <a16:creationId xmlns:a16="http://schemas.microsoft.com/office/drawing/2014/main" id="{3AB6AD51-4835-4F73-80ED-B580E4FC4585}"/>
                </a:ext>
              </a:extLst>
            </p:cNvPr>
            <p:cNvCxnSpPr/>
            <p:nvPr/>
          </p:nvCxnSpPr>
          <p:spPr>
            <a:xfrm>
              <a:off x="1395303" y="2680031"/>
              <a:ext cx="365760"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3" name="Straight Connector 18">
              <a:extLst>
                <a:ext uri="{FF2B5EF4-FFF2-40B4-BE49-F238E27FC236}">
                  <a16:creationId xmlns:a16="http://schemas.microsoft.com/office/drawing/2014/main" id="{A53BAB46-FFC7-4089-8AC4-87B2DB0EAC34}"/>
                </a:ext>
              </a:extLst>
            </p:cNvPr>
            <p:cNvCxnSpPr/>
            <p:nvPr/>
          </p:nvCxnSpPr>
          <p:spPr>
            <a:xfrm>
              <a:off x="4664383" y="2680031"/>
              <a:ext cx="365760"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1">
              <a:extLst>
                <a:ext uri="{FF2B5EF4-FFF2-40B4-BE49-F238E27FC236}">
                  <a16:creationId xmlns:a16="http://schemas.microsoft.com/office/drawing/2014/main" id="{667202AF-52DA-4E18-99A9-EA2EBB474456}"/>
                </a:ext>
              </a:extLst>
            </p:cNvPr>
            <p:cNvCxnSpPr/>
            <p:nvPr/>
          </p:nvCxnSpPr>
          <p:spPr>
            <a:xfrm>
              <a:off x="7951675" y="2654167"/>
              <a:ext cx="365760" cy="0"/>
            </a:xfrm>
            <a:prstGeom prst="line">
              <a:avLst/>
            </a:prstGeom>
            <a:ln w="254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362373-B979-4638-B232-089ECB90BB04}"/>
                </a:ext>
              </a:extLst>
            </p:cNvPr>
            <p:cNvCxnSpPr/>
            <p:nvPr/>
          </p:nvCxnSpPr>
          <p:spPr>
            <a:xfrm>
              <a:off x="1352296" y="4671794"/>
              <a:ext cx="365760" cy="0"/>
            </a:xfrm>
            <a:prstGeom prst="line">
              <a:avLst/>
            </a:prstGeom>
            <a:ln w="2540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5A4D7A4A-2529-4709-92C7-DA1820451ACA}"/>
                </a:ext>
              </a:extLst>
            </p:cNvPr>
            <p:cNvCxnSpPr/>
            <p:nvPr/>
          </p:nvCxnSpPr>
          <p:spPr>
            <a:xfrm>
              <a:off x="4689914" y="4691198"/>
              <a:ext cx="365760" cy="0"/>
            </a:xfrm>
            <a:prstGeom prst="line">
              <a:avLst/>
            </a:prstGeom>
            <a:ln w="25400" cap="rnd">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30">
              <a:extLst>
                <a:ext uri="{FF2B5EF4-FFF2-40B4-BE49-F238E27FC236}">
                  <a16:creationId xmlns:a16="http://schemas.microsoft.com/office/drawing/2014/main" id="{B8127883-A8CC-49EA-B4FA-6EA4B506AF81}"/>
                </a:ext>
              </a:extLst>
            </p:cNvPr>
            <p:cNvCxnSpPr/>
            <p:nvPr/>
          </p:nvCxnSpPr>
          <p:spPr>
            <a:xfrm>
              <a:off x="7951675" y="4687409"/>
              <a:ext cx="365760" cy="0"/>
            </a:xfrm>
            <a:prstGeom prst="line">
              <a:avLst/>
            </a:prstGeom>
            <a:ln w="25400" cap="rnd">
              <a:solidFill>
                <a:schemeClr val="accent4"/>
              </a:solidFill>
              <a:round/>
            </a:ln>
          </p:spPr>
          <p:style>
            <a:lnRef idx="1">
              <a:schemeClr val="accent1"/>
            </a:lnRef>
            <a:fillRef idx="0">
              <a:schemeClr val="accent1"/>
            </a:fillRef>
            <a:effectRef idx="0">
              <a:schemeClr val="accent1"/>
            </a:effectRef>
            <a:fontRef idx="minor">
              <a:schemeClr val="tx1"/>
            </a:fontRef>
          </p:style>
        </p:cxnSp>
      </p:grpSp>
      <p:sp>
        <p:nvSpPr>
          <p:cNvPr id="28" name="TextBox 11">
            <a:extLst>
              <a:ext uri="{FF2B5EF4-FFF2-40B4-BE49-F238E27FC236}">
                <a16:creationId xmlns:a16="http://schemas.microsoft.com/office/drawing/2014/main" id="{BA045608-0ABE-4779-9443-20CB87A7ABAA}"/>
              </a:ext>
            </a:extLst>
          </p:cNvPr>
          <p:cNvSpPr txBox="1"/>
          <p:nvPr/>
        </p:nvSpPr>
        <p:spPr>
          <a:xfrm>
            <a:off x="1262041" y="3152337"/>
            <a:ext cx="2847685" cy="20236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có</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tính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bảo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mật</a:t>
            </a:r>
            <a:endParaRPr lang="en-US" sz="2000" dirty="0">
              <a:solidFill>
                <a:schemeClr val="tx1">
                  <a:lumMod val="65000"/>
                  <a:lumOff val="35000"/>
                </a:schemeClr>
              </a:solidFill>
              <a:latin typeface="Calibri" panose="020F0502020204030204" pitchFamily="34" charset="0"/>
            </a:endParaRPr>
          </a:p>
        </p:txBody>
      </p:sp>
      <p:sp>
        <p:nvSpPr>
          <p:cNvPr id="29" name="TextBox 11">
            <a:extLst>
              <a:ext uri="{FF2B5EF4-FFF2-40B4-BE49-F238E27FC236}">
                <a16:creationId xmlns:a16="http://schemas.microsoft.com/office/drawing/2014/main" id="{A8B4532B-7079-4C1F-BB10-34D081EFF700}"/>
              </a:ext>
            </a:extLst>
          </p:cNvPr>
          <p:cNvSpPr txBox="1"/>
          <p:nvPr/>
        </p:nvSpPr>
        <p:spPr>
          <a:xfrm>
            <a:off x="4507057" y="2990000"/>
            <a:ext cx="2847685" cy="1231106"/>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thành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phẩm</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đúng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hạn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đã</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hợp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đồng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2000" dirty="0">
                <a:solidFill>
                  <a:schemeClr val="tx1">
                    <a:lumMod val="65000"/>
                    <a:lumOff val="35000"/>
                  </a:schemeClr>
                </a:solidFill>
                <a:latin typeface="Calibri" panose="020F0502020204030204" pitchFamily="34" charset="0"/>
              </a:rPr>
              <a:t>, </a:t>
            </a:r>
          </a:p>
        </p:txBody>
      </p:sp>
      <p:sp>
        <p:nvSpPr>
          <p:cNvPr id="30" name="TextBox 11">
            <a:extLst>
              <a:ext uri="{FF2B5EF4-FFF2-40B4-BE49-F238E27FC236}">
                <a16:creationId xmlns:a16="http://schemas.microsoft.com/office/drawing/2014/main" id="{40F0377D-7255-4D78-8DF5-65B05E23CB12}"/>
              </a:ext>
            </a:extLst>
          </p:cNvPr>
          <p:cNvSpPr txBox="1"/>
          <p:nvPr/>
        </p:nvSpPr>
        <p:spPr>
          <a:xfrm>
            <a:off x="7795079" y="3100736"/>
            <a:ext cx="2847685" cy="923290"/>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lập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trình</a:t>
            </a:r>
            <a:r>
              <a:rPr lang="en-US" sz="2000" dirty="0">
                <a:solidFill>
                  <a:schemeClr val="tx1">
                    <a:lumMod val="65000"/>
                    <a:lumOff val="35000"/>
                  </a:schemeClr>
                </a:solidFill>
                <a:latin typeface="Calibri" panose="020F0502020204030204" pitchFamily="34" charset="0"/>
              </a:rPr>
              <a:t>  java </a:t>
            </a:r>
            <a:r>
              <a:rPr lang="en-US" sz="2000" dirty="0" err="1">
                <a:solidFill>
                  <a:schemeClr val="tx1">
                    <a:lumMod val="65000"/>
                    <a:lumOff val="35000"/>
                  </a:schemeClr>
                </a:solidFill>
                <a:latin typeface="Calibri" panose="020F0502020204030204" pitchFamily="34" charset="0"/>
              </a:rPr>
              <a:t>để</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xây</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dựng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và</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phát</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triển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phần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mềm</a:t>
            </a:r>
            <a:r>
              <a:rPr lang="en-US" sz="2000" dirty="0">
                <a:solidFill>
                  <a:schemeClr val="tx1">
                    <a:lumMod val="65000"/>
                    <a:lumOff val="35000"/>
                  </a:schemeClr>
                </a:solidFill>
                <a:latin typeface="Calibri" panose="020F0502020204030204" pitchFamily="34" charset="0"/>
              </a:rPr>
              <a:t> </a:t>
            </a:r>
          </a:p>
        </p:txBody>
      </p:sp>
      <p:sp>
        <p:nvSpPr>
          <p:cNvPr id="31" name="TextBox 11">
            <a:extLst>
              <a:ext uri="{FF2B5EF4-FFF2-40B4-BE49-F238E27FC236}">
                <a16:creationId xmlns:a16="http://schemas.microsoft.com/office/drawing/2014/main" id="{15F2BD04-776C-4B26-97C3-4FEA50B81AB2}"/>
              </a:ext>
            </a:extLst>
          </p:cNvPr>
          <p:cNvSpPr txBox="1"/>
          <p:nvPr/>
        </p:nvSpPr>
        <p:spPr>
          <a:xfrm>
            <a:off x="1209718" y="5091189"/>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Luôn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sẵn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dùng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cho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1200" dirty="0">
                <a:solidFill>
                  <a:schemeClr val="tx1">
                    <a:lumMod val="65000"/>
                    <a:lumOff val="35000"/>
                  </a:schemeClr>
                </a:solidFill>
                <a:latin typeface="Calibri" panose="020F0502020204030204" pitchFamily="34" charset="0"/>
              </a:rPr>
              <a:t>, </a:t>
            </a:r>
          </a:p>
        </p:txBody>
      </p:sp>
      <p:sp>
        <p:nvSpPr>
          <p:cNvPr id="32" name="TextBox 11">
            <a:extLst>
              <a:ext uri="{FF2B5EF4-FFF2-40B4-BE49-F238E27FC236}">
                <a16:creationId xmlns:a16="http://schemas.microsoft.com/office/drawing/2014/main" id="{14DB7A30-BA25-423B-8D48-06FAB9E159EC}"/>
              </a:ext>
            </a:extLst>
          </p:cNvPr>
          <p:cNvSpPr txBox="1"/>
          <p:nvPr/>
        </p:nvSpPr>
        <p:spPr>
          <a:xfrm>
            <a:off x="4507057" y="5025387"/>
            <a:ext cx="2847685" cy="307777"/>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vẹn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liệu</a:t>
            </a:r>
            <a:endParaRPr lang="en-US" sz="2000" dirty="0">
              <a:solidFill>
                <a:schemeClr val="tx1">
                  <a:lumMod val="65000"/>
                  <a:lumOff val="35000"/>
                </a:schemeClr>
              </a:solidFill>
              <a:latin typeface="Calibri" panose="020F0502020204030204" pitchFamily="34" charset="0"/>
            </a:endParaRPr>
          </a:p>
        </p:txBody>
      </p:sp>
      <p:sp>
        <p:nvSpPr>
          <p:cNvPr id="33" name="TextBox 11">
            <a:extLst>
              <a:ext uri="{FF2B5EF4-FFF2-40B4-BE49-F238E27FC236}">
                <a16:creationId xmlns:a16="http://schemas.microsoft.com/office/drawing/2014/main" id="{CA44F176-95C3-441E-8821-E409A113BB33}"/>
              </a:ext>
            </a:extLst>
          </p:cNvPr>
          <p:cNvSpPr txBox="1"/>
          <p:nvPr/>
        </p:nvSpPr>
        <p:spPr>
          <a:xfrm>
            <a:off x="7760911" y="5025387"/>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a:solidFill>
                  <a:schemeClr val="tx1">
                    <a:lumMod val="65000"/>
                    <a:lumOff val="35000"/>
                  </a:schemeClr>
                </a:solidFill>
                <a:latin typeface="Calibri" panose="020F0502020204030204" pitchFamily="34" charset="0"/>
              </a:rPr>
              <a:t>Giao </a:t>
            </a:r>
            <a:r>
              <a:rPr lang="en-US" sz="2000" dirty="0" err="1">
                <a:solidFill>
                  <a:schemeClr val="tx1">
                    <a:lumMod val="65000"/>
                    <a:lumOff val="35000"/>
                  </a:schemeClr>
                </a:solidFill>
                <a:latin typeface="Calibri" panose="020F0502020204030204" pitchFamily="34" charset="0"/>
              </a:rPr>
              <a:t>diện</a:t>
            </a:r>
            <a:r>
              <a:rPr lang="en-US" sz="2000" dirty="0">
                <a:solidFill>
                  <a:schemeClr val="tx1">
                    <a:lumMod val="65000"/>
                    <a:lumOff val="35000"/>
                  </a:schemeClr>
                </a:solidFill>
                <a:latin typeface="Calibri" panose="020F0502020204030204" pitchFamily="34" charset="0"/>
              </a:rPr>
              <a:t> đ</a:t>
            </a:r>
            <a:r>
              <a:rPr lang="vi-VN" sz="2000" dirty="0">
                <a:solidFill>
                  <a:schemeClr val="tx1">
                    <a:lumMod val="65000"/>
                    <a:lumOff val="35000"/>
                  </a:schemeClr>
                </a:solidFill>
                <a:latin typeface="Calibri" panose="020F0502020204030204" pitchFamily="34" charset="0"/>
              </a:rPr>
              <a:t>ơ</a:t>
            </a:r>
            <a:r>
              <a:rPr lang="en-US" sz="2000" dirty="0">
                <a:solidFill>
                  <a:schemeClr val="tx1">
                    <a:lumMod val="65000"/>
                    <a:lumOff val="35000"/>
                  </a:schemeClr>
                </a:solidFill>
                <a:latin typeface="Calibri" panose="020F0502020204030204" pitchFamily="34" charset="0"/>
              </a:rPr>
              <a:t>n </a:t>
            </a:r>
            <a:r>
              <a:rPr lang="en-US" sz="2000" dirty="0" err="1">
                <a:solidFill>
                  <a:schemeClr val="tx1">
                    <a:lumMod val="65000"/>
                    <a:lumOff val="35000"/>
                  </a:schemeClr>
                </a:solidFill>
                <a:latin typeface="Calibri" panose="020F0502020204030204" pitchFamily="34" charset="0"/>
              </a:rPr>
              <a:t>giản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dễ</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endParaRPr lang="en-US" sz="2000"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319769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2. Cơ sở lý thuyết</a:t>
            </a:r>
            <a:endParaRPr lang="en-US" sz="3200" dirty="0">
              <a:solidFill>
                <a:srgbClr val="FF0000"/>
              </a:solidFill>
            </a:endParaRPr>
          </a:p>
        </p:txBody>
      </p:sp>
      <p:sp>
        <p:nvSpPr>
          <p:cNvPr id="5" name="Content Placeholder 8">
            <a:extLst>
              <a:ext uri="{FF2B5EF4-FFF2-40B4-BE49-F238E27FC236}">
                <a16:creationId xmlns:a16="http://schemas.microsoft.com/office/drawing/2014/main" id="{1BEAB0EA-DAB4-433F-AF15-791D3E983EA2}"/>
              </a:ext>
            </a:extLst>
          </p:cNvPr>
          <p:cNvSpPr txBox="1">
            <a:spLocks/>
          </p:cNvSpPr>
          <p:nvPr/>
        </p:nvSpPr>
        <p:spPr>
          <a:xfrm>
            <a:off x="913775" y="3829772"/>
            <a:ext cx="4082603" cy="273630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Content Placeholder 3">
            <a:extLst>
              <a:ext uri="{FF2B5EF4-FFF2-40B4-BE49-F238E27FC236}">
                <a16:creationId xmlns:a16="http://schemas.microsoft.com/office/drawing/2014/main" id="{68B419FC-6B11-4BB2-A5D6-4FAB0854C2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13583" y="4216359"/>
            <a:ext cx="3009408" cy="1929804"/>
          </a:xfrm>
          <a:prstGeom prst="rect">
            <a:avLst/>
          </a:prstGeom>
        </p:spPr>
      </p:pic>
      <p:pic>
        <p:nvPicPr>
          <p:cNvPr id="9" name="Content Placeholder 8">
            <a:extLst>
              <a:ext uri="{FF2B5EF4-FFF2-40B4-BE49-F238E27FC236}">
                <a16:creationId xmlns:a16="http://schemas.microsoft.com/office/drawing/2014/main" id="{20AF0F69-6717-465D-A7D0-AEBD5164496E}"/>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913775" y="1499196"/>
            <a:ext cx="3150225" cy="2029615"/>
          </a:xfrm>
        </p:spPr>
      </p:pic>
      <p:pic>
        <p:nvPicPr>
          <p:cNvPr id="10" name="Content Placeholder 3">
            <a:extLst>
              <a:ext uri="{FF2B5EF4-FFF2-40B4-BE49-F238E27FC236}">
                <a16:creationId xmlns:a16="http://schemas.microsoft.com/office/drawing/2014/main" id="{0505A962-01E0-428F-B0E8-724F02B96B4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706557" y="3156410"/>
            <a:ext cx="3032438" cy="573549"/>
          </a:xfrm>
          <a:prstGeom prst="rect">
            <a:avLst/>
          </a:prstGeom>
        </p:spPr>
      </p:pic>
      <p:pic>
        <p:nvPicPr>
          <p:cNvPr id="11" name="Content Placeholder 3">
            <a:extLst>
              <a:ext uri="{FF2B5EF4-FFF2-40B4-BE49-F238E27FC236}">
                <a16:creationId xmlns:a16="http://schemas.microsoft.com/office/drawing/2014/main" id="{368340E4-2129-4C50-97A2-43367CD17EE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579781" y="1499195"/>
            <a:ext cx="3256119" cy="1643029"/>
          </a:xfrm>
          <a:prstGeom prst="rect">
            <a:avLst/>
          </a:prstGeom>
        </p:spPr>
      </p:pic>
      <p:pic>
        <p:nvPicPr>
          <p:cNvPr id="12" name="Content Placeholder 3">
            <a:extLst>
              <a:ext uri="{FF2B5EF4-FFF2-40B4-BE49-F238E27FC236}">
                <a16:creationId xmlns:a16="http://schemas.microsoft.com/office/drawing/2014/main" id="{7280CBDA-9E2F-44C3-9827-BDA8635B00A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381553" y="1499196"/>
            <a:ext cx="3256119" cy="2029614"/>
          </a:xfrm>
          <a:prstGeom prst="rect">
            <a:avLst/>
          </a:prstGeom>
        </p:spPr>
      </p:pic>
      <p:pic>
        <p:nvPicPr>
          <p:cNvPr id="13" name="Content Placeholder 3">
            <a:extLst>
              <a:ext uri="{FF2B5EF4-FFF2-40B4-BE49-F238E27FC236}">
                <a16:creationId xmlns:a16="http://schemas.microsoft.com/office/drawing/2014/main" id="{6C4D9A89-0E09-4270-9D48-A9B3EDA5E9F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382144" y="4233023"/>
            <a:ext cx="2665568" cy="1929803"/>
          </a:xfrm>
          <a:prstGeom prst="rect">
            <a:avLst/>
          </a:prstGeom>
        </p:spPr>
      </p:pic>
    </p:spTree>
    <p:extLst>
      <p:ext uri="{BB962C8B-B14F-4D97-AF65-F5344CB8AC3E}">
        <p14:creationId xmlns:p14="http://schemas.microsoft.com/office/powerpoint/2010/main" val="205268540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2201</TotalTime>
  <Words>3617</Words>
  <Application>Microsoft Office PowerPoint</Application>
  <PresentationFormat>Widescreen</PresentationFormat>
  <Paragraphs>186</Paragraphs>
  <Slides>17</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Helvetica</vt:lpstr>
      <vt:lpstr>inherit</vt:lpstr>
      <vt:lpstr>Noto Serif</vt:lpstr>
      <vt:lpstr>Open Sans</vt:lpstr>
      <vt:lpstr>Roboto</vt:lpstr>
      <vt:lpstr>Times New Roman</vt:lpstr>
      <vt:lpstr>Tw Cen MT</vt:lpstr>
      <vt:lpstr>Wingdings</vt:lpstr>
      <vt:lpstr>Droplet</vt:lpstr>
      <vt:lpstr>PowerPoint Presentation</vt:lpstr>
      <vt:lpstr>PowerPoint Presentation</vt:lpstr>
      <vt:lpstr>1. Giới thiệu</vt:lpstr>
      <vt:lpstr>1. Giới thiệu</vt:lpstr>
      <vt:lpstr>1. Giới thiệu</vt:lpstr>
      <vt:lpstr>1. Giới thiệu</vt:lpstr>
      <vt:lpstr>1. Giới thiệu</vt:lpstr>
      <vt:lpstr>1. Giới thiệu</vt:lpstr>
      <vt:lpstr>2. Cơ sở lý thuyết</vt:lpstr>
      <vt:lpstr>3. Phân tích</vt:lpstr>
      <vt:lpstr>3. Phân tích</vt:lpstr>
      <vt:lpstr>4. Thiết kế</vt:lpstr>
      <vt:lpstr>4. Thiết kế</vt:lpstr>
      <vt:lpstr>4. Thiết kế</vt:lpstr>
      <vt:lpstr>5. kết luận và hướng phát triển</vt:lpstr>
      <vt:lpstr>5.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106</cp:revision>
  <dcterms:created xsi:type="dcterms:W3CDTF">2021-05-29T06:49:09Z</dcterms:created>
  <dcterms:modified xsi:type="dcterms:W3CDTF">2021-06-07T18:01:40Z</dcterms:modified>
</cp:coreProperties>
</file>