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23"/>
  </p:notesMasterIdLst>
  <p:sldIdLst>
    <p:sldId id="256" r:id="rId2"/>
    <p:sldId id="258" r:id="rId3"/>
    <p:sldId id="257" r:id="rId4"/>
    <p:sldId id="280" r:id="rId5"/>
    <p:sldId id="270" r:id="rId6"/>
    <p:sldId id="271" r:id="rId7"/>
    <p:sldId id="262" r:id="rId8"/>
    <p:sldId id="261" r:id="rId9"/>
    <p:sldId id="272" r:id="rId10"/>
    <p:sldId id="281" r:id="rId11"/>
    <p:sldId id="259" r:id="rId12"/>
    <p:sldId id="265" r:id="rId13"/>
    <p:sldId id="278" r:id="rId14"/>
    <p:sldId id="264" r:id="rId15"/>
    <p:sldId id="268" r:id="rId16"/>
    <p:sldId id="273" r:id="rId17"/>
    <p:sldId id="274" r:id="rId18"/>
    <p:sldId id="275" r:id="rId19"/>
    <p:sldId id="276" r:id="rId20"/>
    <p:sldId id="277"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66784" autoAdjust="0"/>
  </p:normalViewPr>
  <p:slideViewPr>
    <p:cSldViewPr snapToGrid="0">
      <p:cViewPr varScale="1">
        <p:scale>
          <a:sx n="74" d="100"/>
          <a:sy n="74" d="100"/>
        </p:scale>
        <p:origin x="19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69759-E198-442C-BE49-164E427A9A9C}"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E34F-C68E-420B-ACE5-14D95C72EA47}" type="slidenum">
              <a:rPr lang="en-US" smtClean="0"/>
              <a:t>‹#›</a:t>
            </a:fld>
            <a:endParaRPr lang="en-US"/>
          </a:p>
        </p:txBody>
      </p:sp>
    </p:spTree>
    <p:extLst>
      <p:ext uri="{BB962C8B-B14F-4D97-AF65-F5344CB8AC3E}">
        <p14:creationId xmlns:p14="http://schemas.microsoft.com/office/powerpoint/2010/main" val="36451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Ý nghĩa ứng dụng: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Quản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lí</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tốt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xác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quên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ngày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muộn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hoặc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sớm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chưa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liều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mũi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hoàn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đúng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con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em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nắm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rõ</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nâng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cao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đội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ngũ</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cuộc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phòng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mọi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giải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đáp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Vì</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sự</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loại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lượng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hay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gian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cơ</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nhưng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không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tiễn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tiêm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phòng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Việt</a:t>
            </a:r>
            <a:r>
              <a:rPr lang="en-US" sz="1800" dirty="0">
                <a:effectLst/>
                <a:latin typeface="Times New Roman" panose="02020603050405020304" pitchFamily="18" charset="0"/>
                <a:ea typeface="Calibri" panose="020F0502020204030204" pitchFamily="34" charset="0"/>
              </a:rPr>
              <a:t> Nam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y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khỏe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con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góp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3</a:t>
            </a:fld>
            <a:endParaRPr lang="en-US"/>
          </a:p>
        </p:txBody>
      </p:sp>
    </p:spTree>
    <p:extLst>
      <p:ext uri="{BB962C8B-B14F-4D97-AF65-F5344CB8AC3E}">
        <p14:creationId xmlns:p14="http://schemas.microsoft.com/office/powerpoint/2010/main" val="9683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vaccine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sức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khỏe</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16</a:t>
            </a:fld>
            <a:endParaRPr lang="en-US"/>
          </a:p>
        </p:txBody>
      </p:sp>
    </p:spTree>
    <p:extLst>
      <p:ext uri="{BB962C8B-B14F-4D97-AF65-F5344CB8AC3E}">
        <p14:creationId xmlns:p14="http://schemas.microsoft.com/office/powerpoint/2010/main" val="916721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17</a:t>
            </a:fld>
            <a:endParaRPr lang="en-US"/>
          </a:p>
        </p:txBody>
      </p:sp>
    </p:spTree>
    <p:extLst>
      <p:ext uri="{BB962C8B-B14F-4D97-AF65-F5344CB8AC3E}">
        <p14:creationId xmlns:p14="http://schemas.microsoft.com/office/powerpoint/2010/main" val="4279282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18</a:t>
            </a:fld>
            <a:endParaRPr lang="en-US"/>
          </a:p>
        </p:txBody>
      </p:sp>
    </p:spTree>
    <p:extLst>
      <p:ext uri="{BB962C8B-B14F-4D97-AF65-F5344CB8AC3E}">
        <p14:creationId xmlns:p14="http://schemas.microsoft.com/office/powerpoint/2010/main" val="3604053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30000"/>
              </a:lnSpc>
              <a:spcBef>
                <a:spcPts val="600"/>
              </a:spcBef>
              <a:spcAft>
                <a:spcPts val="600"/>
              </a:spcAft>
            </a:pPr>
            <a:r>
              <a:rPr lang="en-US" sz="1800" b="1" dirty="0" err="1">
                <a:effectLst/>
                <a:latin typeface="Times New Roman" panose="02020603050405020304" pitchFamily="18" charset="0"/>
                <a:ea typeface="Times New Roman" panose="02020603050405020304" pitchFamily="18" charset="0"/>
              </a:rPr>
              <a:t>Kết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quả</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được</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usecase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30000"/>
              </a:lnSpc>
              <a:spcBef>
                <a:spcPts val="600"/>
              </a:spcBef>
              <a:spcAft>
                <a:spcPts val="600"/>
              </a:spcAft>
            </a:pPr>
            <a:r>
              <a:rPr lang="en-US" sz="1800" b="1" dirty="0">
                <a:effectLst/>
                <a:latin typeface="Times New Roman" panose="02020603050405020304" pitchFamily="18" charset="0"/>
                <a:ea typeface="Times New Roman" panose="02020603050405020304" pitchFamily="18" charset="0"/>
              </a:rPr>
              <a:t>5.2. </a:t>
            </a:r>
            <a:r>
              <a:rPr lang="en-US" sz="1800" b="1" dirty="0" err="1">
                <a:effectLst/>
                <a:latin typeface="Times New Roman" panose="02020603050405020304" pitchFamily="18" charset="0"/>
                <a:ea typeface="Times New Roman" panose="02020603050405020304" pitchFamily="18" charset="0"/>
              </a:rPr>
              <a:t>Hạn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chế</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của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đồ</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án</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Việc xử lý các ràng buộc về dữ liệu còn rườm ra, chưa tối ưu hóa.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chưa có tính bảo mật thông tin cao.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19</a:t>
            </a:fld>
            <a:endParaRPr lang="en-US"/>
          </a:p>
        </p:txBody>
      </p:sp>
    </p:spTree>
    <p:extLst>
      <p:ext uri="{BB962C8B-B14F-4D97-AF65-F5344CB8AC3E}">
        <p14:creationId xmlns:p14="http://schemas.microsoft.com/office/powerpoint/2010/main" val="1902931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offline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CSDL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real time,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mở rộng cho việc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giúp đỡ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tại thời điểm xác định.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Quản lý thông báo như các ứng dụng mạng xã hội (facebook, weibo,.. ) để người dùng dễ dàng theo dòi dòng sự kiện thông báo xảy ra của ứng dụng.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đẹp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20</a:t>
            </a:fld>
            <a:endParaRPr lang="en-US"/>
          </a:p>
        </p:txBody>
      </p:sp>
    </p:spTree>
    <p:extLst>
      <p:ext uri="{BB962C8B-B14F-4D97-AF65-F5344CB8AC3E}">
        <p14:creationId xmlns:p14="http://schemas.microsoft.com/office/powerpoint/2010/main" val="370156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Ý nghĩa ứng dụng: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Quản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lí</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tốt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xác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quên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ngày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muộn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hoặc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sớm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chưa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liều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mũi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hoàn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đúng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con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em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nắm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rõ</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nâng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cao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đội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ngũ</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cuộc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phòng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mọi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giải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đáp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Vì</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sự</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loại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lượng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hay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gian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cơ</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nhưng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không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tiễn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tiêm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phòng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Việt</a:t>
            </a:r>
            <a:r>
              <a:rPr lang="en-US" sz="1800" dirty="0">
                <a:effectLst/>
                <a:latin typeface="Times New Roman" panose="02020603050405020304" pitchFamily="18" charset="0"/>
                <a:ea typeface="Calibri" panose="020F0502020204030204" pitchFamily="34" charset="0"/>
              </a:rPr>
              <a:t> Nam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y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khỏe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con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góp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4</a:t>
            </a:fld>
            <a:endParaRPr lang="en-US"/>
          </a:p>
        </p:txBody>
      </p:sp>
    </p:spTree>
    <p:extLst>
      <p:ext uri="{BB962C8B-B14F-4D97-AF65-F5344CB8AC3E}">
        <p14:creationId xmlns:p14="http://schemas.microsoft.com/office/powerpoint/2010/main" val="144162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7</a:t>
            </a:fld>
            <a:endParaRPr lang="en-US"/>
          </a:p>
        </p:txBody>
      </p:sp>
    </p:spTree>
    <p:extLst>
      <p:ext uri="{BB962C8B-B14F-4D97-AF65-F5344CB8AC3E}">
        <p14:creationId xmlns:p14="http://schemas.microsoft.com/office/powerpoint/2010/main" val="284296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Qua </a:t>
            </a:r>
            <a:r>
              <a:rPr lang="en-US" sz="1300" dirty="0" err="1">
                <a:effectLst/>
                <a:latin typeface="Times New Roman" panose="02020603050405020304" pitchFamily="18" charset="0"/>
                <a:ea typeface="Times New Roman" panose="02020603050405020304" pitchFamily="18" charset="0"/>
              </a:rPr>
              <a:t>sơ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thấy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rằng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nhắc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thể</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5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chính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đánh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phác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tổng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quan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định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p>
          <a:p>
            <a:pPr marL="742950" marR="0" lvl="1" indent="-285750" algn="l">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Quản</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lý</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đổi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tượng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tiêm</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Đối tượng tiêm chủng ở đây chính là người thực hiện tiêm chủng – trẻ em. </a:t>
            </a:r>
            <a:r>
              <a:rPr lang="en-US" sz="1300" dirty="0" err="1">
                <a:effectLst/>
                <a:latin typeface="Times New Roman" panose="02020603050405020304" pitchFamily="18" charset="0"/>
                <a:ea typeface="Times New Roman" panose="02020603050405020304" pitchFamily="18" charset="0"/>
              </a:rPr>
              <a:t>Riêng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chúng</a:t>
            </a:r>
            <a:r>
              <a:rPr lang="en-US" sz="1300" dirty="0">
                <a:effectLst/>
                <a:latin typeface="Times New Roman" panose="02020603050405020304" pitchFamily="18" charset="0"/>
                <a:ea typeface="Times New Roman" panose="02020603050405020304" pitchFamily="18" charset="0"/>
              </a:rPr>
              <a:t> ta </a:t>
            </a:r>
            <a:r>
              <a:rPr lang="en-US" sz="1300" dirty="0" err="1">
                <a:effectLst/>
                <a:latin typeface="Times New Roman" panose="02020603050405020304" pitchFamily="18" charset="0"/>
                <a:ea typeface="Times New Roman" panose="02020603050405020304" pitchFamily="18" charset="0"/>
              </a:rPr>
              <a:t>sẽ</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r>
              <a:rPr lang="vi-VN" sz="1300" dirty="0">
                <a:effectLst/>
                <a:latin typeface="Times New Roman" panose="02020603050405020304" pitchFamily="18" charset="0"/>
                <a:ea typeface="Times New Roman" panose="02020603050405020304" pitchFamily="18" charset="0"/>
              </a:rPr>
              <a:t>, xem lịch sử và cập nhật trạng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a:t>
            </a:r>
          </a:p>
          <a:p>
            <a:pPr marL="502920" marR="0" algn="ctr">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Hình</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1.</a:t>
            </a:r>
            <a:r>
              <a:rPr lang="en-US" sz="1300" dirty="0">
                <a:effectLst/>
                <a:latin typeface="Times New Roman" panose="02020603050405020304" pitchFamily="18" charset="0"/>
                <a:ea typeface="Times New Roman" panose="02020603050405020304" pitchFamily="18" charset="0"/>
              </a:rPr>
              <a:t>4.1.1 </a:t>
            </a:r>
            <a:r>
              <a:rPr lang="en-US" sz="1300" dirty="0" err="1">
                <a:effectLst/>
                <a:latin typeface="Times New Roman" panose="02020603050405020304" pitchFamily="18" charset="0"/>
                <a:ea typeface="Times New Roman" panose="02020603050405020304" pitchFamily="18" charset="0"/>
              </a:rPr>
              <a:t>Phân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rã</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năng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a:t>
            </a: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vi-VN" sz="1300" dirty="0">
                <a:effectLst/>
                <a:latin typeface="Times New Roman" panose="02020603050405020304" pitchFamily="18" charset="0"/>
                <a:ea typeface="Times New Roman" panose="02020603050405020304" pitchFamily="18" charset="0"/>
              </a:rPr>
              <a:t>hồ sơ </a:t>
            </a:r>
            <a:r>
              <a:rPr lang="en-US" sz="1300" dirty="0" err="1">
                <a:effectLst/>
                <a:latin typeface="Times New Roman" panose="02020603050405020304" pitchFamily="18" charset="0"/>
                <a:ea typeface="Times New Roman" panose="02020603050405020304" pitchFamily="18" charset="0"/>
              </a:rPr>
              <a:t>của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trẻ</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họ</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ở </a:t>
            </a:r>
            <a:r>
              <a:rPr lang="en-US" sz="1300" dirty="0" err="1">
                <a:effectLst/>
                <a:latin typeface="Times New Roman" panose="02020603050405020304" pitchFamily="18" charset="0"/>
                <a:ea typeface="Times New Roman" panose="02020603050405020304" pitchFamily="18" charset="0"/>
              </a:rPr>
              <a:t>nhà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ngày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sinh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tính</a:t>
            </a:r>
            <a:r>
              <a:rPr lang="en-US" sz="1300" dirty="0">
                <a:effectLst/>
                <a:latin typeface="Times New Roman" panose="02020603050405020304" pitchFamily="18" charset="0"/>
                <a:ea typeface="Times New Roman" panose="02020603050405020304" pitchFamily="18" charset="0"/>
              </a:rPr>
              <a:t>.</a:t>
            </a:r>
            <a:r>
              <a:rPr lang="vi-VN" sz="1300" dirty="0">
                <a:effectLst/>
                <a:latin typeface="Times New Roman" panose="02020603050405020304" pitchFamily="18" charset="0"/>
                <a:ea typeface="Times New Roman" panose="02020603050405020304" pitchFamily="18" charset="0"/>
              </a:rPr>
              <a:t> Với các chức năng thêm, sửa, xóa. Khi thêm một trẻ em mới, phác đồ tiêm phòng sẽ tự động phác sinh dựa trên ngày sinh của bé.</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sức khỏe thực chất chính là lưu lại tình trạng sức khỏe của đối tượng qua từng giai đoạn khác nhau, ví dụ như theo dõi về cân nặng, chiều cao. Các thông tin này là cơ sở để xác định và dự đoán tình trạng sức khỏe của trẻ được thể hiện thông qua biểu đồ thống kê (thống kê qua các tuần).</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vi-VN" sz="1300" dirty="0">
                <a:effectLst/>
                <a:latin typeface="Times New Roman" panose="02020603050405020304" pitchFamily="18" charset="0"/>
                <a:ea typeface="Times New Roman" panose="02020603050405020304" pitchFamily="18" charset="0"/>
              </a:rPr>
              <a:t>Xem lịch sử và cập nhật trạng thái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Cập nhật trạng thái mũi tiêm hỗ trợ người dùng biết được việc mình đã thực hiện các mũi tiêm nào của trẻ và hoàn tất vào lúc nào. </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Xem lịch sử giúp đỡ người dùng dễ dàng thao tác, quản lý  và xem các mũi tiêm của trẻ. Biết được trẻ đã thực hiện mũi tiêm nào? Đã bỏ lỡ mũi nào? Và sắp tới chuẩn bị tiêm những mũi gì.</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Quản lý thông báo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Quản lý thông báo tiêm chủng được chia nhỏ ra thành 2 bài toán: cài đặt thông báo và gửi (nhắc nhở) thông báo đến điện thoại.</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Cài đặt thông báo giúp người dùng tự mình quản lý thời gian ứng dụng thông báo trong ngày. Thông báo lúc mấy giờ trong ngày. Bật/tắt nhận thông báo từ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Gửi/nhắc nhở thông báo đến điện thoại cho biết được thông tin mũi tiêm sẽ được tiêm vào ngày hôm nay. Nhằm nhắc nhở người dùng tiêm chủng cho trẻ theo đúng phác đồ đề ra.</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Đặt lại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giúp người dùng khởi động ứng dụng về lúc ban đầu nhằm khắc phục và xử lý lỗi.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phác đồ tổng quan</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Hỗ trợ người dùng biết được phác đồ tiêm chủng tổng quan dành cho mọi trẻ em từ khi mới sinh đến 2 tuổi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Đánh giá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này để người dùng nêu lên quan điểm của bản thân sau khi sử dụng ứng dụng, đóng góp ý kiến giúp ứng dụng ngày càng được hoàn thiện hơn </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Tra cứu kiến thức</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Tra cứu kiến thức hỗ trợ người dùng có các thông tin, dữ liệu cần thiết trong tiêm chủng. Bản thân có thể giải quyết những vấn đề gặp phải trong thực tiễn.</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quy định về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Giúp người dùng tránh được những rủi ro gặp phải trong tiêm chủng mở rộng.</a:t>
            </a:r>
            <a:endParaRPr lang="en-US" sz="13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Xác</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định</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loại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ứng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dụng</a:t>
            </a: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chạy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nền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tảng</a:t>
            </a:r>
            <a:r>
              <a:rPr lang="en-US" sz="1300" dirty="0">
                <a:effectLst/>
                <a:latin typeface="Times New Roman" panose="02020603050405020304" pitchFamily="18" charset="0"/>
                <a:ea typeface="Times New Roman" panose="02020603050405020304" pitchFamily="18" charset="0"/>
              </a:rPr>
              <a:t> android </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Ngôn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lập</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trình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java</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dùng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hệ</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trị</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liệu</a:t>
            </a:r>
            <a:r>
              <a:rPr lang="en-US" sz="1300" dirty="0">
                <a:effectLst/>
                <a:latin typeface="Times New Roman" panose="02020603050405020304" pitchFamily="18" charset="0"/>
                <a:ea typeface="Times New Roman" panose="02020603050405020304" pitchFamily="18" charset="0"/>
              </a:rPr>
              <a:t> SQLite</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Loại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 Mobile application</a:t>
            </a:r>
          </a:p>
          <a:p>
            <a:endParaRPr lang="en-US" dirty="0"/>
          </a:p>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8</a:t>
            </a:fld>
            <a:endParaRPr lang="en-US"/>
          </a:p>
        </p:txBody>
      </p:sp>
    </p:spTree>
    <p:extLst>
      <p:ext uri="{BB962C8B-B14F-4D97-AF65-F5344CB8AC3E}">
        <p14:creationId xmlns:p14="http://schemas.microsoft.com/office/powerpoint/2010/main" val="137554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9</a:t>
            </a:fld>
            <a:endParaRPr lang="en-US"/>
          </a:p>
        </p:txBody>
      </p:sp>
    </p:spTree>
    <p:extLst>
      <p:ext uri="{BB962C8B-B14F-4D97-AF65-F5344CB8AC3E}">
        <p14:creationId xmlns:p14="http://schemas.microsoft.com/office/powerpoint/2010/main" val="3617378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món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lịch sử, cập nhật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(đã tiêm hoặc chưa 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 năng nhắc nhở người dùng tới ngày tiêm 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nhở</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10</a:t>
            </a:fld>
            <a:endParaRPr lang="en-US"/>
          </a:p>
        </p:txBody>
      </p:sp>
    </p:spTree>
    <p:extLst>
      <p:ext uri="{BB962C8B-B14F-4D97-AF65-F5344CB8AC3E}">
        <p14:creationId xmlns:p14="http://schemas.microsoft.com/office/powerpoint/2010/main" val="330687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món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lịch sử, cập nhật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(đã tiêm hoặc chưa 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 năng nhắc nhở người dùng tới ngày tiêm 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nhở</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11</a:t>
            </a:fld>
            <a:endParaRPr lang="en-US"/>
          </a:p>
        </p:txBody>
      </p:sp>
    </p:spTree>
    <p:extLst>
      <p:ext uri="{BB962C8B-B14F-4D97-AF65-F5344CB8AC3E}">
        <p14:creationId xmlns:p14="http://schemas.microsoft.com/office/powerpoint/2010/main" val="189028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14</a:t>
            </a:fld>
            <a:endParaRPr lang="en-US"/>
          </a:p>
        </p:txBody>
      </p:sp>
    </p:spTree>
    <p:extLst>
      <p:ext uri="{BB962C8B-B14F-4D97-AF65-F5344CB8AC3E}">
        <p14:creationId xmlns:p14="http://schemas.microsoft.com/office/powerpoint/2010/main" val="3590450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29~31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(Relative)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DetailSchedule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(notification),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15</a:t>
            </a:fld>
            <a:endParaRPr lang="en-US"/>
          </a:p>
        </p:txBody>
      </p:sp>
    </p:spTree>
    <p:extLst>
      <p:ext uri="{BB962C8B-B14F-4D97-AF65-F5344CB8AC3E}">
        <p14:creationId xmlns:p14="http://schemas.microsoft.com/office/powerpoint/2010/main" val="3215610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601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9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60991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038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71771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72620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9696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958718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838850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788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46560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08346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3291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1B176-978C-463E-BB0F-3C9279FC2215}"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28326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98689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2A1B176-978C-463E-BB0F-3C9279FC2215}"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5083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11503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07079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2A1B176-978C-463E-BB0F-3C9279FC2215}" type="datetimeFigureOut">
              <a:rPr lang="en-US" smtClean="0"/>
              <a:t>6/3/2021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F83998-B404-4387-A035-2ED39487B625}" type="slidenum">
              <a:rPr lang="en-US" smtClean="0"/>
              <a:t>‹#›</a:t>
            </a:fld>
            <a:endParaRPr lang="en-US"/>
          </a:p>
        </p:txBody>
      </p:sp>
    </p:spTree>
    <p:extLst>
      <p:ext uri="{BB962C8B-B14F-4D97-AF65-F5344CB8AC3E}">
        <p14:creationId xmlns:p14="http://schemas.microsoft.com/office/powerpoint/2010/main" val="796250303"/>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8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8">
            <a:extLst>
              <a:ext uri="{FF2B5EF4-FFF2-40B4-BE49-F238E27FC236}">
                <a16:creationId xmlns:a16="http://schemas.microsoft.com/office/drawing/2014/main" id="{76C674CE-643C-43A9-AF07-0A3765F8A937}"/>
              </a:ext>
            </a:extLst>
          </p:cNvPr>
          <p:cNvGrpSpPr/>
          <p:nvPr/>
        </p:nvGrpSpPr>
        <p:grpSpPr>
          <a:xfrm>
            <a:off x="328043" y="4428322"/>
            <a:ext cx="416937" cy="416934"/>
            <a:chOff x="891974" y="4415843"/>
            <a:chExt cx="450443" cy="450443"/>
          </a:xfrm>
        </p:grpSpPr>
        <p:sp>
          <p:nvSpPr>
            <p:cNvPr id="27" name="椭圆 9">
              <a:extLst>
                <a:ext uri="{FF2B5EF4-FFF2-40B4-BE49-F238E27FC236}">
                  <a16:creationId xmlns:a16="http://schemas.microsoft.com/office/drawing/2014/main" id="{BB9C7ABD-4249-4D0E-993B-030839CD86A4}"/>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8" name="椭圆 39">
              <a:extLst>
                <a:ext uri="{FF2B5EF4-FFF2-40B4-BE49-F238E27FC236}">
                  <a16:creationId xmlns:a16="http://schemas.microsoft.com/office/drawing/2014/main" id="{EBAB8B19-49FA-4BD4-B164-2999D0CC6342}"/>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9" name="文本框 11">
            <a:extLst>
              <a:ext uri="{FF2B5EF4-FFF2-40B4-BE49-F238E27FC236}">
                <a16:creationId xmlns:a16="http://schemas.microsoft.com/office/drawing/2014/main" id="{1F5EF963-7324-446B-81C6-89F62BBF167E}"/>
              </a:ext>
            </a:extLst>
          </p:cNvPr>
          <p:cNvSpPr txBox="1"/>
          <p:nvPr/>
        </p:nvSpPr>
        <p:spPr>
          <a:xfrm>
            <a:off x="838746" y="4412981"/>
            <a:ext cx="4949112"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chemeClr val="tx2">
                    <a:lumMod val="50000"/>
                  </a:schemeClr>
                </a:solidFill>
                <a:latin typeface="Calibri" panose="020F0502020204030204" pitchFamily="34" charset="0"/>
                <a:ea typeface="+mj-ea"/>
              </a:rPr>
              <a:t>Giảng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hướng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dẫn</a:t>
            </a:r>
            <a:r>
              <a:rPr lang="en-US" altLang="zh-CN" sz="2000" b="1" dirty="0">
                <a:solidFill>
                  <a:schemeClr val="tx2">
                    <a:lumMod val="50000"/>
                  </a:schemeClr>
                </a:solidFill>
                <a:latin typeface="Calibri" panose="020F0502020204030204" pitchFamily="34" charset="0"/>
                <a:ea typeface="+mj-ea"/>
              </a:rPr>
              <a:t>: TS. </a:t>
            </a:r>
            <a:r>
              <a:rPr lang="vi-VN" altLang="zh-CN" sz="2000" b="1" dirty="0">
                <a:solidFill>
                  <a:schemeClr val="tx2">
                    <a:lumMod val="50000"/>
                  </a:schemeClr>
                </a:solidFill>
                <a:latin typeface="Calibri" panose="020F0502020204030204" pitchFamily="34" charset="0"/>
                <a:ea typeface="+mj-ea"/>
              </a:rPr>
              <a:t>Huỳnh Hữu Nghĩa</a:t>
            </a:r>
            <a:endParaRPr lang="en-US" altLang="zh-CN" sz="2000" b="1" dirty="0">
              <a:solidFill>
                <a:schemeClr val="tx2">
                  <a:lumMod val="50000"/>
                </a:schemeClr>
              </a:solidFill>
              <a:latin typeface="Calibri" panose="020F0502020204030204" pitchFamily="34" charset="0"/>
              <a:ea typeface="+mj-ea"/>
            </a:endParaRPr>
          </a:p>
        </p:txBody>
      </p:sp>
      <p:grpSp>
        <p:nvGrpSpPr>
          <p:cNvPr id="20" name="组合 12">
            <a:extLst>
              <a:ext uri="{FF2B5EF4-FFF2-40B4-BE49-F238E27FC236}">
                <a16:creationId xmlns:a16="http://schemas.microsoft.com/office/drawing/2014/main" id="{236601F4-437D-4B64-9E9D-42F7D8F969E7}"/>
              </a:ext>
            </a:extLst>
          </p:cNvPr>
          <p:cNvGrpSpPr/>
          <p:nvPr/>
        </p:nvGrpSpPr>
        <p:grpSpPr>
          <a:xfrm>
            <a:off x="328042" y="5198423"/>
            <a:ext cx="416937" cy="416934"/>
            <a:chOff x="891974" y="4415843"/>
            <a:chExt cx="450443" cy="450443"/>
          </a:xfrm>
        </p:grpSpPr>
        <p:sp>
          <p:nvSpPr>
            <p:cNvPr id="25" name="椭圆 13">
              <a:extLst>
                <a:ext uri="{FF2B5EF4-FFF2-40B4-BE49-F238E27FC236}">
                  <a16:creationId xmlns:a16="http://schemas.microsoft.com/office/drawing/2014/main" id="{D893484D-C95F-48FB-849A-3BE5A0C96D38}"/>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6" name="椭圆 44">
              <a:extLst>
                <a:ext uri="{FF2B5EF4-FFF2-40B4-BE49-F238E27FC236}">
                  <a16:creationId xmlns:a16="http://schemas.microsoft.com/office/drawing/2014/main" id="{37A042AD-693E-4642-B6BF-0298DE190D3E}"/>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21" name="Rectangle 3">
            <a:extLst>
              <a:ext uri="{FF2B5EF4-FFF2-40B4-BE49-F238E27FC236}">
                <a16:creationId xmlns:a16="http://schemas.microsoft.com/office/drawing/2014/main" id="{EE9A0EA1-BEE1-455B-96BB-BC144D9F886F}"/>
              </a:ext>
            </a:extLst>
          </p:cNvPr>
          <p:cNvSpPr txBox="1">
            <a:spLocks noChangeArrowheads="1"/>
          </p:cNvSpPr>
          <p:nvPr/>
        </p:nvSpPr>
        <p:spPr>
          <a:xfrm>
            <a:off x="2895600" y="364394"/>
            <a:ext cx="6400800" cy="685800"/>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en-US" sz="1600" b="1" dirty="0">
                <a:solidFill>
                  <a:srgbClr val="FF0000"/>
                </a:solidFill>
              </a:rPr>
              <a:t>	</a:t>
            </a:r>
            <a:r>
              <a:rPr lang="en-US" altLang="en-US" sz="1600" b="1" dirty="0">
                <a:solidFill>
                  <a:srgbClr val="FF0000"/>
                </a:solidFill>
                <a:latin typeface="Times New Roman" panose="02020603050405020304" pitchFamily="18" charset="0"/>
                <a:cs typeface="Times New Roman" panose="02020603050405020304" pitchFamily="18" charset="0"/>
              </a:rPr>
              <a:t>TR</a:t>
            </a:r>
            <a:r>
              <a:rPr lang="vi-VN" altLang="en-US" sz="1600" b="1" dirty="0">
                <a:solidFill>
                  <a:srgbClr val="FF0000"/>
                </a:solidFill>
                <a:latin typeface="Times New Roman" panose="02020603050405020304" pitchFamily="18" charset="0"/>
                <a:cs typeface="Times New Roman" panose="02020603050405020304" pitchFamily="18" charset="0"/>
              </a:rPr>
              <a:t>Ư</a:t>
            </a:r>
            <a:r>
              <a:rPr lang="en-US" altLang="en-US" sz="1600" b="1" dirty="0">
                <a:solidFill>
                  <a:srgbClr val="FF0000"/>
                </a:solidFill>
                <a:latin typeface="Times New Roman" panose="02020603050405020304" pitchFamily="18" charset="0"/>
                <a:cs typeface="Times New Roman" panose="02020603050405020304" pitchFamily="18" charset="0"/>
              </a:rPr>
              <a:t>ỜNG ĐẠI HỌC CÔNG NGHIỆP TP HCM</a:t>
            </a:r>
          </a:p>
          <a:p>
            <a:pPr marL="0" indent="0">
              <a:buNone/>
            </a:pPr>
            <a:r>
              <a:rPr lang="en-US" altLang="en-US" sz="1600" b="1" dirty="0">
                <a:solidFill>
                  <a:srgbClr val="FF0000"/>
                </a:solidFill>
                <a:latin typeface="Times New Roman" panose="02020603050405020304" pitchFamily="18" charset="0"/>
                <a:cs typeface="Times New Roman" panose="02020603050405020304" pitchFamily="18" charset="0"/>
              </a:rPr>
              <a:t>	           KHOA CÔNG NGHỆ THÔNG TIN</a:t>
            </a:r>
          </a:p>
        </p:txBody>
      </p:sp>
      <p:sp>
        <p:nvSpPr>
          <p:cNvPr id="22" name="TextBox 21">
            <a:extLst>
              <a:ext uri="{FF2B5EF4-FFF2-40B4-BE49-F238E27FC236}">
                <a16:creationId xmlns:a16="http://schemas.microsoft.com/office/drawing/2014/main" id="{D47067F6-3561-431E-BD8B-6A2D2549C682}"/>
              </a:ext>
            </a:extLst>
          </p:cNvPr>
          <p:cNvSpPr txBox="1">
            <a:spLocks noChangeArrowheads="1"/>
          </p:cNvSpPr>
          <p:nvPr/>
        </p:nvSpPr>
        <p:spPr bwMode="auto">
          <a:xfrm>
            <a:off x="2209800" y="1003329"/>
            <a:ext cx="7772400" cy="520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sz="2800" b="0" kern="0" dirty="0">
                <a:latin typeface="Times New Roman" panose="02020603050405020304" pitchFamily="18" charset="0"/>
                <a:cs typeface="Times New Roman" panose="02020603050405020304" pitchFamily="18" charset="0"/>
              </a:rPr>
              <a:t> </a:t>
            </a:r>
            <a:r>
              <a:rPr lang="en-US" altLang="en-US" sz="2400" b="0" kern="0" dirty="0">
                <a:solidFill>
                  <a:srgbClr val="0070C0"/>
                </a:solidFill>
                <a:latin typeface="Times New Roman" panose="02020603050405020304" pitchFamily="18" charset="0"/>
                <a:cs typeface="Times New Roman" panose="02020603050405020304" pitchFamily="18" charset="0"/>
              </a:rPr>
              <a:t>KHÓA LUẬN TỐT NGHIỆP</a:t>
            </a:r>
            <a:endParaRPr lang="en-US" altLang="en-US" sz="2400" kern="0" dirty="0">
              <a:solidFill>
                <a:srgbClr val="0070C0"/>
              </a:solidFill>
              <a:latin typeface="Times New Roman" panose="02020603050405020304" pitchFamily="18" charset="0"/>
              <a:cs typeface="Times New Roman" panose="02020603050405020304" pitchFamily="18" charset="0"/>
            </a:endParaRPr>
          </a:p>
        </p:txBody>
      </p:sp>
      <p:sp>
        <p:nvSpPr>
          <p:cNvPr id="23" name="文本框 11">
            <a:extLst>
              <a:ext uri="{FF2B5EF4-FFF2-40B4-BE49-F238E27FC236}">
                <a16:creationId xmlns:a16="http://schemas.microsoft.com/office/drawing/2014/main" id="{670B8A4E-AC26-4635-B296-A7705AC43F78}"/>
              </a:ext>
            </a:extLst>
          </p:cNvPr>
          <p:cNvSpPr txBox="1"/>
          <p:nvPr/>
        </p:nvSpPr>
        <p:spPr>
          <a:xfrm>
            <a:off x="838746" y="5206803"/>
            <a:ext cx="6462620" cy="101566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b="1" dirty="0">
                <a:solidFill>
                  <a:schemeClr val="tx2">
                    <a:lumMod val="50000"/>
                  </a:schemeClr>
                </a:solidFill>
                <a:latin typeface="Calibri" panose="020F0502020204030204" pitchFamily="34" charset="0"/>
                <a:ea typeface="+mj-ea"/>
              </a:rPr>
              <a:t>Thành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nhóm</a:t>
            </a:r>
            <a:r>
              <a:rPr lang="en-US" altLang="zh-CN" sz="2000" b="1" dirty="0">
                <a:solidFill>
                  <a:schemeClr val="tx2">
                    <a:lumMod val="50000"/>
                  </a:schemeClr>
                </a:solidFill>
                <a:latin typeface="Calibri" panose="020F0502020204030204" pitchFamily="34" charset="0"/>
                <a:ea typeface="+mj-ea"/>
              </a:rPr>
              <a:t>:</a:t>
            </a:r>
          </a:p>
          <a:p>
            <a:pPr algn="r"/>
            <a:r>
              <a:rPr lang="vi-VN" altLang="zh-CN" sz="2000" b="1" dirty="0">
                <a:solidFill>
                  <a:schemeClr val="tx2">
                    <a:lumMod val="50000"/>
                  </a:schemeClr>
                </a:solidFill>
                <a:latin typeface="Calibri" panose="020F0502020204030204" pitchFamily="34" charset="0"/>
                <a:ea typeface="+mj-ea"/>
              </a:rPr>
              <a:t>Nguyễn Thanh Tường              </a:t>
            </a:r>
            <a:r>
              <a:rPr lang="en-US" altLang="zh-CN" sz="2000" b="1" dirty="0">
                <a:solidFill>
                  <a:schemeClr val="tx2">
                    <a:lumMod val="50000"/>
                  </a:schemeClr>
                </a:solidFill>
                <a:latin typeface="Calibri" panose="020F0502020204030204" pitchFamily="34" charset="0"/>
                <a:ea typeface="+mj-ea"/>
              </a:rPr>
              <a:t>16020131 </a:t>
            </a:r>
            <a:endParaRPr lang="vi-VN" altLang="zh-CN" sz="2000" b="1" dirty="0">
              <a:solidFill>
                <a:schemeClr val="tx2">
                  <a:lumMod val="50000"/>
                </a:schemeClr>
              </a:solidFill>
              <a:latin typeface="Calibri" panose="020F0502020204030204" pitchFamily="34" charset="0"/>
              <a:ea typeface="+mj-ea"/>
            </a:endParaRPr>
          </a:p>
          <a:p>
            <a:pPr algn="r"/>
            <a:r>
              <a:rPr lang="vi-VN" altLang="zh-CN" sz="2000" b="1" dirty="0">
                <a:solidFill>
                  <a:schemeClr val="tx2">
                    <a:lumMod val="50000"/>
                  </a:schemeClr>
                </a:solidFill>
                <a:latin typeface="Calibri" panose="020F0502020204030204" pitchFamily="34" charset="0"/>
                <a:ea typeface="+mj-ea"/>
              </a:rPr>
              <a:t>Nguyễn Nhật Trường               16026511</a:t>
            </a:r>
            <a:endParaRPr lang="en-US" altLang="zh-CN" sz="2000" b="1" dirty="0">
              <a:solidFill>
                <a:schemeClr val="tx2">
                  <a:lumMod val="50000"/>
                </a:schemeClr>
              </a:solidFill>
              <a:latin typeface="Calibri" panose="020F0502020204030204" pitchFamily="34" charset="0"/>
              <a:ea typeface="+mj-ea"/>
            </a:endParaRPr>
          </a:p>
        </p:txBody>
      </p:sp>
      <p:sp>
        <p:nvSpPr>
          <p:cNvPr id="24" name="Text Box 490">
            <a:extLst>
              <a:ext uri="{FF2B5EF4-FFF2-40B4-BE49-F238E27FC236}">
                <a16:creationId xmlns:a16="http://schemas.microsoft.com/office/drawing/2014/main" id="{84E28FC9-FEA6-4CFD-B47F-776671BB7C02}"/>
              </a:ext>
            </a:extLst>
          </p:cNvPr>
          <p:cNvSpPr txBox="1">
            <a:spLocks noChangeArrowheads="1"/>
          </p:cNvSpPr>
          <p:nvPr/>
        </p:nvSpPr>
        <p:spPr bwMode="auto">
          <a:xfrm>
            <a:off x="1306856" y="2283876"/>
            <a:ext cx="10151088" cy="1939589"/>
          </a:xfrm>
          <a:prstGeom prst="rect">
            <a:avLst/>
          </a:prstGeom>
          <a:noFill/>
          <a:ln>
            <a:noFill/>
          </a:ln>
        </p:spPr>
        <p:txBody>
          <a:bodyPr rot="0" vert="horz" wrap="square" lIns="3600" tIns="3600" rIns="3600" bIns="360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pPr>
            <a:r>
              <a:rPr lang="en-US" sz="4000" b="1" dirty="0">
                <a:solidFill>
                  <a:srgbClr val="FF0000"/>
                </a:solidFill>
                <a:effectLst/>
                <a:latin typeface="Times New Roman" panose="02020603050405020304" pitchFamily="18" charset="0"/>
                <a:ea typeface="Times New Roman" panose="02020603050405020304" pitchFamily="18" charset="0"/>
              </a:rPr>
              <a:t>XÂY DỰNG ỨNG DỤNG QUẢN LÝ NHẮC NHỞ TIÊM PHÒNG CHO TRẺ NHỎ</a:t>
            </a:r>
          </a:p>
        </p:txBody>
      </p:sp>
    </p:spTree>
    <p:extLst>
      <p:ext uri="{BB962C8B-B14F-4D97-AF65-F5344CB8AC3E}">
        <p14:creationId xmlns:p14="http://schemas.microsoft.com/office/powerpoint/2010/main" val="358889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913774" y="1929468"/>
            <a:ext cx="10363826" cy="3861731"/>
          </a:xfrm>
        </p:spPr>
        <p:txBody>
          <a:bodyPr>
            <a:noAutofit/>
          </a:bodyPr>
          <a:lstStyle/>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tin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theo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dõi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lịch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nhỏ</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về</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gian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khởi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động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dữ</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liệu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vi-VN" sz="2400" cap="none" dirty="0">
                <a:effectLst/>
                <a:latin typeface="Calibri" panose="020F0502020204030204" pitchFamily="34" charset="0"/>
                <a:ea typeface="Calibri" panose="020F0502020204030204" pitchFamily="34" charset="0"/>
                <a:cs typeface="Calibri" panose="020F0502020204030204" pitchFamily="34" charset="0"/>
              </a:rPr>
              <a:t>, tạo phác đồ cá nhân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kê</a:t>
            </a:r>
            <a:r>
              <a:rPr lang="vi-VN" sz="2400" cap="none" dirty="0">
                <a:effectLst/>
                <a:latin typeface="Calibri" panose="020F0502020204030204" pitchFamily="34" charset="0"/>
                <a:ea typeface="Calibri" panose="020F0502020204030204" pitchFamily="34" charset="0"/>
                <a:cs typeface="Calibri" panose="020F0502020204030204" pitchFamily="34" charset="0"/>
              </a:rPr>
              <a:t> sức khỏe cho từng 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58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pic>
        <p:nvPicPr>
          <p:cNvPr id="4" name="Content Placeholder 3">
            <a:extLst>
              <a:ext uri="{FF2B5EF4-FFF2-40B4-BE49-F238E27FC236}">
                <a16:creationId xmlns:a16="http://schemas.microsoft.com/office/drawing/2014/main" id="{E7A6E598-CF2C-4144-A16D-109206CB9660}"/>
              </a:ext>
            </a:extLst>
          </p:cNvPr>
          <p:cNvPicPr>
            <a:picLocks noGrp="1"/>
          </p:cNvPicPr>
          <p:nvPr>
            <p:ph sz="quarter" idx="13"/>
          </p:nvPr>
        </p:nvPicPr>
        <p:blipFill>
          <a:blip r:embed="rId3"/>
          <a:stretch>
            <a:fillRect/>
          </a:stretch>
        </p:blipFill>
        <p:spPr>
          <a:xfrm>
            <a:off x="3631842" y="1928813"/>
            <a:ext cx="4727000" cy="4150015"/>
          </a:xfrm>
          <a:prstGeom prst="rect">
            <a:avLst/>
          </a:prstGeom>
        </p:spPr>
      </p:pic>
      <p:sp>
        <p:nvSpPr>
          <p:cNvPr id="5" name="Title 1">
            <a:extLst>
              <a:ext uri="{FF2B5EF4-FFF2-40B4-BE49-F238E27FC236}">
                <a16:creationId xmlns:a16="http://schemas.microsoft.com/office/drawing/2014/main" id="{75C9CCA2-6DA5-4C86-9F6A-AB03525F0DF4}"/>
              </a:ext>
            </a:extLst>
          </p:cNvPr>
          <p:cNvSpPr txBox="1">
            <a:spLocks/>
          </p:cNvSpPr>
          <p:nvPr/>
        </p:nvSpPr>
        <p:spPr>
          <a:xfrm>
            <a:off x="4791533" y="6239483"/>
            <a:ext cx="2608934"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use case</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141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4660274" y="6196668"/>
            <a:ext cx="2451726" cy="661332"/>
          </a:xfrm>
        </p:spPr>
        <p:txBody>
          <a:bodyPr>
            <a:noAutofit/>
          </a:bodyPr>
          <a:lstStyle/>
          <a:p>
            <a:pPr algn="l"/>
            <a:r>
              <a:rPr lang="vi-VN" sz="2400" cap="none" dirty="0">
                <a:latin typeface="Calibri" panose="020F0502020204030204" pitchFamily="34" charset="0"/>
                <a:cs typeface="Calibri" panose="020F0502020204030204" pitchFamily="34" charset="0"/>
              </a:rPr>
              <a:t>Đặc tả use case</a:t>
            </a:r>
            <a:endParaRPr lang="en-US" sz="2400" cap="none" dirty="0">
              <a:latin typeface="Calibri" panose="020F0502020204030204" pitchFamily="34" charset="0"/>
              <a:cs typeface="Calibri" panose="020F0502020204030204" pitchFamily="34" charset="0"/>
            </a:endParaRPr>
          </a:p>
        </p:txBody>
      </p:sp>
      <p:graphicFrame>
        <p:nvGraphicFramePr>
          <p:cNvPr id="12" name="Table 11">
            <a:extLst>
              <a:ext uri="{FF2B5EF4-FFF2-40B4-BE49-F238E27FC236}">
                <a16:creationId xmlns:a16="http://schemas.microsoft.com/office/drawing/2014/main" id="{D9DF2C20-FF43-4538-8983-7045F26816A7}"/>
              </a:ext>
            </a:extLst>
          </p:cNvPr>
          <p:cNvGraphicFramePr>
            <a:graphicFrameLocks noGrp="1"/>
          </p:cNvGraphicFramePr>
          <p:nvPr>
            <p:extLst>
              <p:ext uri="{D42A27DB-BD31-4B8C-83A1-F6EECF244321}">
                <p14:modId xmlns:p14="http://schemas.microsoft.com/office/powerpoint/2010/main" val="3912633538"/>
              </p:ext>
            </p:extLst>
          </p:nvPr>
        </p:nvGraphicFramePr>
        <p:xfrm>
          <a:off x="0" y="1"/>
          <a:ext cx="12192000" cy="6857999"/>
        </p:xfrm>
        <a:graphic>
          <a:graphicData uri="http://schemas.openxmlformats.org/drawingml/2006/table">
            <a:tbl>
              <a:tblPr firstRow="1" firstCol="1" bandRow="1">
                <a:tableStyleId>{5C22544A-7EE6-4342-B048-85BDC9FD1C3A}</a:tableStyleId>
              </a:tblPr>
              <a:tblGrid>
                <a:gridCol w="2414181">
                  <a:extLst>
                    <a:ext uri="{9D8B030D-6E8A-4147-A177-3AD203B41FA5}">
                      <a16:colId xmlns:a16="http://schemas.microsoft.com/office/drawing/2014/main" val="2813167580"/>
                    </a:ext>
                  </a:extLst>
                </a:gridCol>
                <a:gridCol w="1186448">
                  <a:extLst>
                    <a:ext uri="{9D8B030D-6E8A-4147-A177-3AD203B41FA5}">
                      <a16:colId xmlns:a16="http://schemas.microsoft.com/office/drawing/2014/main" val="4004606264"/>
                    </a:ext>
                  </a:extLst>
                </a:gridCol>
                <a:gridCol w="8591371">
                  <a:extLst>
                    <a:ext uri="{9D8B030D-6E8A-4147-A177-3AD203B41FA5}">
                      <a16:colId xmlns:a16="http://schemas.microsoft.com/office/drawing/2014/main" val="1391385595"/>
                    </a:ext>
                  </a:extLst>
                </a:gridCol>
              </a:tblGrid>
              <a:tr h="420594">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Mã usecase</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gridSpan="2">
                  <a:txBody>
                    <a:bodyPr/>
                    <a:lstStyle/>
                    <a:p>
                      <a:pPr marL="0" marR="0" algn="just">
                        <a:spcBef>
                          <a:spcPts val="0"/>
                        </a:spcBef>
                        <a:spcAft>
                          <a:spcPts val="0"/>
                        </a:spcAft>
                      </a:pPr>
                      <a:r>
                        <a:rPr lang="en-US" sz="1800" dirty="0">
                          <a:solidFill>
                            <a:schemeClr val="tx1"/>
                          </a:solidFill>
                          <a:effectLst/>
                          <a:latin typeface="Calibri" panose="020F0502020204030204" pitchFamily="34" charset="0"/>
                          <a:cs typeface="Calibri" panose="020F0502020204030204" pitchFamily="34" charset="0"/>
                        </a:rPr>
                        <a:t>UC0</a:t>
                      </a:r>
                      <a:r>
                        <a:rPr lang="vi-VN" sz="1800" dirty="0">
                          <a:solidFill>
                            <a:schemeClr val="tx1"/>
                          </a:solidFill>
                          <a:effectLst/>
                          <a:latin typeface="Calibri" panose="020F0502020204030204" pitchFamily="34" charset="0"/>
                          <a:cs typeface="Calibri" panose="020F0502020204030204" pitchFamily="34" charset="0"/>
                        </a:rPr>
                        <a:t>11</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763723693"/>
                  </a:ext>
                </a:extLst>
              </a:tr>
              <a:tr h="288668">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Tác nhân</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dirty="0">
                          <a:solidFill>
                            <a:schemeClr val="tx1"/>
                          </a:solidFill>
                          <a:effectLst/>
                          <a:latin typeface="Calibri" panose="020F0502020204030204" pitchFamily="34" charset="0"/>
                          <a:cs typeface="Calibri" panose="020F0502020204030204" pitchFamily="34" charset="0"/>
                        </a:rPr>
                        <a:t>Người dùng</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310034867"/>
                  </a:ext>
                </a:extLst>
              </a:tr>
              <a:tr h="500936">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Mô tả</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tabLst>
                          <a:tab pos="178435" algn="l"/>
                        </a:tabLst>
                      </a:pPr>
                      <a:r>
                        <a:rPr lang="vi-VN" sz="1800" dirty="0">
                          <a:solidFill>
                            <a:schemeClr val="tx1"/>
                          </a:solidFill>
                          <a:effectLst/>
                          <a:latin typeface="Calibri" panose="020F0502020204030204" pitchFamily="34" charset="0"/>
                          <a:cs typeface="Calibri" panose="020F0502020204030204" pitchFamily="34" charset="0"/>
                        </a:rPr>
                        <a:t>Người dùng tạo mới thông tin trẻ em cùng với việc hệ thống tự động phát sinh các mũi tiêm tương ứng</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tabLst>
                          <a:tab pos="178435" algn="l"/>
                        </a:tabLs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567480299"/>
                  </a:ext>
                </a:extLst>
              </a:tr>
              <a:tr h="300130">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Điều kiện trước</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a:solidFill>
                            <a:schemeClr val="tx1"/>
                          </a:solidFill>
                          <a:effectLst/>
                          <a:latin typeface="Calibri" panose="020F0502020204030204" pitchFamily="34" charset="0"/>
                          <a:ea typeface="MS Mincho" panose="02020609040205080304" pitchFamily="49" charset="-128"/>
                          <a:cs typeface="Calibri" panose="020F0502020204030204" pitchFamily="34" charset="0"/>
                        </a:rPr>
                        <a:t>Khởi động app</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194406561"/>
                  </a:ext>
                </a:extLst>
              </a:tr>
              <a:tr h="288668">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Điều kiện sau</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en-US" sz="1800" kern="1200">
                          <a:solidFill>
                            <a:schemeClr val="tx1"/>
                          </a:solidFill>
                          <a:effectLst/>
                          <a:latin typeface="Calibri" panose="020F0502020204030204" pitchFamily="34" charset="0"/>
                          <a:ea typeface="+mn-ea"/>
                          <a:cs typeface="Calibri" panose="020F0502020204030204" pitchFamily="34" charset="0"/>
                        </a:rPr>
                        <a:t>Lưu dữ liệu trẻ vừa tạo xuống cơ sở dữ liệu và hiển thị trẻ vừa thêm trong danh sách trẻ em</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060982847"/>
                  </a:ext>
                </a:extLst>
              </a:tr>
              <a:tr h="288668">
                <a:tc gridSpan="3">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Luồng sự kiện chính</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635987388"/>
                  </a:ext>
                </a:extLst>
              </a:tr>
              <a:tr h="288668">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Tác nhân</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714280627"/>
                  </a:ext>
                </a:extLst>
              </a:tr>
              <a:tr h="751402">
                <a:tc gridSpan="2">
                  <a:txBody>
                    <a:bodyPr/>
                    <a:lstStyle/>
                    <a:p>
                      <a:pPr marL="0" marR="0" algn="just">
                        <a:spcBef>
                          <a:spcPts val="0"/>
                        </a:spcBef>
                        <a:spcAft>
                          <a:spcPts val="0"/>
                        </a:spcAft>
                      </a:pPr>
                      <a:r>
                        <a:rPr lang="vi-VN" sz="1800" b="0" kern="1200">
                          <a:solidFill>
                            <a:schemeClr val="tx1"/>
                          </a:solidFill>
                          <a:effectLst/>
                          <a:latin typeface="Calibri" panose="020F0502020204030204" pitchFamily="34" charset="0"/>
                          <a:ea typeface="+mn-ea"/>
                          <a:cs typeface="Calibri" panose="020F0502020204030204" pitchFamily="34" charset="0"/>
                        </a:rPr>
                        <a:t>1. Chọn “</a:t>
                      </a:r>
                      <a:r>
                        <a:rPr lang="en-GB" sz="1800" b="0" kern="1200">
                          <a:solidFill>
                            <a:schemeClr val="tx1"/>
                          </a:solidFill>
                          <a:effectLst/>
                          <a:latin typeface="Calibri" panose="020F0502020204030204" pitchFamily="34" charset="0"/>
                          <a:ea typeface="+mn-ea"/>
                          <a:cs typeface="Calibri" panose="020F0502020204030204" pitchFamily="34" charset="0"/>
                        </a:rPr>
                        <a:t>Trẻ em</a:t>
                      </a:r>
                      <a:r>
                        <a:rPr lang="vi-VN" sz="1800" b="0" kern="1200">
                          <a:solidFill>
                            <a:schemeClr val="tx1"/>
                          </a:solidFill>
                          <a:effectLst/>
                          <a:latin typeface="Calibri" panose="020F0502020204030204" pitchFamily="34" charset="0"/>
                          <a:ea typeface="+mn-ea"/>
                          <a:cs typeface="Calibri" panose="020F0502020204030204" pitchFamily="34" charset="0"/>
                        </a:rPr>
                        <a:t>” trên thanh điều hướng dưới cùng (bottom navigation)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980066314"/>
                  </a:ext>
                </a:extLst>
              </a:tr>
              <a:tr h="295150">
                <a:tc gridSpan="2">
                  <a:txBody>
                    <a:bodyPr/>
                    <a:lstStyle/>
                    <a:p>
                      <a:pPr marL="0" marR="0" algn="just">
                        <a:spcBef>
                          <a:spcPts val="0"/>
                        </a:spcBef>
                        <a:spcAft>
                          <a:spcPts val="0"/>
                        </a:spcAft>
                      </a:pPr>
                      <a:r>
                        <a:rPr lang="en-US" sz="1800" b="0">
                          <a:solidFill>
                            <a:schemeClr val="tx1"/>
                          </a:solidFill>
                          <a:effectLst/>
                          <a:latin typeface="Calibri" panose="020F0502020204030204" pitchFamily="34" charset="0"/>
                          <a:cs typeface="Calibri" panose="020F0502020204030204" pitchFamily="34" charset="0"/>
                        </a:rPr>
                        <a:t> </a:t>
                      </a:r>
                      <a:endParaRPr lang="en-US" sz="1800" b="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vi-VN"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 Hiển thị danh sách </a:t>
                      </a:r>
                      <a:r>
                        <a:rPr lang="en-GB"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trẻ em</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4098234962"/>
                  </a:ext>
                </a:extLst>
              </a:tr>
              <a:tr h="577336">
                <a:tc gridSpan="2">
                  <a:txBody>
                    <a:bodyPr/>
                    <a:lstStyle/>
                    <a:p>
                      <a:pPr marL="0" marR="0" algn="just">
                        <a:spcBef>
                          <a:spcPts val="0"/>
                        </a:spcBef>
                        <a:spcAft>
                          <a:spcPts val="0"/>
                        </a:spcAft>
                      </a:pPr>
                      <a:r>
                        <a:rPr lang="en-US" sz="1800" b="0">
                          <a:solidFill>
                            <a:schemeClr val="tx1"/>
                          </a:solidFill>
                          <a:effectLst/>
                          <a:latin typeface="Calibri" panose="020F0502020204030204" pitchFamily="34" charset="0"/>
                          <a:cs typeface="Calibri" panose="020F0502020204030204" pitchFamily="34" charset="0"/>
                        </a:rPr>
                        <a:t> </a:t>
                      </a:r>
                      <a:r>
                        <a:rPr lang="en-US" sz="1800" b="0" kern="1200">
                          <a:solidFill>
                            <a:schemeClr val="tx1"/>
                          </a:solidFill>
                          <a:effectLst/>
                          <a:latin typeface="Calibri" panose="020F0502020204030204" pitchFamily="34" charset="0"/>
                          <a:ea typeface="+mn-ea"/>
                          <a:cs typeface="Calibri" panose="020F0502020204030204" pitchFamily="34" charset="0"/>
                        </a:rPr>
                        <a:t>3. Chọn icon thêm mới trẻ trên thanh task bar</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2410298858"/>
                  </a:ext>
                </a:extLst>
              </a:tr>
              <a:tr h="461520">
                <a:tc gridSpan="2">
                  <a:txBody>
                    <a:bodyPr/>
                    <a:lstStyle/>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4. Hiển thị activity “Tạo mới”</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1713118036"/>
                  </a:ext>
                </a:extLst>
              </a:tr>
              <a:tr h="461520">
                <a:tc gridSpan="2">
                  <a:txBody>
                    <a:bodyPr/>
                    <a:lstStyle/>
                    <a:p>
                      <a:pPr marL="0" marR="0" algn="just">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5. </a:t>
                      </a:r>
                      <a:r>
                        <a:rPr lang="en-US" sz="1800" b="0" kern="1200" dirty="0" err="1">
                          <a:solidFill>
                            <a:schemeClr val="tx1"/>
                          </a:solidFill>
                          <a:effectLst/>
                          <a:latin typeface="Calibri" panose="020F0502020204030204" pitchFamily="34" charset="0"/>
                          <a:ea typeface="+mn-ea"/>
                          <a:cs typeface="Calibri" panose="020F0502020204030204" pitchFamily="34" charset="0"/>
                        </a:rPr>
                        <a:t>Nhập</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thông</a:t>
                      </a:r>
                      <a:r>
                        <a:rPr lang="en-US" sz="1800" b="0" kern="1200" dirty="0">
                          <a:solidFill>
                            <a:schemeClr val="tx1"/>
                          </a:solidFill>
                          <a:effectLst/>
                          <a:latin typeface="Calibri" panose="020F0502020204030204" pitchFamily="34" charset="0"/>
                          <a:ea typeface="+mn-ea"/>
                          <a:cs typeface="Calibri" panose="020F0502020204030204" pitchFamily="34" charset="0"/>
                        </a:rPr>
                        <a:t> tin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dirty="0"/>
                    </a:p>
                  </a:txBody>
                  <a:tcPr/>
                </a:tc>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237298365"/>
                  </a:ext>
                </a:extLst>
              </a:tr>
              <a:tr h="288668">
                <a:tc gridSpan="2">
                  <a:txBody>
                    <a:bodyPr/>
                    <a:lstStyle/>
                    <a:p>
                      <a:pPr marL="0" marR="0" algn="just">
                        <a:spcBef>
                          <a:spcPts val="0"/>
                        </a:spcBef>
                        <a:spcAft>
                          <a:spcPts val="0"/>
                        </a:spcAft>
                      </a:pPr>
                      <a:r>
                        <a:rPr lang="vi-VN" sz="1800" b="0" kern="1200" dirty="0">
                          <a:solidFill>
                            <a:schemeClr val="tx1"/>
                          </a:solidFill>
                          <a:effectLst/>
                          <a:latin typeface="Calibri" panose="020F0502020204030204" pitchFamily="34" charset="0"/>
                          <a:ea typeface="+mn-ea"/>
                          <a:cs typeface="Calibri" panose="020F0502020204030204" pitchFamily="34" charset="0"/>
                        </a:rPr>
                        <a:t>6</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Chọn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Kế</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tiếp</a:t>
                      </a:r>
                      <a:r>
                        <a:rPr lang="en-US" sz="1800" b="0" kern="1200" dirty="0">
                          <a:solidFill>
                            <a:schemeClr val="tx1"/>
                          </a:solidFill>
                          <a:effectLst/>
                          <a:latin typeface="Calibri" panose="020F0502020204030204" pitchFamily="34" charset="0"/>
                          <a:ea typeface="+mn-ea"/>
                          <a:cs typeface="Calibri" panose="020F0502020204030204" pitchFamily="34" charset="0"/>
                        </a:rPr>
                        <a:t>”</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137089162"/>
                  </a:ext>
                </a:extLst>
              </a:tr>
              <a:tr h="461520">
                <a:tc gridSpan="2">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vi-VN" sz="1800" dirty="0">
                          <a:solidFill>
                            <a:schemeClr val="tx1"/>
                          </a:solidFill>
                          <a:effectLst/>
                          <a:latin typeface="Calibri" panose="020F0502020204030204" pitchFamily="34" charset="0"/>
                          <a:cs typeface="Calibri" panose="020F0502020204030204" pitchFamily="34" charset="0"/>
                        </a:rPr>
                        <a:t>7</a:t>
                      </a:r>
                      <a:r>
                        <a:rPr lang="en-US" sz="1800" dirty="0">
                          <a:solidFill>
                            <a:schemeClr val="tx1"/>
                          </a:solidFill>
                          <a:effectLst/>
                          <a:latin typeface="Calibri" panose="020F0502020204030204" pitchFamily="34" charset="0"/>
                          <a:cs typeface="Calibri" panose="020F0502020204030204" pitchFamily="34" charset="0"/>
                        </a:rPr>
                        <a:t>.Hệ </a:t>
                      </a:r>
                      <a:r>
                        <a:rPr lang="en-US" sz="1800" dirty="0" err="1">
                          <a:solidFill>
                            <a:schemeClr val="tx1"/>
                          </a:solidFill>
                          <a:effectLst/>
                          <a:latin typeface="Calibri" panose="020F0502020204030204" pitchFamily="34" charset="0"/>
                          <a:cs typeface="Calibri" panose="020F0502020204030204" pitchFamily="34" charset="0"/>
                        </a:rPr>
                        <a:t>thống</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kiểm</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tra</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dữ</a:t>
                      </a:r>
                      <a:r>
                        <a:rPr lang="vi-VN" sz="1800" dirty="0">
                          <a:solidFill>
                            <a:schemeClr val="tx1"/>
                          </a:solidFill>
                          <a:effectLst/>
                          <a:latin typeface="Calibri" panose="020F0502020204030204" pitchFamily="34" charset="0"/>
                          <a:cs typeface="Calibri" panose="020F0502020204030204" pitchFamily="34" charset="0"/>
                        </a:rPr>
                        <a:t>a</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liệu</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264863790"/>
                  </a:ext>
                </a:extLst>
              </a:tr>
              <a:tr h="288668">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r>
                        <a:rPr lang="en-US" sz="1800" b="0" kern="1200" dirty="0">
                          <a:solidFill>
                            <a:schemeClr val="dk1"/>
                          </a:solidFill>
                          <a:effectLst/>
                          <a:latin typeface="Calibri" panose="020F0502020204030204" pitchFamily="34" charset="0"/>
                          <a:ea typeface="+mn-ea"/>
                          <a:cs typeface="Calibri" panose="020F0502020204030204" pitchFamily="34" charset="0"/>
                        </a:rPr>
                        <a:t>8. </a:t>
                      </a:r>
                      <a:r>
                        <a:rPr lang="en-US" sz="1800" b="0" kern="1200" dirty="0" err="1">
                          <a:solidFill>
                            <a:schemeClr val="dk1"/>
                          </a:solidFill>
                          <a:effectLst/>
                          <a:latin typeface="Calibri" panose="020F0502020204030204" pitchFamily="34" charset="0"/>
                          <a:ea typeface="+mn-ea"/>
                          <a:cs typeface="Calibri" panose="020F0502020204030204" pitchFamily="34" charset="0"/>
                        </a:rPr>
                        <a:t>Lưu</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thông</a:t>
                      </a:r>
                      <a:r>
                        <a:rPr lang="en-US" sz="1800" b="0" kern="1200" dirty="0">
                          <a:solidFill>
                            <a:schemeClr val="dk1"/>
                          </a:solidFill>
                          <a:effectLst/>
                          <a:latin typeface="Calibri" panose="020F0502020204030204" pitchFamily="34" charset="0"/>
                          <a:ea typeface="+mn-ea"/>
                          <a:cs typeface="Calibri" panose="020F0502020204030204" pitchFamily="34" charset="0"/>
                        </a:rPr>
                        <a:t> tin </a:t>
                      </a:r>
                      <a:r>
                        <a:rPr lang="en-US" sz="1800" b="0" kern="1200" dirty="0" err="1">
                          <a:solidFill>
                            <a:schemeClr val="dk1"/>
                          </a:solidFill>
                          <a:effectLst/>
                          <a:latin typeface="Calibri" panose="020F0502020204030204" pitchFamily="34" charset="0"/>
                          <a:ea typeface="+mn-ea"/>
                          <a:cs typeface="Calibri" panose="020F0502020204030204" pitchFamily="34" charset="0"/>
                        </a:rPr>
                        <a:t>vừa</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tạo</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xuống</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db</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714441396"/>
                  </a:ext>
                </a:extLst>
              </a:tr>
              <a:tr h="305583">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dirty="0">
                          <a:effectLst/>
                          <a:latin typeface="Calibri" panose="020F0502020204030204" pitchFamily="34" charset="0"/>
                          <a:ea typeface="Times New Roman" panose="02020603050405020304" pitchFamily="18" charset="0"/>
                          <a:cs typeface="Calibri" panose="020F0502020204030204" pitchFamily="34" charset="0"/>
                        </a:rPr>
                        <a:t>9.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Phát</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sinh</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mũi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trong</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cơ</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sở</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dữ</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úng</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với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em</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727520672"/>
                  </a:ext>
                </a:extLst>
              </a:tr>
              <a:tr h="295150">
                <a:tc gridSpan="2">
                  <a:txBody>
                    <a:bodyPr/>
                    <a:lstStyle/>
                    <a:p>
                      <a:pPr marL="0" marR="0" algn="just">
                        <a:spcBef>
                          <a:spcPts val="0"/>
                        </a:spcBef>
                        <a:spcAft>
                          <a:spcPts val="0"/>
                        </a:spcAft>
                      </a:pP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dirty="0">
                          <a:effectLst/>
                          <a:latin typeface="Calibri" panose="020F0502020204030204" pitchFamily="34" charset="0"/>
                          <a:ea typeface="Times New Roman" panose="02020603050405020304" pitchFamily="18" charset="0"/>
                          <a:cs typeface="Calibri" panose="020F0502020204030204" pitchFamily="34" charset="0"/>
                        </a:rPr>
                        <a:t>10.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Kiểm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ngày</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của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mũi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vữa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phát</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sinh</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cho</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trẻ</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623934498"/>
                  </a:ext>
                </a:extLst>
              </a:tr>
              <a:tr h="295150">
                <a:tc gridSpan="2">
                  <a:txBody>
                    <a:bodyPr/>
                    <a:lstStyle/>
                    <a:p>
                      <a:pPr marL="0" marR="0" algn="just">
                        <a:spcBef>
                          <a:spcPts val="0"/>
                        </a:spcBef>
                        <a:spcAft>
                          <a:spcPts val="0"/>
                        </a:spcAft>
                      </a:pP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kern="1200" dirty="0">
                          <a:solidFill>
                            <a:schemeClr val="dk1"/>
                          </a:solidFill>
                          <a:effectLst/>
                          <a:latin typeface="Calibri" panose="020F0502020204030204" pitchFamily="34" charset="0"/>
                          <a:ea typeface="+mn-ea"/>
                          <a:cs typeface="Calibri" panose="020F0502020204030204" pitchFamily="34" charset="0"/>
                        </a:rPr>
                        <a:t>11. </a:t>
                      </a:r>
                      <a:r>
                        <a:rPr lang="en-US" sz="1800" b="0" kern="1200" dirty="0" err="1">
                          <a:solidFill>
                            <a:schemeClr val="dk1"/>
                          </a:solidFill>
                          <a:effectLst/>
                          <a:latin typeface="Calibri" panose="020F0502020204030204" pitchFamily="34" charset="0"/>
                          <a:ea typeface="+mn-ea"/>
                          <a:cs typeface="Calibri" panose="020F0502020204030204" pitchFamily="34" charset="0"/>
                        </a:rPr>
                        <a:t>Hiển</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thị</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thông</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báo</a:t>
                      </a:r>
                      <a:r>
                        <a:rPr lang="en-US" sz="1800" b="0" kern="1200" dirty="0">
                          <a:solidFill>
                            <a:schemeClr val="dk1"/>
                          </a:solidFill>
                          <a:effectLst/>
                          <a:latin typeface="Calibri" panose="020F0502020204030204" pitchFamily="34" charset="0"/>
                          <a:ea typeface="+mn-ea"/>
                          <a:cs typeface="Calibri" panose="020F0502020204030204" pitchFamily="34" charset="0"/>
                        </a:rPr>
                        <a:t> notification</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879138809"/>
                  </a:ext>
                </a:extLst>
              </a:tr>
            </a:tbl>
          </a:graphicData>
        </a:graphic>
      </p:graphicFrame>
    </p:spTree>
    <p:extLst>
      <p:ext uri="{BB962C8B-B14F-4D97-AF65-F5344CB8AC3E}">
        <p14:creationId xmlns:p14="http://schemas.microsoft.com/office/powerpoint/2010/main" val="375866401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5295274" y="5358469"/>
            <a:ext cx="2451726" cy="661332"/>
          </a:xfrm>
        </p:spPr>
        <p:txBody>
          <a:bodyPr>
            <a:noAutofit/>
          </a:bodyPr>
          <a:lstStyle/>
          <a:p>
            <a:pPr algn="l"/>
            <a:r>
              <a:rPr lang="vi-VN" sz="2400" cap="none" dirty="0">
                <a:latin typeface="Calibri" panose="020F0502020204030204" pitchFamily="34" charset="0"/>
                <a:cs typeface="Calibri" panose="020F0502020204030204" pitchFamily="34" charset="0"/>
              </a:rPr>
              <a:t>Đặc tả use case</a:t>
            </a:r>
            <a:endParaRPr lang="en-US" sz="2400" cap="none" dirty="0">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1C7EDDD9-7255-4DD1-9507-D48FA31E9937}"/>
              </a:ext>
            </a:extLst>
          </p:cNvPr>
          <p:cNvGraphicFramePr>
            <a:graphicFrameLocks noGrp="1"/>
          </p:cNvGraphicFramePr>
          <p:nvPr>
            <p:extLst>
              <p:ext uri="{D42A27DB-BD31-4B8C-83A1-F6EECF244321}">
                <p14:modId xmlns:p14="http://schemas.microsoft.com/office/powerpoint/2010/main" val="3714546009"/>
              </p:ext>
            </p:extLst>
          </p:nvPr>
        </p:nvGraphicFramePr>
        <p:xfrm>
          <a:off x="0" y="0"/>
          <a:ext cx="12192000" cy="6857996"/>
        </p:xfrm>
        <a:graphic>
          <a:graphicData uri="http://schemas.openxmlformats.org/drawingml/2006/table">
            <a:tbl>
              <a:tblPr firstRow="1">
                <a:tableStyleId>{5C22544A-7EE6-4342-B048-85BDC9FD1C3A}</a:tableStyleId>
              </a:tblPr>
              <a:tblGrid>
                <a:gridCol w="2414180">
                  <a:extLst>
                    <a:ext uri="{9D8B030D-6E8A-4147-A177-3AD203B41FA5}">
                      <a16:colId xmlns:a16="http://schemas.microsoft.com/office/drawing/2014/main" val="2813167580"/>
                    </a:ext>
                  </a:extLst>
                </a:gridCol>
                <a:gridCol w="1186448">
                  <a:extLst>
                    <a:ext uri="{9D8B030D-6E8A-4147-A177-3AD203B41FA5}">
                      <a16:colId xmlns:a16="http://schemas.microsoft.com/office/drawing/2014/main" val="4004606264"/>
                    </a:ext>
                  </a:extLst>
                </a:gridCol>
                <a:gridCol w="8591372">
                  <a:extLst>
                    <a:ext uri="{9D8B030D-6E8A-4147-A177-3AD203B41FA5}">
                      <a16:colId xmlns:a16="http://schemas.microsoft.com/office/drawing/2014/main" val="1391385595"/>
                    </a:ext>
                  </a:extLst>
                </a:gridCol>
              </a:tblGrid>
              <a:tr h="423830">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Mã</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usecase</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gridSpan="2">
                  <a:txBody>
                    <a:bodyPr/>
                    <a:lstStyle/>
                    <a:p>
                      <a:pPr marL="0" marR="0" algn="just">
                        <a:spcBef>
                          <a:spcPts val="0"/>
                        </a:spcBef>
                        <a:spcAft>
                          <a:spcPts val="0"/>
                        </a:spcAft>
                      </a:pPr>
                      <a:r>
                        <a:rPr lang="en-US" sz="1800" b="1" dirty="0">
                          <a:solidFill>
                            <a:schemeClr val="tx1"/>
                          </a:solidFill>
                          <a:effectLst/>
                          <a:latin typeface="Calibri" panose="020F0502020204030204" pitchFamily="34" charset="0"/>
                          <a:cs typeface="Calibri" panose="020F0502020204030204" pitchFamily="34" charset="0"/>
                        </a:rPr>
                        <a:t>UC0</a:t>
                      </a:r>
                      <a:r>
                        <a:rPr lang="vi-VN" sz="1800" b="1" dirty="0">
                          <a:solidFill>
                            <a:schemeClr val="tx1"/>
                          </a:solidFill>
                          <a:effectLst/>
                          <a:latin typeface="Calibri" panose="020F0502020204030204" pitchFamily="34" charset="0"/>
                          <a:cs typeface="Calibri" panose="020F0502020204030204" pitchFamily="34" charset="0"/>
                        </a:rPr>
                        <a:t>11</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763723693"/>
                  </a:ext>
                </a:extLst>
              </a:tr>
              <a:tr h="423830">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Tác</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nhân</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b="0" dirty="0">
                          <a:solidFill>
                            <a:schemeClr val="tx1"/>
                          </a:solidFill>
                          <a:effectLst/>
                          <a:latin typeface="Calibri" panose="020F0502020204030204" pitchFamily="34" charset="0"/>
                          <a:cs typeface="Calibri" panose="020F0502020204030204" pitchFamily="34" charset="0"/>
                        </a:rPr>
                        <a:t>Người dùng</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310034867"/>
                  </a:ext>
                </a:extLst>
              </a:tr>
              <a:tr h="831473">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Mô</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tả</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tabLst>
                          <a:tab pos="178435" algn="l"/>
                        </a:tabLst>
                      </a:pPr>
                      <a:r>
                        <a:rPr lang="vi-VN" sz="1800" b="0" dirty="0">
                          <a:solidFill>
                            <a:schemeClr val="tx1"/>
                          </a:solidFill>
                          <a:effectLst/>
                          <a:latin typeface="Calibri" panose="020F0502020204030204" pitchFamily="34" charset="0"/>
                          <a:cs typeface="Calibri" panose="020F0502020204030204" pitchFamily="34" charset="0"/>
                        </a:rPr>
                        <a:t>Người dùng tạo mới thông tin trẻ em cùng với việc hệ thống tự động phát sinh các mũi tiêm tương ứng</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tabLst>
                          <a:tab pos="178435" algn="l"/>
                        </a:tabLs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567480299"/>
                  </a:ext>
                </a:extLst>
              </a:tr>
              <a:tr h="498167">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Điều</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trước</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b="0">
                          <a:solidFill>
                            <a:schemeClr val="tx1"/>
                          </a:solidFill>
                          <a:effectLst/>
                          <a:latin typeface="Calibri" panose="020F0502020204030204" pitchFamily="34" charset="0"/>
                          <a:ea typeface="MS Mincho" panose="02020609040205080304" pitchFamily="49" charset="-128"/>
                          <a:cs typeface="Calibri" panose="020F0502020204030204" pitchFamily="34" charset="0"/>
                        </a:rPr>
                        <a:t>Khởi động app</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194406561"/>
                  </a:ext>
                </a:extLst>
              </a:tr>
              <a:tr h="415737">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Điều</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sau</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en-US" sz="1800" b="0" kern="1200" dirty="0" err="1">
                          <a:solidFill>
                            <a:schemeClr val="tx1"/>
                          </a:solidFill>
                          <a:effectLst/>
                          <a:latin typeface="Calibri" panose="020F0502020204030204" pitchFamily="34" charset="0"/>
                          <a:ea typeface="+mn-ea"/>
                          <a:cs typeface="Calibri" panose="020F0502020204030204" pitchFamily="34" charset="0"/>
                        </a:rPr>
                        <a:t>Lưu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dữ</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liệu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vừa</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tạo</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xuống</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cơ</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sở</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dữ</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liệu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và</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hiển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thị</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vừa</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thêm</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trong</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danh</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sách</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em</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060982847"/>
                  </a:ext>
                </a:extLst>
              </a:tr>
              <a:tr h="423830">
                <a:tc gridSpan="3">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Luồng</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sự</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phụ</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291393035"/>
                  </a:ext>
                </a:extLst>
              </a:tr>
              <a:tr h="423830">
                <a:tc gridSpan="2">
                  <a:txBody>
                    <a:bodyPr/>
                    <a:lstStyle/>
                    <a:p>
                      <a:pPr marL="0" marR="0" algn="just">
                        <a:spcBef>
                          <a:spcPts val="0"/>
                        </a:spcBef>
                        <a:spcAft>
                          <a:spcPts val="0"/>
                        </a:spcAft>
                      </a:pPr>
                      <a:r>
                        <a:rPr lang="en-US" sz="1800" b="1">
                          <a:solidFill>
                            <a:schemeClr val="tx1"/>
                          </a:solidFill>
                          <a:effectLst/>
                          <a:latin typeface="Calibri" panose="020F0502020204030204" pitchFamily="34" charset="0"/>
                          <a:cs typeface="Calibri" panose="020F0502020204030204" pitchFamily="34" charset="0"/>
                        </a:rPr>
                        <a:t>Tác nhân</a:t>
                      </a:r>
                      <a:endParaRPr lang="en-US" sz="1800" b="1">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455405245"/>
                  </a:ext>
                </a:extLst>
              </a:tr>
              <a:tr h="613088">
                <a:tc gridSpan="2">
                  <a:txBody>
                    <a:bodyPr/>
                    <a:lstStyle/>
                    <a:p>
                      <a:pPr marL="0" marR="0" algn="just">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5.1 </a:t>
                      </a:r>
                      <a:r>
                        <a:rPr lang="en-US" sz="1800" b="0" kern="1200" dirty="0" err="1">
                          <a:solidFill>
                            <a:schemeClr val="tx1"/>
                          </a:solidFill>
                          <a:effectLst/>
                          <a:latin typeface="Calibri" panose="020F0502020204030204" pitchFamily="34" charset="0"/>
                          <a:ea typeface="+mn-ea"/>
                          <a:cs typeface="Calibri" panose="020F0502020204030204" pitchFamily="34" charset="0"/>
                        </a:rPr>
                        <a:t>Chọn</a:t>
                      </a:r>
                      <a:r>
                        <a:rPr lang="en-US" sz="1800" b="0" kern="1200" dirty="0">
                          <a:solidFill>
                            <a:schemeClr val="tx1"/>
                          </a:solidFill>
                          <a:effectLst/>
                          <a:latin typeface="Calibri" panose="020F0502020204030204" pitchFamily="34" charset="0"/>
                          <a:ea typeface="+mn-ea"/>
                          <a:cs typeface="Calibri" panose="020F0502020204030204" pitchFamily="34" charset="0"/>
                        </a:rPr>
                        <a:t> icon quay </a:t>
                      </a:r>
                      <a:r>
                        <a:rPr lang="en-US" sz="1800" b="0" kern="1200" dirty="0" err="1">
                          <a:solidFill>
                            <a:schemeClr val="tx1"/>
                          </a:solidFill>
                          <a:effectLst/>
                          <a:latin typeface="Calibri" panose="020F0502020204030204" pitchFamily="34" charset="0"/>
                          <a:ea typeface="+mn-ea"/>
                          <a:cs typeface="Calibri" panose="020F0502020204030204" pitchFamily="34" charset="0"/>
                        </a:rPr>
                        <a:t>lại</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trên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thanh</a:t>
                      </a:r>
                      <a:r>
                        <a:rPr lang="en-US" sz="1800" b="0" kern="1200" dirty="0">
                          <a:solidFill>
                            <a:schemeClr val="tx1"/>
                          </a:solidFill>
                          <a:effectLst/>
                          <a:latin typeface="Calibri" panose="020F0502020204030204" pitchFamily="34" charset="0"/>
                          <a:ea typeface="+mn-ea"/>
                          <a:cs typeface="Calibri" panose="020F0502020204030204" pitchFamily="34" charset="0"/>
                        </a:rPr>
                        <a:t> task bar</a:t>
                      </a: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273338977"/>
                  </a:ext>
                </a:extLst>
              </a:tr>
              <a:tr h="919633">
                <a:tc gridSpan="2">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6.1</a:t>
                      </a:r>
                      <a:r>
                        <a:rPr lang="vi-VN" sz="1800" b="0" dirty="0">
                          <a:solidFill>
                            <a:schemeClr val="tx1"/>
                          </a:solidFill>
                          <a:effectLst/>
                          <a:latin typeface="Calibri" panose="020F0502020204030204" pitchFamily="34" charset="0"/>
                          <a:cs typeface="Calibri" panose="020F0502020204030204" pitchFamily="34" charset="0"/>
                        </a:rPr>
                        <a:t> Quay lại activity home</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920394151"/>
                  </a:ext>
                </a:extLst>
              </a:tr>
              <a:tr h="423830">
                <a:tc gridSpan="3">
                  <a:txBody>
                    <a:bodyPr/>
                    <a:lstStyle/>
                    <a:p>
                      <a:pPr marL="0" marR="0" algn="just">
                        <a:spcBef>
                          <a:spcPts val="0"/>
                        </a:spcBef>
                        <a:spcAft>
                          <a:spcPts val="0"/>
                        </a:spcAft>
                      </a:pPr>
                      <a:r>
                        <a:rPr lang="vi-VN"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rPr>
                        <a:t>Luồng sự kiện ngoại lệ</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800" b="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4190377435"/>
                  </a:ext>
                </a:extLst>
              </a:tr>
              <a:tr h="423830">
                <a:tc gridSpan="2">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Tác</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nhân</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550493763"/>
                  </a:ext>
                </a:extLst>
              </a:tr>
              <a:tr h="613088">
                <a:tc gridSpan="2">
                  <a:txBody>
                    <a:bodyPr/>
                    <a:lstStyle/>
                    <a:p>
                      <a:pPr marL="0" marR="0" algn="just">
                        <a:spcBef>
                          <a:spcPts val="0"/>
                        </a:spcBef>
                        <a:spcAft>
                          <a:spcPts val="0"/>
                        </a:spcAft>
                      </a:pP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8.1 </a:t>
                      </a:r>
                      <a:r>
                        <a:rPr lang="en-US" sz="1800" kern="1200" dirty="0" err="1">
                          <a:solidFill>
                            <a:schemeClr val="dk1"/>
                          </a:solidFill>
                          <a:effectLst/>
                          <a:latin typeface="Calibri" panose="020F0502020204030204" pitchFamily="34" charset="0"/>
                          <a:ea typeface="+mn-ea"/>
                          <a:cs typeface="Calibri" panose="020F0502020204030204" pitchFamily="34" charset="0"/>
                        </a:rPr>
                        <a:t>Hiển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thị</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thông</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báo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nếu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sai</a:t>
                      </a:r>
                      <a:r>
                        <a:rPr lang="en-US" sz="1800" kern="1200" dirty="0">
                          <a:solidFill>
                            <a:schemeClr val="dk1"/>
                          </a:solidFill>
                          <a:effectLst/>
                          <a:latin typeface="Calibri" panose="020F0502020204030204" pitchFamily="34" charset="0"/>
                          <a:ea typeface="+mn-ea"/>
                          <a:cs typeface="Calibri" panose="020F0502020204030204" pitchFamily="34" charset="0"/>
                        </a:rPr>
                        <a:t>.</a:t>
                      </a:r>
                    </a:p>
                    <a:p>
                      <a:r>
                        <a:rPr lang="en-US" sz="1800" kern="1200" dirty="0">
                          <a:solidFill>
                            <a:schemeClr val="dk1"/>
                          </a:solidFill>
                          <a:effectLst/>
                          <a:latin typeface="Calibri" panose="020F0502020204030204" pitchFamily="34" charset="0"/>
                          <a:ea typeface="+mn-ea"/>
                          <a:cs typeface="Calibri" panose="020F0502020204030204" pitchFamily="34" charset="0"/>
                        </a:rPr>
                        <a:t>8.2 Quay </a:t>
                      </a:r>
                      <a:r>
                        <a:rPr lang="en-US" sz="1800" kern="1200" dirty="0" err="1">
                          <a:solidFill>
                            <a:schemeClr val="dk1"/>
                          </a:solidFill>
                          <a:effectLst/>
                          <a:latin typeface="Calibri" panose="020F0502020204030204" pitchFamily="34" charset="0"/>
                          <a:ea typeface="+mn-ea"/>
                          <a:cs typeface="Calibri" panose="020F0502020204030204" pitchFamily="34" charset="0"/>
                        </a:rPr>
                        <a:t>lại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bước</a:t>
                      </a:r>
                      <a:r>
                        <a:rPr lang="en-US" sz="1800" kern="1200" dirty="0">
                          <a:solidFill>
                            <a:schemeClr val="dk1"/>
                          </a:solidFill>
                          <a:effectLst/>
                          <a:latin typeface="Calibri" panose="020F0502020204030204" pitchFamily="34" charset="0"/>
                          <a:ea typeface="+mn-ea"/>
                          <a:cs typeface="Calibri" panose="020F0502020204030204" pitchFamily="34" charset="0"/>
                        </a:rPr>
                        <a:t> 5</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080756052"/>
                  </a:ext>
                </a:extLst>
              </a:tr>
              <a:tr h="423830">
                <a:tc gridSpan="2">
                  <a:txBody>
                    <a:bodyPr/>
                    <a:lstStyle/>
                    <a:p>
                      <a:pPr marL="0" marR="0" algn="just">
                        <a:spcBef>
                          <a:spcPts val="0"/>
                        </a:spcBef>
                        <a:spcAft>
                          <a:spcPts val="0"/>
                        </a:spcAft>
                      </a:pP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11.1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thị</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nếu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thời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gian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khớp</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672662632"/>
                  </a:ext>
                </a:extLst>
              </a:tr>
            </a:tbl>
          </a:graphicData>
        </a:graphic>
      </p:graphicFrame>
    </p:spTree>
    <p:extLst>
      <p:ext uri="{BB962C8B-B14F-4D97-AF65-F5344CB8AC3E}">
        <p14:creationId xmlns:p14="http://schemas.microsoft.com/office/powerpoint/2010/main" val="386930856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6" name="Title 1">
            <a:extLst>
              <a:ext uri="{FF2B5EF4-FFF2-40B4-BE49-F238E27FC236}">
                <a16:creationId xmlns:a16="http://schemas.microsoft.com/office/drawing/2014/main" id="{316A9943-80E5-4B2B-9788-DC4906C2CD8E}"/>
              </a:ext>
            </a:extLst>
          </p:cNvPr>
          <p:cNvSpPr txBox="1">
            <a:spLocks/>
          </p:cNvSpPr>
          <p:nvPr/>
        </p:nvSpPr>
        <p:spPr>
          <a:xfrm>
            <a:off x="4732024" y="6147262"/>
            <a:ext cx="33705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Ac</a:t>
            </a:r>
            <a:r>
              <a:rPr lang="vi-VN" sz="2400" cap="none" dirty="0">
                <a:latin typeface="Calibri" panose="020F0502020204030204" pitchFamily="34" charset="0"/>
                <a:ea typeface="Calibri" panose="020F0502020204030204" pitchFamily="34" charset="0"/>
                <a:cs typeface="Calibri" panose="020F0502020204030204" pitchFamily="34" charset="0"/>
              </a:rPr>
              <a:t>tivity thêm trẻ em</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D178EF36-4AB7-4107-887A-09EDEC9EA6B6}"/>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527300" y="1929468"/>
            <a:ext cx="7112000" cy="4103031"/>
          </a:xfrm>
        </p:spPr>
      </p:pic>
    </p:spTree>
    <p:extLst>
      <p:ext uri="{BB962C8B-B14F-4D97-AF65-F5344CB8AC3E}">
        <p14:creationId xmlns:p14="http://schemas.microsoft.com/office/powerpoint/2010/main" val="3546532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pic>
        <p:nvPicPr>
          <p:cNvPr id="11" name="Content Placeholder 10">
            <a:extLst>
              <a:ext uri="{FF2B5EF4-FFF2-40B4-BE49-F238E27FC236}">
                <a16:creationId xmlns:a16="http://schemas.microsoft.com/office/drawing/2014/main" id="{AFDCA96B-7357-4601-81A2-EC28E8B9285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910574" y="1691481"/>
            <a:ext cx="6931926" cy="4066253"/>
          </a:xfrm>
        </p:spPr>
      </p:pic>
      <p:sp>
        <p:nvSpPr>
          <p:cNvPr id="12" name="Title 1">
            <a:extLst>
              <a:ext uri="{FF2B5EF4-FFF2-40B4-BE49-F238E27FC236}">
                <a16:creationId xmlns:a16="http://schemas.microsoft.com/office/drawing/2014/main" id="{8A536B01-EC95-4658-81A3-0EA54EF75EEA}"/>
              </a:ext>
            </a:extLst>
          </p:cNvPr>
          <p:cNvSpPr txBox="1">
            <a:spLocks/>
          </p:cNvSpPr>
          <p:nvPr/>
        </p:nvSpPr>
        <p:spPr>
          <a:xfrm>
            <a:off x="5223512" y="5851843"/>
            <a:ext cx="17449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lớp</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36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757800" y="5851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dữ liệu quan hệ</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3A94569D-FAF3-4E97-A579-CD5D36D8F2E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615689" y="1716881"/>
            <a:ext cx="7696711" cy="3959746"/>
          </a:xfrm>
        </p:spPr>
      </p:pic>
    </p:spTree>
    <p:extLst>
      <p:ext uri="{BB962C8B-B14F-4D97-AF65-F5344CB8AC3E}">
        <p14:creationId xmlns:p14="http://schemas.microsoft.com/office/powerpoint/2010/main" val="323561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389756"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tạo bé mới</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DE8C8F55-BFE2-491D-A423-F528D2130018}"/>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006170" y="1929466"/>
            <a:ext cx="1747862" cy="3424237"/>
          </a:xfrm>
        </p:spPr>
      </p:pic>
      <p:sp>
        <p:nvSpPr>
          <p:cNvPr id="13" name="Title 1">
            <a:extLst>
              <a:ext uri="{FF2B5EF4-FFF2-40B4-BE49-F238E27FC236}">
                <a16:creationId xmlns:a16="http://schemas.microsoft.com/office/drawing/2014/main" id="{05FE8D2C-E08F-47DD-A3FF-ABEC14C53444}"/>
              </a:ext>
            </a:extLst>
          </p:cNvPr>
          <p:cNvSpPr txBox="1">
            <a:spLocks/>
          </p:cNvSpPr>
          <p:nvPr/>
        </p:nvSpPr>
        <p:spPr>
          <a:xfrm>
            <a:off x="297316"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sổ tiêm chủng</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606DE621-8839-441A-94D3-E216F6146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74" y="1929466"/>
            <a:ext cx="1747862" cy="3424237"/>
          </a:xfrm>
          <a:prstGeom prst="rect">
            <a:avLst/>
          </a:prstGeom>
        </p:spPr>
      </p:pic>
      <p:sp>
        <p:nvSpPr>
          <p:cNvPr id="17" name="Title 1">
            <a:extLst>
              <a:ext uri="{FF2B5EF4-FFF2-40B4-BE49-F238E27FC236}">
                <a16:creationId xmlns:a16="http://schemas.microsoft.com/office/drawing/2014/main" id="{7BA1B39E-D117-4FC8-9737-A6C5CF081579}"/>
              </a:ext>
            </a:extLst>
          </p:cNvPr>
          <p:cNvSpPr txBox="1">
            <a:spLocks/>
          </p:cNvSpPr>
          <p:nvPr/>
        </p:nvSpPr>
        <p:spPr>
          <a:xfrm>
            <a:off x="7907914" y="5597843"/>
            <a:ext cx="3570191"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mũi tiêm của bé</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8" name="Content Placeholder 6">
            <a:extLst>
              <a:ext uri="{FF2B5EF4-FFF2-40B4-BE49-F238E27FC236}">
                <a16:creationId xmlns:a16="http://schemas.microsoft.com/office/drawing/2014/main" id="{BD954F40-097D-463F-85FC-91A12AF4A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0627" y="1929469"/>
            <a:ext cx="1742468" cy="3424235"/>
          </a:xfrm>
          <a:prstGeom prst="rect">
            <a:avLst/>
          </a:prstGeom>
        </p:spPr>
      </p:pic>
    </p:spTree>
    <p:extLst>
      <p:ext uri="{BB962C8B-B14F-4D97-AF65-F5344CB8AC3E}">
        <p14:creationId xmlns:p14="http://schemas.microsoft.com/office/powerpoint/2010/main" val="19088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4. Demo</a:t>
            </a:r>
            <a:endParaRPr lang="en-US" dirty="0">
              <a:solidFill>
                <a:srgbClr val="FF0000"/>
              </a:solidFill>
            </a:endParaRPr>
          </a:p>
        </p:txBody>
      </p:sp>
    </p:spTree>
    <p:extLst>
      <p:ext uri="{BB962C8B-B14F-4D97-AF65-F5344CB8AC3E}">
        <p14:creationId xmlns:p14="http://schemas.microsoft.com/office/powerpoint/2010/main" val="336596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usecase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đầy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vi-VN" sz="2400" cap="none" dirty="0">
                <a:effectLst/>
                <a:latin typeface="Calibri" panose="020F0502020204030204" pitchFamily="34" charset="0"/>
                <a:ea typeface="Calibri" panose="020F0502020204030204" pitchFamily="34" charset="0"/>
                <a:cs typeface="Calibri" panose="020F0502020204030204" pitchFamily="34" charset="0"/>
              </a:rPr>
              <a:t>.</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Đ</a:t>
            </a:r>
            <a:r>
              <a:rPr lang="vi-VN" sz="2400" cap="none" dirty="0">
                <a:latin typeface="Calibri" panose="020F0502020204030204" pitchFamily="34" charset="0"/>
                <a:ea typeface="Calibri" panose="020F0502020204030204" pitchFamily="34" charset="0"/>
                <a:cs typeface="Calibri" panose="020F0502020204030204" pitchFamily="34" charset="0"/>
              </a:rPr>
              <a:t>ã thực hiện được thông báo khi có mũi tiêm đến ngày tiêm</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Quản lý thông báo</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sức khỏe trẻ em và thống kê sức khỏe</a:t>
            </a:r>
          </a:p>
          <a:p>
            <a:pPr>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Xử lý: ràng buộc dữ liệu của các mũi tiêm.</a:t>
            </a:r>
          </a:p>
          <a:p>
            <a:pPr marL="0" marR="0" indent="0">
              <a:lnSpc>
                <a:spcPct val="107000"/>
              </a:lnSpc>
              <a:spcBef>
                <a:spcPts val="0"/>
              </a:spcBef>
              <a:spcAft>
                <a:spcPts val="800"/>
              </a:spcAft>
              <a:buNone/>
            </a:pP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696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
            <a:extLst>
              <a:ext uri="{FF2B5EF4-FFF2-40B4-BE49-F238E27FC236}">
                <a16:creationId xmlns:a16="http://schemas.microsoft.com/office/drawing/2014/main" id="{E2ABE509-8516-42E2-942F-BED2D634010B}"/>
              </a:ext>
            </a:extLst>
          </p:cNvPr>
          <p:cNvSpPr txBox="1"/>
          <p:nvPr/>
        </p:nvSpPr>
        <p:spPr>
          <a:xfrm>
            <a:off x="355307" y="2733719"/>
            <a:ext cx="3312125" cy="83099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altLang="zh-CN" sz="4800" b="1" dirty="0">
                <a:solidFill>
                  <a:schemeClr val="accent1"/>
                </a:solidFill>
                <a:latin typeface="+mj-lt"/>
                <a:ea typeface="+mj-ea"/>
                <a:cs typeface="经典综艺体简" panose="02010609000101010101" pitchFamily="49" charset="-122"/>
              </a:rPr>
              <a:t>NỘI DUNG</a:t>
            </a:r>
            <a:endParaRPr lang="en-US" altLang="zh-CN" sz="4800" b="1" dirty="0">
              <a:solidFill>
                <a:schemeClr val="accent1"/>
              </a:solidFill>
              <a:latin typeface="+mj-lt"/>
              <a:ea typeface="+mj-ea"/>
              <a:cs typeface="经典综艺体简" panose="02010609000101010101" pitchFamily="49" charset="-122"/>
            </a:endParaRPr>
          </a:p>
        </p:txBody>
      </p:sp>
      <p:grpSp>
        <p:nvGrpSpPr>
          <p:cNvPr id="41" name="组合 3">
            <a:extLst>
              <a:ext uri="{FF2B5EF4-FFF2-40B4-BE49-F238E27FC236}">
                <a16:creationId xmlns:a16="http://schemas.microsoft.com/office/drawing/2014/main" id="{5FE3C4F4-AA7C-4791-A832-920F6286313F}"/>
              </a:ext>
            </a:extLst>
          </p:cNvPr>
          <p:cNvGrpSpPr/>
          <p:nvPr/>
        </p:nvGrpSpPr>
        <p:grpSpPr>
          <a:xfrm>
            <a:off x="5084428" y="598974"/>
            <a:ext cx="5747150" cy="1113060"/>
            <a:chOff x="6096000" y="2037024"/>
            <a:chExt cx="5061857" cy="1294311"/>
          </a:xfrm>
        </p:grpSpPr>
        <p:sp>
          <p:nvSpPr>
            <p:cNvPr id="55" name="文本框 4">
              <a:extLst>
                <a:ext uri="{FF2B5EF4-FFF2-40B4-BE49-F238E27FC236}">
                  <a16:creationId xmlns:a16="http://schemas.microsoft.com/office/drawing/2014/main" id="{5D962DC2-FD4A-48DB-924A-7F593393CFB9}"/>
                </a:ext>
              </a:extLst>
            </p:cNvPr>
            <p:cNvSpPr txBox="1"/>
            <p:nvPr/>
          </p:nvSpPr>
          <p:spPr>
            <a:xfrm>
              <a:off x="6123898" y="2037024"/>
              <a:ext cx="1463862"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schemeClr val="tx2">
                      <a:lumMod val="75000"/>
                    </a:schemeClr>
                  </a:solidFill>
                  <a:latin typeface="Calibri" panose="020F0502020204030204" pitchFamily="34" charset="0"/>
                </a:rPr>
                <a:t>Giới thiệu</a:t>
              </a:r>
              <a:endParaRPr lang="en-US" altLang="zh-CN" sz="2400" b="1" dirty="0">
                <a:solidFill>
                  <a:schemeClr val="tx2">
                    <a:lumMod val="75000"/>
                  </a:schemeClr>
                </a:solidFill>
                <a:latin typeface="Calibri" panose="020F0502020204030204" pitchFamily="34" charset="0"/>
              </a:endParaRPr>
            </a:p>
          </p:txBody>
        </p:sp>
        <p:sp>
          <p:nvSpPr>
            <p:cNvPr id="56" name="文本框 5">
              <a:extLst>
                <a:ext uri="{FF2B5EF4-FFF2-40B4-BE49-F238E27FC236}">
                  <a16:creationId xmlns:a16="http://schemas.microsoft.com/office/drawing/2014/main" id="{95DA7FCD-99D0-4945-9798-86179DD1C09E}"/>
                </a:ext>
              </a:extLst>
            </p:cNvPr>
            <p:cNvSpPr txBox="1"/>
            <p:nvPr/>
          </p:nvSpPr>
          <p:spPr>
            <a:xfrm>
              <a:off x="6096000" y="2508177"/>
              <a:ext cx="5061857" cy="82315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quan</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Mục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tiêu</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r>
                <a:rPr lang="en-US" altLang="zh-CN" sz="2000" dirty="0">
                  <a:solidFill>
                    <a:schemeClr val="tx2">
                      <a:lumMod val="75000"/>
                    </a:schemeClr>
                  </a:solidFill>
                  <a:latin typeface="Calibri" panose="020F0502020204030204" pitchFamily="34" charset="0"/>
                </a:rPr>
                <a:t>/Phi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endParaRPr lang="en-US" altLang="zh-CN" sz="2000" dirty="0">
                <a:solidFill>
                  <a:schemeClr val="tx2">
                    <a:lumMod val="75000"/>
                  </a:schemeClr>
                </a:solidFill>
                <a:latin typeface="Calibri" panose="020F0502020204030204" pitchFamily="34" charset="0"/>
              </a:endParaRPr>
            </a:p>
            <a:p>
              <a:r>
                <a:rPr lang="en-US" altLang="zh-CN" sz="2000" dirty="0" err="1">
                  <a:solidFill>
                    <a:schemeClr val="tx2">
                      <a:lumMod val="75000"/>
                    </a:schemeClr>
                  </a:solidFill>
                  <a:latin typeface="Calibri" panose="020F0502020204030204" pitchFamily="34" charset="0"/>
                </a:rPr>
                <a:t>Phạm</a:t>
              </a:r>
              <a:r>
                <a:rPr lang="en-US" altLang="zh-CN" sz="2000" dirty="0">
                  <a:solidFill>
                    <a:schemeClr val="tx2">
                      <a:lumMod val="75000"/>
                    </a:schemeClr>
                  </a:solidFill>
                  <a:latin typeface="Calibri" panose="020F0502020204030204" pitchFamily="34" charset="0"/>
                </a:rPr>
                <a:t> vi</a:t>
              </a:r>
            </a:p>
          </p:txBody>
        </p:sp>
      </p:grpSp>
      <p:sp>
        <p:nvSpPr>
          <p:cNvPr id="42" name="文本框 15">
            <a:extLst>
              <a:ext uri="{FF2B5EF4-FFF2-40B4-BE49-F238E27FC236}">
                <a16:creationId xmlns:a16="http://schemas.microsoft.com/office/drawing/2014/main" id="{12423875-FA29-4D5F-8615-DD43D2EBB2DB}"/>
              </a:ext>
            </a:extLst>
          </p:cNvPr>
          <p:cNvSpPr txBox="1"/>
          <p:nvPr/>
        </p:nvSpPr>
        <p:spPr>
          <a:xfrm>
            <a:off x="4312628" y="5989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01.</a:t>
            </a:r>
          </a:p>
        </p:txBody>
      </p:sp>
      <p:sp>
        <p:nvSpPr>
          <p:cNvPr id="43" name="文本框 17">
            <a:extLst>
              <a:ext uri="{FF2B5EF4-FFF2-40B4-BE49-F238E27FC236}">
                <a16:creationId xmlns:a16="http://schemas.microsoft.com/office/drawing/2014/main" id="{613B0434-B2E7-413E-A094-9AD85BDDF703}"/>
              </a:ext>
            </a:extLst>
          </p:cNvPr>
          <p:cNvSpPr txBox="1"/>
          <p:nvPr/>
        </p:nvSpPr>
        <p:spPr>
          <a:xfrm>
            <a:off x="4312631" y="1849661"/>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02.</a:t>
            </a:r>
          </a:p>
        </p:txBody>
      </p:sp>
      <p:sp>
        <p:nvSpPr>
          <p:cNvPr id="44" name="文本框 18">
            <a:extLst>
              <a:ext uri="{FF2B5EF4-FFF2-40B4-BE49-F238E27FC236}">
                <a16:creationId xmlns:a16="http://schemas.microsoft.com/office/drawing/2014/main" id="{CC380332-F3C1-47C1-BD3D-6F0E25AABB05}"/>
              </a:ext>
            </a:extLst>
          </p:cNvPr>
          <p:cNvSpPr txBox="1"/>
          <p:nvPr/>
        </p:nvSpPr>
        <p:spPr>
          <a:xfrm>
            <a:off x="4312628" y="3015796"/>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03.</a:t>
            </a:r>
          </a:p>
        </p:txBody>
      </p:sp>
      <p:grpSp>
        <p:nvGrpSpPr>
          <p:cNvPr id="45" name="组合 3">
            <a:extLst>
              <a:ext uri="{FF2B5EF4-FFF2-40B4-BE49-F238E27FC236}">
                <a16:creationId xmlns:a16="http://schemas.microsoft.com/office/drawing/2014/main" id="{74C1C3B7-68DB-4EF0-9E36-B968949A0220}"/>
              </a:ext>
            </a:extLst>
          </p:cNvPr>
          <p:cNvGrpSpPr/>
          <p:nvPr/>
        </p:nvGrpSpPr>
        <p:grpSpPr>
          <a:xfrm>
            <a:off x="5079125" y="1849661"/>
            <a:ext cx="5747150" cy="805285"/>
            <a:chOff x="6096000" y="2037024"/>
            <a:chExt cx="5061857" cy="936417"/>
          </a:xfrm>
        </p:grpSpPr>
        <p:sp>
          <p:nvSpPr>
            <p:cNvPr id="53" name="文本框 4">
              <a:extLst>
                <a:ext uri="{FF2B5EF4-FFF2-40B4-BE49-F238E27FC236}">
                  <a16:creationId xmlns:a16="http://schemas.microsoft.com/office/drawing/2014/main" id="{78812DA5-B541-49C4-8907-5926A5FDBA3F}"/>
                </a:ext>
              </a:extLst>
            </p:cNvPr>
            <p:cNvSpPr txBox="1"/>
            <p:nvPr/>
          </p:nvSpPr>
          <p:spPr>
            <a:xfrm>
              <a:off x="6123898" y="2037024"/>
              <a:ext cx="1211659"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Phân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tích</a:t>
              </a:r>
              <a:endParaRPr lang="en-US" altLang="zh-CN" sz="2400" b="1" dirty="0">
                <a:solidFill>
                  <a:schemeClr val="tx2">
                    <a:lumMod val="75000"/>
                  </a:schemeClr>
                </a:solidFill>
                <a:latin typeface="Calibri" panose="020F0502020204030204" pitchFamily="34" charset="0"/>
              </a:endParaRPr>
            </a:p>
          </p:txBody>
        </p:sp>
        <p:sp>
          <p:nvSpPr>
            <p:cNvPr id="54" name="文本框 5">
              <a:extLst>
                <a:ext uri="{FF2B5EF4-FFF2-40B4-BE49-F238E27FC236}">
                  <a16:creationId xmlns:a16="http://schemas.microsoft.com/office/drawing/2014/main" id="{AC601667-C468-45B6-89A2-4F86FFF4751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tx2">
                      <a:lumMod val="75000"/>
                    </a:schemeClr>
                  </a:solidFill>
                  <a:latin typeface="Calibri" panose="020F0502020204030204" pitchFamily="34" charset="0"/>
                </a:rPr>
                <a:t>Use Case – Activity</a:t>
              </a:r>
            </a:p>
          </p:txBody>
        </p:sp>
      </p:grpSp>
      <p:sp>
        <p:nvSpPr>
          <p:cNvPr id="46" name="文本框 18">
            <a:extLst>
              <a:ext uri="{FF2B5EF4-FFF2-40B4-BE49-F238E27FC236}">
                <a16:creationId xmlns:a16="http://schemas.microsoft.com/office/drawing/2014/main" id="{417F104B-1280-4A73-B0C0-F714BE0F0334}"/>
              </a:ext>
            </a:extLst>
          </p:cNvPr>
          <p:cNvSpPr txBox="1"/>
          <p:nvPr/>
        </p:nvSpPr>
        <p:spPr>
          <a:xfrm>
            <a:off x="4354754" y="40843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04.</a:t>
            </a:r>
          </a:p>
        </p:txBody>
      </p:sp>
      <p:sp>
        <p:nvSpPr>
          <p:cNvPr id="47" name="文本框 18">
            <a:extLst>
              <a:ext uri="{FF2B5EF4-FFF2-40B4-BE49-F238E27FC236}">
                <a16:creationId xmlns:a16="http://schemas.microsoft.com/office/drawing/2014/main" id="{8BE275BC-0DFC-4636-9D33-5F0673DFF382}"/>
              </a:ext>
            </a:extLst>
          </p:cNvPr>
          <p:cNvSpPr txBox="1"/>
          <p:nvPr/>
        </p:nvSpPr>
        <p:spPr>
          <a:xfrm>
            <a:off x="4312628" y="5014560"/>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05.</a:t>
            </a:r>
          </a:p>
        </p:txBody>
      </p:sp>
      <p:grpSp>
        <p:nvGrpSpPr>
          <p:cNvPr id="48" name="组合 3">
            <a:extLst>
              <a:ext uri="{FF2B5EF4-FFF2-40B4-BE49-F238E27FC236}">
                <a16:creationId xmlns:a16="http://schemas.microsoft.com/office/drawing/2014/main" id="{C69B8DC4-9EDB-4DA5-B7BE-CA2CE66FFEC7}"/>
              </a:ext>
            </a:extLst>
          </p:cNvPr>
          <p:cNvGrpSpPr/>
          <p:nvPr/>
        </p:nvGrpSpPr>
        <p:grpSpPr>
          <a:xfrm>
            <a:off x="5079125" y="2991896"/>
            <a:ext cx="5747153" cy="805285"/>
            <a:chOff x="6096000" y="2037024"/>
            <a:chExt cx="5061857" cy="936417"/>
          </a:xfrm>
        </p:grpSpPr>
        <p:sp>
          <p:nvSpPr>
            <p:cNvPr id="51" name="文本框 4">
              <a:extLst>
                <a:ext uri="{FF2B5EF4-FFF2-40B4-BE49-F238E27FC236}">
                  <a16:creationId xmlns:a16="http://schemas.microsoft.com/office/drawing/2014/main" id="{28C72D13-777D-460B-AA03-CD7E6A88116D}"/>
                </a:ext>
              </a:extLst>
            </p:cNvPr>
            <p:cNvSpPr txBox="1"/>
            <p:nvPr/>
          </p:nvSpPr>
          <p:spPr>
            <a:xfrm>
              <a:off x="6123898" y="2037024"/>
              <a:ext cx="1058387"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Thiết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kế</a:t>
              </a:r>
              <a:endParaRPr lang="en-US" altLang="zh-CN" sz="2400" b="1" dirty="0">
                <a:solidFill>
                  <a:schemeClr val="tx2">
                    <a:lumMod val="75000"/>
                  </a:schemeClr>
                </a:solidFill>
                <a:latin typeface="Calibri" panose="020F0502020204030204" pitchFamily="34" charset="0"/>
              </a:endParaRPr>
            </a:p>
          </p:txBody>
        </p:sp>
        <p:sp>
          <p:nvSpPr>
            <p:cNvPr id="52" name="文本框 5">
              <a:extLst>
                <a:ext uri="{FF2B5EF4-FFF2-40B4-BE49-F238E27FC236}">
                  <a16:creationId xmlns:a16="http://schemas.microsoft.com/office/drawing/2014/main" id="{EBD63379-A971-467F-9B63-96EC8C8E50A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Thực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thể</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quát</a:t>
              </a:r>
              <a:r>
                <a:rPr lang="en-US" altLang="zh-CN" sz="2000" dirty="0">
                  <a:solidFill>
                    <a:schemeClr val="tx2">
                      <a:lumMod val="75000"/>
                    </a:schemeClr>
                  </a:solidFill>
                  <a:latin typeface="Calibri" panose="020F0502020204030204" pitchFamily="34" charset="0"/>
                </a:rPr>
                <a:t> – S</a:t>
              </a:r>
              <a:r>
                <a:rPr lang="vi-VN" altLang="zh-CN" sz="2000" dirty="0">
                  <a:solidFill>
                    <a:schemeClr val="tx2">
                      <a:lumMod val="75000"/>
                    </a:schemeClr>
                  </a:solidFill>
                  <a:latin typeface="Calibri" panose="020F0502020204030204" pitchFamily="34" charset="0"/>
                </a:rPr>
                <a:t>ơ</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đồ</a:t>
              </a:r>
              <a:r>
                <a:rPr lang="en-US" altLang="zh-CN" sz="2000" dirty="0">
                  <a:solidFill>
                    <a:schemeClr val="tx2">
                      <a:lumMod val="75000"/>
                    </a:schemeClr>
                  </a:solidFill>
                  <a:latin typeface="Calibri" panose="020F0502020204030204" pitchFamily="34" charset="0"/>
                </a:rPr>
                <a:t> CSDL</a:t>
              </a:r>
            </a:p>
          </p:txBody>
        </p:sp>
      </p:grpSp>
      <p:sp>
        <p:nvSpPr>
          <p:cNvPr id="49" name="文本框 4">
            <a:extLst>
              <a:ext uri="{FF2B5EF4-FFF2-40B4-BE49-F238E27FC236}">
                <a16:creationId xmlns:a16="http://schemas.microsoft.com/office/drawing/2014/main" id="{66305245-91B8-4B15-A92F-9E1FF8DEEFB1}"/>
              </a:ext>
            </a:extLst>
          </p:cNvPr>
          <p:cNvSpPr txBox="1"/>
          <p:nvPr/>
        </p:nvSpPr>
        <p:spPr>
          <a:xfrm>
            <a:off x="5195049" y="4266482"/>
            <a:ext cx="949299"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2">
                    <a:lumMod val="75000"/>
                  </a:schemeClr>
                </a:solidFill>
                <a:latin typeface="Calibri" panose="020F0502020204030204" pitchFamily="34" charset="0"/>
              </a:rPr>
              <a:t>Demo</a:t>
            </a:r>
          </a:p>
        </p:txBody>
      </p:sp>
      <p:sp>
        <p:nvSpPr>
          <p:cNvPr id="50" name="文本框 4">
            <a:extLst>
              <a:ext uri="{FF2B5EF4-FFF2-40B4-BE49-F238E27FC236}">
                <a16:creationId xmlns:a16="http://schemas.microsoft.com/office/drawing/2014/main" id="{854B3FBE-39BD-4D86-9181-A0E6E460298D}"/>
              </a:ext>
            </a:extLst>
          </p:cNvPr>
          <p:cNvSpPr txBox="1"/>
          <p:nvPr/>
        </p:nvSpPr>
        <p:spPr>
          <a:xfrm>
            <a:off x="5063906" y="5201784"/>
            <a:ext cx="3874137"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Kết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luận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và</a:t>
            </a:r>
            <a:r>
              <a:rPr lang="en-US" altLang="zh-CN" sz="2400" b="1" dirty="0">
                <a:solidFill>
                  <a:schemeClr val="tx2">
                    <a:lumMod val="75000"/>
                  </a:schemeClr>
                </a:solidFill>
                <a:latin typeface="Calibri" panose="020F0502020204030204" pitchFamily="34" charset="0"/>
              </a:rPr>
              <a:t> h</a:t>
            </a:r>
            <a:r>
              <a:rPr lang="vi-VN" altLang="zh-CN" sz="2400" b="1" dirty="0">
                <a:solidFill>
                  <a:schemeClr val="tx2">
                    <a:lumMod val="75000"/>
                  </a:schemeClr>
                </a:solidFill>
                <a:latin typeface="Calibri" panose="020F0502020204030204" pitchFamily="34" charset="0"/>
              </a:rPr>
              <a:t>ư</a:t>
            </a:r>
            <a:r>
              <a:rPr lang="en-US" altLang="zh-CN" sz="2400" b="1" dirty="0" err="1">
                <a:solidFill>
                  <a:schemeClr val="tx2">
                    <a:lumMod val="75000"/>
                  </a:schemeClr>
                </a:solidFill>
                <a:latin typeface="Calibri" panose="020F0502020204030204" pitchFamily="34" charset="0"/>
              </a:rPr>
              <a:t>ớng</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phát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triển</a:t>
            </a:r>
            <a:endParaRPr lang="en-US" altLang="zh-CN" sz="2400" b="1" dirty="0">
              <a:solidFill>
                <a:schemeClr val="tx2">
                  <a:lumMod val="75000"/>
                </a:schemeClr>
              </a:solidFill>
              <a:latin typeface="Calibri" panose="020F0502020204030204" pitchFamily="34" charset="0"/>
            </a:endParaRPr>
          </a:p>
        </p:txBody>
      </p:sp>
    </p:spTree>
    <p:extLst>
      <p:ext uri="{BB962C8B-B14F-4D97-AF65-F5344CB8AC3E}">
        <p14:creationId xmlns:p14="http://schemas.microsoft.com/office/powerpoint/2010/main" val="1137223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Hướng phát triển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Đưa ứng dụng có thể sử dụng được trực tuyến.</a:t>
            </a:r>
          </a:p>
          <a:p>
            <a:pPr lvl="1">
              <a:lnSpc>
                <a:spcPct val="107000"/>
              </a:lnSpc>
              <a:spcBef>
                <a:spcPts val="0"/>
              </a:spcBef>
              <a:spcAft>
                <a:spcPts val="800"/>
              </a:spcAft>
              <a:buFont typeface="Wingdings" panose="05000000000000000000" pitchFamily="2" charset="2"/>
              <a:buChar char="Ø"/>
            </a:pPr>
            <a:r>
              <a:rPr lang="vi-VN" sz="2400" cap="none" dirty="0">
                <a:effectLst/>
                <a:latin typeface="Calibri" panose="020F0502020204030204" pitchFamily="34" charset="0"/>
                <a:ea typeface="Calibri" panose="020F0502020204030204" pitchFamily="34" charset="0"/>
                <a:cs typeface="Calibri" panose="020F0502020204030204" pitchFamily="34" charset="0"/>
              </a:rPr>
              <a:t>Kết nối với cơ sở y tế.</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Chỉnh sửa giao diện thân thiện hơn.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nâng cao về thông báo.</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24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9">
            <a:extLst>
              <a:ext uri="{FF2B5EF4-FFF2-40B4-BE49-F238E27FC236}">
                <a16:creationId xmlns:a16="http://schemas.microsoft.com/office/drawing/2014/main" id="{7A6088A1-0E7A-4B16-88F5-0739F5354239}"/>
              </a:ext>
            </a:extLst>
          </p:cNvPr>
          <p:cNvSpPr txBox="1"/>
          <p:nvPr/>
        </p:nvSpPr>
        <p:spPr>
          <a:xfrm>
            <a:off x="2564310" y="1108006"/>
            <a:ext cx="7967473" cy="1569660"/>
          </a:xfrm>
          <a:prstGeom prst="rect">
            <a:avLst/>
          </a:prstGeom>
          <a:noFill/>
        </p:spPr>
        <p:txBody>
          <a:bodyPr wrap="square" rtlCol="0">
            <a:spAutoFit/>
            <a:scene3d>
              <a:camera prst="orthographicFront"/>
              <a:lightRig rig="threePt" dir="t"/>
            </a:scene3d>
            <a:sp3d contourW="12700"/>
          </a:bodyPr>
          <a:lstStyle/>
          <a:p>
            <a:r>
              <a:rPr lang="en-US" altLang="zh-CN" sz="4800" b="1" dirty="0" err="1">
                <a:solidFill>
                  <a:schemeClr val="accent5"/>
                </a:solidFill>
                <a:latin typeface="Calibri" panose="020F0502020204030204" pitchFamily="34" charset="0"/>
                <a:ea typeface="+mj-ea"/>
              </a:rPr>
              <a:t>Cám</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ơn</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Thầy</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Cô</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và</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các</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bạn</a:t>
            </a:r>
            <a:r>
              <a:rPr lang="en-US" altLang="zh-CN" sz="4800" b="1" dirty="0">
                <a:solidFill>
                  <a:schemeClr val="accent5"/>
                </a:solidFill>
                <a:latin typeface="Calibri" panose="020F0502020204030204" pitchFamily="34" charset="0"/>
                <a:ea typeface="+mj-ea"/>
              </a:rPr>
              <a:t> </a:t>
            </a:r>
          </a:p>
          <a:p>
            <a:r>
              <a:rPr lang="en-US" altLang="zh-CN" sz="4800" b="1" dirty="0" err="1">
                <a:solidFill>
                  <a:schemeClr val="accent5"/>
                </a:solidFill>
                <a:latin typeface="Calibri" panose="020F0502020204030204" pitchFamily="34" charset="0"/>
                <a:ea typeface="+mj-ea"/>
              </a:rPr>
              <a:t>đã</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chú</a:t>
            </a:r>
            <a:r>
              <a:rPr lang="en-US" altLang="zh-CN" sz="4800" b="1" dirty="0">
                <a:solidFill>
                  <a:schemeClr val="accent5"/>
                </a:solidFill>
                <a:latin typeface="Calibri" panose="020F0502020204030204" pitchFamily="34" charset="0"/>
                <a:ea typeface="+mj-ea"/>
              </a:rPr>
              <a:t> ý </a:t>
            </a:r>
            <a:r>
              <a:rPr lang="en-US" altLang="zh-CN" sz="4800" b="1" dirty="0" err="1">
                <a:solidFill>
                  <a:schemeClr val="accent5"/>
                </a:solidFill>
                <a:latin typeface="Calibri" panose="020F0502020204030204" pitchFamily="34" charset="0"/>
                <a:ea typeface="+mj-ea"/>
              </a:rPr>
              <a:t>lắng</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nghe</a:t>
            </a:r>
            <a:r>
              <a:rPr lang="en-US" altLang="zh-CN" sz="4800" b="1" dirty="0">
                <a:solidFill>
                  <a:schemeClr val="accent5"/>
                </a:solidFill>
                <a:latin typeface="Calibri" panose="020F0502020204030204" pitchFamily="34" charset="0"/>
                <a:ea typeface="+mj-ea"/>
              </a:rPr>
              <a:t>!</a:t>
            </a:r>
          </a:p>
        </p:txBody>
      </p:sp>
    </p:spTree>
    <p:extLst>
      <p:ext uri="{BB962C8B-B14F-4D97-AF65-F5344CB8AC3E}">
        <p14:creationId xmlns:p14="http://schemas.microsoft.com/office/powerpoint/2010/main" val="28262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type="body" sz="half" idx="2"/>
          </p:nvPr>
        </p:nvSpPr>
        <p:spPr>
          <a:xfrm>
            <a:off x="913794" y="1853967"/>
            <a:ext cx="5934949" cy="3937232"/>
          </a:xfrm>
        </p:spPr>
        <p:txBody>
          <a:bodyPr>
            <a:noAutofit/>
          </a:bodyPr>
          <a:lstStyle/>
          <a:p>
            <a:pPr marL="285750" indent="-285750" algn="l">
              <a:buFont typeface="Arial" panose="020B0604020202020204" pitchFamily="34" charset="0"/>
              <a:buChar char="•"/>
            </a:pPr>
            <a:r>
              <a:rPr lang="en-US" sz="15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1500" cap="none" dirty="0">
                <a:effectLst/>
                <a:latin typeface="Calibri" panose="020F0502020204030204" pitchFamily="34" charset="0"/>
                <a:ea typeface="Calibri" panose="020F0502020204030204" pitchFamily="34" charset="0"/>
                <a:cs typeface="Calibri" panose="020F0502020204030204" pitchFamily="34" charset="0"/>
              </a:rPr>
              <a:t> vaccine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hình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thức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đứa</a:t>
            </a:r>
            <a:r>
              <a:rPr lang="en-US" sz="1500" cap="none" dirty="0">
                <a:effectLst/>
                <a:latin typeface="Calibri" panose="020F0502020204030204" pitchFamily="34" charset="0"/>
                <a:ea typeface="Calibri" panose="020F0502020204030204" pitchFamily="34" charset="0"/>
                <a:cs typeface="Calibri" panose="020F0502020204030204" pitchFamily="34" charset="0"/>
              </a:rPr>
              <a:t> vaccine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vào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sinh</a:t>
            </a:r>
            <a:r>
              <a:rPr lang="en-US" sz="1500" cap="none" dirty="0">
                <a:effectLst/>
                <a:latin typeface="Calibri" panose="020F0502020204030204" pitchFamily="34" charset="0"/>
                <a:ea typeface="Calibri" panose="020F0502020204030204" pitchFamily="34" charset="0"/>
                <a:cs typeface="Calibri" panose="020F0502020204030204" pitchFamily="34" charset="0"/>
              </a:rPr>
              <a:t> ra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kháng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nguyên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chống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loại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tật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nguy</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hiểm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xem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biện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pháp</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hiệu</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quả</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nhất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bảo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vệ</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n</a:t>
            </a:r>
            <a:r>
              <a:rPr lang="vi-VN" sz="1500" cap="none" dirty="0">
                <a:effectLst/>
                <a:latin typeface="Calibri" panose="020F0502020204030204" pitchFamily="34" charset="0"/>
                <a:ea typeface="Calibri" panose="020F0502020204030204" pitchFamily="34" charset="0"/>
                <a:cs typeface="Calibri" panose="020F0502020204030204" pitchFamily="34" charset="0"/>
              </a:rPr>
              <a:t>g</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ười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không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bị</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mắc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căn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tránh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xảy</a:t>
            </a:r>
            <a:r>
              <a:rPr lang="en-US" sz="1500" cap="none" dirty="0">
                <a:effectLst/>
                <a:latin typeface="Calibri" panose="020F0502020204030204" pitchFamily="34" charset="0"/>
                <a:ea typeface="Calibri" panose="020F0502020204030204" pitchFamily="34" charset="0"/>
                <a:cs typeface="Calibri" panose="020F0502020204030204" pitchFamily="34" charset="0"/>
              </a:rPr>
              <a:t> ra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vụ</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bùng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phát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dịch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lớn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ảnh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hưởng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mạnh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tính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mạng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effectLst/>
                <a:latin typeface="Calibri" panose="020F0502020204030204" pitchFamily="34" charset="0"/>
                <a:ea typeface="Calibri" panose="020F0502020204030204" pitchFamily="34" charset="0"/>
                <a:cs typeface="Calibri" panose="020F0502020204030204" pitchFamily="34" charset="0"/>
              </a:rPr>
              <a:t> con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nói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riêng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toàn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nhân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loại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nói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chung</a:t>
            </a:r>
            <a:r>
              <a:rPr lang="vi-VN" sz="1500" cap="none" dirty="0">
                <a:effectLst/>
                <a:latin typeface="Calibri" panose="020F0502020204030204" pitchFamily="34" charset="0"/>
                <a:ea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pt-BR" sz="1500" cap="none" dirty="0">
                <a:effectLst/>
                <a:latin typeface="Calibri" panose="020F0502020204030204" pitchFamily="34" charset="0"/>
                <a:ea typeface="Calibri" panose="020F0502020204030204" pitchFamily="34" charset="0"/>
                <a:cs typeface="Calibri" panose="020F0502020204030204" pitchFamily="34" charset="0"/>
              </a:rPr>
              <a:t>Ngày nay</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ứng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dụng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nghệ</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tin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xem</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một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trong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yếu</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tố</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tính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quyết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định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động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hoạt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động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tổ</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chức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ty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dân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nó</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đóng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trò</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hết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sức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quan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trọng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ảnh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hưởng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lớn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bàn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đạp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cải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thiện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cuộc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xã</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hội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ngày</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càng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nâng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cao</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phát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triển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hoàn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t>
            </a:r>
            <a:r>
              <a:rPr lang="vi-VN"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iện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hơn</a:t>
            </a:r>
            <a:r>
              <a:rPr lang="vi-VN" sz="1500" cap="none" dirty="0">
                <a:solidFill>
                  <a:srgbClr val="000000"/>
                </a:solidFill>
                <a:latin typeface="Calibri" panose="020F0502020204030204" pitchFamily="34" charset="0"/>
                <a:ea typeface="Calibri" panose="020F0502020204030204" pitchFamily="34" charset="0"/>
                <a:cs typeface="Calibri" panose="020F0502020204030204" pitchFamily="34" charset="0"/>
              </a:rPr>
              <a: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514350" indent="-514350" algn="l">
              <a:buFont typeface="+mj-lt"/>
              <a:buAutoNum type="alphaLcPeriod"/>
            </a:pPr>
            <a:r>
              <a:rPr lang="vi-VN" sz="2700" cap="none" dirty="0">
                <a:solidFill>
                  <a:srgbClr val="0070C0"/>
                </a:solidFill>
              </a:rPr>
              <a:t>Tổng quan</a:t>
            </a:r>
            <a:endParaRPr lang="en-US" sz="2700" cap="none" dirty="0">
              <a:solidFill>
                <a:srgbClr val="0070C0"/>
              </a:solidFill>
            </a:endParaRPr>
          </a:p>
        </p:txBody>
      </p:sp>
      <p:pic>
        <p:nvPicPr>
          <p:cNvPr id="27" name="Picture Placeholder 26">
            <a:extLst>
              <a:ext uri="{FF2B5EF4-FFF2-40B4-BE49-F238E27FC236}">
                <a16:creationId xmlns:a16="http://schemas.microsoft.com/office/drawing/2014/main" id="{F4AFD23D-7217-4D45-9487-6AD4014620A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028" r="29028"/>
          <a:stretch>
            <a:fillRect/>
          </a:stretch>
        </p:blipFill>
        <p:spPr/>
      </p:pic>
    </p:spTree>
    <p:extLst>
      <p:ext uri="{BB962C8B-B14F-4D97-AF65-F5344CB8AC3E}">
        <p14:creationId xmlns:p14="http://schemas.microsoft.com/office/powerpoint/2010/main" val="37538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0" name="Title 1">
            <a:extLst>
              <a:ext uri="{FF2B5EF4-FFF2-40B4-BE49-F238E27FC236}">
                <a16:creationId xmlns:a16="http://schemas.microsoft.com/office/drawing/2014/main" id="{6756457D-DD55-4536-A3CA-ACA6819E77CB}"/>
              </a:ext>
            </a:extLst>
          </p:cNvPr>
          <p:cNvSpPr txBox="1">
            <a:spLocks/>
          </p:cNvSpPr>
          <p:nvPr/>
        </p:nvSpPr>
        <p:spPr>
          <a:xfrm>
            <a:off x="913774" y="1199626"/>
            <a:ext cx="10364452" cy="2229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=&gt;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vì</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vi-VN" sz="2400" cap="none" dirty="0">
                <a:effectLst/>
                <a:latin typeface="Calibri" panose="020F0502020204030204" pitchFamily="34" charset="0"/>
                <a:ea typeface="Calibri" panose="020F0502020204030204" pitchFamily="34" charset="0"/>
                <a:cs typeface="Calibri" panose="020F0502020204030204" pitchFamily="34" charset="0"/>
              </a:rPr>
              <a:t>lý do trên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hỗ</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phù</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hợp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cuộc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đại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nay,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giúp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xác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trách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rủi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khổng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lồ</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tr</a:t>
            </a:r>
            <a:r>
              <a:rPr lang="vi-VN" sz="2400" cap="none" dirty="0">
                <a:effectLst/>
                <a:latin typeface="Calibri" panose="020F0502020204030204" pitchFamily="34" charset="0"/>
                <a:ea typeface="Calibri" panose="020F0502020204030204" pitchFamily="34" charset="0"/>
                <a:cs typeface="Calibri" panose="020F0502020204030204" pitchFamily="34" charset="0"/>
              </a:rPr>
              <a:t>ễ</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liều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lượng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gây</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nâng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cao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thế</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mầm</a:t>
            </a:r>
            <a:r>
              <a:rPr lang="en-US" sz="2400" cap="none" dirty="0">
                <a:effectLst/>
                <a:latin typeface="Calibri" panose="020F0502020204030204" pitchFamily="34" charset="0"/>
                <a:ea typeface="Calibri" panose="020F0502020204030204" pitchFamily="34" charset="0"/>
                <a:cs typeface="Calibri" panose="020F0502020204030204" pitchFamily="34" charset="0"/>
              </a:rPr>
              <a:t> non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tương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lai</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28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424107"/>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Các vấn đề cần giải quyết:</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Tạo bộ dữ liệu vắc xin và mũi tiêm vắc xin (ràng buộc thời gian).</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Quản lý về thời gian thông báo của ứng dụng.</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vẽ biểu đồ thống kê.</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về các quy định, các vấn đề trong tiêm chủng để tạo dữ liệu khung chính xác nhất.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409795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424107"/>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Phương pháp thực hiện:</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ngôn ngữ Java, service trong android và hệ quản trị cơ sở dữ liệu SQLite.</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Được làm trên nền tảng android 9.0</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các thư viện cần thiết: Material (thiết kế giao diện người dùng), MPChart (thiết kế biểu đồ thống kê), Lottie Animations </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397980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2582412"/>
          </a:xfrm>
        </p:spPr>
        <p:txBody>
          <a:bodyPr>
            <a:noAutofit/>
          </a:bodyPr>
          <a:lstStyle/>
          <a:p>
            <a:pPr marL="0" marR="0" indent="360045" algn="l">
              <a:lnSpc>
                <a:spcPct val="130000"/>
              </a:lnSpc>
              <a:spcBef>
                <a:spcPts val="600"/>
              </a:spcBef>
              <a:spcAft>
                <a:spcPts val="600"/>
              </a:spcAft>
            </a:pPr>
            <a:r>
              <a:rPr lang="pt-BR" sz="2400" cap="none" dirty="0">
                <a:effectLst/>
                <a:latin typeface="Calibri" panose="020F0502020204030204" pitchFamily="34" charset="0"/>
                <a:ea typeface="Calibri" panose="020F0502020204030204" pitchFamily="34" charset="0"/>
                <a:cs typeface="Calibri" panose="020F0502020204030204" pitchFamily="34" charset="0"/>
              </a:rPr>
              <a:t>Hệ thống được ứng dụng cho các cá nhân, các hộ gia đình</a:t>
            </a:r>
            <a:r>
              <a:rPr lang="vi-VN" sz="2400" cap="none" dirty="0">
                <a:effectLst/>
                <a:latin typeface="Calibri" panose="020F0502020204030204" pitchFamily="34" charset="0"/>
                <a:ea typeface="Calibri" panose="020F0502020204030204" pitchFamily="34" charset="0"/>
                <a:cs typeface="Calibri" panose="020F0502020204030204" pitchFamily="34" charset="0"/>
              </a:rPr>
              <a:t>. </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Đối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tượng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sử</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ứng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là</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 người dùng có độ tuổi trên 18.</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endParaRPr lang="vi-VN" sz="2400" cap="none"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360045" algn="l">
              <a:lnSpc>
                <a:spcPct val="130000"/>
              </a:lnSpc>
              <a:spcBef>
                <a:spcPts val="600"/>
              </a:spcBef>
              <a:spcAft>
                <a:spcPts val="600"/>
              </a:spcAft>
            </a:pP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D</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ữ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các vaccine được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giới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hạn</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độ</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trong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tuổi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em</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từ</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0-3</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a:t>
            </a:r>
          </a:p>
          <a:p>
            <a:pPr marL="0" marR="0" indent="0" algn="l">
              <a:lnSpc>
                <a:spcPct val="130000"/>
              </a:lnSpc>
              <a:spcBef>
                <a:spcPts val="600"/>
              </a:spcBef>
              <a:spcAft>
                <a:spcPts val="600"/>
              </a:spcAft>
              <a:buNone/>
            </a:pPr>
            <a:endParaRPr lang="en-US" sz="2400" cap="none"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c.   Phạm vi</a:t>
            </a:r>
          </a:p>
        </p:txBody>
      </p:sp>
    </p:spTree>
    <p:extLst>
      <p:ext uri="{BB962C8B-B14F-4D97-AF65-F5344CB8AC3E}">
        <p14:creationId xmlns:p14="http://schemas.microsoft.com/office/powerpoint/2010/main" val="245570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pic>
        <p:nvPicPr>
          <p:cNvPr id="7" name="Picture 6">
            <a:extLst>
              <a:ext uri="{FF2B5EF4-FFF2-40B4-BE49-F238E27FC236}">
                <a16:creationId xmlns:a16="http://schemas.microsoft.com/office/drawing/2014/main" id="{B7819D49-B51A-4DC0-9F1A-81CF8D7A175A}"/>
              </a:ext>
            </a:extLst>
          </p:cNvPr>
          <p:cNvPicPr/>
          <p:nvPr/>
        </p:nvPicPr>
        <p:blipFill>
          <a:blip r:embed="rId3">
            <a:extLst>
              <a:ext uri="{28A0092B-C50C-407E-A947-70E740481C1C}">
                <a14:useLocalDpi xmlns:a14="http://schemas.microsoft.com/office/drawing/2010/main" val="0"/>
              </a:ext>
            </a:extLst>
          </a:blip>
          <a:stretch>
            <a:fillRect/>
          </a:stretch>
        </p:blipFill>
        <p:spPr>
          <a:xfrm>
            <a:off x="1337344" y="1987521"/>
            <a:ext cx="9736124" cy="3993829"/>
          </a:xfrm>
          <a:prstGeom prst="rect">
            <a:avLst/>
          </a:prstGeom>
        </p:spPr>
      </p:pic>
    </p:spTree>
    <p:extLst>
      <p:ext uri="{BB962C8B-B14F-4D97-AF65-F5344CB8AC3E}">
        <p14:creationId xmlns:p14="http://schemas.microsoft.com/office/powerpoint/2010/main" val="266998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grpSp>
        <p:nvGrpSpPr>
          <p:cNvPr id="8" name="69bbc85e-124a-484c-b6e8-f26f596bdbac">
            <a:extLst>
              <a:ext uri="{FF2B5EF4-FFF2-40B4-BE49-F238E27FC236}">
                <a16:creationId xmlns:a16="http://schemas.microsoft.com/office/drawing/2014/main" id="{DCC6E6A6-B803-447A-AE1F-C0E7C0B2E4E0}"/>
              </a:ext>
            </a:extLst>
          </p:cNvPr>
          <p:cNvGrpSpPr>
            <a:grpSpLocks noChangeAspect="1"/>
          </p:cNvGrpSpPr>
          <p:nvPr/>
        </p:nvGrpSpPr>
        <p:grpSpPr>
          <a:xfrm>
            <a:off x="1262041" y="2297762"/>
            <a:ext cx="9423733" cy="2615582"/>
            <a:chOff x="1352296" y="2075616"/>
            <a:chExt cx="9423733" cy="2615582"/>
          </a:xfrm>
        </p:grpSpPr>
        <p:sp>
          <p:nvSpPr>
            <p:cNvPr id="9" name="Freeform: Shape 1">
              <a:extLst>
                <a:ext uri="{FF2B5EF4-FFF2-40B4-BE49-F238E27FC236}">
                  <a16:creationId xmlns:a16="http://schemas.microsoft.com/office/drawing/2014/main" id="{065A5450-FB35-4E8D-BAFF-BA333635CC46}"/>
                </a:ext>
              </a:extLst>
            </p:cNvPr>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latin typeface="Calibri" panose="020F0502020204030204" pitchFamily="34" charset="0"/>
              </a:endParaRPr>
            </a:p>
          </p:txBody>
        </p:sp>
        <p:sp>
          <p:nvSpPr>
            <p:cNvPr id="10" name="Freeform: Shape 2">
              <a:extLst>
                <a:ext uri="{FF2B5EF4-FFF2-40B4-BE49-F238E27FC236}">
                  <a16:creationId xmlns:a16="http://schemas.microsoft.com/office/drawing/2014/main" id="{29AFF448-B6F3-47A4-A0A2-D2F40CD792F7}"/>
                </a:ext>
              </a:extLst>
            </p:cNvPr>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latin typeface="Calibri" panose="020F0502020204030204" pitchFamily="34" charset="0"/>
              </a:endParaRPr>
            </a:p>
          </p:txBody>
        </p:sp>
        <p:sp>
          <p:nvSpPr>
            <p:cNvPr id="12" name="Freeform: Shape 3">
              <a:extLst>
                <a:ext uri="{FF2B5EF4-FFF2-40B4-BE49-F238E27FC236}">
                  <a16:creationId xmlns:a16="http://schemas.microsoft.com/office/drawing/2014/main" id="{0BD6B1BA-B0ED-4F4C-B3F4-81040EB1F13F}"/>
                </a:ext>
              </a:extLst>
            </p:cNvPr>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latin typeface="Calibri" panose="020F0502020204030204" pitchFamily="34" charset="0"/>
              </a:endParaRPr>
            </a:p>
          </p:txBody>
        </p:sp>
        <p:sp>
          <p:nvSpPr>
            <p:cNvPr id="13" name="Freeform: Shape 4">
              <a:extLst>
                <a:ext uri="{FF2B5EF4-FFF2-40B4-BE49-F238E27FC236}">
                  <a16:creationId xmlns:a16="http://schemas.microsoft.com/office/drawing/2014/main" id="{17C01D7F-82B1-48DD-BD45-4057279C1E08}"/>
                </a:ext>
              </a:extLst>
            </p:cNvPr>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endParaRPr>
                <a:latin typeface="Calibri" panose="020F0502020204030204" pitchFamily="34" charset="0"/>
              </a:endParaRPr>
            </a:p>
          </p:txBody>
        </p:sp>
        <p:sp>
          <p:nvSpPr>
            <p:cNvPr id="14" name="Freeform: Shape 5">
              <a:extLst>
                <a:ext uri="{FF2B5EF4-FFF2-40B4-BE49-F238E27FC236}">
                  <a16:creationId xmlns:a16="http://schemas.microsoft.com/office/drawing/2014/main" id="{B993A75C-778E-437D-9AA5-C60F611ECF02}"/>
                </a:ext>
              </a:extLst>
            </p:cNvPr>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p:spPr>
          <p:txBody>
            <a:bodyPr anchor="ctr"/>
            <a:lstStyle/>
            <a:p>
              <a:pPr algn="ctr"/>
              <a:endParaRPr>
                <a:latin typeface="Calibri" panose="020F0502020204030204" pitchFamily="34" charset="0"/>
              </a:endParaRPr>
            </a:p>
          </p:txBody>
        </p:sp>
        <p:sp>
          <p:nvSpPr>
            <p:cNvPr id="15" name="Freeform: Shape 6">
              <a:extLst>
                <a:ext uri="{FF2B5EF4-FFF2-40B4-BE49-F238E27FC236}">
                  <a16:creationId xmlns:a16="http://schemas.microsoft.com/office/drawing/2014/main" id="{420E3A67-F1BA-480B-A4D7-9BE009D557B5}"/>
                </a:ext>
              </a:extLst>
            </p:cNvPr>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p:spPr>
          <p:txBody>
            <a:bodyPr anchor="ctr"/>
            <a:lstStyle/>
            <a:p>
              <a:pPr algn="ctr"/>
              <a:endParaRPr>
                <a:latin typeface="Calibri" panose="020F0502020204030204" pitchFamily="34" charset="0"/>
              </a:endParaRPr>
            </a:p>
          </p:txBody>
        </p:sp>
        <p:cxnSp>
          <p:nvCxnSpPr>
            <p:cNvPr id="16" name="Straight Connector 7">
              <a:extLst>
                <a:ext uri="{FF2B5EF4-FFF2-40B4-BE49-F238E27FC236}">
                  <a16:creationId xmlns:a16="http://schemas.microsoft.com/office/drawing/2014/main" id="{A61ECE35-C3C5-4C8A-8DBC-3DC6110B9493}"/>
                </a:ext>
              </a:extLst>
            </p:cNvPr>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8">
              <a:extLst>
                <a:ext uri="{FF2B5EF4-FFF2-40B4-BE49-F238E27FC236}">
                  <a16:creationId xmlns:a16="http://schemas.microsoft.com/office/drawing/2014/main" id="{009B690B-B4BB-469A-AF0C-C1B8FCC27A9B}"/>
                </a:ext>
              </a:extLst>
            </p:cNvPr>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7238E7D0-5715-4AF0-8D1D-B6BDF53979E2}"/>
                </a:ext>
              </a:extLst>
            </p:cNvPr>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Connector: Elbow 10">
              <a:extLst>
                <a:ext uri="{FF2B5EF4-FFF2-40B4-BE49-F238E27FC236}">
                  <a16:creationId xmlns:a16="http://schemas.microsoft.com/office/drawing/2014/main" id="{5AE05B5E-BA96-4D07-8D9F-18550F5E8E1A}"/>
                </a:ext>
              </a:extLst>
            </p:cNvPr>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E7E6A00F-78A1-44E4-8F56-5DA60F065936}"/>
                </a:ext>
              </a:extLst>
            </p:cNvPr>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7AFEBA3E-A9A4-4F5F-8C46-2C44006D08D9}"/>
                </a:ext>
              </a:extLst>
            </p:cNvPr>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3AB6AD51-4835-4F73-80ED-B580E4FC4585}"/>
                </a:ext>
              </a:extLst>
            </p:cNvPr>
            <p:cNvCxnSpPr/>
            <p:nvPr/>
          </p:nvCxnSpPr>
          <p:spPr>
            <a:xfrm>
              <a:off x="1395303" y="2680031"/>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A53BAB46-FFC7-4089-8AC4-87B2DB0EAC34}"/>
                </a:ext>
              </a:extLst>
            </p:cNvPr>
            <p:cNvCxnSpPr/>
            <p:nvPr/>
          </p:nvCxnSpPr>
          <p:spPr>
            <a:xfrm>
              <a:off x="4664383" y="2680031"/>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a:extLst>
                <a:ext uri="{FF2B5EF4-FFF2-40B4-BE49-F238E27FC236}">
                  <a16:creationId xmlns:a16="http://schemas.microsoft.com/office/drawing/2014/main" id="{667202AF-52DA-4E18-99A9-EA2EBB474456}"/>
                </a:ext>
              </a:extLst>
            </p:cNvPr>
            <p:cNvCxnSpPr/>
            <p:nvPr/>
          </p:nvCxnSpPr>
          <p:spPr>
            <a:xfrm>
              <a:off x="7951675" y="2654167"/>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362373-B979-4638-B232-089ECB90BB04}"/>
                </a:ext>
              </a:extLst>
            </p:cNvPr>
            <p:cNvCxnSpPr/>
            <p:nvPr/>
          </p:nvCxnSpPr>
          <p:spPr>
            <a:xfrm>
              <a:off x="1352296" y="46717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5A4D7A4A-2529-4709-92C7-DA1820451ACA}"/>
                </a:ext>
              </a:extLst>
            </p:cNvPr>
            <p:cNvCxnSpPr/>
            <p:nvPr/>
          </p:nvCxnSpPr>
          <p:spPr>
            <a:xfrm>
              <a:off x="4689914" y="4691198"/>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30">
              <a:extLst>
                <a:ext uri="{FF2B5EF4-FFF2-40B4-BE49-F238E27FC236}">
                  <a16:creationId xmlns:a16="http://schemas.microsoft.com/office/drawing/2014/main" id="{B8127883-A8CC-49EA-B4FA-6EA4B506AF81}"/>
                </a:ext>
              </a:extLst>
            </p:cNvPr>
            <p:cNvCxnSpPr/>
            <p:nvPr/>
          </p:nvCxnSpPr>
          <p:spPr>
            <a:xfrm>
              <a:off x="7951675" y="4687409"/>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sp>
        <p:nvSpPr>
          <p:cNvPr id="28" name="TextBox 11">
            <a:extLst>
              <a:ext uri="{FF2B5EF4-FFF2-40B4-BE49-F238E27FC236}">
                <a16:creationId xmlns:a16="http://schemas.microsoft.com/office/drawing/2014/main" id="{BA045608-0ABE-4779-9443-20CB87A7ABAA}"/>
              </a:ext>
            </a:extLst>
          </p:cNvPr>
          <p:cNvSpPr txBox="1"/>
          <p:nvPr/>
        </p:nvSpPr>
        <p:spPr>
          <a:xfrm>
            <a:off x="1262041" y="3152337"/>
            <a:ext cx="2847685" cy="20236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có</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tính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bảo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mật</a:t>
            </a:r>
            <a:endParaRPr lang="en-US" sz="2000" dirty="0">
              <a:solidFill>
                <a:schemeClr val="tx1">
                  <a:lumMod val="65000"/>
                  <a:lumOff val="35000"/>
                </a:schemeClr>
              </a:solidFill>
              <a:latin typeface="Calibri" panose="020F0502020204030204" pitchFamily="34" charset="0"/>
            </a:endParaRPr>
          </a:p>
        </p:txBody>
      </p:sp>
      <p:sp>
        <p:nvSpPr>
          <p:cNvPr id="29" name="TextBox 11">
            <a:extLst>
              <a:ext uri="{FF2B5EF4-FFF2-40B4-BE49-F238E27FC236}">
                <a16:creationId xmlns:a16="http://schemas.microsoft.com/office/drawing/2014/main" id="{A8B4532B-7079-4C1F-BB10-34D081EFF700}"/>
              </a:ext>
            </a:extLst>
          </p:cNvPr>
          <p:cNvSpPr txBox="1"/>
          <p:nvPr/>
        </p:nvSpPr>
        <p:spPr>
          <a:xfrm>
            <a:off x="4507057" y="2990000"/>
            <a:ext cx="2847685" cy="1231106"/>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thành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phẩm</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đúng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hạn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đã</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hợp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đồng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2000" dirty="0">
                <a:solidFill>
                  <a:schemeClr val="tx1">
                    <a:lumMod val="65000"/>
                    <a:lumOff val="35000"/>
                  </a:schemeClr>
                </a:solidFill>
                <a:latin typeface="Calibri" panose="020F0502020204030204" pitchFamily="34" charset="0"/>
              </a:rPr>
              <a:t>, </a:t>
            </a:r>
          </a:p>
        </p:txBody>
      </p:sp>
      <p:sp>
        <p:nvSpPr>
          <p:cNvPr id="30" name="TextBox 11">
            <a:extLst>
              <a:ext uri="{FF2B5EF4-FFF2-40B4-BE49-F238E27FC236}">
                <a16:creationId xmlns:a16="http://schemas.microsoft.com/office/drawing/2014/main" id="{40F0377D-7255-4D78-8DF5-65B05E23CB12}"/>
              </a:ext>
            </a:extLst>
          </p:cNvPr>
          <p:cNvSpPr txBox="1"/>
          <p:nvPr/>
        </p:nvSpPr>
        <p:spPr>
          <a:xfrm>
            <a:off x="7795079" y="3100736"/>
            <a:ext cx="2847685" cy="923290"/>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lập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trình</a:t>
            </a:r>
            <a:r>
              <a:rPr lang="en-US" sz="2000" dirty="0">
                <a:solidFill>
                  <a:schemeClr val="tx1">
                    <a:lumMod val="65000"/>
                    <a:lumOff val="35000"/>
                  </a:schemeClr>
                </a:solidFill>
                <a:latin typeface="Calibri" panose="020F0502020204030204" pitchFamily="34" charset="0"/>
              </a:rPr>
              <a:t>  java </a:t>
            </a:r>
            <a:r>
              <a:rPr lang="en-US" sz="2000" dirty="0" err="1">
                <a:solidFill>
                  <a:schemeClr val="tx1">
                    <a:lumMod val="65000"/>
                    <a:lumOff val="35000"/>
                  </a:schemeClr>
                </a:solidFill>
                <a:latin typeface="Calibri" panose="020F0502020204030204" pitchFamily="34" charset="0"/>
              </a:rPr>
              <a:t>để</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xây</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dựng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và</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phát</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triển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phần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mềm</a:t>
            </a:r>
            <a:r>
              <a:rPr lang="en-US" sz="2000" dirty="0">
                <a:solidFill>
                  <a:schemeClr val="tx1">
                    <a:lumMod val="65000"/>
                    <a:lumOff val="35000"/>
                  </a:schemeClr>
                </a:solidFill>
                <a:latin typeface="Calibri" panose="020F0502020204030204" pitchFamily="34" charset="0"/>
              </a:rPr>
              <a:t> </a:t>
            </a:r>
          </a:p>
        </p:txBody>
      </p:sp>
      <p:sp>
        <p:nvSpPr>
          <p:cNvPr id="31" name="TextBox 11">
            <a:extLst>
              <a:ext uri="{FF2B5EF4-FFF2-40B4-BE49-F238E27FC236}">
                <a16:creationId xmlns:a16="http://schemas.microsoft.com/office/drawing/2014/main" id="{15F2BD04-776C-4B26-97C3-4FEA50B81AB2}"/>
              </a:ext>
            </a:extLst>
          </p:cNvPr>
          <p:cNvSpPr txBox="1"/>
          <p:nvPr/>
        </p:nvSpPr>
        <p:spPr>
          <a:xfrm>
            <a:off x="1209718" y="5091189"/>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Luôn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sẵn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dùng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cho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1200" dirty="0">
                <a:solidFill>
                  <a:schemeClr val="tx1">
                    <a:lumMod val="65000"/>
                    <a:lumOff val="35000"/>
                  </a:schemeClr>
                </a:solidFill>
                <a:latin typeface="Calibri" panose="020F0502020204030204" pitchFamily="34" charset="0"/>
              </a:rPr>
              <a:t>, </a:t>
            </a:r>
          </a:p>
        </p:txBody>
      </p:sp>
      <p:sp>
        <p:nvSpPr>
          <p:cNvPr id="32" name="TextBox 11">
            <a:extLst>
              <a:ext uri="{FF2B5EF4-FFF2-40B4-BE49-F238E27FC236}">
                <a16:creationId xmlns:a16="http://schemas.microsoft.com/office/drawing/2014/main" id="{14DB7A30-BA25-423B-8D48-06FAB9E159EC}"/>
              </a:ext>
            </a:extLst>
          </p:cNvPr>
          <p:cNvSpPr txBox="1"/>
          <p:nvPr/>
        </p:nvSpPr>
        <p:spPr>
          <a:xfrm>
            <a:off x="4507057" y="5025387"/>
            <a:ext cx="2847685" cy="307777"/>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vẹn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liệu</a:t>
            </a:r>
            <a:endParaRPr lang="en-US" sz="2000" dirty="0">
              <a:solidFill>
                <a:schemeClr val="tx1">
                  <a:lumMod val="65000"/>
                  <a:lumOff val="35000"/>
                </a:schemeClr>
              </a:solidFill>
              <a:latin typeface="Calibri" panose="020F0502020204030204" pitchFamily="34" charset="0"/>
            </a:endParaRPr>
          </a:p>
        </p:txBody>
      </p:sp>
      <p:sp>
        <p:nvSpPr>
          <p:cNvPr id="33" name="TextBox 11">
            <a:extLst>
              <a:ext uri="{FF2B5EF4-FFF2-40B4-BE49-F238E27FC236}">
                <a16:creationId xmlns:a16="http://schemas.microsoft.com/office/drawing/2014/main" id="{CA44F176-95C3-441E-8821-E409A113BB33}"/>
              </a:ext>
            </a:extLst>
          </p:cNvPr>
          <p:cNvSpPr txBox="1"/>
          <p:nvPr/>
        </p:nvSpPr>
        <p:spPr>
          <a:xfrm>
            <a:off x="7760911" y="5025387"/>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a:solidFill>
                  <a:schemeClr val="tx1">
                    <a:lumMod val="65000"/>
                    <a:lumOff val="35000"/>
                  </a:schemeClr>
                </a:solidFill>
                <a:latin typeface="Calibri" panose="020F0502020204030204" pitchFamily="34" charset="0"/>
              </a:rPr>
              <a:t>Giao </a:t>
            </a:r>
            <a:r>
              <a:rPr lang="en-US" sz="2000" dirty="0" err="1">
                <a:solidFill>
                  <a:schemeClr val="tx1">
                    <a:lumMod val="65000"/>
                    <a:lumOff val="35000"/>
                  </a:schemeClr>
                </a:solidFill>
                <a:latin typeface="Calibri" panose="020F0502020204030204" pitchFamily="34" charset="0"/>
              </a:rPr>
              <a:t>diện</a:t>
            </a:r>
            <a:r>
              <a:rPr lang="en-US" sz="2000" dirty="0">
                <a:solidFill>
                  <a:schemeClr val="tx1">
                    <a:lumMod val="65000"/>
                    <a:lumOff val="35000"/>
                  </a:schemeClr>
                </a:solidFill>
                <a:latin typeface="Calibri" panose="020F0502020204030204" pitchFamily="34" charset="0"/>
              </a:rPr>
              <a:t> đ</a:t>
            </a:r>
            <a:r>
              <a:rPr lang="vi-VN" sz="2000" dirty="0">
                <a:solidFill>
                  <a:schemeClr val="tx1">
                    <a:lumMod val="65000"/>
                    <a:lumOff val="35000"/>
                  </a:schemeClr>
                </a:solidFill>
                <a:latin typeface="Calibri" panose="020F0502020204030204" pitchFamily="34" charset="0"/>
              </a:rPr>
              <a:t>ơ</a:t>
            </a:r>
            <a:r>
              <a:rPr lang="en-US" sz="2000" dirty="0">
                <a:solidFill>
                  <a:schemeClr val="tx1">
                    <a:lumMod val="65000"/>
                    <a:lumOff val="35000"/>
                  </a:schemeClr>
                </a:solidFill>
                <a:latin typeface="Calibri" panose="020F0502020204030204" pitchFamily="34" charset="0"/>
              </a:rPr>
              <a:t>n </a:t>
            </a:r>
            <a:r>
              <a:rPr lang="en-US" sz="2000" dirty="0" err="1">
                <a:solidFill>
                  <a:schemeClr val="tx1">
                    <a:lumMod val="65000"/>
                    <a:lumOff val="35000"/>
                  </a:schemeClr>
                </a:solidFill>
                <a:latin typeface="Calibri" panose="020F0502020204030204" pitchFamily="34" charset="0"/>
              </a:rPr>
              <a:t>giản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dễ</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endParaRPr lang="en-US" sz="2000"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31976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191</TotalTime>
  <Words>3634</Words>
  <Application>Microsoft Office PowerPoint</Application>
  <PresentationFormat>Widescreen</PresentationFormat>
  <Paragraphs>226</Paragraphs>
  <Slides>21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MS Mincho</vt:lpstr>
      <vt:lpstr>Arial</vt:lpstr>
      <vt:lpstr>Calibri</vt:lpstr>
      <vt:lpstr>Times New Roman</vt:lpstr>
      <vt:lpstr>Tw Cen MT</vt:lpstr>
      <vt:lpstr>Wingdings</vt:lpstr>
      <vt:lpstr>Droplet</vt:lpstr>
      <vt:lpstr>PowerPoint Presentation</vt:lpstr>
      <vt:lpstr>PowerPoint Presentation</vt:lpstr>
      <vt:lpstr>1. Giới thiệu</vt:lpstr>
      <vt:lpstr>1. Giới thiệu</vt:lpstr>
      <vt:lpstr>1. Giới thiệu</vt:lpstr>
      <vt:lpstr>1. Giới thiệu</vt:lpstr>
      <vt:lpstr>1. Giới thiệu</vt:lpstr>
      <vt:lpstr>1. Giới thiệu</vt:lpstr>
      <vt:lpstr>1. Giới thiệu</vt:lpstr>
      <vt:lpstr>2. Phân tích</vt:lpstr>
      <vt:lpstr>2. Phân tích</vt:lpstr>
      <vt:lpstr>PowerPoint Presentation</vt:lpstr>
      <vt:lpstr>2. Phân tích</vt:lpstr>
      <vt:lpstr>2. Phân tích</vt:lpstr>
      <vt:lpstr>3. Thiết kế</vt:lpstr>
      <vt:lpstr>3. Thiết kế</vt:lpstr>
      <vt:lpstr>3. Thiết kế</vt:lpstr>
      <vt:lpstr>4. Demo</vt:lpstr>
      <vt:lpstr>5. kết luận và hướng phát triển</vt:lpstr>
      <vt:lpstr>5.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23</cp:revision>
  <dcterms:created xsi:type="dcterms:W3CDTF">2021-05-29T06:49:09Z</dcterms:created>
  <dcterms:modified xsi:type="dcterms:W3CDTF">2021-06-03T10:35:46Z</dcterms:modified>
</cp:coreProperties>
</file>