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0" r:id="rId1"/>
  </p:sldMasterIdLst>
  <p:notesMasterIdLst>
    <p:notesMasterId r:id="rId23"/>
  </p:notesMasterIdLst>
  <p:sldIdLst>
    <p:sldId id="256" r:id="rId2"/>
    <p:sldId id="258" r:id="rId3"/>
    <p:sldId id="257" r:id="rId4"/>
    <p:sldId id="280" r:id="rId5"/>
    <p:sldId id="270" r:id="rId6"/>
    <p:sldId id="271" r:id="rId7"/>
    <p:sldId id="262" r:id="rId8"/>
    <p:sldId id="261" r:id="rId9"/>
    <p:sldId id="272" r:id="rId10"/>
    <p:sldId id="281" r:id="rId11"/>
    <p:sldId id="259" r:id="rId12"/>
    <p:sldId id="265" r:id="rId13"/>
    <p:sldId id="278" r:id="rId14"/>
    <p:sldId id="264" r:id="rId15"/>
    <p:sldId id="268" r:id="rId16"/>
    <p:sldId id="273" r:id="rId17"/>
    <p:sldId id="274" r:id="rId18"/>
    <p:sldId id="275" r:id="rId19"/>
    <p:sldId id="276" r:id="rId20"/>
    <p:sldId id="277"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66784" autoAdjust="0"/>
  </p:normalViewPr>
  <p:slideViewPr>
    <p:cSldViewPr snapToGrid="0">
      <p:cViewPr varScale="1">
        <p:scale>
          <a:sx n="74" d="100"/>
          <a:sy n="74" d="100"/>
        </p:scale>
        <p:origin x="195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E69759-E198-442C-BE49-164E427A9A9C}" type="datetimeFigureOut">
              <a:rPr lang="en-US" smtClean="0"/>
              <a:t>6/3/2021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2CE34F-C68E-420B-ACE5-14D95C72EA47}" type="slidenum">
              <a:rPr lang="en-US" smtClean="0"/>
              <a:t>‹#›</a:t>
            </a:fld>
            <a:endParaRPr lang="en-US"/>
          </a:p>
        </p:txBody>
      </p:sp>
    </p:spTree>
    <p:extLst>
      <p:ext uri="{BB962C8B-B14F-4D97-AF65-F5344CB8AC3E}">
        <p14:creationId xmlns:p14="http://schemas.microsoft.com/office/powerpoint/2010/main" val="364516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Ý nghĩa ứng dụng: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Quản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lí</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tốt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lịch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chủng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một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cách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chính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xác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tránh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việc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quên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ngày</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đến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muộn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hoặc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đến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sớm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hơn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lịch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Nhắc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nhở</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trường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hợp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chưa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đủ</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liều</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đủ</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mũi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để</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được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hoàn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thành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đúng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thời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hạn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Thông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báo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đến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phụ</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huynh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về</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tình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trạng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chủng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của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con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em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mình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giúp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phụ</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huynh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nắm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được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tình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hình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rõ</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hơn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về</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việc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vaccine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của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trẻ</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Giúp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nâng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cao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tương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giữa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phụ</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huynh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và</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đội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ngũ</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y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tế</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trong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công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cuộc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phòng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trẻ</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giúp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mọi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thắc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mắc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cầ</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thiết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của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phụ</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huynh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được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giải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đáp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Vì</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sự</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thiếu</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hụt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của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loại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vaccine,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ứng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dụng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còn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giúp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thông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báo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số</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lượng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vaccine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còn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hay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hết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để</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tránh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mất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thời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gian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vào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trường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hợp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đến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cơ</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sở</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y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tế</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nhưng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lại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không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có</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vaccine</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r>
              <a:rPr lang="en-US" sz="1800" dirty="0" err="1">
                <a:effectLst/>
                <a:latin typeface="Times New Roman" panose="02020603050405020304" pitchFamily="18" charset="0"/>
                <a:ea typeface="Calibri" panose="020F0502020204030204" pitchFamily="34" charset="0"/>
              </a:rPr>
              <a:t>Từ</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những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ích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mang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lại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ưu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điểm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nêu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trên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đây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mang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tính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áp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tiễn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rất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cao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mở</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bước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ngoặc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quản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tiêm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phòng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Việt</a:t>
            </a:r>
            <a:r>
              <a:rPr lang="en-US" sz="1800" dirty="0">
                <a:effectLst/>
                <a:latin typeface="Times New Roman" panose="02020603050405020304" pitchFamily="18" charset="0"/>
                <a:ea typeface="Calibri" panose="020F0502020204030204" pitchFamily="34" charset="0"/>
              </a:rPr>
              <a:t> Nam </a:t>
            </a:r>
            <a:r>
              <a:rPr lang="en-US" sz="1800" dirty="0" err="1">
                <a:effectLst/>
                <a:latin typeface="Times New Roman" panose="02020603050405020304" pitchFamily="18" charset="0"/>
                <a:ea typeface="Calibri" panose="020F0502020204030204" pitchFamily="34" charset="0"/>
              </a:rPr>
              <a:t>nói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riêng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như</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toàn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thế</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giới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nói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chung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bước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tiến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mới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kết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hợp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giữa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nghệ</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thông</a:t>
            </a:r>
            <a:r>
              <a:rPr lang="en-US" sz="1800" dirty="0">
                <a:effectLst/>
                <a:latin typeface="Times New Roman" panose="02020603050405020304" pitchFamily="18" charset="0"/>
                <a:ea typeface="Calibri" panose="020F0502020204030204" pitchFamily="34" charset="0"/>
              </a:rPr>
              <a:t> tin </a:t>
            </a:r>
            <a:r>
              <a:rPr lang="en-US" sz="1800" dirty="0" err="1">
                <a:effectLst/>
                <a:latin typeface="Times New Roman" panose="02020603050405020304" pitchFamily="18" charset="0"/>
                <a:ea typeface="Calibri" panose="020F0502020204030204" pitchFamily="34" charset="0"/>
              </a:rPr>
              <a:t>vào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nền</a:t>
            </a:r>
            <a:r>
              <a:rPr lang="en-US" sz="1800" dirty="0">
                <a:effectLst/>
                <a:latin typeface="Times New Roman" panose="02020603050405020304" pitchFamily="18" charset="0"/>
                <a:ea typeface="Calibri" panose="020F0502020204030204" pitchFamily="34" charset="0"/>
              </a:rPr>
              <a:t> y </a:t>
            </a:r>
            <a:r>
              <a:rPr lang="en-US" sz="1800" dirty="0" err="1">
                <a:effectLst/>
                <a:latin typeface="Times New Roman" panose="02020603050405020304" pitchFamily="18" charset="0"/>
                <a:ea typeface="Calibri" panose="020F0502020204030204" pitchFamily="34" charset="0"/>
              </a:rPr>
              <a:t>học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nước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nhà</a:t>
            </a:r>
            <a:r>
              <a:rPr lang="en-US" sz="1800" dirty="0">
                <a:effectLst/>
                <a:latin typeface="Times New Roman" panose="02020603050405020304" pitchFamily="18" charset="0"/>
                <a:ea typeface="Calibri" panose="020F0502020204030204" pitchFamily="34" charset="0"/>
              </a:rPr>
              <a:t>, qua </a:t>
            </a:r>
            <a:r>
              <a:rPr lang="en-US" sz="1800" dirty="0" err="1">
                <a:effectLst/>
                <a:latin typeface="Times New Roman" panose="02020603050405020304" pitchFamily="18" charset="0"/>
                <a:ea typeface="Calibri" panose="020F0502020204030204" pitchFamily="34" charset="0"/>
              </a:rPr>
              <a:t>đó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sức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khỏe</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cho</a:t>
            </a:r>
            <a:r>
              <a:rPr lang="en-US" sz="1800" dirty="0">
                <a:effectLst/>
                <a:latin typeface="Times New Roman" panose="02020603050405020304" pitchFamily="18" charset="0"/>
                <a:ea typeface="Calibri" panose="020F0502020204030204" pitchFamily="34" charset="0"/>
              </a:rPr>
              <a:t> con </a:t>
            </a:r>
            <a:r>
              <a:rPr lang="en-US" sz="1800" dirty="0" err="1">
                <a:effectLst/>
                <a:latin typeface="Times New Roman" panose="02020603050405020304" pitchFamily="18" charset="0"/>
                <a:ea typeface="Calibri" panose="020F0502020204030204" pitchFamily="34" charset="0"/>
              </a:rPr>
              <a:t>người</a:t>
            </a:r>
            <a:r>
              <a:rPr lang="en-US" sz="1800" dirty="0">
                <a:effectLst/>
                <a:latin typeface="Times New Roman" panose="02020603050405020304" pitchFamily="18" charset="0"/>
                <a:ea typeface="Calibri" panose="020F0502020204030204" pitchFamily="34" charset="0"/>
              </a:rPr>
              <a:t> ở </a:t>
            </a:r>
            <a:r>
              <a:rPr lang="en-US" sz="1800" dirty="0" err="1">
                <a:effectLst/>
                <a:latin typeface="Times New Roman" panose="02020603050405020304" pitchFamily="18" charset="0"/>
                <a:ea typeface="Calibri" panose="020F0502020204030204" pitchFamily="34" charset="0"/>
              </a:rPr>
              <a:t>hiện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tại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tương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lai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góp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phần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cuộc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nghiệp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hóa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đại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hóa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đất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nước</a:t>
            </a: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a:t>
            </a:r>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3</a:t>
            </a:fld>
            <a:endParaRPr lang="en-US"/>
          </a:p>
        </p:txBody>
      </p:sp>
    </p:spTree>
    <p:extLst>
      <p:ext uri="{BB962C8B-B14F-4D97-AF65-F5344CB8AC3E}">
        <p14:creationId xmlns:p14="http://schemas.microsoft.com/office/powerpoint/2010/main" val="968301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err="1">
                <a:effectLst/>
                <a:latin typeface="Calibri" panose="020F0502020204030204" pitchFamily="34" charset="0"/>
                <a:ea typeface="Calibri" panose="020F0502020204030204" pitchFamily="34" charset="0"/>
                <a:cs typeface="Times New Roman" panose="02020603050405020304" pitchFamily="18" charset="0"/>
              </a:rPr>
              <a:t>Thân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nhân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từ</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nhiều</a:t>
            </a:r>
            <a:r>
              <a:rPr lang="en-US" sz="1800" dirty="0">
                <a:effectLst/>
                <a:latin typeface="Calibri" panose="020F0502020204030204" pitchFamily="34" charset="0"/>
                <a:ea typeface="Calibri" panose="020F0502020204030204" pitchFamily="34" charset="0"/>
                <a:cs typeface="Times New Roman" panose="02020603050405020304" pitchFamily="18" charset="0"/>
              </a:rPr>
              <a:t> chi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tiết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mũi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tiêm</a:t>
            </a:r>
            <a:r>
              <a:rPr lang="en-US" sz="1800" dirty="0">
                <a:effectLst/>
                <a:latin typeface="Calibri" panose="020F0502020204030204" pitchFamily="34" charset="0"/>
                <a:ea typeface="Calibri" panose="020F0502020204030204" pitchFamily="34" charset="0"/>
                <a:cs typeface="Times New Roman" panose="02020603050405020304" pitchFamily="18" charset="0"/>
              </a:rPr>
              <a:t>, chi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tiết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mũi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tiêm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tạo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từ</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mũi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tiêm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Mỗi</a:t>
            </a:r>
            <a:r>
              <a:rPr lang="en-US" sz="1800" dirty="0">
                <a:effectLst/>
                <a:latin typeface="Calibri" panose="020F0502020204030204" pitchFamily="34" charset="0"/>
                <a:ea typeface="Calibri" panose="020F0502020204030204" pitchFamily="34" charset="0"/>
                <a:cs typeface="Times New Roman" panose="02020603050405020304" pitchFamily="18" charset="0"/>
              </a:rPr>
              <a:t> vaccine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nhiều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mũi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tiêm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Mỗi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thân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nhân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nhiều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sức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khỏe</a:t>
            </a:r>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16</a:t>
            </a:fld>
            <a:endParaRPr lang="en-US"/>
          </a:p>
        </p:txBody>
      </p:sp>
    </p:spTree>
    <p:extLst>
      <p:ext uri="{BB962C8B-B14F-4D97-AF65-F5344CB8AC3E}">
        <p14:creationId xmlns:p14="http://schemas.microsoft.com/office/powerpoint/2010/main" val="916721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17</a:t>
            </a:fld>
            <a:endParaRPr lang="en-US"/>
          </a:p>
        </p:txBody>
      </p:sp>
    </p:spTree>
    <p:extLst>
      <p:ext uri="{BB962C8B-B14F-4D97-AF65-F5344CB8AC3E}">
        <p14:creationId xmlns:p14="http://schemas.microsoft.com/office/powerpoint/2010/main" val="4279282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18</a:t>
            </a:fld>
            <a:endParaRPr lang="en-US"/>
          </a:p>
        </p:txBody>
      </p:sp>
    </p:spTree>
    <p:extLst>
      <p:ext uri="{BB962C8B-B14F-4D97-AF65-F5344CB8AC3E}">
        <p14:creationId xmlns:p14="http://schemas.microsoft.com/office/powerpoint/2010/main" val="3604053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30000"/>
              </a:lnSpc>
              <a:spcBef>
                <a:spcPts val="600"/>
              </a:spcBef>
              <a:spcAft>
                <a:spcPts val="600"/>
              </a:spcAft>
            </a:pPr>
            <a:r>
              <a:rPr lang="en-US" sz="1800" b="1" dirty="0" err="1">
                <a:effectLst/>
                <a:latin typeface="Times New Roman" panose="02020603050405020304" pitchFamily="18" charset="0"/>
                <a:ea typeface="Times New Roman" panose="02020603050405020304" pitchFamily="18" charset="0"/>
              </a:rPr>
              <a:t>Kết</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quả</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đạt</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được</a:t>
            </a:r>
            <a:endParaRPr lang="en-US" sz="1800" b="1" dirty="0">
              <a:effectLst/>
              <a:latin typeface="Times New Roman" panose="02020603050405020304" pitchFamily="18" charset="0"/>
              <a:ea typeface="Times New Roman" panose="02020603050405020304" pitchFamily="18" charset="0"/>
            </a:endParaRPr>
          </a:p>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usecase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đầy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đủ</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hiểu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thấy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ích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hiểu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rõ</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nữa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học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android.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chiếm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30000"/>
              </a:lnSpc>
              <a:spcBef>
                <a:spcPts val="600"/>
              </a:spcBef>
              <a:spcAft>
                <a:spcPts val="600"/>
              </a:spcAft>
            </a:pPr>
            <a:r>
              <a:rPr lang="en-US" sz="1800" b="1" dirty="0">
                <a:effectLst/>
                <a:latin typeface="Times New Roman" panose="02020603050405020304" pitchFamily="18" charset="0"/>
                <a:ea typeface="Times New Roman" panose="02020603050405020304" pitchFamily="18" charset="0"/>
              </a:rPr>
              <a:t>5.2. </a:t>
            </a:r>
            <a:r>
              <a:rPr lang="en-US" sz="1800" b="1" dirty="0" err="1">
                <a:effectLst/>
                <a:latin typeface="Times New Roman" panose="02020603050405020304" pitchFamily="18" charset="0"/>
                <a:ea typeface="Times New Roman" panose="02020603050405020304" pitchFamily="18" charset="0"/>
              </a:rPr>
              <a:t>Hạn</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chế</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của</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đồ</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án</a:t>
            </a:r>
            <a:endParaRPr lang="en-US" sz="1800" b="1" dirty="0">
              <a:effectLst/>
              <a:latin typeface="Times New Roman" panose="02020603050405020304" pitchFamily="18" charset="0"/>
              <a:ea typeface="Times New Roman" panose="02020603050405020304" pitchFamily="18" charset="0"/>
            </a:endParaRPr>
          </a:p>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hoàn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quét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QRCode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vaccine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vẫn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tổng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Việc xử lý các ràng buộc về dữ liệu còn rườm ra, chưa tối ưu hóa.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Dữ liệu chưa có tính bảo mật thông tin cao.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còn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bàn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19</a:t>
            </a:fld>
            <a:endParaRPr lang="en-US"/>
          </a:p>
        </p:txBody>
      </p:sp>
    </p:spTree>
    <p:extLst>
      <p:ext uri="{BB962C8B-B14F-4D97-AF65-F5344CB8AC3E}">
        <p14:creationId xmlns:p14="http://schemas.microsoft.com/office/powerpoint/2010/main" val="1902931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thì</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offline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còn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tuyến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sang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CSDL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firebase database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nhằm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mục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đích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Vì</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app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Firebase database 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real time,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mili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giây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đồng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quét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QRCode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giữa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mở rộng cho việc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chủng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môn</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nhắc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vấn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gặp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chủng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vấn</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giúp đỡ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sĩ</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tại thời điểm xác định.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Quản lý thông báo như các ứng dụng mạng xã hội (facebook, weibo,.. ) để người dùng dễ dàng theo dòi dòng sự kiện thông báo xảy ra của ứng dụng.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đẹp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mắt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20</a:t>
            </a:fld>
            <a:endParaRPr lang="en-US"/>
          </a:p>
        </p:txBody>
      </p:sp>
    </p:spTree>
    <p:extLst>
      <p:ext uri="{BB962C8B-B14F-4D97-AF65-F5344CB8AC3E}">
        <p14:creationId xmlns:p14="http://schemas.microsoft.com/office/powerpoint/2010/main" val="3701564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Ý nghĩa ứng dụng: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Quản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lí</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tốt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lịch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chủng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một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cách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chính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xác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tránh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việc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quên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ngày</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đến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muộn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hoặc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đến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sớm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hơn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lịch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Nhắc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nhở</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trường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hợp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chưa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đủ</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liều</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đủ</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mũi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để</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được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hoàn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thành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đúng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thời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hạn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Thông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báo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đến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phụ</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huynh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về</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tình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trạng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chủng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của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con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em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mình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giúp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phụ</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huynh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nắm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được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tình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hình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rõ</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hơn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về</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việc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vaccine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của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trẻ</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Giúp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nâng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cao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tương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giữa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phụ</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huynh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và</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đội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ngũ</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y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tế</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trong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công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cuộc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phòng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trẻ</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giúp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mọi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thắc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mắc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cầ</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thiết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của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phụ</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huynh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được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giải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đáp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Vì</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sự</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thiếu</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hụt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của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loại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vaccine,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ứng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dụng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còn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giúp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thông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báo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số</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lượng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vaccine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còn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hay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hết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để</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tránh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mất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thời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gian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vào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trường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hợp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đến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cơ</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sở</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y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tế</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nhưng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lại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không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có</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vaccine</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r>
              <a:rPr lang="en-US" sz="1800" dirty="0" err="1">
                <a:effectLst/>
                <a:latin typeface="Times New Roman" panose="02020603050405020304" pitchFamily="18" charset="0"/>
                <a:ea typeface="Calibri" panose="020F0502020204030204" pitchFamily="34" charset="0"/>
              </a:rPr>
              <a:t>Từ</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những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ích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mang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lại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ưu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điểm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nêu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trên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đây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mang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tính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áp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tiễn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rất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cao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mở</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bước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ngoặc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quản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tiêm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phòng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Việt</a:t>
            </a:r>
            <a:r>
              <a:rPr lang="en-US" sz="1800" dirty="0">
                <a:effectLst/>
                <a:latin typeface="Times New Roman" panose="02020603050405020304" pitchFamily="18" charset="0"/>
                <a:ea typeface="Calibri" panose="020F0502020204030204" pitchFamily="34" charset="0"/>
              </a:rPr>
              <a:t> Nam </a:t>
            </a:r>
            <a:r>
              <a:rPr lang="en-US" sz="1800" dirty="0" err="1">
                <a:effectLst/>
                <a:latin typeface="Times New Roman" panose="02020603050405020304" pitchFamily="18" charset="0"/>
                <a:ea typeface="Calibri" panose="020F0502020204030204" pitchFamily="34" charset="0"/>
              </a:rPr>
              <a:t>nói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riêng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như</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toàn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thế</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giới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nói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chung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bước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tiến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mới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kết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hợp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giữa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nghệ</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thông</a:t>
            </a:r>
            <a:r>
              <a:rPr lang="en-US" sz="1800" dirty="0">
                <a:effectLst/>
                <a:latin typeface="Times New Roman" panose="02020603050405020304" pitchFamily="18" charset="0"/>
                <a:ea typeface="Calibri" panose="020F0502020204030204" pitchFamily="34" charset="0"/>
              </a:rPr>
              <a:t> tin </a:t>
            </a:r>
            <a:r>
              <a:rPr lang="en-US" sz="1800" dirty="0" err="1">
                <a:effectLst/>
                <a:latin typeface="Times New Roman" panose="02020603050405020304" pitchFamily="18" charset="0"/>
                <a:ea typeface="Calibri" panose="020F0502020204030204" pitchFamily="34" charset="0"/>
              </a:rPr>
              <a:t>vào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nền</a:t>
            </a:r>
            <a:r>
              <a:rPr lang="en-US" sz="1800" dirty="0">
                <a:effectLst/>
                <a:latin typeface="Times New Roman" panose="02020603050405020304" pitchFamily="18" charset="0"/>
                <a:ea typeface="Calibri" panose="020F0502020204030204" pitchFamily="34" charset="0"/>
              </a:rPr>
              <a:t> y </a:t>
            </a:r>
            <a:r>
              <a:rPr lang="en-US" sz="1800" dirty="0" err="1">
                <a:effectLst/>
                <a:latin typeface="Times New Roman" panose="02020603050405020304" pitchFamily="18" charset="0"/>
                <a:ea typeface="Calibri" panose="020F0502020204030204" pitchFamily="34" charset="0"/>
              </a:rPr>
              <a:t>học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nước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nhà</a:t>
            </a:r>
            <a:r>
              <a:rPr lang="en-US" sz="1800" dirty="0">
                <a:effectLst/>
                <a:latin typeface="Times New Roman" panose="02020603050405020304" pitchFamily="18" charset="0"/>
                <a:ea typeface="Calibri" panose="020F0502020204030204" pitchFamily="34" charset="0"/>
              </a:rPr>
              <a:t>, qua </a:t>
            </a:r>
            <a:r>
              <a:rPr lang="en-US" sz="1800" dirty="0" err="1">
                <a:effectLst/>
                <a:latin typeface="Times New Roman" panose="02020603050405020304" pitchFamily="18" charset="0"/>
                <a:ea typeface="Calibri" panose="020F0502020204030204" pitchFamily="34" charset="0"/>
              </a:rPr>
              <a:t>đó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sức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khỏe</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cho</a:t>
            </a:r>
            <a:r>
              <a:rPr lang="en-US" sz="1800" dirty="0">
                <a:effectLst/>
                <a:latin typeface="Times New Roman" panose="02020603050405020304" pitchFamily="18" charset="0"/>
                <a:ea typeface="Calibri" panose="020F0502020204030204" pitchFamily="34" charset="0"/>
              </a:rPr>
              <a:t> con </a:t>
            </a:r>
            <a:r>
              <a:rPr lang="en-US" sz="1800" dirty="0" err="1">
                <a:effectLst/>
                <a:latin typeface="Times New Roman" panose="02020603050405020304" pitchFamily="18" charset="0"/>
                <a:ea typeface="Calibri" panose="020F0502020204030204" pitchFamily="34" charset="0"/>
              </a:rPr>
              <a:t>người</a:t>
            </a:r>
            <a:r>
              <a:rPr lang="en-US" sz="1800" dirty="0">
                <a:effectLst/>
                <a:latin typeface="Times New Roman" panose="02020603050405020304" pitchFamily="18" charset="0"/>
                <a:ea typeface="Calibri" panose="020F0502020204030204" pitchFamily="34" charset="0"/>
              </a:rPr>
              <a:t> ở </a:t>
            </a:r>
            <a:r>
              <a:rPr lang="en-US" sz="1800" dirty="0" err="1">
                <a:effectLst/>
                <a:latin typeface="Times New Roman" panose="02020603050405020304" pitchFamily="18" charset="0"/>
                <a:ea typeface="Calibri" panose="020F0502020204030204" pitchFamily="34" charset="0"/>
              </a:rPr>
              <a:t>hiện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tại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tương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lai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góp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phần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cuộc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nghiệp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hóa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đại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hóa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đất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nước</a:t>
            </a: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a:t>
            </a:r>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4</a:t>
            </a:fld>
            <a:endParaRPr lang="en-US"/>
          </a:p>
        </p:txBody>
      </p:sp>
    </p:spTree>
    <p:extLst>
      <p:ext uri="{BB962C8B-B14F-4D97-AF65-F5344CB8AC3E}">
        <p14:creationId xmlns:p14="http://schemas.microsoft.com/office/powerpoint/2010/main" val="1441623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7</a:t>
            </a:fld>
            <a:endParaRPr lang="en-US"/>
          </a:p>
        </p:txBody>
      </p:sp>
    </p:spTree>
    <p:extLst>
      <p:ext uri="{BB962C8B-B14F-4D97-AF65-F5344CB8AC3E}">
        <p14:creationId xmlns:p14="http://schemas.microsoft.com/office/powerpoint/2010/main" val="284296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gn="l">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Qua </a:t>
            </a:r>
            <a:r>
              <a:rPr lang="en-US" sz="1300" dirty="0" err="1">
                <a:effectLst/>
                <a:latin typeface="Times New Roman" panose="02020603050405020304" pitchFamily="18" charset="0"/>
                <a:ea typeface="Times New Roman" panose="02020603050405020304" pitchFamily="18" charset="0"/>
              </a:rPr>
              <a:t>sơ</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đồ</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thấy</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rằng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bài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toán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báo</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nhắc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nhở</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có</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thể</a:t>
            </a:r>
            <a:r>
              <a:rPr lang="en-US" sz="1300" dirty="0">
                <a:effectLst/>
                <a:latin typeface="Times New Roman" panose="02020603050405020304" pitchFamily="18" charset="0"/>
                <a:ea typeface="Times New Roman" panose="02020603050405020304" pitchFamily="18" charset="0"/>
              </a:rPr>
              <a:t> chia </a:t>
            </a:r>
            <a:r>
              <a:rPr lang="en-US" sz="1300" dirty="0" err="1">
                <a:effectLst/>
                <a:latin typeface="Times New Roman" panose="02020603050405020304" pitchFamily="18" charset="0"/>
                <a:ea typeface="Times New Roman" panose="02020603050405020304" pitchFamily="18" charset="0"/>
              </a:rPr>
              <a:t>nhỏ</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thành</a:t>
            </a:r>
            <a:r>
              <a:rPr lang="en-US" sz="1300" dirty="0">
                <a:effectLst/>
                <a:latin typeface="Times New Roman" panose="02020603050405020304" pitchFamily="18" charset="0"/>
                <a:ea typeface="Times New Roman" panose="02020603050405020304" pitchFamily="18" charset="0"/>
              </a:rPr>
              <a:t> 5 </a:t>
            </a:r>
            <a:r>
              <a:rPr lang="en-US" sz="1300" dirty="0" err="1">
                <a:effectLst/>
                <a:latin typeface="Times New Roman" panose="02020603050405020304" pitchFamily="18" charset="0"/>
                <a:ea typeface="Times New Roman" panose="02020603050405020304" pitchFamily="18" charset="0"/>
              </a:rPr>
              <a:t>bài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toán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chính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gồm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đối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tượng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đánh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giá</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xem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phác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đồ</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tổng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quan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báo</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và</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xem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quy</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định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p>
          <a:p>
            <a:pPr marL="742950" marR="0" lvl="1" indent="-285750" algn="l">
              <a:lnSpc>
                <a:spcPct val="130000"/>
              </a:lnSpc>
              <a:spcBef>
                <a:spcPts val="600"/>
              </a:spcBef>
              <a:spcAft>
                <a:spcPts val="600"/>
              </a:spcAft>
              <a:buFont typeface="+mj-lt"/>
              <a:buAutoNum type="arabicPeriod"/>
            </a:pPr>
            <a:r>
              <a:rPr lang="en-US" sz="1300" b="1" dirty="0" err="1">
                <a:effectLst/>
                <a:latin typeface="Times New Roman" panose="02020603050405020304" pitchFamily="18" charset="0"/>
                <a:ea typeface="Times New Roman" panose="02020603050405020304" pitchFamily="18" charset="0"/>
              </a:rPr>
              <a:t>Quản</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lý</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đổi</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tượng</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tiêm</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chủng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Đối tượng tiêm chủng ở đây chính là người thực hiện tiêm chủng – trẻ em. </a:t>
            </a:r>
            <a:r>
              <a:rPr lang="en-US" sz="1300" dirty="0" err="1">
                <a:effectLst/>
                <a:latin typeface="Times New Roman" panose="02020603050405020304" pitchFamily="18" charset="0"/>
                <a:ea typeface="Times New Roman" panose="02020603050405020304" pitchFamily="18" charset="0"/>
              </a:rPr>
              <a:t>Riêng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đối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với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đối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tượng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chúng</a:t>
            </a:r>
            <a:r>
              <a:rPr lang="en-US" sz="1300" dirty="0">
                <a:effectLst/>
                <a:latin typeface="Times New Roman" panose="02020603050405020304" pitchFamily="18" charset="0"/>
                <a:ea typeface="Times New Roman" panose="02020603050405020304" pitchFamily="18" charset="0"/>
              </a:rPr>
              <a:t> ta </a:t>
            </a:r>
            <a:r>
              <a:rPr lang="en-US" sz="1300" dirty="0" err="1">
                <a:effectLst/>
                <a:latin typeface="Times New Roman" panose="02020603050405020304" pitchFamily="18" charset="0"/>
                <a:ea typeface="Times New Roman" panose="02020603050405020304" pitchFamily="18" charset="0"/>
              </a:rPr>
              <a:t>sẽ</a:t>
            </a:r>
            <a:r>
              <a:rPr lang="en-US" sz="1300" dirty="0">
                <a:effectLst/>
                <a:latin typeface="Times New Roman" panose="02020603050405020304" pitchFamily="18" charset="0"/>
                <a:ea typeface="Times New Roman" panose="02020603050405020304" pitchFamily="18" charset="0"/>
              </a:rPr>
              <a:t> chia </a:t>
            </a:r>
            <a:r>
              <a:rPr lang="en-US" sz="1300" dirty="0" err="1">
                <a:effectLst/>
                <a:latin typeface="Times New Roman" panose="02020603050405020304" pitchFamily="18" charset="0"/>
                <a:ea typeface="Times New Roman" panose="02020603050405020304" pitchFamily="18" charset="0"/>
              </a:rPr>
              <a:t>nhỏ</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bài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toán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thành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tin,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sức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khỏe</a:t>
            </a:r>
            <a:r>
              <a:rPr lang="vi-VN" sz="1300" dirty="0">
                <a:effectLst/>
                <a:latin typeface="Times New Roman" panose="02020603050405020304" pitchFamily="18" charset="0"/>
                <a:ea typeface="Times New Roman" panose="02020603050405020304" pitchFamily="18" charset="0"/>
              </a:rPr>
              <a:t>, xem lịch sử và cập nhật trạng </a:t>
            </a:r>
            <a:r>
              <a:rPr lang="en-US" sz="1300" dirty="0" err="1">
                <a:effectLst/>
                <a:latin typeface="Times New Roman" panose="02020603050405020304" pitchFamily="18" charset="0"/>
                <a:ea typeface="Times New Roman" panose="02020603050405020304" pitchFamily="18" charset="0"/>
              </a:rPr>
              <a:t>mũi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a:t>
            </a:r>
          </a:p>
          <a:p>
            <a:pPr marL="502920" marR="0" algn="ctr">
              <a:lnSpc>
                <a:spcPct val="130000"/>
              </a:lnSpc>
              <a:spcBef>
                <a:spcPts val="600"/>
              </a:spcBef>
              <a:spcAft>
                <a:spcPts val="600"/>
              </a:spcAft>
            </a:pPr>
            <a:r>
              <a:rPr lang="en-US" sz="1300" dirty="0" err="1">
                <a:effectLst/>
                <a:latin typeface="Times New Roman" panose="02020603050405020304" pitchFamily="18" charset="0"/>
                <a:ea typeface="Times New Roman" panose="02020603050405020304" pitchFamily="18" charset="0"/>
              </a:rPr>
              <a:t>Hình</a:t>
            </a:r>
            <a:r>
              <a:rPr lang="en-US" sz="1300" dirty="0">
                <a:effectLst/>
                <a:latin typeface="Times New Roman" panose="02020603050405020304" pitchFamily="18" charset="0"/>
                <a:ea typeface="Times New Roman" panose="02020603050405020304" pitchFamily="18" charset="0"/>
              </a:rPr>
              <a:t> </a:t>
            </a:r>
            <a:r>
              <a:rPr lang="vi-VN" sz="1300" dirty="0">
                <a:effectLst/>
                <a:latin typeface="Times New Roman" panose="02020603050405020304" pitchFamily="18" charset="0"/>
                <a:ea typeface="Times New Roman" panose="02020603050405020304" pitchFamily="18" charset="0"/>
              </a:rPr>
              <a:t>1.</a:t>
            </a:r>
            <a:r>
              <a:rPr lang="en-US" sz="1300" dirty="0">
                <a:effectLst/>
                <a:latin typeface="Times New Roman" panose="02020603050405020304" pitchFamily="18" charset="0"/>
                <a:ea typeface="Times New Roman" panose="02020603050405020304" pitchFamily="18" charset="0"/>
              </a:rPr>
              <a:t>4.1.1 </a:t>
            </a:r>
            <a:r>
              <a:rPr lang="en-US" sz="1300" dirty="0" err="1">
                <a:effectLst/>
                <a:latin typeface="Times New Roman" panose="02020603050405020304" pitchFamily="18" charset="0"/>
                <a:ea typeface="Times New Roman" panose="02020603050405020304" pitchFamily="18" charset="0"/>
              </a:rPr>
              <a:t>Phân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rã</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chức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năng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đối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tượng</a:t>
            </a:r>
            <a:endParaRPr lang="en-US" sz="1300" dirty="0">
              <a:effectLst/>
              <a:latin typeface="Times New Roman" panose="02020603050405020304" pitchFamily="18" charset="0"/>
              <a:ea typeface="Times New Roman" panose="02020603050405020304" pitchFamily="18" charset="0"/>
            </a:endParaRPr>
          </a:p>
          <a:p>
            <a:pPr marL="1143000" marR="0" lvl="2" indent="-228600" algn="l">
              <a:lnSpc>
                <a:spcPct val="130000"/>
              </a:lnSpc>
              <a:spcBef>
                <a:spcPts val="600"/>
              </a:spcBef>
              <a:spcAft>
                <a:spcPts val="600"/>
              </a:spcAft>
              <a:buFont typeface="+mj-lt"/>
              <a:buAutoNum type="arabicPeriod"/>
            </a:pP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tin</a:t>
            </a:r>
          </a:p>
          <a:p>
            <a:pPr marL="0" marR="0" indent="457200" algn="l">
              <a:lnSpc>
                <a:spcPct val="130000"/>
              </a:lnSpc>
              <a:spcBef>
                <a:spcPts val="600"/>
              </a:spcBef>
              <a:spcAft>
                <a:spcPts val="600"/>
              </a:spcAft>
            </a:pP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các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tin </a:t>
            </a:r>
            <a:r>
              <a:rPr lang="vi-VN" sz="1300" dirty="0">
                <a:effectLst/>
                <a:latin typeface="Times New Roman" panose="02020603050405020304" pitchFamily="18" charset="0"/>
                <a:ea typeface="Times New Roman" panose="02020603050405020304" pitchFamily="18" charset="0"/>
              </a:rPr>
              <a:t>hồ sơ </a:t>
            </a:r>
            <a:r>
              <a:rPr lang="en-US" sz="1300" dirty="0" err="1">
                <a:effectLst/>
                <a:latin typeface="Times New Roman" panose="02020603050405020304" pitchFamily="18" charset="0"/>
                <a:ea typeface="Times New Roman" panose="02020603050405020304" pitchFamily="18" charset="0"/>
              </a:rPr>
              <a:t>của</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trẻ</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gồm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họ</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tên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tên</a:t>
            </a:r>
            <a:r>
              <a:rPr lang="en-US" sz="1300" dirty="0">
                <a:effectLst/>
                <a:latin typeface="Times New Roman" panose="02020603050405020304" pitchFamily="18" charset="0"/>
                <a:ea typeface="Times New Roman" panose="02020603050405020304" pitchFamily="18" charset="0"/>
              </a:rPr>
              <a:t> ở </a:t>
            </a:r>
            <a:r>
              <a:rPr lang="en-US" sz="1300" dirty="0" err="1">
                <a:effectLst/>
                <a:latin typeface="Times New Roman" panose="02020603050405020304" pitchFamily="18" charset="0"/>
                <a:ea typeface="Times New Roman" panose="02020603050405020304" pitchFamily="18" charset="0"/>
              </a:rPr>
              <a:t>nhà</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ngày</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sinh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giới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tính</a:t>
            </a:r>
            <a:r>
              <a:rPr lang="en-US" sz="1300" dirty="0">
                <a:effectLst/>
                <a:latin typeface="Times New Roman" panose="02020603050405020304" pitchFamily="18" charset="0"/>
                <a:ea typeface="Times New Roman" panose="02020603050405020304" pitchFamily="18" charset="0"/>
              </a:rPr>
              <a:t>.</a:t>
            </a:r>
            <a:r>
              <a:rPr lang="vi-VN" sz="1300" dirty="0">
                <a:effectLst/>
                <a:latin typeface="Times New Roman" panose="02020603050405020304" pitchFamily="18" charset="0"/>
                <a:ea typeface="Times New Roman" panose="02020603050405020304" pitchFamily="18" charset="0"/>
              </a:rPr>
              <a:t> Với các chức năng thêm, sửa, xóa. Khi thêm một trẻ em mới, phác đồ tiêm phòng sẽ tự động phác sinh dựa trên ngày sinh của bé.</a:t>
            </a:r>
            <a:endParaRPr lang="en-US" sz="1300" dirty="0">
              <a:effectLst/>
              <a:latin typeface="Times New Roman" panose="02020603050405020304" pitchFamily="18" charset="0"/>
              <a:ea typeface="Times New Roman" panose="02020603050405020304" pitchFamily="18" charset="0"/>
            </a:endParaRPr>
          </a:p>
          <a:p>
            <a:pPr marL="1143000" marR="0" lvl="2" indent="-228600" algn="l">
              <a:lnSpc>
                <a:spcPct val="130000"/>
              </a:lnSpc>
              <a:spcBef>
                <a:spcPts val="600"/>
              </a:spcBef>
              <a:spcAft>
                <a:spcPts val="600"/>
              </a:spcAft>
              <a:buFont typeface="+mj-lt"/>
              <a:buAutoNum type="arabicPeriod"/>
            </a:pP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sức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khỏe</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vi-VN" sz="1300" dirty="0">
                <a:effectLst/>
                <a:latin typeface="Times New Roman" panose="02020603050405020304" pitchFamily="18" charset="0"/>
                <a:ea typeface="Times New Roman" panose="02020603050405020304" pitchFamily="18" charset="0"/>
              </a:rPr>
              <a:t>sức khỏe thực chất chính là lưu lại tình trạng sức khỏe của đối tượng qua từng giai đoạn khác nhau, ví dụ như theo dõi về cân nặng, chiều cao. Các thông tin này là cơ sở để xác định và dự đoán tình trạng sức khỏe của trẻ được thể hiện thông qua biểu đồ thống kê (thống kê qua các tuần).</a:t>
            </a:r>
            <a:endParaRPr lang="en-US" sz="1300" dirty="0">
              <a:effectLst/>
              <a:latin typeface="Times New Roman" panose="02020603050405020304" pitchFamily="18" charset="0"/>
              <a:ea typeface="Times New Roman" panose="02020603050405020304" pitchFamily="18" charset="0"/>
            </a:endParaRPr>
          </a:p>
          <a:p>
            <a:pPr marL="1143000" marR="0" lvl="2" indent="-228600" algn="l">
              <a:lnSpc>
                <a:spcPct val="130000"/>
              </a:lnSpc>
              <a:spcBef>
                <a:spcPts val="600"/>
              </a:spcBef>
              <a:spcAft>
                <a:spcPts val="600"/>
              </a:spcAft>
              <a:buFont typeface="+mj-lt"/>
              <a:buAutoNum type="arabicPeriod"/>
            </a:pPr>
            <a:r>
              <a:rPr lang="vi-VN" sz="1300" dirty="0">
                <a:effectLst/>
                <a:latin typeface="Times New Roman" panose="02020603050405020304" pitchFamily="18" charset="0"/>
                <a:ea typeface="Times New Roman" panose="02020603050405020304" pitchFamily="18" charset="0"/>
              </a:rPr>
              <a:t>Xem lịch sử và cập nhật trạng thái </a:t>
            </a:r>
            <a:r>
              <a:rPr lang="en-US" sz="1300" dirty="0" err="1">
                <a:effectLst/>
                <a:latin typeface="Times New Roman" panose="02020603050405020304" pitchFamily="18" charset="0"/>
                <a:ea typeface="Times New Roman" panose="02020603050405020304" pitchFamily="18" charset="0"/>
              </a:rPr>
              <a:t>mũi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Cập nhật trạng thái mũi tiêm hỗ trợ người dùng biết được việc mình đã thực hiện các mũi tiêm nào của trẻ và hoàn tất vào lúc nào. </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Xem lịch sử giúp đỡ người dùng dễ dàng thao tác, quản lý  và xem các mũi tiêm của trẻ. Biết được trẻ đã thực hiện mũi tiêm nào? Đã bỏ lỡ mũi nào? Và sắp tới chuẩn bị tiêm những mũi gì.</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Quản lý thông báo tiêm chủng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Quản lý thông báo tiêm chủng được chia nhỏ ra thành 2 bài toán: cài đặt thông báo và gửi (nhắc nhở) thông báo đến điện thoại.</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Cài đặt thông báo giúp người dùng tự mình quản lý thời gian ứng dụng thông báo trong ngày. Thông báo lúc mấy giờ trong ngày. Bật/tắt nhận thông báo từ ứng dụng.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Gửi/nhắc nhở thông báo đến điện thoại cho biết được thông tin mũi tiêm sẽ được tiêm vào ngày hôm nay. Nhằm nhắc nhở người dùng tiêm chủng cho trẻ theo đúng phác đồ đề ra.</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Đặt lại ứng dụng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Chức năng giúp người dùng khởi động ứng dụng về lúc ban đầu nhằm khắc phục và xử lý lỗi.</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Xem phác đồ tổng quan</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Hỗ trợ người dùng biết được phác đồ tiêm chủng tổng quan dành cho mọi trẻ em từ khi mới sinh đến 2 tuổi</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Đánh giá ứng dụng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Chức năng này để người dùng nêu lên quan điểm của bản thân sau khi sử dụng ứng dụng, đóng góp ý kiến giúp ứng dụng ngày càng được hoàn thiện hơn </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Tra cứu kiến thức</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Tra cứu kiến thức hỗ trợ người dùng có các thông tin, dữ liệu cần thiết trong tiêm chủng. Bản thân có thể giải quyết những vấn đề gặp phải trong thực tiễn.</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Xem quy định về tiêm chủng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Giúp người dùng tránh được những rủi ro gặp phải trong tiêm chủng mở rộng.</a:t>
            </a:r>
            <a:endParaRPr lang="en-US" sz="1300" dirty="0">
              <a:effectLst/>
              <a:latin typeface="Times New Roman" panose="02020603050405020304" pitchFamily="18" charset="0"/>
              <a:ea typeface="Times New Roman" panose="02020603050405020304" pitchFamily="18" charset="0"/>
            </a:endParaRPr>
          </a:p>
          <a:p>
            <a:pPr marL="342900" marR="0" lvl="0" indent="-342900" algn="just">
              <a:lnSpc>
                <a:spcPct val="130000"/>
              </a:lnSpc>
              <a:spcBef>
                <a:spcPts val="600"/>
              </a:spcBef>
              <a:spcAft>
                <a:spcPts val="600"/>
              </a:spcAft>
              <a:buFont typeface="+mj-lt"/>
              <a:buAutoNum type="arabicPeriod"/>
            </a:pPr>
            <a:r>
              <a:rPr lang="en-US" sz="1300" b="1" dirty="0" err="1">
                <a:effectLst/>
                <a:latin typeface="Times New Roman" panose="02020603050405020304" pitchFamily="18" charset="0"/>
                <a:ea typeface="Times New Roman" panose="02020603050405020304" pitchFamily="18" charset="0"/>
              </a:rPr>
              <a:t>Xác</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định</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loại</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ứng</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dụng</a:t>
            </a:r>
            <a:r>
              <a:rPr lang="en-US" sz="1300" b="1" dirty="0">
                <a:effectLst/>
                <a:latin typeface="Times New Roman" panose="02020603050405020304" pitchFamily="18" charset="0"/>
                <a:ea typeface="Times New Roman" panose="02020603050405020304" pitchFamily="18" charset="0"/>
              </a:rPr>
              <a:t>	</a:t>
            </a:r>
            <a:endParaRPr lang="en-US" sz="1300" dirty="0">
              <a:effectLst/>
              <a:latin typeface="Times New Roman" panose="02020603050405020304" pitchFamily="18" charset="0"/>
              <a:ea typeface="Times New Roman" panose="02020603050405020304" pitchFamily="18" charset="0"/>
            </a:endParaRPr>
          </a:p>
          <a:p>
            <a:pPr marL="457200" marR="0" algn="just" fontAlgn="base">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chạy</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trên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nền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tảng</a:t>
            </a:r>
            <a:r>
              <a:rPr lang="en-US" sz="1300" dirty="0">
                <a:effectLst/>
                <a:latin typeface="Times New Roman" panose="02020603050405020304" pitchFamily="18" charset="0"/>
                <a:ea typeface="Times New Roman" panose="02020603050405020304" pitchFamily="18" charset="0"/>
              </a:rPr>
              <a:t> android </a:t>
            </a:r>
          </a:p>
          <a:p>
            <a:pPr marL="457200" marR="0" algn="just" fontAlgn="base">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Ngôn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ngữ</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lập</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trình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là</a:t>
            </a:r>
            <a:r>
              <a:rPr lang="en-US" sz="1300" dirty="0">
                <a:effectLst/>
                <a:latin typeface="Times New Roman" panose="02020603050405020304" pitchFamily="18" charset="0"/>
                <a:ea typeface="Times New Roman" panose="02020603050405020304" pitchFamily="18" charset="0"/>
              </a:rPr>
              <a:t> java</a:t>
            </a:r>
          </a:p>
          <a:p>
            <a:pPr marL="457200" marR="0" algn="just" fontAlgn="base">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dùng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hệ</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trị</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cơ</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sở</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dữ</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liệu</a:t>
            </a:r>
            <a:r>
              <a:rPr lang="en-US" sz="1300" dirty="0">
                <a:effectLst/>
                <a:latin typeface="Times New Roman" panose="02020603050405020304" pitchFamily="18" charset="0"/>
                <a:ea typeface="Times New Roman" panose="02020603050405020304" pitchFamily="18" charset="0"/>
              </a:rPr>
              <a:t> SQLite</a:t>
            </a:r>
          </a:p>
          <a:p>
            <a:pPr marL="457200" marR="0" algn="just" fontAlgn="base">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Loại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là</a:t>
            </a:r>
            <a:r>
              <a:rPr lang="en-US" sz="1300" dirty="0">
                <a:effectLst/>
                <a:latin typeface="Times New Roman" panose="02020603050405020304" pitchFamily="18" charset="0"/>
                <a:ea typeface="Times New Roman" panose="02020603050405020304" pitchFamily="18" charset="0"/>
              </a:rPr>
              <a:t> : Mobile application</a:t>
            </a:r>
          </a:p>
          <a:p>
            <a:endParaRPr lang="en-US" dirty="0"/>
          </a:p>
          <a:p>
            <a:endParaRPr lang="en-US" b="1" dirty="0"/>
          </a:p>
        </p:txBody>
      </p:sp>
      <p:sp>
        <p:nvSpPr>
          <p:cNvPr id="4" name="Slide Number Placeholder 3"/>
          <p:cNvSpPr>
            <a:spLocks noGrp="1"/>
          </p:cNvSpPr>
          <p:nvPr>
            <p:ph type="sldNum" sz="quarter" idx="5"/>
          </p:nvPr>
        </p:nvSpPr>
        <p:spPr/>
        <p:txBody>
          <a:bodyPr/>
          <a:lstStyle/>
          <a:p>
            <a:fld id="{B72CE34F-C68E-420B-ACE5-14D95C72EA47}" type="slidenum">
              <a:rPr lang="en-US" smtClean="0"/>
              <a:t>8</a:t>
            </a:fld>
            <a:endParaRPr lang="en-US"/>
          </a:p>
        </p:txBody>
      </p:sp>
    </p:spTree>
    <p:extLst>
      <p:ext uri="{BB962C8B-B14F-4D97-AF65-F5344CB8AC3E}">
        <p14:creationId xmlns:p14="http://schemas.microsoft.com/office/powerpoint/2010/main" val="1375540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gn="l">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Qua </a:t>
            </a:r>
            <a:r>
              <a:rPr lang="en-US" sz="1300" dirty="0" err="1">
                <a:effectLst/>
                <a:latin typeface="Times New Roman" panose="02020603050405020304" pitchFamily="18" charset="0"/>
                <a:ea typeface="Times New Roman" panose="02020603050405020304" pitchFamily="18" charset="0"/>
              </a:rPr>
              <a:t>sơ</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đồ</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thấy</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rằng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bài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toán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báo</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nhắc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nhở</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có</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thể</a:t>
            </a:r>
            <a:r>
              <a:rPr lang="en-US" sz="1300" dirty="0">
                <a:effectLst/>
                <a:latin typeface="Times New Roman" panose="02020603050405020304" pitchFamily="18" charset="0"/>
                <a:ea typeface="Times New Roman" panose="02020603050405020304" pitchFamily="18" charset="0"/>
              </a:rPr>
              <a:t> chia </a:t>
            </a:r>
            <a:r>
              <a:rPr lang="en-US" sz="1300" dirty="0" err="1">
                <a:effectLst/>
                <a:latin typeface="Times New Roman" panose="02020603050405020304" pitchFamily="18" charset="0"/>
                <a:ea typeface="Times New Roman" panose="02020603050405020304" pitchFamily="18" charset="0"/>
              </a:rPr>
              <a:t>nhỏ</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thành</a:t>
            </a:r>
            <a:r>
              <a:rPr lang="en-US" sz="1300" dirty="0">
                <a:effectLst/>
                <a:latin typeface="Times New Roman" panose="02020603050405020304" pitchFamily="18" charset="0"/>
                <a:ea typeface="Times New Roman" panose="02020603050405020304" pitchFamily="18" charset="0"/>
              </a:rPr>
              <a:t> 5 </a:t>
            </a:r>
            <a:r>
              <a:rPr lang="en-US" sz="1300" dirty="0" err="1">
                <a:effectLst/>
                <a:latin typeface="Times New Roman" panose="02020603050405020304" pitchFamily="18" charset="0"/>
                <a:ea typeface="Times New Roman" panose="02020603050405020304" pitchFamily="18" charset="0"/>
              </a:rPr>
              <a:t>bài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toán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chính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gồm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đối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tượng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đánh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giá</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xem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phác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đồ</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tổng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quan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báo</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và</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xem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quy</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định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p>
          <a:p>
            <a:pPr marL="742950" marR="0" lvl="1" indent="-285750" algn="l">
              <a:lnSpc>
                <a:spcPct val="130000"/>
              </a:lnSpc>
              <a:spcBef>
                <a:spcPts val="600"/>
              </a:spcBef>
              <a:spcAft>
                <a:spcPts val="600"/>
              </a:spcAft>
              <a:buFont typeface="+mj-lt"/>
              <a:buAutoNum type="arabicPeriod"/>
            </a:pPr>
            <a:r>
              <a:rPr lang="en-US" sz="1300" b="1" dirty="0" err="1">
                <a:effectLst/>
                <a:latin typeface="Times New Roman" panose="02020603050405020304" pitchFamily="18" charset="0"/>
                <a:ea typeface="Times New Roman" panose="02020603050405020304" pitchFamily="18" charset="0"/>
              </a:rPr>
              <a:t>Quản</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lý</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đổi</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tượng</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tiêm</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chủng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Đối tượng tiêm chủng ở đây chính là người thực hiện tiêm chủng – trẻ em. </a:t>
            </a:r>
            <a:r>
              <a:rPr lang="en-US" sz="1300" dirty="0" err="1">
                <a:effectLst/>
                <a:latin typeface="Times New Roman" panose="02020603050405020304" pitchFamily="18" charset="0"/>
                <a:ea typeface="Times New Roman" panose="02020603050405020304" pitchFamily="18" charset="0"/>
              </a:rPr>
              <a:t>Riêng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đối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với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đối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tượng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chúng</a:t>
            </a:r>
            <a:r>
              <a:rPr lang="en-US" sz="1300" dirty="0">
                <a:effectLst/>
                <a:latin typeface="Times New Roman" panose="02020603050405020304" pitchFamily="18" charset="0"/>
                <a:ea typeface="Times New Roman" panose="02020603050405020304" pitchFamily="18" charset="0"/>
              </a:rPr>
              <a:t> ta </a:t>
            </a:r>
            <a:r>
              <a:rPr lang="en-US" sz="1300" dirty="0" err="1">
                <a:effectLst/>
                <a:latin typeface="Times New Roman" panose="02020603050405020304" pitchFamily="18" charset="0"/>
                <a:ea typeface="Times New Roman" panose="02020603050405020304" pitchFamily="18" charset="0"/>
              </a:rPr>
              <a:t>sẽ</a:t>
            </a:r>
            <a:r>
              <a:rPr lang="en-US" sz="1300" dirty="0">
                <a:effectLst/>
                <a:latin typeface="Times New Roman" panose="02020603050405020304" pitchFamily="18" charset="0"/>
                <a:ea typeface="Times New Roman" panose="02020603050405020304" pitchFamily="18" charset="0"/>
              </a:rPr>
              <a:t> chia </a:t>
            </a:r>
            <a:r>
              <a:rPr lang="en-US" sz="1300" dirty="0" err="1">
                <a:effectLst/>
                <a:latin typeface="Times New Roman" panose="02020603050405020304" pitchFamily="18" charset="0"/>
                <a:ea typeface="Times New Roman" panose="02020603050405020304" pitchFamily="18" charset="0"/>
              </a:rPr>
              <a:t>nhỏ</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bài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toán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thành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tin,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sức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khỏe</a:t>
            </a:r>
            <a:r>
              <a:rPr lang="vi-VN" sz="1300" dirty="0">
                <a:effectLst/>
                <a:latin typeface="Times New Roman" panose="02020603050405020304" pitchFamily="18" charset="0"/>
                <a:ea typeface="Times New Roman" panose="02020603050405020304" pitchFamily="18" charset="0"/>
              </a:rPr>
              <a:t>, xem lịch sử và cập nhật trạng </a:t>
            </a:r>
            <a:r>
              <a:rPr lang="en-US" sz="1300" dirty="0" err="1">
                <a:effectLst/>
                <a:latin typeface="Times New Roman" panose="02020603050405020304" pitchFamily="18" charset="0"/>
                <a:ea typeface="Times New Roman" panose="02020603050405020304" pitchFamily="18" charset="0"/>
              </a:rPr>
              <a:t>mũi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a:t>
            </a:r>
          </a:p>
          <a:p>
            <a:pPr marL="502920" marR="0" algn="ctr">
              <a:lnSpc>
                <a:spcPct val="130000"/>
              </a:lnSpc>
              <a:spcBef>
                <a:spcPts val="600"/>
              </a:spcBef>
              <a:spcAft>
                <a:spcPts val="600"/>
              </a:spcAft>
            </a:pPr>
            <a:r>
              <a:rPr lang="en-US" sz="1300" dirty="0" err="1">
                <a:effectLst/>
                <a:latin typeface="Times New Roman" panose="02020603050405020304" pitchFamily="18" charset="0"/>
                <a:ea typeface="Times New Roman" panose="02020603050405020304" pitchFamily="18" charset="0"/>
              </a:rPr>
              <a:t>Hình</a:t>
            </a:r>
            <a:r>
              <a:rPr lang="en-US" sz="1300" dirty="0">
                <a:effectLst/>
                <a:latin typeface="Times New Roman" panose="02020603050405020304" pitchFamily="18" charset="0"/>
                <a:ea typeface="Times New Roman" panose="02020603050405020304" pitchFamily="18" charset="0"/>
              </a:rPr>
              <a:t> </a:t>
            </a:r>
            <a:r>
              <a:rPr lang="vi-VN" sz="1300" dirty="0">
                <a:effectLst/>
                <a:latin typeface="Times New Roman" panose="02020603050405020304" pitchFamily="18" charset="0"/>
                <a:ea typeface="Times New Roman" panose="02020603050405020304" pitchFamily="18" charset="0"/>
              </a:rPr>
              <a:t>1.</a:t>
            </a:r>
            <a:r>
              <a:rPr lang="en-US" sz="1300" dirty="0">
                <a:effectLst/>
                <a:latin typeface="Times New Roman" panose="02020603050405020304" pitchFamily="18" charset="0"/>
                <a:ea typeface="Times New Roman" panose="02020603050405020304" pitchFamily="18" charset="0"/>
              </a:rPr>
              <a:t>4.1.1 </a:t>
            </a:r>
            <a:r>
              <a:rPr lang="en-US" sz="1300" dirty="0" err="1">
                <a:effectLst/>
                <a:latin typeface="Times New Roman" panose="02020603050405020304" pitchFamily="18" charset="0"/>
                <a:ea typeface="Times New Roman" panose="02020603050405020304" pitchFamily="18" charset="0"/>
              </a:rPr>
              <a:t>Phân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rã</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chức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năng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đối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tượng</a:t>
            </a:r>
            <a:endParaRPr lang="en-US" sz="1300" dirty="0">
              <a:effectLst/>
              <a:latin typeface="Times New Roman" panose="02020603050405020304" pitchFamily="18" charset="0"/>
              <a:ea typeface="Times New Roman" panose="02020603050405020304" pitchFamily="18" charset="0"/>
            </a:endParaRPr>
          </a:p>
          <a:p>
            <a:pPr marL="1143000" marR="0" lvl="2" indent="-228600" algn="l">
              <a:lnSpc>
                <a:spcPct val="130000"/>
              </a:lnSpc>
              <a:spcBef>
                <a:spcPts val="600"/>
              </a:spcBef>
              <a:spcAft>
                <a:spcPts val="600"/>
              </a:spcAft>
              <a:buFont typeface="+mj-lt"/>
              <a:buAutoNum type="arabicPeriod"/>
            </a:pP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tin</a:t>
            </a:r>
          </a:p>
          <a:p>
            <a:pPr marL="0" marR="0" indent="457200" algn="l">
              <a:lnSpc>
                <a:spcPct val="130000"/>
              </a:lnSpc>
              <a:spcBef>
                <a:spcPts val="600"/>
              </a:spcBef>
              <a:spcAft>
                <a:spcPts val="600"/>
              </a:spcAft>
            </a:pP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các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tin </a:t>
            </a:r>
            <a:r>
              <a:rPr lang="vi-VN" sz="1300" dirty="0">
                <a:effectLst/>
                <a:latin typeface="Times New Roman" panose="02020603050405020304" pitchFamily="18" charset="0"/>
                <a:ea typeface="Times New Roman" panose="02020603050405020304" pitchFamily="18" charset="0"/>
              </a:rPr>
              <a:t>hồ sơ </a:t>
            </a:r>
            <a:r>
              <a:rPr lang="en-US" sz="1300" dirty="0" err="1">
                <a:effectLst/>
                <a:latin typeface="Times New Roman" panose="02020603050405020304" pitchFamily="18" charset="0"/>
                <a:ea typeface="Times New Roman" panose="02020603050405020304" pitchFamily="18" charset="0"/>
              </a:rPr>
              <a:t>của</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trẻ</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gồm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họ</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tên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tên</a:t>
            </a:r>
            <a:r>
              <a:rPr lang="en-US" sz="1300" dirty="0">
                <a:effectLst/>
                <a:latin typeface="Times New Roman" panose="02020603050405020304" pitchFamily="18" charset="0"/>
                <a:ea typeface="Times New Roman" panose="02020603050405020304" pitchFamily="18" charset="0"/>
              </a:rPr>
              <a:t> ở </a:t>
            </a:r>
            <a:r>
              <a:rPr lang="en-US" sz="1300" dirty="0" err="1">
                <a:effectLst/>
                <a:latin typeface="Times New Roman" panose="02020603050405020304" pitchFamily="18" charset="0"/>
                <a:ea typeface="Times New Roman" panose="02020603050405020304" pitchFamily="18" charset="0"/>
              </a:rPr>
              <a:t>nhà</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ngày</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sinh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giới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tính</a:t>
            </a:r>
            <a:r>
              <a:rPr lang="en-US" sz="1300" dirty="0">
                <a:effectLst/>
                <a:latin typeface="Times New Roman" panose="02020603050405020304" pitchFamily="18" charset="0"/>
                <a:ea typeface="Times New Roman" panose="02020603050405020304" pitchFamily="18" charset="0"/>
              </a:rPr>
              <a:t>.</a:t>
            </a:r>
            <a:r>
              <a:rPr lang="vi-VN" sz="1300" dirty="0">
                <a:effectLst/>
                <a:latin typeface="Times New Roman" panose="02020603050405020304" pitchFamily="18" charset="0"/>
                <a:ea typeface="Times New Roman" panose="02020603050405020304" pitchFamily="18" charset="0"/>
              </a:rPr>
              <a:t> Với các chức năng thêm, sửa, xóa. Khi thêm một trẻ em mới, phác đồ tiêm phòng sẽ tự động phác sinh dựa trên ngày sinh của bé.</a:t>
            </a:r>
            <a:endParaRPr lang="en-US" sz="1300" dirty="0">
              <a:effectLst/>
              <a:latin typeface="Times New Roman" panose="02020603050405020304" pitchFamily="18" charset="0"/>
              <a:ea typeface="Times New Roman" panose="02020603050405020304" pitchFamily="18" charset="0"/>
            </a:endParaRPr>
          </a:p>
          <a:p>
            <a:pPr marL="1143000" marR="0" lvl="2" indent="-228600" algn="l">
              <a:lnSpc>
                <a:spcPct val="130000"/>
              </a:lnSpc>
              <a:spcBef>
                <a:spcPts val="600"/>
              </a:spcBef>
              <a:spcAft>
                <a:spcPts val="600"/>
              </a:spcAft>
              <a:buFont typeface="+mj-lt"/>
              <a:buAutoNum type="arabicPeriod"/>
            </a:pP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sức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khỏe</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vi-VN" sz="1300" dirty="0">
                <a:effectLst/>
                <a:latin typeface="Times New Roman" panose="02020603050405020304" pitchFamily="18" charset="0"/>
                <a:ea typeface="Times New Roman" panose="02020603050405020304" pitchFamily="18" charset="0"/>
              </a:rPr>
              <a:t>sức khỏe thực chất chính là lưu lại tình trạng sức khỏe của đối tượng qua từng giai đoạn khác nhau, ví dụ như theo dõi về cân nặng, chiều cao. Các thông tin này là cơ sở để xác định và dự đoán tình trạng sức khỏe của trẻ được thể hiện thông qua biểu đồ thống kê (thống kê qua các tuần).</a:t>
            </a:r>
            <a:endParaRPr lang="en-US" sz="1300" dirty="0">
              <a:effectLst/>
              <a:latin typeface="Times New Roman" panose="02020603050405020304" pitchFamily="18" charset="0"/>
              <a:ea typeface="Times New Roman" panose="02020603050405020304" pitchFamily="18" charset="0"/>
            </a:endParaRPr>
          </a:p>
          <a:p>
            <a:pPr marL="1143000" marR="0" lvl="2" indent="-228600" algn="l">
              <a:lnSpc>
                <a:spcPct val="130000"/>
              </a:lnSpc>
              <a:spcBef>
                <a:spcPts val="600"/>
              </a:spcBef>
              <a:spcAft>
                <a:spcPts val="600"/>
              </a:spcAft>
              <a:buFont typeface="+mj-lt"/>
              <a:buAutoNum type="arabicPeriod"/>
            </a:pPr>
            <a:r>
              <a:rPr lang="vi-VN" sz="1300" dirty="0">
                <a:effectLst/>
                <a:latin typeface="Times New Roman" panose="02020603050405020304" pitchFamily="18" charset="0"/>
                <a:ea typeface="Times New Roman" panose="02020603050405020304" pitchFamily="18" charset="0"/>
              </a:rPr>
              <a:t>Xem lịch sử và cập nhật trạng thái </a:t>
            </a:r>
            <a:r>
              <a:rPr lang="en-US" sz="1300" dirty="0" err="1">
                <a:effectLst/>
                <a:latin typeface="Times New Roman" panose="02020603050405020304" pitchFamily="18" charset="0"/>
                <a:ea typeface="Times New Roman" panose="02020603050405020304" pitchFamily="18" charset="0"/>
              </a:rPr>
              <a:t>mũi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Cập nhật trạng thái mũi tiêm hỗ trợ người dùng biết được việc mình đã thực hiện các mũi tiêm nào của trẻ và hoàn tất vào lúc nào. </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Xem lịch sử giúp đỡ người dùng dễ dàng thao tác, quản lý  và xem các mũi tiêm của trẻ. Biết được trẻ đã thực hiện mũi tiêm nào? Đã bỏ lỡ mũi nào? Và sắp tới chuẩn bị tiêm những mũi gì.</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Quản lý thông báo tiêm chủng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Quản lý thông báo tiêm chủng được chia nhỏ ra thành 2 bài toán: cài đặt thông báo và gửi (nhắc nhở) thông báo đến điện thoại.</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Cài đặt thông báo giúp người dùng tự mình quản lý thời gian ứng dụng thông báo trong ngày. Thông báo lúc mấy giờ trong ngày. Bật/tắt nhận thông báo từ ứng dụng.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Gửi/nhắc nhở thông báo đến điện thoại cho biết được thông tin mũi tiêm sẽ được tiêm vào ngày hôm nay. Nhằm nhắc nhở người dùng tiêm chủng cho trẻ theo đúng phác đồ đề ra.</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Đặt lại ứng dụng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Chức năng giúp người dùng khởi động ứng dụng về lúc ban đầu nhằm khắc phục và xử lý lỗi.</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Xem phác đồ tổng quan</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Hỗ trợ người dùng biết được phác đồ tiêm chủng tổng quan dành cho mọi trẻ em từ khi mới sinh đến 2 tuổi</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Đánh giá ứng dụng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Chức năng này để người dùng nêu lên quan điểm của bản thân sau khi sử dụng ứng dụng, đóng góp ý kiến giúp ứng dụng ngày càng được hoàn thiện hơn </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Tra cứu kiến thức</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Tra cứu kiến thức hỗ trợ người dùng có các thông tin, dữ liệu cần thiết trong tiêm chủng. Bản thân có thể giải quyết những vấn đề gặp phải trong thực tiễn.</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Xem quy định về tiêm chủng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Giúp người dùng tránh được những rủi ro gặp phải trong tiêm chủng mở rộng.</a:t>
            </a:r>
            <a:endParaRPr lang="en-US" sz="1300" dirty="0">
              <a:effectLst/>
              <a:latin typeface="Times New Roman" panose="02020603050405020304" pitchFamily="18" charset="0"/>
              <a:ea typeface="Times New Roman" panose="02020603050405020304" pitchFamily="18" charset="0"/>
            </a:endParaRPr>
          </a:p>
          <a:p>
            <a:pPr marL="342900" marR="0" lvl="0" indent="-342900" algn="just">
              <a:lnSpc>
                <a:spcPct val="130000"/>
              </a:lnSpc>
              <a:spcBef>
                <a:spcPts val="600"/>
              </a:spcBef>
              <a:spcAft>
                <a:spcPts val="600"/>
              </a:spcAft>
              <a:buFont typeface="+mj-lt"/>
              <a:buAutoNum type="arabicPeriod"/>
            </a:pPr>
            <a:r>
              <a:rPr lang="en-US" sz="1300" b="1" dirty="0" err="1">
                <a:effectLst/>
                <a:latin typeface="Times New Roman" panose="02020603050405020304" pitchFamily="18" charset="0"/>
                <a:ea typeface="Times New Roman" panose="02020603050405020304" pitchFamily="18" charset="0"/>
              </a:rPr>
              <a:t>Xác</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định</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loại</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ứng</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dụng</a:t>
            </a:r>
            <a:r>
              <a:rPr lang="en-US" sz="1300" b="1" dirty="0">
                <a:effectLst/>
                <a:latin typeface="Times New Roman" panose="02020603050405020304" pitchFamily="18" charset="0"/>
                <a:ea typeface="Times New Roman" panose="02020603050405020304" pitchFamily="18" charset="0"/>
              </a:rPr>
              <a:t>	</a:t>
            </a:r>
            <a:endParaRPr lang="en-US" sz="1300" dirty="0">
              <a:effectLst/>
              <a:latin typeface="Times New Roman" panose="02020603050405020304" pitchFamily="18" charset="0"/>
              <a:ea typeface="Times New Roman" panose="02020603050405020304" pitchFamily="18" charset="0"/>
            </a:endParaRPr>
          </a:p>
          <a:p>
            <a:pPr marL="457200" marR="0" algn="just" fontAlgn="base">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chạy</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trên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nền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tảng</a:t>
            </a:r>
            <a:r>
              <a:rPr lang="en-US" sz="1300" dirty="0">
                <a:effectLst/>
                <a:latin typeface="Times New Roman" panose="02020603050405020304" pitchFamily="18" charset="0"/>
                <a:ea typeface="Times New Roman" panose="02020603050405020304" pitchFamily="18" charset="0"/>
              </a:rPr>
              <a:t> android </a:t>
            </a:r>
          </a:p>
          <a:p>
            <a:pPr marL="457200" marR="0" algn="just" fontAlgn="base">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Ngôn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ngữ</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lập</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trình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là</a:t>
            </a:r>
            <a:r>
              <a:rPr lang="en-US" sz="1300" dirty="0">
                <a:effectLst/>
                <a:latin typeface="Times New Roman" panose="02020603050405020304" pitchFamily="18" charset="0"/>
                <a:ea typeface="Times New Roman" panose="02020603050405020304" pitchFamily="18" charset="0"/>
              </a:rPr>
              <a:t> java</a:t>
            </a:r>
          </a:p>
          <a:p>
            <a:pPr marL="457200" marR="0" algn="just" fontAlgn="base">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dùng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hệ</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trị</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cơ</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sở</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dữ</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liệu</a:t>
            </a:r>
            <a:r>
              <a:rPr lang="en-US" sz="1300" dirty="0">
                <a:effectLst/>
                <a:latin typeface="Times New Roman" panose="02020603050405020304" pitchFamily="18" charset="0"/>
                <a:ea typeface="Times New Roman" panose="02020603050405020304" pitchFamily="18" charset="0"/>
              </a:rPr>
              <a:t> SQLite</a:t>
            </a:r>
          </a:p>
          <a:p>
            <a:pPr marL="457200" marR="0" algn="just" fontAlgn="base">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Loại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là</a:t>
            </a:r>
            <a:r>
              <a:rPr lang="en-US" sz="1300" dirty="0">
                <a:effectLst/>
                <a:latin typeface="Times New Roman" panose="02020603050405020304" pitchFamily="18" charset="0"/>
                <a:ea typeface="Times New Roman" panose="02020603050405020304" pitchFamily="18" charset="0"/>
              </a:rPr>
              <a:t> : Mobile application</a:t>
            </a:r>
          </a:p>
          <a:p>
            <a:endParaRPr lang="en-US" dirty="0"/>
          </a:p>
          <a:p>
            <a:endParaRPr lang="en-US" b="1" dirty="0"/>
          </a:p>
        </p:txBody>
      </p:sp>
      <p:sp>
        <p:nvSpPr>
          <p:cNvPr id="4" name="Slide Number Placeholder 3"/>
          <p:cNvSpPr>
            <a:spLocks noGrp="1"/>
          </p:cNvSpPr>
          <p:nvPr>
            <p:ph type="sldNum" sz="quarter" idx="5"/>
          </p:nvPr>
        </p:nvSpPr>
        <p:spPr/>
        <p:txBody>
          <a:bodyPr/>
          <a:lstStyle/>
          <a:p>
            <a:fld id="{B72CE34F-C68E-420B-ACE5-14D95C72EA47}" type="slidenum">
              <a:rPr lang="en-US" smtClean="0"/>
              <a:t>9</a:t>
            </a:fld>
            <a:endParaRPr lang="en-US"/>
          </a:p>
        </p:txBody>
      </p:sp>
    </p:spTree>
    <p:extLst>
      <p:ext uri="{BB962C8B-B14F-4D97-AF65-F5344CB8AC3E}">
        <p14:creationId xmlns:p14="http://schemas.microsoft.com/office/powerpoint/2010/main" val="3617378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360045">
              <a:lnSpc>
                <a:spcPct val="130000"/>
              </a:lnSpc>
              <a:spcBef>
                <a:spcPts val="600"/>
              </a:spcBef>
              <a:spcAft>
                <a:spcPts val="600"/>
              </a:spcAft>
              <a:tabLst>
                <a:tab pos="540385"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bày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ở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1.4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chương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tích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rõ</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nghiệp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vụ</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đặt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món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gồm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nSpc>
                <a:spcPct val="130000"/>
              </a:lnSpc>
              <a:spcBef>
                <a:spcPts val="600"/>
              </a:spcBef>
              <a:spcAft>
                <a:spcPts val="600"/>
              </a:spcAft>
              <a:tabLst>
                <a:tab pos="540385"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họ</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nSpc>
                <a:spcPct val="130000"/>
              </a:lnSpc>
              <a:spcBef>
                <a:spcPts val="600"/>
              </a:spcBef>
              <a:spcAft>
                <a:spcPts val="600"/>
              </a:spcAft>
              <a:tabLst>
                <a:tab pos="540385"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khỏe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khỏe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họ</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đó</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biểu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kê</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khỏe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nSpc>
                <a:spcPct val="130000"/>
              </a:lnSpc>
              <a:spcBef>
                <a:spcPts val="600"/>
              </a:spcBef>
              <a:spcAft>
                <a:spcPts val="600"/>
              </a:spcAf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xem lịch sử, cập nhật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mũi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mũi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phòng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từng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như</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nhật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lại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trạng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thái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mũi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(đã tiêm hoặc chưa 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xem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lịch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phòng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qua).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nSpc>
                <a:spcPct val="130000"/>
              </a:lnSpc>
              <a:spcBef>
                <a:spcPts val="600"/>
              </a:spcBef>
              <a:spcAft>
                <a:spcPts val="600"/>
              </a:spcAft>
            </a:pP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 năng nhắc nhở người dùng tới ngày tiêm phòng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gian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nhắc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nhở</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phòng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họ</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qua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cài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đặt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báo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10</a:t>
            </a:fld>
            <a:endParaRPr lang="en-US"/>
          </a:p>
        </p:txBody>
      </p:sp>
    </p:spTree>
    <p:extLst>
      <p:ext uri="{BB962C8B-B14F-4D97-AF65-F5344CB8AC3E}">
        <p14:creationId xmlns:p14="http://schemas.microsoft.com/office/powerpoint/2010/main" val="3306878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360045">
              <a:lnSpc>
                <a:spcPct val="130000"/>
              </a:lnSpc>
              <a:spcBef>
                <a:spcPts val="600"/>
              </a:spcBef>
              <a:spcAft>
                <a:spcPts val="600"/>
              </a:spcAft>
              <a:tabLst>
                <a:tab pos="540385"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bày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ở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1.4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chương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tích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rõ</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nghiệp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vụ</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đặt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món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gồm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nSpc>
                <a:spcPct val="130000"/>
              </a:lnSpc>
              <a:spcBef>
                <a:spcPts val="600"/>
              </a:spcBef>
              <a:spcAft>
                <a:spcPts val="600"/>
              </a:spcAft>
              <a:tabLst>
                <a:tab pos="540385"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họ</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nSpc>
                <a:spcPct val="130000"/>
              </a:lnSpc>
              <a:spcBef>
                <a:spcPts val="600"/>
              </a:spcBef>
              <a:spcAft>
                <a:spcPts val="600"/>
              </a:spcAft>
              <a:tabLst>
                <a:tab pos="540385"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khỏe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khỏe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họ</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đó</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biểu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kê</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khỏe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nSpc>
                <a:spcPct val="130000"/>
              </a:lnSpc>
              <a:spcBef>
                <a:spcPts val="600"/>
              </a:spcBef>
              <a:spcAft>
                <a:spcPts val="600"/>
              </a:spcAf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xem lịch sử, cập nhật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mũi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mũi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phòng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từng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như</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nhật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lại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trạng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thái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mũi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(đã tiêm hoặc chưa 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xem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lịch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phòng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qua).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nSpc>
                <a:spcPct val="130000"/>
              </a:lnSpc>
              <a:spcBef>
                <a:spcPts val="600"/>
              </a:spcBef>
              <a:spcAft>
                <a:spcPts val="600"/>
              </a:spcAft>
            </a:pP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 năng nhắc nhở người dùng tới ngày tiêm phòng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gian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nhắc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nhở</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phòng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họ</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qua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cài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đặt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báo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11</a:t>
            </a:fld>
            <a:endParaRPr lang="en-US"/>
          </a:p>
        </p:txBody>
      </p:sp>
    </p:spTree>
    <p:extLst>
      <p:ext uri="{BB962C8B-B14F-4D97-AF65-F5344CB8AC3E}">
        <p14:creationId xmlns:p14="http://schemas.microsoft.com/office/powerpoint/2010/main" val="1890285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14</a:t>
            </a:fld>
            <a:endParaRPr lang="en-US"/>
          </a:p>
        </p:txBody>
      </p:sp>
    </p:spTree>
    <p:extLst>
      <p:ext uri="{BB962C8B-B14F-4D97-AF65-F5344CB8AC3E}">
        <p14:creationId xmlns:p14="http://schemas.microsoft.com/office/powerpoint/2010/main" val="3590450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vaccine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(injection).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vaccine,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khoảng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giữa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29~31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(Relative)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(Injection).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bởi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chi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chủng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DetailSchedule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chủng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vậy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còn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(notification),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rồi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hay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khỏe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bởi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khoảng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kéo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khỏe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15</a:t>
            </a:fld>
            <a:endParaRPr lang="en-US"/>
          </a:p>
        </p:txBody>
      </p:sp>
    </p:spTree>
    <p:extLst>
      <p:ext uri="{BB962C8B-B14F-4D97-AF65-F5344CB8AC3E}">
        <p14:creationId xmlns:p14="http://schemas.microsoft.com/office/powerpoint/2010/main" val="32156100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A1B176-978C-463E-BB0F-3C9279FC2215}"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4256011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1B176-978C-463E-BB0F-3C9279FC2215}"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161931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1B176-978C-463E-BB0F-3C9279FC2215}"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2609917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1B176-978C-463E-BB0F-3C9279FC2215}"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00387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1B176-978C-463E-BB0F-3C9279FC2215}"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2871771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2A1B176-978C-463E-BB0F-3C9279FC2215}" type="datetimeFigureOut">
              <a:rPr lang="en-US" smtClean="0"/>
              <a:t>6/3/2021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726205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2A1B176-978C-463E-BB0F-3C9279FC2215}" type="datetimeFigureOut">
              <a:rPr lang="en-US" smtClean="0"/>
              <a:t>6/3/2021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4259696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1B176-978C-463E-BB0F-3C9279FC2215}"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3958718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1B176-978C-463E-BB0F-3C9279FC2215}"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38388507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1B176-978C-463E-BB0F-3C9279FC2215}"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1617886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1B176-978C-463E-BB0F-3C9279FC2215}"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3465600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A1B176-978C-463E-BB0F-3C9279FC2215}"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1083463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1B176-978C-463E-BB0F-3C9279FC2215}"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2832913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A1B176-978C-463E-BB0F-3C9279FC2215}" type="datetimeFigureOut">
              <a:rPr lang="en-US" smtClean="0"/>
              <a:t>6/3/2021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1283269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A1B176-978C-463E-BB0F-3C9279FC2215}" type="datetimeFigureOut">
              <a:rPr lang="en-US" smtClean="0"/>
              <a:t>6/3/2021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986890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2A1B176-978C-463E-BB0F-3C9279FC2215}" type="datetimeFigureOut">
              <a:rPr lang="en-US" smtClean="0"/>
              <a:t>6/3/2021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350835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1B176-978C-463E-BB0F-3C9279FC2215}"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2115036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1B176-978C-463E-BB0F-3C9279FC2215}"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2070793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2A1B176-978C-463E-BB0F-3C9279FC2215}" type="datetimeFigureOut">
              <a:rPr lang="en-US" smtClean="0"/>
              <a:t>6/3/2021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6F83998-B404-4387-A035-2ED39487B625}" type="slidenum">
              <a:rPr lang="en-US" smtClean="0"/>
              <a:t>‹#›</a:t>
            </a:fld>
            <a:endParaRPr lang="en-US"/>
          </a:p>
        </p:txBody>
      </p:sp>
    </p:spTree>
    <p:extLst>
      <p:ext uri="{BB962C8B-B14F-4D97-AF65-F5344CB8AC3E}">
        <p14:creationId xmlns:p14="http://schemas.microsoft.com/office/powerpoint/2010/main" val="796250303"/>
      </p:ext>
    </p:extLst>
  </p:cSld>
  <p:clrMap bg1="lt1" tx1="dk1" bg2="lt2" tx2="dk2" accent1="accent1" accent2="accent2" accent3="accent3" accent4="accent4" accent5="accent5" accent6="accent6" hlink="hlink" folHlink="folHlink"/>
  <p:sldLayoutIdLst>
    <p:sldLayoutId id="2147484171" r:id="rId1"/>
    <p:sldLayoutId id="2147484172" r:id="rId2"/>
    <p:sldLayoutId id="2147484173" r:id="rId3"/>
    <p:sldLayoutId id="2147484174" r:id="rId4"/>
    <p:sldLayoutId id="2147484175" r:id="rId5"/>
    <p:sldLayoutId id="2147484176" r:id="rId6"/>
    <p:sldLayoutId id="2147484177" r:id="rId7"/>
    <p:sldLayoutId id="2147484178" r:id="rId8"/>
    <p:sldLayoutId id="2147484179" r:id="rId9"/>
    <p:sldLayoutId id="2147484180" r:id="rId10"/>
    <p:sldLayoutId id="2147484181" r:id="rId11"/>
    <p:sldLayoutId id="2147484182" r:id="rId12"/>
    <p:sldLayoutId id="2147484183" r:id="rId13"/>
    <p:sldLayoutId id="2147484184" r:id="rId14"/>
    <p:sldLayoutId id="2147484185" r:id="rId15"/>
    <p:sldLayoutId id="2147484186" r:id="rId16"/>
    <p:sldLayoutId id="2147484187" r:id="rId17"/>
    <p:sldLayoutId id="214748418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8">
            <a:extLst>
              <a:ext uri="{FF2B5EF4-FFF2-40B4-BE49-F238E27FC236}">
                <a16:creationId xmlns:a16="http://schemas.microsoft.com/office/drawing/2014/main" id="{76C674CE-643C-43A9-AF07-0A3765F8A937}"/>
              </a:ext>
            </a:extLst>
          </p:cNvPr>
          <p:cNvGrpSpPr/>
          <p:nvPr/>
        </p:nvGrpSpPr>
        <p:grpSpPr>
          <a:xfrm>
            <a:off x="328043" y="4428322"/>
            <a:ext cx="416937" cy="416934"/>
            <a:chOff x="891974" y="4415843"/>
            <a:chExt cx="450443" cy="450443"/>
          </a:xfrm>
        </p:grpSpPr>
        <p:sp>
          <p:nvSpPr>
            <p:cNvPr id="27" name="椭圆 9">
              <a:extLst>
                <a:ext uri="{FF2B5EF4-FFF2-40B4-BE49-F238E27FC236}">
                  <a16:creationId xmlns:a16="http://schemas.microsoft.com/office/drawing/2014/main" id="{BB9C7ABD-4249-4D0E-993B-030839CD86A4}"/>
                </a:ext>
              </a:extLst>
            </p:cNvPr>
            <p:cNvSpPr/>
            <p:nvPr/>
          </p:nvSpPr>
          <p:spPr>
            <a:xfrm>
              <a:off x="891974" y="4415843"/>
              <a:ext cx="450443" cy="450443"/>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sp>
          <p:nvSpPr>
            <p:cNvPr id="28" name="椭圆 39">
              <a:extLst>
                <a:ext uri="{FF2B5EF4-FFF2-40B4-BE49-F238E27FC236}">
                  <a16:creationId xmlns:a16="http://schemas.microsoft.com/office/drawing/2014/main" id="{EBAB8B19-49FA-4BD4-B164-2999D0CC6342}"/>
                </a:ext>
              </a:extLst>
            </p:cNvPr>
            <p:cNvSpPr/>
            <p:nvPr/>
          </p:nvSpPr>
          <p:spPr>
            <a:xfrm>
              <a:off x="993275" y="4502064"/>
              <a:ext cx="247839" cy="27800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grpSp>
      <p:sp>
        <p:nvSpPr>
          <p:cNvPr id="19" name="文本框 11">
            <a:extLst>
              <a:ext uri="{FF2B5EF4-FFF2-40B4-BE49-F238E27FC236}">
                <a16:creationId xmlns:a16="http://schemas.microsoft.com/office/drawing/2014/main" id="{1F5EF963-7324-446B-81C6-89F62BBF167E}"/>
              </a:ext>
            </a:extLst>
          </p:cNvPr>
          <p:cNvSpPr txBox="1"/>
          <p:nvPr/>
        </p:nvSpPr>
        <p:spPr>
          <a:xfrm>
            <a:off x="838746" y="4412981"/>
            <a:ext cx="4949112" cy="400110"/>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err="1">
                <a:solidFill>
                  <a:schemeClr val="tx2">
                    <a:lumMod val="50000"/>
                  </a:schemeClr>
                </a:solidFill>
                <a:latin typeface="Calibri" panose="020F0502020204030204" pitchFamily="34" charset="0"/>
                <a:ea typeface="+mj-ea"/>
              </a:rPr>
              <a:t>Giảng</a:t>
            </a:r>
            <a:r>
              <a:rPr lang="en-US" altLang="zh-CN" sz="2000" b="1" dirty="0">
                <a:solidFill>
                  <a:schemeClr val="tx2">
                    <a:lumMod val="50000"/>
                  </a:schemeClr>
                </a:solidFill>
                <a:latin typeface="Calibri" panose="020F0502020204030204" pitchFamily="34" charset="0"/>
                <a:ea typeface="+mj-ea"/>
              </a:rPr>
              <a:t> </a:t>
            </a:r>
            <a:r>
              <a:rPr lang="en-US" altLang="zh-CN" sz="2000" b="1" dirty="0" err="1">
                <a:solidFill>
                  <a:schemeClr val="tx2">
                    <a:lumMod val="50000"/>
                  </a:schemeClr>
                </a:solidFill>
                <a:latin typeface="Calibri" panose="020F0502020204030204" pitchFamily="34" charset="0"/>
                <a:ea typeface="+mj-ea"/>
              </a:rPr>
              <a:t>viên</a:t>
            </a:r>
            <a:r>
              <a:rPr lang="en-US" altLang="zh-CN" sz="2000" b="1" dirty="0">
                <a:solidFill>
                  <a:schemeClr val="tx2">
                    <a:lumMod val="50000"/>
                  </a:schemeClr>
                </a:solidFill>
                <a:latin typeface="Calibri" panose="020F0502020204030204" pitchFamily="34" charset="0"/>
                <a:ea typeface="+mj-ea"/>
              </a:rPr>
              <a:t> </a:t>
            </a:r>
            <a:r>
              <a:rPr lang="en-US" altLang="zh-CN" sz="2000" b="1" dirty="0" err="1">
                <a:solidFill>
                  <a:schemeClr val="tx2">
                    <a:lumMod val="50000"/>
                  </a:schemeClr>
                </a:solidFill>
                <a:latin typeface="Calibri" panose="020F0502020204030204" pitchFamily="34" charset="0"/>
                <a:ea typeface="+mj-ea"/>
              </a:rPr>
              <a:t>hướng</a:t>
            </a:r>
            <a:r>
              <a:rPr lang="en-US" altLang="zh-CN" sz="2000" b="1" dirty="0">
                <a:solidFill>
                  <a:schemeClr val="tx2">
                    <a:lumMod val="50000"/>
                  </a:schemeClr>
                </a:solidFill>
                <a:latin typeface="Calibri" panose="020F0502020204030204" pitchFamily="34" charset="0"/>
                <a:ea typeface="+mj-ea"/>
              </a:rPr>
              <a:t> </a:t>
            </a:r>
            <a:r>
              <a:rPr lang="en-US" altLang="zh-CN" sz="2000" b="1" dirty="0" err="1">
                <a:solidFill>
                  <a:schemeClr val="tx2">
                    <a:lumMod val="50000"/>
                  </a:schemeClr>
                </a:solidFill>
                <a:latin typeface="Calibri" panose="020F0502020204030204" pitchFamily="34" charset="0"/>
                <a:ea typeface="+mj-ea"/>
              </a:rPr>
              <a:t>dẫn</a:t>
            </a:r>
            <a:r>
              <a:rPr lang="en-US" altLang="zh-CN" sz="2000" b="1" dirty="0">
                <a:solidFill>
                  <a:schemeClr val="tx2">
                    <a:lumMod val="50000"/>
                  </a:schemeClr>
                </a:solidFill>
                <a:latin typeface="Calibri" panose="020F0502020204030204" pitchFamily="34" charset="0"/>
                <a:ea typeface="+mj-ea"/>
              </a:rPr>
              <a:t>: TS. </a:t>
            </a:r>
            <a:r>
              <a:rPr lang="vi-VN" altLang="zh-CN" sz="2000" b="1" dirty="0">
                <a:solidFill>
                  <a:schemeClr val="tx2">
                    <a:lumMod val="50000"/>
                  </a:schemeClr>
                </a:solidFill>
                <a:latin typeface="Calibri" panose="020F0502020204030204" pitchFamily="34" charset="0"/>
                <a:ea typeface="+mj-ea"/>
              </a:rPr>
              <a:t>Huỳnh Hữu Nghĩa</a:t>
            </a:r>
            <a:endParaRPr lang="en-US" altLang="zh-CN" sz="2000" b="1" dirty="0">
              <a:solidFill>
                <a:schemeClr val="tx2">
                  <a:lumMod val="50000"/>
                </a:schemeClr>
              </a:solidFill>
              <a:latin typeface="Calibri" panose="020F0502020204030204" pitchFamily="34" charset="0"/>
              <a:ea typeface="+mj-ea"/>
            </a:endParaRPr>
          </a:p>
        </p:txBody>
      </p:sp>
      <p:grpSp>
        <p:nvGrpSpPr>
          <p:cNvPr id="20" name="组合 12">
            <a:extLst>
              <a:ext uri="{FF2B5EF4-FFF2-40B4-BE49-F238E27FC236}">
                <a16:creationId xmlns:a16="http://schemas.microsoft.com/office/drawing/2014/main" id="{236601F4-437D-4B64-9E9D-42F7D8F969E7}"/>
              </a:ext>
            </a:extLst>
          </p:cNvPr>
          <p:cNvGrpSpPr/>
          <p:nvPr/>
        </p:nvGrpSpPr>
        <p:grpSpPr>
          <a:xfrm>
            <a:off x="328042" y="5198423"/>
            <a:ext cx="416937" cy="416934"/>
            <a:chOff x="891974" y="4415843"/>
            <a:chExt cx="450443" cy="450443"/>
          </a:xfrm>
        </p:grpSpPr>
        <p:sp>
          <p:nvSpPr>
            <p:cNvPr id="25" name="椭圆 13">
              <a:extLst>
                <a:ext uri="{FF2B5EF4-FFF2-40B4-BE49-F238E27FC236}">
                  <a16:creationId xmlns:a16="http://schemas.microsoft.com/office/drawing/2014/main" id="{D893484D-C95F-48FB-849A-3BE5A0C96D38}"/>
                </a:ext>
              </a:extLst>
            </p:cNvPr>
            <p:cNvSpPr/>
            <p:nvPr/>
          </p:nvSpPr>
          <p:spPr>
            <a:xfrm>
              <a:off x="891974" y="4415843"/>
              <a:ext cx="450443" cy="450443"/>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sp>
          <p:nvSpPr>
            <p:cNvPr id="26" name="椭圆 44">
              <a:extLst>
                <a:ext uri="{FF2B5EF4-FFF2-40B4-BE49-F238E27FC236}">
                  <a16:creationId xmlns:a16="http://schemas.microsoft.com/office/drawing/2014/main" id="{37A042AD-693E-4642-B6BF-0298DE190D3E}"/>
                </a:ext>
              </a:extLst>
            </p:cNvPr>
            <p:cNvSpPr/>
            <p:nvPr/>
          </p:nvSpPr>
          <p:spPr>
            <a:xfrm>
              <a:off x="978196" y="4510710"/>
              <a:ext cx="278000" cy="260708"/>
            </a:xfrm>
            <a:custGeom>
              <a:avLst/>
              <a:gdLst>
                <a:gd name="connsiteX0" fmla="*/ 249749 w 331788"/>
                <a:gd name="connsiteY0" fmla="*/ 163513 h 311151"/>
                <a:gd name="connsiteX1" fmla="*/ 243291 w 331788"/>
                <a:gd name="connsiteY1" fmla="*/ 171424 h 311151"/>
                <a:gd name="connsiteX2" fmla="*/ 243291 w 331788"/>
                <a:gd name="connsiteY2" fmla="*/ 218888 h 311151"/>
                <a:gd name="connsiteX3" fmla="*/ 238125 w 331788"/>
                <a:gd name="connsiteY3" fmla="*/ 229435 h 311151"/>
                <a:gd name="connsiteX4" fmla="*/ 249749 w 331788"/>
                <a:gd name="connsiteY4" fmla="*/ 241301 h 311151"/>
                <a:gd name="connsiteX5" fmla="*/ 260081 w 331788"/>
                <a:gd name="connsiteY5" fmla="*/ 236027 h 311151"/>
                <a:gd name="connsiteX6" fmla="*/ 288495 w 331788"/>
                <a:gd name="connsiteY6" fmla="*/ 236027 h 311151"/>
                <a:gd name="connsiteX7" fmla="*/ 307868 w 331788"/>
                <a:gd name="connsiteY7" fmla="*/ 236027 h 311151"/>
                <a:gd name="connsiteX8" fmla="*/ 314325 w 331788"/>
                <a:gd name="connsiteY8" fmla="*/ 229435 h 311151"/>
                <a:gd name="connsiteX9" fmla="*/ 307868 w 331788"/>
                <a:gd name="connsiteY9" fmla="*/ 221525 h 311151"/>
                <a:gd name="connsiteX10" fmla="*/ 260081 w 331788"/>
                <a:gd name="connsiteY10" fmla="*/ 221525 h 311151"/>
                <a:gd name="connsiteX11" fmla="*/ 257498 w 331788"/>
                <a:gd name="connsiteY11" fmla="*/ 218888 h 311151"/>
                <a:gd name="connsiteX12" fmla="*/ 257498 w 331788"/>
                <a:gd name="connsiteY12" fmla="*/ 171424 h 311151"/>
                <a:gd name="connsiteX13" fmla="*/ 249749 w 331788"/>
                <a:gd name="connsiteY13" fmla="*/ 163513 h 311151"/>
                <a:gd name="connsiteX14" fmla="*/ 250178 w 331788"/>
                <a:gd name="connsiteY14" fmla="*/ 147638 h 311151"/>
                <a:gd name="connsiteX15" fmla="*/ 289040 w 331788"/>
                <a:gd name="connsiteY15" fmla="*/ 158020 h 311151"/>
                <a:gd name="connsiteX16" fmla="*/ 331788 w 331788"/>
                <a:gd name="connsiteY16" fmla="*/ 229395 h 311151"/>
                <a:gd name="connsiteX17" fmla="*/ 250178 w 331788"/>
                <a:gd name="connsiteY17" fmla="*/ 311151 h 311151"/>
                <a:gd name="connsiteX18" fmla="*/ 175044 w 331788"/>
                <a:gd name="connsiteY18" fmla="*/ 260540 h 311151"/>
                <a:gd name="connsiteX19" fmla="*/ 169863 w 331788"/>
                <a:gd name="connsiteY19" fmla="*/ 229395 h 311151"/>
                <a:gd name="connsiteX20" fmla="*/ 250178 w 331788"/>
                <a:gd name="connsiteY20" fmla="*/ 147638 h 311151"/>
                <a:gd name="connsiteX21" fmla="*/ 22336 w 331788"/>
                <a:gd name="connsiteY21" fmla="*/ 44450 h 311151"/>
                <a:gd name="connsiteX22" fmla="*/ 15875 w 331788"/>
                <a:gd name="connsiteY22" fmla="*/ 49630 h 311151"/>
                <a:gd name="connsiteX23" fmla="*/ 15875 w 331788"/>
                <a:gd name="connsiteY23" fmla="*/ 93663 h 311151"/>
                <a:gd name="connsiteX24" fmla="*/ 273050 w 331788"/>
                <a:gd name="connsiteY24" fmla="*/ 93663 h 311151"/>
                <a:gd name="connsiteX25" fmla="*/ 273050 w 331788"/>
                <a:gd name="connsiteY25" fmla="*/ 49630 h 311151"/>
                <a:gd name="connsiteX26" fmla="*/ 267881 w 331788"/>
                <a:gd name="connsiteY26" fmla="*/ 44450 h 311151"/>
                <a:gd name="connsiteX27" fmla="*/ 245911 w 331788"/>
                <a:gd name="connsiteY27" fmla="*/ 44450 h 311151"/>
                <a:gd name="connsiteX28" fmla="*/ 245911 w 331788"/>
                <a:gd name="connsiteY28" fmla="*/ 53515 h 311151"/>
                <a:gd name="connsiteX29" fmla="*/ 231695 w 331788"/>
                <a:gd name="connsiteY29" fmla="*/ 67761 h 311151"/>
                <a:gd name="connsiteX30" fmla="*/ 212310 w 331788"/>
                <a:gd name="connsiteY30" fmla="*/ 67761 h 311151"/>
                <a:gd name="connsiteX31" fmla="*/ 198094 w 331788"/>
                <a:gd name="connsiteY31" fmla="*/ 53515 h 311151"/>
                <a:gd name="connsiteX32" fmla="*/ 198094 w 331788"/>
                <a:gd name="connsiteY32" fmla="*/ 44450 h 311151"/>
                <a:gd name="connsiteX33" fmla="*/ 168370 w 331788"/>
                <a:gd name="connsiteY33" fmla="*/ 44450 h 311151"/>
                <a:gd name="connsiteX34" fmla="*/ 168370 w 331788"/>
                <a:gd name="connsiteY34" fmla="*/ 53515 h 311151"/>
                <a:gd name="connsiteX35" fmla="*/ 154155 w 331788"/>
                <a:gd name="connsiteY35" fmla="*/ 67761 h 311151"/>
                <a:gd name="connsiteX36" fmla="*/ 134770 w 331788"/>
                <a:gd name="connsiteY36" fmla="*/ 67761 h 311151"/>
                <a:gd name="connsiteX37" fmla="*/ 120554 w 331788"/>
                <a:gd name="connsiteY37" fmla="*/ 53515 h 311151"/>
                <a:gd name="connsiteX38" fmla="*/ 120554 w 331788"/>
                <a:gd name="connsiteY38" fmla="*/ 44450 h 311151"/>
                <a:gd name="connsiteX39" fmla="*/ 92123 w 331788"/>
                <a:gd name="connsiteY39" fmla="*/ 44450 h 311151"/>
                <a:gd name="connsiteX40" fmla="*/ 92123 w 331788"/>
                <a:gd name="connsiteY40" fmla="*/ 53515 h 311151"/>
                <a:gd name="connsiteX41" fmla="*/ 77907 w 331788"/>
                <a:gd name="connsiteY41" fmla="*/ 67761 h 311151"/>
                <a:gd name="connsiteX42" fmla="*/ 58522 w 331788"/>
                <a:gd name="connsiteY42" fmla="*/ 67761 h 311151"/>
                <a:gd name="connsiteX43" fmla="*/ 44306 w 331788"/>
                <a:gd name="connsiteY43" fmla="*/ 53515 h 311151"/>
                <a:gd name="connsiteX44" fmla="*/ 44306 w 331788"/>
                <a:gd name="connsiteY44" fmla="*/ 44450 h 311151"/>
                <a:gd name="connsiteX45" fmla="*/ 22336 w 331788"/>
                <a:gd name="connsiteY45" fmla="*/ 44450 h 311151"/>
                <a:gd name="connsiteX46" fmla="*/ 58303 w 331788"/>
                <a:gd name="connsiteY46" fmla="*/ 0 h 311151"/>
                <a:gd name="connsiteX47" fmla="*/ 77737 w 331788"/>
                <a:gd name="connsiteY47" fmla="*/ 0 h 311151"/>
                <a:gd name="connsiteX48" fmla="*/ 91989 w 331788"/>
                <a:gd name="connsiteY48" fmla="*/ 14248 h 311151"/>
                <a:gd name="connsiteX49" fmla="*/ 91989 w 331788"/>
                <a:gd name="connsiteY49" fmla="*/ 29791 h 311151"/>
                <a:gd name="connsiteX50" fmla="*/ 120493 w 331788"/>
                <a:gd name="connsiteY50" fmla="*/ 29791 h 311151"/>
                <a:gd name="connsiteX51" fmla="*/ 120493 w 331788"/>
                <a:gd name="connsiteY51" fmla="*/ 14248 h 311151"/>
                <a:gd name="connsiteX52" fmla="*/ 134745 w 331788"/>
                <a:gd name="connsiteY52" fmla="*/ 0 h 311151"/>
                <a:gd name="connsiteX53" fmla="*/ 154179 w 331788"/>
                <a:gd name="connsiteY53" fmla="*/ 0 h 311151"/>
                <a:gd name="connsiteX54" fmla="*/ 168431 w 331788"/>
                <a:gd name="connsiteY54" fmla="*/ 14248 h 311151"/>
                <a:gd name="connsiteX55" fmla="*/ 168431 w 331788"/>
                <a:gd name="connsiteY55" fmla="*/ 29791 h 311151"/>
                <a:gd name="connsiteX56" fmla="*/ 198231 w 331788"/>
                <a:gd name="connsiteY56" fmla="*/ 29791 h 311151"/>
                <a:gd name="connsiteX57" fmla="*/ 198231 w 331788"/>
                <a:gd name="connsiteY57" fmla="*/ 14248 h 311151"/>
                <a:gd name="connsiteX58" fmla="*/ 212483 w 331788"/>
                <a:gd name="connsiteY58" fmla="*/ 0 h 311151"/>
                <a:gd name="connsiteX59" fmla="*/ 231917 w 331788"/>
                <a:gd name="connsiteY59" fmla="*/ 0 h 311151"/>
                <a:gd name="connsiteX60" fmla="*/ 246170 w 331788"/>
                <a:gd name="connsiteY60" fmla="*/ 14248 h 311151"/>
                <a:gd name="connsiteX61" fmla="*/ 246170 w 331788"/>
                <a:gd name="connsiteY61" fmla="*/ 29791 h 311151"/>
                <a:gd name="connsiteX62" fmla="*/ 268195 w 331788"/>
                <a:gd name="connsiteY62" fmla="*/ 29791 h 311151"/>
                <a:gd name="connsiteX63" fmla="*/ 288925 w 331788"/>
                <a:gd name="connsiteY63" fmla="*/ 50516 h 311151"/>
                <a:gd name="connsiteX64" fmla="*/ 288925 w 331788"/>
                <a:gd name="connsiteY64" fmla="*/ 146366 h 311151"/>
                <a:gd name="connsiteX65" fmla="*/ 286334 w 331788"/>
                <a:gd name="connsiteY65" fmla="*/ 143775 h 311151"/>
                <a:gd name="connsiteX66" fmla="*/ 250056 w 331788"/>
                <a:gd name="connsiteY66" fmla="*/ 137299 h 311151"/>
                <a:gd name="connsiteX67" fmla="*/ 215074 w 331788"/>
                <a:gd name="connsiteY67" fmla="*/ 143775 h 311151"/>
                <a:gd name="connsiteX68" fmla="*/ 185275 w 331788"/>
                <a:gd name="connsiteY68" fmla="*/ 164500 h 311151"/>
                <a:gd name="connsiteX69" fmla="*/ 165840 w 331788"/>
                <a:gd name="connsiteY69" fmla="*/ 192996 h 311151"/>
                <a:gd name="connsiteX70" fmla="*/ 158066 w 331788"/>
                <a:gd name="connsiteY70" fmla="*/ 229264 h 311151"/>
                <a:gd name="connsiteX71" fmla="*/ 163249 w 331788"/>
                <a:gd name="connsiteY71" fmla="*/ 260350 h 311151"/>
                <a:gd name="connsiteX72" fmla="*/ 22025 w 331788"/>
                <a:gd name="connsiteY72" fmla="*/ 260350 h 311151"/>
                <a:gd name="connsiteX73" fmla="*/ 0 w 331788"/>
                <a:gd name="connsiteY73" fmla="*/ 238330 h 311151"/>
                <a:gd name="connsiteX74" fmla="*/ 0 w 331788"/>
                <a:gd name="connsiteY74" fmla="*/ 50516 h 311151"/>
                <a:gd name="connsiteX75" fmla="*/ 22025 w 331788"/>
                <a:gd name="connsiteY75" fmla="*/ 29791 h 311151"/>
                <a:gd name="connsiteX76" fmla="*/ 44051 w 331788"/>
                <a:gd name="connsiteY76" fmla="*/ 29791 h 311151"/>
                <a:gd name="connsiteX77" fmla="*/ 44051 w 331788"/>
                <a:gd name="connsiteY77" fmla="*/ 14248 h 311151"/>
                <a:gd name="connsiteX78" fmla="*/ 58303 w 331788"/>
                <a:gd name="connsiteY78" fmla="*/ 0 h 31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311151">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grpSp>
      <p:sp>
        <p:nvSpPr>
          <p:cNvPr id="21" name="Rectangle 3">
            <a:extLst>
              <a:ext uri="{FF2B5EF4-FFF2-40B4-BE49-F238E27FC236}">
                <a16:creationId xmlns:a16="http://schemas.microsoft.com/office/drawing/2014/main" id="{EE9A0EA1-BEE1-455B-96BB-BC144D9F886F}"/>
              </a:ext>
            </a:extLst>
          </p:cNvPr>
          <p:cNvSpPr txBox="1">
            <a:spLocks noChangeArrowheads="1"/>
          </p:cNvSpPr>
          <p:nvPr/>
        </p:nvSpPr>
        <p:spPr>
          <a:xfrm>
            <a:off x="2895600" y="364394"/>
            <a:ext cx="6400800" cy="685800"/>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US" altLang="en-US" sz="1600" b="1" dirty="0">
                <a:solidFill>
                  <a:srgbClr val="FF0000"/>
                </a:solidFill>
              </a:rPr>
              <a:t>	</a:t>
            </a:r>
            <a:r>
              <a:rPr lang="en-US" altLang="en-US" sz="1600" b="1" dirty="0">
                <a:solidFill>
                  <a:srgbClr val="FF0000"/>
                </a:solidFill>
                <a:latin typeface="Times New Roman" panose="02020603050405020304" pitchFamily="18" charset="0"/>
                <a:cs typeface="Times New Roman" panose="02020603050405020304" pitchFamily="18" charset="0"/>
              </a:rPr>
              <a:t>TR</a:t>
            </a:r>
            <a:r>
              <a:rPr lang="vi-VN" altLang="en-US" sz="1600" b="1" dirty="0">
                <a:solidFill>
                  <a:srgbClr val="FF0000"/>
                </a:solidFill>
                <a:latin typeface="Times New Roman" panose="02020603050405020304" pitchFamily="18" charset="0"/>
                <a:cs typeface="Times New Roman" panose="02020603050405020304" pitchFamily="18" charset="0"/>
              </a:rPr>
              <a:t>Ư</a:t>
            </a:r>
            <a:r>
              <a:rPr lang="en-US" altLang="en-US" sz="1600" b="1" dirty="0">
                <a:solidFill>
                  <a:srgbClr val="FF0000"/>
                </a:solidFill>
                <a:latin typeface="Times New Roman" panose="02020603050405020304" pitchFamily="18" charset="0"/>
                <a:cs typeface="Times New Roman" panose="02020603050405020304" pitchFamily="18" charset="0"/>
              </a:rPr>
              <a:t>ỜNG ĐẠI HỌC CÔNG NGHIỆP TP HCM</a:t>
            </a:r>
          </a:p>
          <a:p>
            <a:pPr marL="0" indent="0">
              <a:buNone/>
            </a:pPr>
            <a:r>
              <a:rPr lang="en-US" altLang="en-US" sz="1600" b="1" dirty="0">
                <a:solidFill>
                  <a:srgbClr val="FF0000"/>
                </a:solidFill>
                <a:latin typeface="Times New Roman" panose="02020603050405020304" pitchFamily="18" charset="0"/>
                <a:cs typeface="Times New Roman" panose="02020603050405020304" pitchFamily="18" charset="0"/>
              </a:rPr>
              <a:t>	           KHOA CÔNG NGHỆ THÔNG TIN</a:t>
            </a:r>
          </a:p>
        </p:txBody>
      </p:sp>
      <p:sp>
        <p:nvSpPr>
          <p:cNvPr id="22" name="TextBox 21">
            <a:extLst>
              <a:ext uri="{FF2B5EF4-FFF2-40B4-BE49-F238E27FC236}">
                <a16:creationId xmlns:a16="http://schemas.microsoft.com/office/drawing/2014/main" id="{D47067F6-3561-431E-BD8B-6A2D2549C682}"/>
              </a:ext>
            </a:extLst>
          </p:cNvPr>
          <p:cNvSpPr txBox="1">
            <a:spLocks noChangeArrowheads="1"/>
          </p:cNvSpPr>
          <p:nvPr/>
        </p:nvSpPr>
        <p:spPr bwMode="auto">
          <a:xfrm>
            <a:off x="2209800" y="1003329"/>
            <a:ext cx="7772400" cy="520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en-US" sz="2800" b="0" kern="0" dirty="0">
                <a:latin typeface="Times New Roman" panose="02020603050405020304" pitchFamily="18" charset="0"/>
                <a:cs typeface="Times New Roman" panose="02020603050405020304" pitchFamily="18" charset="0"/>
              </a:rPr>
              <a:t> </a:t>
            </a:r>
            <a:r>
              <a:rPr lang="en-US" altLang="en-US" sz="2400" b="0" kern="0" dirty="0">
                <a:solidFill>
                  <a:srgbClr val="0070C0"/>
                </a:solidFill>
                <a:latin typeface="Times New Roman" panose="02020603050405020304" pitchFamily="18" charset="0"/>
                <a:cs typeface="Times New Roman" panose="02020603050405020304" pitchFamily="18" charset="0"/>
              </a:rPr>
              <a:t>KHÓA LUẬN TỐT NGHIỆP</a:t>
            </a:r>
            <a:endParaRPr lang="en-US" altLang="en-US" sz="2400" kern="0" dirty="0">
              <a:solidFill>
                <a:srgbClr val="0070C0"/>
              </a:solidFill>
              <a:latin typeface="Times New Roman" panose="02020603050405020304" pitchFamily="18" charset="0"/>
              <a:cs typeface="Times New Roman" panose="02020603050405020304" pitchFamily="18" charset="0"/>
            </a:endParaRPr>
          </a:p>
        </p:txBody>
      </p:sp>
      <p:sp>
        <p:nvSpPr>
          <p:cNvPr id="23" name="文本框 11">
            <a:extLst>
              <a:ext uri="{FF2B5EF4-FFF2-40B4-BE49-F238E27FC236}">
                <a16:creationId xmlns:a16="http://schemas.microsoft.com/office/drawing/2014/main" id="{670B8A4E-AC26-4635-B296-A7705AC43F78}"/>
              </a:ext>
            </a:extLst>
          </p:cNvPr>
          <p:cNvSpPr txBox="1"/>
          <p:nvPr/>
        </p:nvSpPr>
        <p:spPr>
          <a:xfrm>
            <a:off x="838746" y="5206803"/>
            <a:ext cx="6462620" cy="1015663"/>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sz="2000" b="1" dirty="0">
                <a:solidFill>
                  <a:schemeClr val="tx2">
                    <a:lumMod val="50000"/>
                  </a:schemeClr>
                </a:solidFill>
                <a:latin typeface="Calibri" panose="020F0502020204030204" pitchFamily="34" charset="0"/>
                <a:ea typeface="+mj-ea"/>
              </a:rPr>
              <a:t>Thành </a:t>
            </a:r>
            <a:r>
              <a:rPr lang="en-US" altLang="zh-CN" sz="2000" b="1" dirty="0" err="1">
                <a:solidFill>
                  <a:schemeClr val="tx2">
                    <a:lumMod val="50000"/>
                  </a:schemeClr>
                </a:solidFill>
                <a:latin typeface="Calibri" panose="020F0502020204030204" pitchFamily="34" charset="0"/>
                <a:ea typeface="+mj-ea"/>
              </a:rPr>
              <a:t>viên</a:t>
            </a:r>
            <a:r>
              <a:rPr lang="en-US" altLang="zh-CN" sz="2000" b="1" dirty="0">
                <a:solidFill>
                  <a:schemeClr val="tx2">
                    <a:lumMod val="50000"/>
                  </a:schemeClr>
                </a:solidFill>
                <a:latin typeface="Calibri" panose="020F0502020204030204" pitchFamily="34" charset="0"/>
                <a:ea typeface="+mj-ea"/>
              </a:rPr>
              <a:t> </a:t>
            </a:r>
            <a:r>
              <a:rPr lang="en-US" altLang="zh-CN" sz="2000" b="1" dirty="0" err="1">
                <a:solidFill>
                  <a:schemeClr val="tx2">
                    <a:lumMod val="50000"/>
                  </a:schemeClr>
                </a:solidFill>
                <a:latin typeface="Calibri" panose="020F0502020204030204" pitchFamily="34" charset="0"/>
                <a:ea typeface="+mj-ea"/>
              </a:rPr>
              <a:t>nhóm</a:t>
            </a:r>
            <a:r>
              <a:rPr lang="en-US" altLang="zh-CN" sz="2000" b="1" dirty="0">
                <a:solidFill>
                  <a:schemeClr val="tx2">
                    <a:lumMod val="50000"/>
                  </a:schemeClr>
                </a:solidFill>
                <a:latin typeface="Calibri" panose="020F0502020204030204" pitchFamily="34" charset="0"/>
                <a:ea typeface="+mj-ea"/>
              </a:rPr>
              <a:t>:</a:t>
            </a:r>
          </a:p>
          <a:p>
            <a:pPr algn="r"/>
            <a:r>
              <a:rPr lang="vi-VN" altLang="zh-CN" sz="2000" b="1" dirty="0">
                <a:solidFill>
                  <a:schemeClr val="tx2">
                    <a:lumMod val="50000"/>
                  </a:schemeClr>
                </a:solidFill>
                <a:latin typeface="Calibri" panose="020F0502020204030204" pitchFamily="34" charset="0"/>
                <a:ea typeface="+mj-ea"/>
              </a:rPr>
              <a:t>Nguyễn Thanh Tường              </a:t>
            </a:r>
            <a:r>
              <a:rPr lang="en-US" altLang="zh-CN" sz="2000" b="1" dirty="0">
                <a:solidFill>
                  <a:schemeClr val="tx2">
                    <a:lumMod val="50000"/>
                  </a:schemeClr>
                </a:solidFill>
                <a:latin typeface="Calibri" panose="020F0502020204030204" pitchFamily="34" charset="0"/>
                <a:ea typeface="+mj-ea"/>
              </a:rPr>
              <a:t>16020131 </a:t>
            </a:r>
            <a:endParaRPr lang="vi-VN" altLang="zh-CN" sz="2000" b="1" dirty="0">
              <a:solidFill>
                <a:schemeClr val="tx2">
                  <a:lumMod val="50000"/>
                </a:schemeClr>
              </a:solidFill>
              <a:latin typeface="Calibri" panose="020F0502020204030204" pitchFamily="34" charset="0"/>
              <a:ea typeface="+mj-ea"/>
            </a:endParaRPr>
          </a:p>
          <a:p>
            <a:pPr algn="r"/>
            <a:r>
              <a:rPr lang="vi-VN" altLang="zh-CN" sz="2000" b="1" dirty="0">
                <a:solidFill>
                  <a:schemeClr val="tx2">
                    <a:lumMod val="50000"/>
                  </a:schemeClr>
                </a:solidFill>
                <a:latin typeface="Calibri" panose="020F0502020204030204" pitchFamily="34" charset="0"/>
                <a:ea typeface="+mj-ea"/>
              </a:rPr>
              <a:t>Nguyễn Nhật Trường               16026511</a:t>
            </a:r>
            <a:endParaRPr lang="en-US" altLang="zh-CN" sz="2000" b="1" dirty="0">
              <a:solidFill>
                <a:schemeClr val="tx2">
                  <a:lumMod val="50000"/>
                </a:schemeClr>
              </a:solidFill>
              <a:latin typeface="Calibri" panose="020F0502020204030204" pitchFamily="34" charset="0"/>
              <a:ea typeface="+mj-ea"/>
            </a:endParaRPr>
          </a:p>
        </p:txBody>
      </p:sp>
      <p:sp>
        <p:nvSpPr>
          <p:cNvPr id="24" name="Text Box 490">
            <a:extLst>
              <a:ext uri="{FF2B5EF4-FFF2-40B4-BE49-F238E27FC236}">
                <a16:creationId xmlns:a16="http://schemas.microsoft.com/office/drawing/2014/main" id="{84E28FC9-FEA6-4CFD-B47F-776671BB7C02}"/>
              </a:ext>
            </a:extLst>
          </p:cNvPr>
          <p:cNvSpPr txBox="1">
            <a:spLocks noChangeArrowheads="1"/>
          </p:cNvSpPr>
          <p:nvPr/>
        </p:nvSpPr>
        <p:spPr bwMode="auto">
          <a:xfrm>
            <a:off x="1306856" y="2283876"/>
            <a:ext cx="10151088" cy="1939589"/>
          </a:xfrm>
          <a:prstGeom prst="rect">
            <a:avLst/>
          </a:prstGeom>
          <a:noFill/>
          <a:ln>
            <a:noFill/>
          </a:ln>
        </p:spPr>
        <p:txBody>
          <a:bodyPr rot="0" vert="horz" wrap="square" lIns="3600" tIns="3600" rIns="3600" bIns="360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gn="ctr">
              <a:spcBef>
                <a:spcPts val="0"/>
              </a:spcBef>
              <a:spcAft>
                <a:spcPts val="0"/>
              </a:spcAft>
            </a:pPr>
            <a:r>
              <a:rPr lang="en-US" sz="4000" b="1" dirty="0">
                <a:solidFill>
                  <a:srgbClr val="FF0000"/>
                </a:solidFill>
                <a:effectLst/>
                <a:latin typeface="Times New Roman" panose="02020603050405020304" pitchFamily="18" charset="0"/>
                <a:ea typeface="Times New Roman" panose="02020603050405020304" pitchFamily="18" charset="0"/>
              </a:rPr>
              <a:t>XÂY DỰNG ỨNG DỤNG QUẢN LÝ NHẮC NHỞ TIÊM PHÒNG CHO TRẺ NHỎ</a:t>
            </a:r>
          </a:p>
        </p:txBody>
      </p:sp>
    </p:spTree>
    <p:extLst>
      <p:ext uri="{BB962C8B-B14F-4D97-AF65-F5344CB8AC3E}">
        <p14:creationId xmlns:p14="http://schemas.microsoft.com/office/powerpoint/2010/main" val="3588894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2. Phân tích</a:t>
            </a:r>
            <a:endParaRPr lang="en-US" dirty="0">
              <a:solidFill>
                <a:srgbClr val="FF0000"/>
              </a:solidFill>
            </a:endParaRPr>
          </a:p>
        </p:txBody>
      </p:sp>
      <p:sp>
        <p:nvSpPr>
          <p:cNvPr id="7" name="Text Placeholder 6">
            <a:extLst>
              <a:ext uri="{FF2B5EF4-FFF2-40B4-BE49-F238E27FC236}">
                <a16:creationId xmlns:a16="http://schemas.microsoft.com/office/drawing/2014/main" id="{21F1389E-AC9B-440A-A24A-FA7F1B0D30E9}"/>
              </a:ext>
            </a:extLst>
          </p:cNvPr>
          <p:cNvSpPr>
            <a:spLocks noGrp="1"/>
          </p:cNvSpPr>
          <p:nvPr>
            <p:ph sz="quarter" idx="13"/>
          </p:nvPr>
        </p:nvSpPr>
        <p:spPr>
          <a:xfrm>
            <a:off x="913774" y="1929468"/>
            <a:ext cx="10363826" cy="3861731"/>
          </a:xfrm>
        </p:spPr>
        <p:txBody>
          <a:bodyPr>
            <a:noAutofit/>
          </a:bodyPr>
          <a:lstStyle/>
          <a:p>
            <a:pPr marL="0" marR="0" indent="360045" algn="l">
              <a:lnSpc>
                <a:spcPct val="130000"/>
              </a:lnSpc>
              <a:spcBef>
                <a:spcPts val="600"/>
              </a:spcBef>
              <a:spcAft>
                <a:spcPts val="600"/>
              </a:spcAft>
            </a:pPr>
            <a:r>
              <a:rPr lang="en-US" sz="2400" cap="none" dirty="0" err="1">
                <a:effectLst/>
                <a:latin typeface="Calibri" panose="020F0502020204030204" pitchFamily="34" charset="0"/>
                <a:ea typeface="Calibri" panose="020F0502020204030204" pitchFamily="34" charset="0"/>
                <a:cs typeface="Calibri" panose="020F0502020204030204" pitchFamily="34" charset="0"/>
              </a:rPr>
              <a:t>Người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dùng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quản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lý</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thông</a:t>
            </a:r>
            <a:r>
              <a:rPr lang="en-US" sz="2400" cap="none" dirty="0">
                <a:effectLst/>
                <a:latin typeface="Calibri" panose="020F0502020204030204" pitchFamily="34" charset="0"/>
                <a:ea typeface="Calibri" panose="020F0502020204030204" pitchFamily="34" charset="0"/>
                <a:cs typeface="Calibri" panose="020F0502020204030204" pitchFamily="34" charset="0"/>
              </a:rPr>
              <a:t> tin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trẻ</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em</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quản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lý</a:t>
            </a:r>
            <a:r>
              <a:rPr lang="en-US" sz="2400" cap="none" dirty="0">
                <a:effectLst/>
                <a:latin typeface="Calibri" panose="020F0502020204030204" pitchFamily="34" charset="0"/>
                <a:ea typeface="Calibri" panose="020F0502020204030204" pitchFamily="34" charset="0"/>
                <a:cs typeface="Calibri" panose="020F0502020204030204" pitchFamily="34" charset="0"/>
              </a:rPr>
              <a:t>/</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theo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dõi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sức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khỏe</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quản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lý</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lịch</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tiêm</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phòng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của</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từng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trẻ</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nhỏ</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quản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lý</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về</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thời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gian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thông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báo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Để</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thực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hiện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các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chức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năng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này</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người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cần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phải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khởi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động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và</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có</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dữ</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liệu</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trong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ứng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dụng</a:t>
            </a:r>
            <a:r>
              <a:rPr lang="en-US" sz="2400" cap="none" dirty="0">
                <a:effectLst/>
                <a:latin typeface="Calibri" panose="020F0502020204030204" pitchFamily="34" charset="0"/>
                <a:ea typeface="Calibri" panose="020F0502020204030204" pitchFamily="34" charset="0"/>
                <a:cs typeface="Calibri" panose="020F0502020204030204" pitchFamily="34" charset="0"/>
              </a:rPr>
              <a:t>.</a:t>
            </a:r>
          </a:p>
          <a:p>
            <a:pPr marL="0" marR="0" indent="360045" algn="l">
              <a:lnSpc>
                <a:spcPct val="130000"/>
              </a:lnSpc>
              <a:spcBef>
                <a:spcPts val="600"/>
              </a:spcBef>
              <a:spcAft>
                <a:spcPts val="600"/>
              </a:spcAft>
            </a:pPr>
            <a:r>
              <a:rPr lang="en-US" sz="2400" cap="none" dirty="0" err="1">
                <a:effectLst/>
                <a:latin typeface="Calibri" panose="020F0502020204030204" pitchFamily="34" charset="0"/>
                <a:ea typeface="Calibri" panose="020F0502020204030204" pitchFamily="34" charset="0"/>
                <a:cs typeface="Calibri" panose="020F0502020204030204" pitchFamily="34" charset="0"/>
              </a:rPr>
              <a:t>Hệ</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thống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thực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hiện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các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chức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năng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thông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báo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tiêm</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phòng</a:t>
            </a:r>
            <a:r>
              <a:rPr lang="vi-VN" sz="2400" cap="none" dirty="0">
                <a:effectLst/>
                <a:latin typeface="Calibri" panose="020F0502020204030204" pitchFamily="34" charset="0"/>
                <a:ea typeface="Calibri" panose="020F0502020204030204" pitchFamily="34" charset="0"/>
                <a:cs typeface="Calibri" panose="020F0502020204030204" pitchFamily="34" charset="0"/>
              </a:rPr>
              <a:t>, tạo phác đồ cá nhân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và</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tạo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thống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kê</a:t>
            </a:r>
            <a:r>
              <a:rPr lang="vi-VN" sz="2400" cap="none" dirty="0">
                <a:effectLst/>
                <a:latin typeface="Calibri" panose="020F0502020204030204" pitchFamily="34" charset="0"/>
                <a:ea typeface="Calibri" panose="020F0502020204030204" pitchFamily="34" charset="0"/>
                <a:cs typeface="Calibri" panose="020F0502020204030204" pitchFamily="34" charset="0"/>
              </a:rPr>
              <a:t> sức khỏe cho từng trẻ</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p>
          <a:p>
            <a:pPr algn="l"/>
            <a:endParaRPr lang="en-US" sz="2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1584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2. Phân tích</a:t>
            </a:r>
            <a:endParaRPr lang="en-US" dirty="0">
              <a:solidFill>
                <a:srgbClr val="FF0000"/>
              </a:solidFill>
            </a:endParaRPr>
          </a:p>
        </p:txBody>
      </p:sp>
      <p:pic>
        <p:nvPicPr>
          <p:cNvPr id="4" name="Content Placeholder 3">
            <a:extLst>
              <a:ext uri="{FF2B5EF4-FFF2-40B4-BE49-F238E27FC236}">
                <a16:creationId xmlns:a16="http://schemas.microsoft.com/office/drawing/2014/main" id="{E7A6E598-CF2C-4144-A16D-109206CB9660}"/>
              </a:ext>
            </a:extLst>
          </p:cNvPr>
          <p:cNvPicPr>
            <a:picLocks noGrp="1"/>
          </p:cNvPicPr>
          <p:nvPr>
            <p:ph sz="quarter" idx="13"/>
          </p:nvPr>
        </p:nvPicPr>
        <p:blipFill>
          <a:blip r:embed="rId3"/>
          <a:stretch>
            <a:fillRect/>
          </a:stretch>
        </p:blipFill>
        <p:spPr>
          <a:xfrm>
            <a:off x="3631842" y="1928813"/>
            <a:ext cx="4727000" cy="4150015"/>
          </a:xfrm>
          <a:prstGeom prst="rect">
            <a:avLst/>
          </a:prstGeom>
        </p:spPr>
      </p:pic>
      <p:sp>
        <p:nvSpPr>
          <p:cNvPr id="5" name="Title 1">
            <a:extLst>
              <a:ext uri="{FF2B5EF4-FFF2-40B4-BE49-F238E27FC236}">
                <a16:creationId xmlns:a16="http://schemas.microsoft.com/office/drawing/2014/main" id="{75C9CCA2-6DA5-4C86-9F6A-AB03525F0DF4}"/>
              </a:ext>
            </a:extLst>
          </p:cNvPr>
          <p:cNvSpPr txBox="1">
            <a:spLocks/>
          </p:cNvSpPr>
          <p:nvPr/>
        </p:nvSpPr>
        <p:spPr>
          <a:xfrm>
            <a:off x="4791533" y="6239483"/>
            <a:ext cx="2608934"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Mô hình use case</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1417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1F1389E-AC9B-440A-A24A-FA7F1B0D30E9}"/>
              </a:ext>
            </a:extLst>
          </p:cNvPr>
          <p:cNvSpPr>
            <a:spLocks noGrp="1"/>
          </p:cNvSpPr>
          <p:nvPr>
            <p:ph sz="quarter" idx="13"/>
          </p:nvPr>
        </p:nvSpPr>
        <p:spPr>
          <a:xfrm>
            <a:off x="4660274" y="6196668"/>
            <a:ext cx="2451726" cy="661332"/>
          </a:xfrm>
        </p:spPr>
        <p:txBody>
          <a:bodyPr>
            <a:noAutofit/>
          </a:bodyPr>
          <a:lstStyle/>
          <a:p>
            <a:pPr algn="l"/>
            <a:r>
              <a:rPr lang="vi-VN" sz="2400" cap="none" dirty="0">
                <a:latin typeface="Calibri" panose="020F0502020204030204" pitchFamily="34" charset="0"/>
                <a:cs typeface="Calibri" panose="020F0502020204030204" pitchFamily="34" charset="0"/>
              </a:rPr>
              <a:t>Đặc tả use case</a:t>
            </a:r>
            <a:endParaRPr lang="en-US" sz="2400" cap="none" dirty="0">
              <a:latin typeface="Calibri" panose="020F0502020204030204" pitchFamily="34" charset="0"/>
              <a:cs typeface="Calibri" panose="020F0502020204030204" pitchFamily="34" charset="0"/>
            </a:endParaRPr>
          </a:p>
        </p:txBody>
      </p:sp>
      <p:graphicFrame>
        <p:nvGraphicFramePr>
          <p:cNvPr id="12" name="Table 11">
            <a:extLst>
              <a:ext uri="{FF2B5EF4-FFF2-40B4-BE49-F238E27FC236}">
                <a16:creationId xmlns:a16="http://schemas.microsoft.com/office/drawing/2014/main" id="{D9DF2C20-FF43-4538-8983-7045F26816A7}"/>
              </a:ext>
            </a:extLst>
          </p:cNvPr>
          <p:cNvGraphicFramePr>
            <a:graphicFrameLocks noGrp="1"/>
          </p:cNvGraphicFramePr>
          <p:nvPr>
            <p:extLst>
              <p:ext uri="{D42A27DB-BD31-4B8C-83A1-F6EECF244321}">
                <p14:modId xmlns:p14="http://schemas.microsoft.com/office/powerpoint/2010/main" val="3912633538"/>
              </p:ext>
            </p:extLst>
          </p:nvPr>
        </p:nvGraphicFramePr>
        <p:xfrm>
          <a:off x="0" y="1"/>
          <a:ext cx="12192000" cy="6857999"/>
        </p:xfrm>
        <a:graphic>
          <a:graphicData uri="http://schemas.openxmlformats.org/drawingml/2006/table">
            <a:tbl>
              <a:tblPr firstRow="1" firstCol="1" bandRow="1">
                <a:tableStyleId>{5C22544A-7EE6-4342-B048-85BDC9FD1C3A}</a:tableStyleId>
              </a:tblPr>
              <a:tblGrid>
                <a:gridCol w="2414181">
                  <a:extLst>
                    <a:ext uri="{9D8B030D-6E8A-4147-A177-3AD203B41FA5}">
                      <a16:colId xmlns:a16="http://schemas.microsoft.com/office/drawing/2014/main" val="2813167580"/>
                    </a:ext>
                  </a:extLst>
                </a:gridCol>
                <a:gridCol w="1186448">
                  <a:extLst>
                    <a:ext uri="{9D8B030D-6E8A-4147-A177-3AD203B41FA5}">
                      <a16:colId xmlns:a16="http://schemas.microsoft.com/office/drawing/2014/main" val="4004606264"/>
                    </a:ext>
                  </a:extLst>
                </a:gridCol>
                <a:gridCol w="8591371">
                  <a:extLst>
                    <a:ext uri="{9D8B030D-6E8A-4147-A177-3AD203B41FA5}">
                      <a16:colId xmlns:a16="http://schemas.microsoft.com/office/drawing/2014/main" val="1391385595"/>
                    </a:ext>
                  </a:extLst>
                </a:gridCol>
              </a:tblGrid>
              <a:tr h="420594">
                <a:tc>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Mã usecase</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lumMod val="75000"/>
                      </a:schemeClr>
                    </a:solidFill>
                  </a:tcPr>
                </a:tc>
                <a:tc gridSpan="2">
                  <a:txBody>
                    <a:bodyPr/>
                    <a:lstStyle/>
                    <a:p>
                      <a:pPr marL="0" marR="0" algn="just">
                        <a:spcBef>
                          <a:spcPts val="0"/>
                        </a:spcBef>
                        <a:spcAft>
                          <a:spcPts val="0"/>
                        </a:spcAft>
                      </a:pPr>
                      <a:r>
                        <a:rPr lang="en-US" sz="1800" dirty="0">
                          <a:solidFill>
                            <a:schemeClr val="tx1"/>
                          </a:solidFill>
                          <a:effectLst/>
                          <a:latin typeface="Calibri" panose="020F0502020204030204" pitchFamily="34" charset="0"/>
                          <a:cs typeface="Calibri" panose="020F0502020204030204" pitchFamily="34" charset="0"/>
                        </a:rPr>
                        <a:t>UC0</a:t>
                      </a:r>
                      <a:r>
                        <a:rPr lang="vi-VN" sz="1800" dirty="0">
                          <a:solidFill>
                            <a:schemeClr val="tx1"/>
                          </a:solidFill>
                          <a:effectLst/>
                          <a:latin typeface="Calibri" panose="020F0502020204030204" pitchFamily="34" charset="0"/>
                          <a:cs typeface="Calibri" panose="020F0502020204030204" pitchFamily="34" charset="0"/>
                        </a:rPr>
                        <a:t>11</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lumMod val="75000"/>
                      </a:schemeClr>
                    </a:solidFill>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2763723693"/>
                  </a:ext>
                </a:extLst>
              </a:tr>
              <a:tr h="288668">
                <a:tc>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Tác nhân</a:t>
                      </a:r>
                      <a:endParaRPr lang="en-US" sz="180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gridSpan="2">
                  <a:txBody>
                    <a:bodyPr/>
                    <a:lstStyle/>
                    <a:p>
                      <a:pPr marL="0" marR="0" algn="just">
                        <a:spcBef>
                          <a:spcPts val="0"/>
                        </a:spcBef>
                        <a:spcAft>
                          <a:spcPts val="0"/>
                        </a:spcAft>
                      </a:pPr>
                      <a:r>
                        <a:rPr lang="vi-VN" sz="1800" dirty="0">
                          <a:solidFill>
                            <a:schemeClr val="tx1"/>
                          </a:solidFill>
                          <a:effectLst/>
                          <a:latin typeface="Calibri" panose="020F0502020204030204" pitchFamily="34" charset="0"/>
                          <a:cs typeface="Calibri" panose="020F0502020204030204" pitchFamily="34" charset="0"/>
                        </a:rPr>
                        <a:t>Người dùng</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3310034867"/>
                  </a:ext>
                </a:extLst>
              </a:tr>
              <a:tr h="500936">
                <a:tc>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Mô tả</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gridSpan="2">
                  <a:txBody>
                    <a:bodyPr/>
                    <a:lstStyle/>
                    <a:p>
                      <a:pPr marL="0" marR="0" algn="just">
                        <a:spcBef>
                          <a:spcPts val="0"/>
                        </a:spcBef>
                        <a:spcAft>
                          <a:spcPts val="0"/>
                        </a:spcAft>
                        <a:tabLst>
                          <a:tab pos="178435" algn="l"/>
                        </a:tabLst>
                      </a:pPr>
                      <a:r>
                        <a:rPr lang="vi-VN" sz="1800" dirty="0">
                          <a:solidFill>
                            <a:schemeClr val="tx1"/>
                          </a:solidFill>
                          <a:effectLst/>
                          <a:latin typeface="Calibri" panose="020F0502020204030204" pitchFamily="34" charset="0"/>
                          <a:cs typeface="Calibri" panose="020F0502020204030204" pitchFamily="34" charset="0"/>
                        </a:rPr>
                        <a:t>Người dùng tạo mới thông tin trẻ em cùng với việc hệ thống tự động phát sinh các mũi tiêm tương ứng</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pPr marL="0" marR="0" algn="just">
                        <a:spcBef>
                          <a:spcPts val="0"/>
                        </a:spcBef>
                        <a:spcAft>
                          <a:spcPts val="0"/>
                        </a:spcAft>
                        <a:tabLst>
                          <a:tab pos="178435" algn="l"/>
                        </a:tabLs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2567480299"/>
                  </a:ext>
                </a:extLst>
              </a:tr>
              <a:tr h="300130">
                <a:tc>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Điều kiện trước</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gridSpan="2">
                  <a:txBody>
                    <a:bodyPr/>
                    <a:lstStyle/>
                    <a:p>
                      <a:pPr marL="0" marR="0" algn="just">
                        <a:spcBef>
                          <a:spcPts val="0"/>
                        </a:spcBef>
                        <a:spcAft>
                          <a:spcPts val="0"/>
                        </a:spcAft>
                      </a:pPr>
                      <a:r>
                        <a:rPr lang="vi-VN" sz="1800">
                          <a:solidFill>
                            <a:schemeClr val="tx1"/>
                          </a:solidFill>
                          <a:effectLst/>
                          <a:latin typeface="Calibri" panose="020F0502020204030204" pitchFamily="34" charset="0"/>
                          <a:ea typeface="MS Mincho" panose="02020609040205080304" pitchFamily="49" charset="-128"/>
                          <a:cs typeface="Calibri" panose="020F0502020204030204" pitchFamily="34" charset="0"/>
                        </a:rPr>
                        <a:t>Khởi động app</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3194406561"/>
                  </a:ext>
                </a:extLst>
              </a:tr>
              <a:tr h="288668">
                <a:tc>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Điều kiện sau</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gridSpan="2">
                  <a:txBody>
                    <a:bodyPr/>
                    <a:lstStyle/>
                    <a:p>
                      <a:pPr marL="0" marR="0" algn="just">
                        <a:spcBef>
                          <a:spcPts val="0"/>
                        </a:spcBef>
                        <a:spcAft>
                          <a:spcPts val="0"/>
                        </a:spcAft>
                      </a:pPr>
                      <a:r>
                        <a:rPr lang="en-US" sz="1800" kern="1200">
                          <a:solidFill>
                            <a:schemeClr val="tx1"/>
                          </a:solidFill>
                          <a:effectLst/>
                          <a:latin typeface="Calibri" panose="020F0502020204030204" pitchFamily="34" charset="0"/>
                          <a:ea typeface="+mn-ea"/>
                          <a:cs typeface="Calibri" panose="020F0502020204030204" pitchFamily="34" charset="0"/>
                        </a:rPr>
                        <a:t>Lưu dữ liệu trẻ vừa tạo xuống cơ sở dữ liệu và hiển thị trẻ vừa thêm trong danh sách trẻ em</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3060982847"/>
                  </a:ext>
                </a:extLst>
              </a:tr>
              <a:tr h="288668">
                <a:tc gridSpan="3">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Luồng sự kiện chính</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3635987388"/>
                  </a:ext>
                </a:extLst>
              </a:tr>
              <a:tr h="288668">
                <a:tc gridSpan="2">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Tác nhân</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Hệ</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thống</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3714280627"/>
                  </a:ext>
                </a:extLst>
              </a:tr>
              <a:tr h="751402">
                <a:tc gridSpan="2">
                  <a:txBody>
                    <a:bodyPr/>
                    <a:lstStyle/>
                    <a:p>
                      <a:pPr marL="0" marR="0" algn="just">
                        <a:spcBef>
                          <a:spcPts val="0"/>
                        </a:spcBef>
                        <a:spcAft>
                          <a:spcPts val="0"/>
                        </a:spcAft>
                      </a:pPr>
                      <a:r>
                        <a:rPr lang="vi-VN" sz="1800" b="0" kern="1200">
                          <a:solidFill>
                            <a:schemeClr val="tx1"/>
                          </a:solidFill>
                          <a:effectLst/>
                          <a:latin typeface="Calibri" panose="020F0502020204030204" pitchFamily="34" charset="0"/>
                          <a:ea typeface="+mn-ea"/>
                          <a:cs typeface="Calibri" panose="020F0502020204030204" pitchFamily="34" charset="0"/>
                        </a:rPr>
                        <a:t>1. Chọn “</a:t>
                      </a:r>
                      <a:r>
                        <a:rPr lang="en-GB" sz="1800" b="0" kern="1200">
                          <a:solidFill>
                            <a:schemeClr val="tx1"/>
                          </a:solidFill>
                          <a:effectLst/>
                          <a:latin typeface="Calibri" panose="020F0502020204030204" pitchFamily="34" charset="0"/>
                          <a:ea typeface="+mn-ea"/>
                          <a:cs typeface="Calibri" panose="020F0502020204030204" pitchFamily="34" charset="0"/>
                        </a:rPr>
                        <a:t>Trẻ em</a:t>
                      </a:r>
                      <a:r>
                        <a:rPr lang="vi-VN" sz="1800" b="0" kern="1200">
                          <a:solidFill>
                            <a:schemeClr val="tx1"/>
                          </a:solidFill>
                          <a:effectLst/>
                          <a:latin typeface="Calibri" panose="020F0502020204030204" pitchFamily="34" charset="0"/>
                          <a:ea typeface="+mn-ea"/>
                          <a:cs typeface="Calibri" panose="020F0502020204030204" pitchFamily="34" charset="0"/>
                        </a:rPr>
                        <a:t>” trên thanh điều hướng dưới cùng (bottom navigation) </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 </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1980066314"/>
                  </a:ext>
                </a:extLst>
              </a:tr>
              <a:tr h="295150">
                <a:tc gridSpan="2">
                  <a:txBody>
                    <a:bodyPr/>
                    <a:lstStyle/>
                    <a:p>
                      <a:pPr marL="0" marR="0" algn="just">
                        <a:spcBef>
                          <a:spcPts val="0"/>
                        </a:spcBef>
                        <a:spcAft>
                          <a:spcPts val="0"/>
                        </a:spcAft>
                      </a:pPr>
                      <a:r>
                        <a:rPr lang="en-US" sz="1800" b="0">
                          <a:solidFill>
                            <a:schemeClr val="tx1"/>
                          </a:solidFill>
                          <a:effectLst/>
                          <a:latin typeface="Calibri" panose="020F0502020204030204" pitchFamily="34" charset="0"/>
                          <a:cs typeface="Calibri" panose="020F0502020204030204" pitchFamily="34" charset="0"/>
                        </a:rPr>
                        <a:t> </a:t>
                      </a:r>
                      <a:endParaRPr lang="en-US" sz="1800" b="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nSpc>
                          <a:spcPct val="107000"/>
                        </a:lnSpc>
                        <a:spcBef>
                          <a:spcPts val="0"/>
                        </a:spcBef>
                        <a:spcAft>
                          <a:spcPts val="800"/>
                        </a:spcAft>
                      </a:pPr>
                      <a:r>
                        <a:rPr lang="vi-VN" sz="18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2. Hiển thị danh sách </a:t>
                      </a:r>
                      <a:r>
                        <a:rPr lang="en-GB" sz="18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trẻ em</a:t>
                      </a:r>
                      <a:endPar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bg2"/>
                    </a:solidFill>
                  </a:tcPr>
                </a:tc>
                <a:extLst>
                  <a:ext uri="{0D108BD9-81ED-4DB2-BD59-A6C34878D82A}">
                    <a16:rowId xmlns:a16="http://schemas.microsoft.com/office/drawing/2014/main" val="4098234962"/>
                  </a:ext>
                </a:extLst>
              </a:tr>
              <a:tr h="577336">
                <a:tc gridSpan="2">
                  <a:txBody>
                    <a:bodyPr/>
                    <a:lstStyle/>
                    <a:p>
                      <a:pPr marL="0" marR="0" algn="just">
                        <a:spcBef>
                          <a:spcPts val="0"/>
                        </a:spcBef>
                        <a:spcAft>
                          <a:spcPts val="0"/>
                        </a:spcAft>
                      </a:pPr>
                      <a:r>
                        <a:rPr lang="en-US" sz="1800" b="0">
                          <a:solidFill>
                            <a:schemeClr val="tx1"/>
                          </a:solidFill>
                          <a:effectLst/>
                          <a:latin typeface="Calibri" panose="020F0502020204030204" pitchFamily="34" charset="0"/>
                          <a:cs typeface="Calibri" panose="020F0502020204030204" pitchFamily="34" charset="0"/>
                        </a:rPr>
                        <a:t> </a:t>
                      </a:r>
                      <a:r>
                        <a:rPr lang="en-US" sz="1800" b="0" kern="1200">
                          <a:solidFill>
                            <a:schemeClr val="tx1"/>
                          </a:solidFill>
                          <a:effectLst/>
                          <a:latin typeface="Calibri" panose="020F0502020204030204" pitchFamily="34" charset="0"/>
                          <a:ea typeface="+mn-ea"/>
                          <a:cs typeface="Calibri" panose="020F0502020204030204" pitchFamily="34" charset="0"/>
                        </a:rPr>
                        <a:t>3. Chọn icon thêm mới trẻ trên thanh task bar</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2410298858"/>
                  </a:ext>
                </a:extLst>
              </a:tr>
              <a:tr h="461520">
                <a:tc gridSpan="2">
                  <a:txBody>
                    <a:bodyPr/>
                    <a:lstStyle/>
                    <a:p>
                      <a:pPr marL="0" marR="0" algn="just">
                        <a:spcBef>
                          <a:spcPts val="0"/>
                        </a:spcBef>
                        <a:spcAft>
                          <a:spcPts val="0"/>
                        </a:spcAft>
                      </a:pP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nSpc>
                          <a:spcPct val="107000"/>
                        </a:lnSpc>
                        <a:spcBef>
                          <a:spcPts val="0"/>
                        </a:spcBef>
                        <a:spcAft>
                          <a:spcPts val="800"/>
                        </a:spcAft>
                      </a:pPr>
                      <a:r>
                        <a:rPr lang="en-US" sz="18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4. Hiển thị activity “Tạo mới”</a:t>
                      </a:r>
                      <a:endPar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bg2"/>
                    </a:solidFill>
                  </a:tcPr>
                </a:tc>
                <a:extLst>
                  <a:ext uri="{0D108BD9-81ED-4DB2-BD59-A6C34878D82A}">
                    <a16:rowId xmlns:a16="http://schemas.microsoft.com/office/drawing/2014/main" val="1713118036"/>
                  </a:ext>
                </a:extLst>
              </a:tr>
              <a:tr h="461520">
                <a:tc gridSpan="2">
                  <a:txBody>
                    <a:bodyPr/>
                    <a:lstStyle/>
                    <a:p>
                      <a:pPr marL="0" marR="0" algn="just">
                        <a:spcBef>
                          <a:spcPts val="0"/>
                        </a:spcBef>
                        <a:spcAft>
                          <a:spcPts val="0"/>
                        </a:spcAft>
                      </a:pPr>
                      <a:r>
                        <a:rPr lang="en-US" sz="1800" b="0" kern="1200" dirty="0">
                          <a:solidFill>
                            <a:schemeClr val="tx1"/>
                          </a:solidFill>
                          <a:effectLst/>
                          <a:latin typeface="Calibri" panose="020F0502020204030204" pitchFamily="34" charset="0"/>
                          <a:ea typeface="+mn-ea"/>
                          <a:cs typeface="Calibri" panose="020F0502020204030204" pitchFamily="34" charset="0"/>
                        </a:rPr>
                        <a:t>5. </a:t>
                      </a:r>
                      <a:r>
                        <a:rPr lang="en-US" sz="1800" b="0" kern="1200" dirty="0" err="1">
                          <a:solidFill>
                            <a:schemeClr val="tx1"/>
                          </a:solidFill>
                          <a:effectLst/>
                          <a:latin typeface="Calibri" panose="020F0502020204030204" pitchFamily="34" charset="0"/>
                          <a:ea typeface="+mn-ea"/>
                          <a:cs typeface="Calibri" panose="020F0502020204030204" pitchFamily="34" charset="0"/>
                        </a:rPr>
                        <a:t>Nhập</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thông</a:t>
                      </a:r>
                      <a:r>
                        <a:rPr lang="en-US" sz="1800" b="0" kern="1200" dirty="0">
                          <a:solidFill>
                            <a:schemeClr val="tx1"/>
                          </a:solidFill>
                          <a:effectLst/>
                          <a:latin typeface="Calibri" panose="020F0502020204030204" pitchFamily="34" charset="0"/>
                          <a:ea typeface="+mn-ea"/>
                          <a:cs typeface="Calibri" panose="020F0502020204030204" pitchFamily="34" charset="0"/>
                        </a:rPr>
                        <a:t> tin </a:t>
                      </a:r>
                      <a:r>
                        <a:rPr lang="en-US" sz="1800" b="0" kern="1200" dirty="0" err="1">
                          <a:solidFill>
                            <a:schemeClr val="tx1"/>
                          </a:solidFill>
                          <a:effectLst/>
                          <a:latin typeface="Calibri" panose="020F0502020204030204" pitchFamily="34" charset="0"/>
                          <a:ea typeface="+mn-ea"/>
                          <a:cs typeface="Calibri" panose="020F0502020204030204" pitchFamily="34" charset="0"/>
                        </a:rPr>
                        <a:t>trẻ</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dirty="0"/>
                    </a:p>
                  </a:txBody>
                  <a:tcPr/>
                </a:tc>
                <a:tc>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 </a:t>
                      </a:r>
                      <a:endParaRPr lang="en-US" sz="180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1237298365"/>
                  </a:ext>
                </a:extLst>
              </a:tr>
              <a:tr h="288668">
                <a:tc gridSpan="2">
                  <a:txBody>
                    <a:bodyPr/>
                    <a:lstStyle/>
                    <a:p>
                      <a:pPr marL="0" marR="0" algn="just">
                        <a:spcBef>
                          <a:spcPts val="0"/>
                        </a:spcBef>
                        <a:spcAft>
                          <a:spcPts val="0"/>
                        </a:spcAft>
                      </a:pPr>
                      <a:r>
                        <a:rPr lang="vi-VN" sz="1800" b="0" kern="1200" dirty="0">
                          <a:solidFill>
                            <a:schemeClr val="tx1"/>
                          </a:solidFill>
                          <a:effectLst/>
                          <a:latin typeface="Calibri" panose="020F0502020204030204" pitchFamily="34" charset="0"/>
                          <a:ea typeface="+mn-ea"/>
                          <a:cs typeface="Calibri" panose="020F0502020204030204" pitchFamily="34" charset="0"/>
                        </a:rPr>
                        <a:t>6</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Chọn</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Kế</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tiếp</a:t>
                      </a:r>
                      <a:r>
                        <a:rPr lang="en-US" sz="1800" b="0" kern="1200" dirty="0">
                          <a:solidFill>
                            <a:schemeClr val="tx1"/>
                          </a:solidFill>
                          <a:effectLst/>
                          <a:latin typeface="Calibri" panose="020F0502020204030204" pitchFamily="34" charset="0"/>
                          <a:ea typeface="+mn-ea"/>
                          <a:cs typeface="Calibri" panose="020F0502020204030204" pitchFamily="34" charset="0"/>
                        </a:rPr>
                        <a:t>”</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3137089162"/>
                  </a:ext>
                </a:extLst>
              </a:tr>
              <a:tr h="461520">
                <a:tc gridSpan="2">
                  <a:txBody>
                    <a:bodyPr/>
                    <a:lstStyle/>
                    <a:p>
                      <a:pPr marL="0" marR="0" algn="just">
                        <a:spcBef>
                          <a:spcPts val="0"/>
                        </a:spcBef>
                        <a:spcAft>
                          <a:spcPts val="0"/>
                        </a:spcAft>
                      </a:pPr>
                      <a:r>
                        <a:rPr lang="en-US" sz="1800" b="0" dirty="0">
                          <a:solidFill>
                            <a:schemeClr val="tx1"/>
                          </a:solidFill>
                          <a:effectLst/>
                          <a:latin typeface="Calibri" panose="020F0502020204030204" pitchFamily="34" charset="0"/>
                          <a:cs typeface="Calibri" panose="020F0502020204030204" pitchFamily="34" charset="0"/>
                        </a:rPr>
                        <a:t> </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r>
                        <a:rPr lang="vi-VN" sz="1800" dirty="0">
                          <a:solidFill>
                            <a:schemeClr val="tx1"/>
                          </a:solidFill>
                          <a:effectLst/>
                          <a:latin typeface="Calibri" panose="020F0502020204030204" pitchFamily="34" charset="0"/>
                          <a:cs typeface="Calibri" panose="020F0502020204030204" pitchFamily="34" charset="0"/>
                        </a:rPr>
                        <a:t>7</a:t>
                      </a:r>
                      <a:r>
                        <a:rPr lang="en-US" sz="1800" dirty="0">
                          <a:solidFill>
                            <a:schemeClr val="tx1"/>
                          </a:solidFill>
                          <a:effectLst/>
                          <a:latin typeface="Calibri" panose="020F0502020204030204" pitchFamily="34" charset="0"/>
                          <a:cs typeface="Calibri" panose="020F0502020204030204" pitchFamily="34" charset="0"/>
                        </a:rPr>
                        <a:t>.Hệ </a:t>
                      </a:r>
                      <a:r>
                        <a:rPr lang="en-US" sz="1800" dirty="0" err="1">
                          <a:solidFill>
                            <a:schemeClr val="tx1"/>
                          </a:solidFill>
                          <a:effectLst/>
                          <a:latin typeface="Calibri" panose="020F0502020204030204" pitchFamily="34" charset="0"/>
                          <a:cs typeface="Calibri" panose="020F0502020204030204" pitchFamily="34" charset="0"/>
                        </a:rPr>
                        <a:t>thống</a:t>
                      </a:r>
                      <a:r>
                        <a:rPr lang="en-US" sz="1800" dirty="0">
                          <a:solidFill>
                            <a:schemeClr val="tx1"/>
                          </a:solidFill>
                          <a:effectLst/>
                          <a:latin typeface="Calibri" panose="020F0502020204030204" pitchFamily="34" charset="0"/>
                          <a:cs typeface="Calibri" panose="020F0502020204030204" pitchFamily="34" charset="0"/>
                        </a:rPr>
                        <a:t> </a:t>
                      </a:r>
                      <a:r>
                        <a:rPr lang="en-US" sz="1800" dirty="0" err="1">
                          <a:solidFill>
                            <a:schemeClr val="tx1"/>
                          </a:solidFill>
                          <a:effectLst/>
                          <a:latin typeface="Calibri" panose="020F0502020204030204" pitchFamily="34" charset="0"/>
                          <a:cs typeface="Calibri" panose="020F0502020204030204" pitchFamily="34" charset="0"/>
                        </a:rPr>
                        <a:t>kiểm</a:t>
                      </a:r>
                      <a:r>
                        <a:rPr lang="en-US" sz="1800" dirty="0">
                          <a:solidFill>
                            <a:schemeClr val="tx1"/>
                          </a:solidFill>
                          <a:effectLst/>
                          <a:latin typeface="Calibri" panose="020F0502020204030204" pitchFamily="34" charset="0"/>
                          <a:cs typeface="Calibri" panose="020F0502020204030204" pitchFamily="34" charset="0"/>
                        </a:rPr>
                        <a:t> </a:t>
                      </a:r>
                      <a:r>
                        <a:rPr lang="en-US" sz="1800" dirty="0" err="1">
                          <a:solidFill>
                            <a:schemeClr val="tx1"/>
                          </a:solidFill>
                          <a:effectLst/>
                          <a:latin typeface="Calibri" panose="020F0502020204030204" pitchFamily="34" charset="0"/>
                          <a:cs typeface="Calibri" panose="020F0502020204030204" pitchFamily="34" charset="0"/>
                        </a:rPr>
                        <a:t>tra</a:t>
                      </a:r>
                      <a:r>
                        <a:rPr lang="en-US" sz="1800" dirty="0">
                          <a:solidFill>
                            <a:schemeClr val="tx1"/>
                          </a:solidFill>
                          <a:effectLst/>
                          <a:latin typeface="Calibri" panose="020F0502020204030204" pitchFamily="34" charset="0"/>
                          <a:cs typeface="Calibri" panose="020F0502020204030204" pitchFamily="34" charset="0"/>
                        </a:rPr>
                        <a:t> </a:t>
                      </a:r>
                      <a:r>
                        <a:rPr lang="en-US" sz="1800" dirty="0" err="1">
                          <a:solidFill>
                            <a:schemeClr val="tx1"/>
                          </a:solidFill>
                          <a:effectLst/>
                          <a:latin typeface="Calibri" panose="020F0502020204030204" pitchFamily="34" charset="0"/>
                          <a:cs typeface="Calibri" panose="020F0502020204030204" pitchFamily="34" charset="0"/>
                        </a:rPr>
                        <a:t>dữ</a:t>
                      </a:r>
                      <a:r>
                        <a:rPr lang="vi-VN" sz="1800" dirty="0">
                          <a:solidFill>
                            <a:schemeClr val="tx1"/>
                          </a:solidFill>
                          <a:effectLst/>
                          <a:latin typeface="Calibri" panose="020F0502020204030204" pitchFamily="34" charset="0"/>
                          <a:cs typeface="Calibri" panose="020F0502020204030204" pitchFamily="34" charset="0"/>
                        </a:rPr>
                        <a:t>a</a:t>
                      </a:r>
                      <a:r>
                        <a:rPr lang="en-US" sz="1800" dirty="0">
                          <a:solidFill>
                            <a:schemeClr val="tx1"/>
                          </a:solidFill>
                          <a:effectLst/>
                          <a:latin typeface="Calibri" panose="020F0502020204030204" pitchFamily="34" charset="0"/>
                          <a:cs typeface="Calibri" panose="020F0502020204030204" pitchFamily="34" charset="0"/>
                        </a:rPr>
                        <a:t> </a:t>
                      </a:r>
                      <a:r>
                        <a:rPr lang="en-US" sz="1800" dirty="0" err="1">
                          <a:solidFill>
                            <a:schemeClr val="tx1"/>
                          </a:solidFill>
                          <a:effectLst/>
                          <a:latin typeface="Calibri" panose="020F0502020204030204" pitchFamily="34" charset="0"/>
                          <a:cs typeface="Calibri" panose="020F0502020204030204" pitchFamily="34" charset="0"/>
                        </a:rPr>
                        <a:t>liệu</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3264863790"/>
                  </a:ext>
                </a:extLst>
              </a:tr>
              <a:tr h="288668">
                <a:tc gridSpan="2">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 </a:t>
                      </a:r>
                      <a:endParaRPr lang="en-US" sz="180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r>
                        <a:rPr lang="en-US" sz="1800" b="0" dirty="0">
                          <a:solidFill>
                            <a:schemeClr val="tx1"/>
                          </a:solidFill>
                          <a:effectLst/>
                          <a:latin typeface="Calibri" panose="020F0502020204030204" pitchFamily="34" charset="0"/>
                          <a:cs typeface="Calibri" panose="020F0502020204030204" pitchFamily="34" charset="0"/>
                        </a:rPr>
                        <a:t> </a:t>
                      </a:r>
                      <a:r>
                        <a:rPr lang="en-US" sz="1800" b="0" kern="1200" dirty="0">
                          <a:solidFill>
                            <a:schemeClr val="dk1"/>
                          </a:solidFill>
                          <a:effectLst/>
                          <a:latin typeface="Calibri" panose="020F0502020204030204" pitchFamily="34" charset="0"/>
                          <a:ea typeface="+mn-ea"/>
                          <a:cs typeface="Calibri" panose="020F0502020204030204" pitchFamily="34" charset="0"/>
                        </a:rPr>
                        <a:t>8. </a:t>
                      </a:r>
                      <a:r>
                        <a:rPr lang="en-US" sz="1800" b="0" kern="1200" dirty="0" err="1">
                          <a:solidFill>
                            <a:schemeClr val="dk1"/>
                          </a:solidFill>
                          <a:effectLst/>
                          <a:latin typeface="Calibri" panose="020F0502020204030204" pitchFamily="34" charset="0"/>
                          <a:ea typeface="+mn-ea"/>
                          <a:cs typeface="Calibri" panose="020F0502020204030204" pitchFamily="34" charset="0"/>
                        </a:rPr>
                        <a:t>Lưu</a:t>
                      </a:r>
                      <a:r>
                        <a:rPr lang="en-US" sz="1800" b="0" kern="1200" dirty="0">
                          <a:solidFill>
                            <a:schemeClr val="dk1"/>
                          </a:solidFill>
                          <a:effectLst/>
                          <a:latin typeface="Calibri" panose="020F0502020204030204" pitchFamily="34" charset="0"/>
                          <a:ea typeface="+mn-ea"/>
                          <a:cs typeface="Calibri" panose="020F0502020204030204" pitchFamily="34" charset="0"/>
                        </a:rPr>
                        <a:t> </a:t>
                      </a:r>
                      <a:r>
                        <a:rPr lang="en-US" sz="1800" b="0" kern="1200" dirty="0" err="1">
                          <a:solidFill>
                            <a:schemeClr val="dk1"/>
                          </a:solidFill>
                          <a:effectLst/>
                          <a:latin typeface="Calibri" panose="020F0502020204030204" pitchFamily="34" charset="0"/>
                          <a:ea typeface="+mn-ea"/>
                          <a:cs typeface="Calibri" panose="020F0502020204030204" pitchFamily="34" charset="0"/>
                        </a:rPr>
                        <a:t>thông</a:t>
                      </a:r>
                      <a:r>
                        <a:rPr lang="en-US" sz="1800" b="0" kern="1200" dirty="0">
                          <a:solidFill>
                            <a:schemeClr val="dk1"/>
                          </a:solidFill>
                          <a:effectLst/>
                          <a:latin typeface="Calibri" panose="020F0502020204030204" pitchFamily="34" charset="0"/>
                          <a:ea typeface="+mn-ea"/>
                          <a:cs typeface="Calibri" panose="020F0502020204030204" pitchFamily="34" charset="0"/>
                        </a:rPr>
                        <a:t> tin </a:t>
                      </a:r>
                      <a:r>
                        <a:rPr lang="en-US" sz="1800" b="0" kern="1200" dirty="0" err="1">
                          <a:solidFill>
                            <a:schemeClr val="dk1"/>
                          </a:solidFill>
                          <a:effectLst/>
                          <a:latin typeface="Calibri" panose="020F0502020204030204" pitchFamily="34" charset="0"/>
                          <a:ea typeface="+mn-ea"/>
                          <a:cs typeface="Calibri" panose="020F0502020204030204" pitchFamily="34" charset="0"/>
                        </a:rPr>
                        <a:t>vừa</a:t>
                      </a:r>
                      <a:r>
                        <a:rPr lang="en-US" sz="1800" b="0" kern="1200" dirty="0">
                          <a:solidFill>
                            <a:schemeClr val="dk1"/>
                          </a:solidFill>
                          <a:effectLst/>
                          <a:latin typeface="Calibri" panose="020F0502020204030204" pitchFamily="34" charset="0"/>
                          <a:ea typeface="+mn-ea"/>
                          <a:cs typeface="Calibri" panose="020F0502020204030204" pitchFamily="34" charset="0"/>
                        </a:rPr>
                        <a:t> </a:t>
                      </a:r>
                      <a:r>
                        <a:rPr lang="en-US" sz="1800" b="0" kern="1200" dirty="0" err="1">
                          <a:solidFill>
                            <a:schemeClr val="dk1"/>
                          </a:solidFill>
                          <a:effectLst/>
                          <a:latin typeface="Calibri" panose="020F0502020204030204" pitchFamily="34" charset="0"/>
                          <a:ea typeface="+mn-ea"/>
                          <a:cs typeface="Calibri" panose="020F0502020204030204" pitchFamily="34" charset="0"/>
                        </a:rPr>
                        <a:t>tạo</a:t>
                      </a:r>
                      <a:r>
                        <a:rPr lang="en-US" sz="1800" b="0" kern="1200" dirty="0">
                          <a:solidFill>
                            <a:schemeClr val="dk1"/>
                          </a:solidFill>
                          <a:effectLst/>
                          <a:latin typeface="Calibri" panose="020F0502020204030204" pitchFamily="34" charset="0"/>
                          <a:ea typeface="+mn-ea"/>
                          <a:cs typeface="Calibri" panose="020F0502020204030204" pitchFamily="34" charset="0"/>
                        </a:rPr>
                        <a:t> </a:t>
                      </a:r>
                      <a:r>
                        <a:rPr lang="en-US" sz="1800" b="0" kern="1200" dirty="0" err="1">
                          <a:solidFill>
                            <a:schemeClr val="dk1"/>
                          </a:solidFill>
                          <a:effectLst/>
                          <a:latin typeface="Calibri" panose="020F0502020204030204" pitchFamily="34" charset="0"/>
                          <a:ea typeface="+mn-ea"/>
                          <a:cs typeface="Calibri" panose="020F0502020204030204" pitchFamily="34" charset="0"/>
                        </a:rPr>
                        <a:t>xuống</a:t>
                      </a:r>
                      <a:r>
                        <a:rPr lang="en-US" sz="1800" b="0" kern="1200" dirty="0">
                          <a:solidFill>
                            <a:schemeClr val="dk1"/>
                          </a:solidFill>
                          <a:effectLst/>
                          <a:latin typeface="Calibri" panose="020F0502020204030204" pitchFamily="34" charset="0"/>
                          <a:ea typeface="+mn-ea"/>
                          <a:cs typeface="Calibri" panose="020F0502020204030204" pitchFamily="34" charset="0"/>
                        </a:rPr>
                        <a:t> </a:t>
                      </a:r>
                      <a:r>
                        <a:rPr lang="en-US" sz="1800" b="0" kern="1200" dirty="0" err="1">
                          <a:solidFill>
                            <a:schemeClr val="dk1"/>
                          </a:solidFill>
                          <a:effectLst/>
                          <a:latin typeface="Calibri" panose="020F0502020204030204" pitchFamily="34" charset="0"/>
                          <a:ea typeface="+mn-ea"/>
                          <a:cs typeface="Calibri" panose="020F0502020204030204" pitchFamily="34" charset="0"/>
                        </a:rPr>
                        <a:t>db</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714441396"/>
                  </a:ext>
                </a:extLst>
              </a:tr>
              <a:tr h="305583">
                <a:tc gridSpan="2">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 </a:t>
                      </a:r>
                      <a:endParaRPr lang="en-US" sz="180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nSpc>
                          <a:spcPct val="107000"/>
                        </a:lnSpc>
                        <a:spcBef>
                          <a:spcPts val="0"/>
                        </a:spcBef>
                        <a:spcAft>
                          <a:spcPts val="800"/>
                        </a:spcAft>
                      </a:pPr>
                      <a:r>
                        <a:rPr lang="en-US" sz="1800" b="0" dirty="0">
                          <a:effectLst/>
                          <a:latin typeface="Calibri" panose="020F0502020204030204" pitchFamily="34" charset="0"/>
                          <a:ea typeface="Times New Roman" panose="02020603050405020304" pitchFamily="18" charset="0"/>
                          <a:cs typeface="Calibri" panose="020F0502020204030204" pitchFamily="34" charset="0"/>
                        </a:rPr>
                        <a:t>9.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Phát</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sinh</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mũi</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tiêm</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trong</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cơ</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sở</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dữ</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liệu</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úng</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với</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trẻ</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em</a:t>
                      </a:r>
                      <a:endParaRPr lang="en-US" sz="18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bg2"/>
                    </a:solidFill>
                  </a:tcPr>
                </a:tc>
                <a:extLst>
                  <a:ext uri="{0D108BD9-81ED-4DB2-BD59-A6C34878D82A}">
                    <a16:rowId xmlns:a16="http://schemas.microsoft.com/office/drawing/2014/main" val="2727520672"/>
                  </a:ext>
                </a:extLst>
              </a:tr>
              <a:tr h="295150">
                <a:tc gridSpan="2">
                  <a:txBody>
                    <a:bodyPr/>
                    <a:lstStyle/>
                    <a:p>
                      <a:pPr marL="0" marR="0" algn="just">
                        <a:spcBef>
                          <a:spcPts val="0"/>
                        </a:spcBef>
                        <a:spcAft>
                          <a:spcPts val="0"/>
                        </a:spcAft>
                      </a:pPr>
                      <a:endParaRPr lang="en-US" sz="180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nSpc>
                          <a:spcPct val="107000"/>
                        </a:lnSpc>
                        <a:spcBef>
                          <a:spcPts val="0"/>
                        </a:spcBef>
                        <a:spcAft>
                          <a:spcPts val="800"/>
                        </a:spcAft>
                      </a:pPr>
                      <a:r>
                        <a:rPr lang="en-US" sz="1800" b="0" dirty="0">
                          <a:effectLst/>
                          <a:latin typeface="Calibri" panose="020F0502020204030204" pitchFamily="34" charset="0"/>
                          <a:ea typeface="Times New Roman" panose="02020603050405020304" pitchFamily="18" charset="0"/>
                          <a:cs typeface="Calibri" panose="020F0502020204030204" pitchFamily="34" charset="0"/>
                        </a:rPr>
                        <a:t>10.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Kiểm</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tra</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ngày</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tiêm</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của</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các</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mũi</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tiêm</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vữa</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phát</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sinh</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cho</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trẻ</a:t>
                      </a:r>
                      <a:endParaRPr lang="en-US" sz="18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bg2"/>
                    </a:solidFill>
                  </a:tcPr>
                </a:tc>
                <a:extLst>
                  <a:ext uri="{0D108BD9-81ED-4DB2-BD59-A6C34878D82A}">
                    <a16:rowId xmlns:a16="http://schemas.microsoft.com/office/drawing/2014/main" val="2623934498"/>
                  </a:ext>
                </a:extLst>
              </a:tr>
              <a:tr h="295150">
                <a:tc gridSpan="2">
                  <a:txBody>
                    <a:bodyPr/>
                    <a:lstStyle/>
                    <a:p>
                      <a:pPr marL="0" marR="0" algn="just">
                        <a:spcBef>
                          <a:spcPts val="0"/>
                        </a:spcBef>
                        <a:spcAft>
                          <a:spcPts val="0"/>
                        </a:spcAft>
                      </a:pPr>
                      <a:endParaRPr lang="en-US" sz="180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nSpc>
                          <a:spcPct val="107000"/>
                        </a:lnSpc>
                        <a:spcBef>
                          <a:spcPts val="0"/>
                        </a:spcBef>
                        <a:spcAft>
                          <a:spcPts val="800"/>
                        </a:spcAft>
                      </a:pPr>
                      <a:r>
                        <a:rPr lang="en-US" sz="1800" b="0" kern="1200" dirty="0">
                          <a:solidFill>
                            <a:schemeClr val="dk1"/>
                          </a:solidFill>
                          <a:effectLst/>
                          <a:latin typeface="Calibri" panose="020F0502020204030204" pitchFamily="34" charset="0"/>
                          <a:ea typeface="+mn-ea"/>
                          <a:cs typeface="Calibri" panose="020F0502020204030204" pitchFamily="34" charset="0"/>
                        </a:rPr>
                        <a:t>11. </a:t>
                      </a:r>
                      <a:r>
                        <a:rPr lang="en-US" sz="1800" b="0" kern="1200" dirty="0" err="1">
                          <a:solidFill>
                            <a:schemeClr val="dk1"/>
                          </a:solidFill>
                          <a:effectLst/>
                          <a:latin typeface="Calibri" panose="020F0502020204030204" pitchFamily="34" charset="0"/>
                          <a:ea typeface="+mn-ea"/>
                          <a:cs typeface="Calibri" panose="020F0502020204030204" pitchFamily="34" charset="0"/>
                        </a:rPr>
                        <a:t>Hiển</a:t>
                      </a:r>
                      <a:r>
                        <a:rPr lang="en-US" sz="1800" b="0" kern="1200" dirty="0">
                          <a:solidFill>
                            <a:schemeClr val="dk1"/>
                          </a:solidFill>
                          <a:effectLst/>
                          <a:latin typeface="Calibri" panose="020F0502020204030204" pitchFamily="34" charset="0"/>
                          <a:ea typeface="+mn-ea"/>
                          <a:cs typeface="Calibri" panose="020F0502020204030204" pitchFamily="34" charset="0"/>
                        </a:rPr>
                        <a:t> </a:t>
                      </a:r>
                      <a:r>
                        <a:rPr lang="en-US" sz="1800" b="0" kern="1200" dirty="0" err="1">
                          <a:solidFill>
                            <a:schemeClr val="dk1"/>
                          </a:solidFill>
                          <a:effectLst/>
                          <a:latin typeface="Calibri" panose="020F0502020204030204" pitchFamily="34" charset="0"/>
                          <a:ea typeface="+mn-ea"/>
                          <a:cs typeface="Calibri" panose="020F0502020204030204" pitchFamily="34" charset="0"/>
                        </a:rPr>
                        <a:t>thị</a:t>
                      </a:r>
                      <a:r>
                        <a:rPr lang="en-US" sz="1800" b="0" kern="1200" dirty="0">
                          <a:solidFill>
                            <a:schemeClr val="dk1"/>
                          </a:solidFill>
                          <a:effectLst/>
                          <a:latin typeface="Calibri" panose="020F0502020204030204" pitchFamily="34" charset="0"/>
                          <a:ea typeface="+mn-ea"/>
                          <a:cs typeface="Calibri" panose="020F0502020204030204" pitchFamily="34" charset="0"/>
                        </a:rPr>
                        <a:t> </a:t>
                      </a:r>
                      <a:r>
                        <a:rPr lang="en-US" sz="1800" b="0" kern="1200" dirty="0" err="1">
                          <a:solidFill>
                            <a:schemeClr val="dk1"/>
                          </a:solidFill>
                          <a:effectLst/>
                          <a:latin typeface="Calibri" panose="020F0502020204030204" pitchFamily="34" charset="0"/>
                          <a:ea typeface="+mn-ea"/>
                          <a:cs typeface="Calibri" panose="020F0502020204030204" pitchFamily="34" charset="0"/>
                        </a:rPr>
                        <a:t>thông</a:t>
                      </a:r>
                      <a:r>
                        <a:rPr lang="en-US" sz="1800" b="0" kern="1200" dirty="0">
                          <a:solidFill>
                            <a:schemeClr val="dk1"/>
                          </a:solidFill>
                          <a:effectLst/>
                          <a:latin typeface="Calibri" panose="020F0502020204030204" pitchFamily="34" charset="0"/>
                          <a:ea typeface="+mn-ea"/>
                          <a:cs typeface="Calibri" panose="020F0502020204030204" pitchFamily="34" charset="0"/>
                        </a:rPr>
                        <a:t> </a:t>
                      </a:r>
                      <a:r>
                        <a:rPr lang="en-US" sz="1800" b="0" kern="1200" dirty="0" err="1">
                          <a:solidFill>
                            <a:schemeClr val="dk1"/>
                          </a:solidFill>
                          <a:effectLst/>
                          <a:latin typeface="Calibri" panose="020F0502020204030204" pitchFamily="34" charset="0"/>
                          <a:ea typeface="+mn-ea"/>
                          <a:cs typeface="Calibri" panose="020F0502020204030204" pitchFamily="34" charset="0"/>
                        </a:rPr>
                        <a:t>báo</a:t>
                      </a:r>
                      <a:r>
                        <a:rPr lang="en-US" sz="1800" b="0" kern="1200" dirty="0">
                          <a:solidFill>
                            <a:schemeClr val="dk1"/>
                          </a:solidFill>
                          <a:effectLst/>
                          <a:latin typeface="Calibri" panose="020F0502020204030204" pitchFamily="34" charset="0"/>
                          <a:ea typeface="+mn-ea"/>
                          <a:cs typeface="Calibri" panose="020F0502020204030204" pitchFamily="34" charset="0"/>
                        </a:rPr>
                        <a:t> notification</a:t>
                      </a:r>
                      <a:endParaRPr lang="en-US" sz="18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bg2"/>
                    </a:solidFill>
                  </a:tcPr>
                </a:tc>
                <a:extLst>
                  <a:ext uri="{0D108BD9-81ED-4DB2-BD59-A6C34878D82A}">
                    <a16:rowId xmlns:a16="http://schemas.microsoft.com/office/drawing/2014/main" val="2879138809"/>
                  </a:ext>
                </a:extLst>
              </a:tr>
            </a:tbl>
          </a:graphicData>
        </a:graphic>
      </p:graphicFrame>
    </p:spTree>
    <p:extLst>
      <p:ext uri="{BB962C8B-B14F-4D97-AF65-F5344CB8AC3E}">
        <p14:creationId xmlns:p14="http://schemas.microsoft.com/office/powerpoint/2010/main" val="375866401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2. Phân tích</a:t>
            </a:r>
            <a:endParaRPr lang="en-US" dirty="0">
              <a:solidFill>
                <a:srgbClr val="FF0000"/>
              </a:solidFill>
            </a:endParaRPr>
          </a:p>
        </p:txBody>
      </p:sp>
      <p:sp>
        <p:nvSpPr>
          <p:cNvPr id="7" name="Text Placeholder 6">
            <a:extLst>
              <a:ext uri="{FF2B5EF4-FFF2-40B4-BE49-F238E27FC236}">
                <a16:creationId xmlns:a16="http://schemas.microsoft.com/office/drawing/2014/main" id="{21F1389E-AC9B-440A-A24A-FA7F1B0D30E9}"/>
              </a:ext>
            </a:extLst>
          </p:cNvPr>
          <p:cNvSpPr>
            <a:spLocks noGrp="1"/>
          </p:cNvSpPr>
          <p:nvPr>
            <p:ph sz="quarter" idx="13"/>
          </p:nvPr>
        </p:nvSpPr>
        <p:spPr>
          <a:xfrm>
            <a:off x="5295274" y="5358469"/>
            <a:ext cx="2451726" cy="661332"/>
          </a:xfrm>
        </p:spPr>
        <p:txBody>
          <a:bodyPr>
            <a:noAutofit/>
          </a:bodyPr>
          <a:lstStyle/>
          <a:p>
            <a:pPr algn="l"/>
            <a:r>
              <a:rPr lang="vi-VN" sz="2400" cap="none" dirty="0">
                <a:latin typeface="Calibri" panose="020F0502020204030204" pitchFamily="34" charset="0"/>
                <a:cs typeface="Calibri" panose="020F0502020204030204" pitchFamily="34" charset="0"/>
              </a:rPr>
              <a:t>Đặc tả use case</a:t>
            </a:r>
            <a:endParaRPr lang="en-US" sz="2400" cap="none" dirty="0">
              <a:latin typeface="Calibri" panose="020F0502020204030204" pitchFamily="34" charset="0"/>
              <a:cs typeface="Calibri" panose="020F0502020204030204" pitchFamily="34" charset="0"/>
            </a:endParaRPr>
          </a:p>
        </p:txBody>
      </p:sp>
      <p:graphicFrame>
        <p:nvGraphicFramePr>
          <p:cNvPr id="10" name="Table 9">
            <a:extLst>
              <a:ext uri="{FF2B5EF4-FFF2-40B4-BE49-F238E27FC236}">
                <a16:creationId xmlns:a16="http://schemas.microsoft.com/office/drawing/2014/main" id="{1C7EDDD9-7255-4DD1-9507-D48FA31E9937}"/>
              </a:ext>
            </a:extLst>
          </p:cNvPr>
          <p:cNvGraphicFramePr>
            <a:graphicFrameLocks noGrp="1"/>
          </p:cNvGraphicFramePr>
          <p:nvPr>
            <p:extLst>
              <p:ext uri="{D42A27DB-BD31-4B8C-83A1-F6EECF244321}">
                <p14:modId xmlns:p14="http://schemas.microsoft.com/office/powerpoint/2010/main" val="3714546009"/>
              </p:ext>
            </p:extLst>
          </p:nvPr>
        </p:nvGraphicFramePr>
        <p:xfrm>
          <a:off x="0" y="0"/>
          <a:ext cx="12192000" cy="6857996"/>
        </p:xfrm>
        <a:graphic>
          <a:graphicData uri="http://schemas.openxmlformats.org/drawingml/2006/table">
            <a:tbl>
              <a:tblPr firstRow="1">
                <a:tableStyleId>{5C22544A-7EE6-4342-B048-85BDC9FD1C3A}</a:tableStyleId>
              </a:tblPr>
              <a:tblGrid>
                <a:gridCol w="2414180">
                  <a:extLst>
                    <a:ext uri="{9D8B030D-6E8A-4147-A177-3AD203B41FA5}">
                      <a16:colId xmlns:a16="http://schemas.microsoft.com/office/drawing/2014/main" val="2813167580"/>
                    </a:ext>
                  </a:extLst>
                </a:gridCol>
                <a:gridCol w="1186448">
                  <a:extLst>
                    <a:ext uri="{9D8B030D-6E8A-4147-A177-3AD203B41FA5}">
                      <a16:colId xmlns:a16="http://schemas.microsoft.com/office/drawing/2014/main" val="4004606264"/>
                    </a:ext>
                  </a:extLst>
                </a:gridCol>
                <a:gridCol w="8591372">
                  <a:extLst>
                    <a:ext uri="{9D8B030D-6E8A-4147-A177-3AD203B41FA5}">
                      <a16:colId xmlns:a16="http://schemas.microsoft.com/office/drawing/2014/main" val="1391385595"/>
                    </a:ext>
                  </a:extLst>
                </a:gridCol>
              </a:tblGrid>
              <a:tr h="423830">
                <a:tc>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Mã</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usecase</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lumMod val="75000"/>
                      </a:schemeClr>
                    </a:solidFill>
                  </a:tcPr>
                </a:tc>
                <a:tc gridSpan="2">
                  <a:txBody>
                    <a:bodyPr/>
                    <a:lstStyle/>
                    <a:p>
                      <a:pPr marL="0" marR="0" algn="just">
                        <a:spcBef>
                          <a:spcPts val="0"/>
                        </a:spcBef>
                        <a:spcAft>
                          <a:spcPts val="0"/>
                        </a:spcAft>
                      </a:pPr>
                      <a:r>
                        <a:rPr lang="en-US" sz="1800" b="1" dirty="0">
                          <a:solidFill>
                            <a:schemeClr val="tx1"/>
                          </a:solidFill>
                          <a:effectLst/>
                          <a:latin typeface="Calibri" panose="020F0502020204030204" pitchFamily="34" charset="0"/>
                          <a:cs typeface="Calibri" panose="020F0502020204030204" pitchFamily="34" charset="0"/>
                        </a:rPr>
                        <a:t>UC0</a:t>
                      </a:r>
                      <a:r>
                        <a:rPr lang="vi-VN" sz="1800" b="1" dirty="0">
                          <a:solidFill>
                            <a:schemeClr val="tx1"/>
                          </a:solidFill>
                          <a:effectLst/>
                          <a:latin typeface="Calibri" panose="020F0502020204030204" pitchFamily="34" charset="0"/>
                          <a:cs typeface="Calibri" panose="020F0502020204030204" pitchFamily="34" charset="0"/>
                        </a:rPr>
                        <a:t>11</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lumMod val="75000"/>
                      </a:schemeClr>
                    </a:solidFill>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2763723693"/>
                  </a:ext>
                </a:extLst>
              </a:tr>
              <a:tr h="423830">
                <a:tc>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Tác</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nhân</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gridSpan="2">
                  <a:txBody>
                    <a:bodyPr/>
                    <a:lstStyle/>
                    <a:p>
                      <a:pPr marL="0" marR="0" algn="just">
                        <a:spcBef>
                          <a:spcPts val="0"/>
                        </a:spcBef>
                        <a:spcAft>
                          <a:spcPts val="0"/>
                        </a:spcAft>
                      </a:pPr>
                      <a:r>
                        <a:rPr lang="vi-VN" sz="1800" b="0" dirty="0">
                          <a:solidFill>
                            <a:schemeClr val="tx1"/>
                          </a:solidFill>
                          <a:effectLst/>
                          <a:latin typeface="Calibri" panose="020F0502020204030204" pitchFamily="34" charset="0"/>
                          <a:cs typeface="Calibri" panose="020F0502020204030204" pitchFamily="34" charset="0"/>
                        </a:rPr>
                        <a:t>Người dùng</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3310034867"/>
                  </a:ext>
                </a:extLst>
              </a:tr>
              <a:tr h="831473">
                <a:tc>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Mô</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tả</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gridSpan="2">
                  <a:txBody>
                    <a:bodyPr/>
                    <a:lstStyle/>
                    <a:p>
                      <a:pPr marL="0" marR="0" algn="just">
                        <a:spcBef>
                          <a:spcPts val="0"/>
                        </a:spcBef>
                        <a:spcAft>
                          <a:spcPts val="0"/>
                        </a:spcAft>
                        <a:tabLst>
                          <a:tab pos="178435" algn="l"/>
                        </a:tabLst>
                      </a:pPr>
                      <a:r>
                        <a:rPr lang="vi-VN" sz="1800" b="0" dirty="0">
                          <a:solidFill>
                            <a:schemeClr val="tx1"/>
                          </a:solidFill>
                          <a:effectLst/>
                          <a:latin typeface="Calibri" panose="020F0502020204030204" pitchFamily="34" charset="0"/>
                          <a:cs typeface="Calibri" panose="020F0502020204030204" pitchFamily="34" charset="0"/>
                        </a:rPr>
                        <a:t>Người dùng tạo mới thông tin trẻ em cùng với việc hệ thống tự động phát sinh các mũi tiêm tương ứng</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pPr marL="0" marR="0" algn="just">
                        <a:spcBef>
                          <a:spcPts val="0"/>
                        </a:spcBef>
                        <a:spcAft>
                          <a:spcPts val="0"/>
                        </a:spcAft>
                        <a:tabLst>
                          <a:tab pos="178435" algn="l"/>
                        </a:tabLs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2567480299"/>
                  </a:ext>
                </a:extLst>
              </a:tr>
              <a:tr h="498167">
                <a:tc>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Điều</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kiện</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trước</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gridSpan="2">
                  <a:txBody>
                    <a:bodyPr/>
                    <a:lstStyle/>
                    <a:p>
                      <a:pPr marL="0" marR="0" algn="just">
                        <a:spcBef>
                          <a:spcPts val="0"/>
                        </a:spcBef>
                        <a:spcAft>
                          <a:spcPts val="0"/>
                        </a:spcAft>
                      </a:pPr>
                      <a:r>
                        <a:rPr lang="vi-VN" sz="1800" b="0">
                          <a:solidFill>
                            <a:schemeClr val="tx1"/>
                          </a:solidFill>
                          <a:effectLst/>
                          <a:latin typeface="Calibri" panose="020F0502020204030204" pitchFamily="34" charset="0"/>
                          <a:ea typeface="MS Mincho" panose="02020609040205080304" pitchFamily="49" charset="-128"/>
                          <a:cs typeface="Calibri" panose="020F0502020204030204" pitchFamily="34" charset="0"/>
                        </a:rPr>
                        <a:t>Khởi động app</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3194406561"/>
                  </a:ext>
                </a:extLst>
              </a:tr>
              <a:tr h="415737">
                <a:tc>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Điều</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kiện</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sau</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gridSpan="2">
                  <a:txBody>
                    <a:bodyPr/>
                    <a:lstStyle/>
                    <a:p>
                      <a:pPr marL="0" marR="0" algn="just">
                        <a:spcBef>
                          <a:spcPts val="0"/>
                        </a:spcBef>
                        <a:spcAft>
                          <a:spcPts val="0"/>
                        </a:spcAft>
                      </a:pPr>
                      <a:r>
                        <a:rPr lang="en-US" sz="1800" b="0" kern="1200" dirty="0" err="1">
                          <a:solidFill>
                            <a:schemeClr val="tx1"/>
                          </a:solidFill>
                          <a:effectLst/>
                          <a:latin typeface="Calibri" panose="020F0502020204030204" pitchFamily="34" charset="0"/>
                          <a:ea typeface="+mn-ea"/>
                          <a:cs typeface="Calibri" panose="020F0502020204030204" pitchFamily="34" charset="0"/>
                        </a:rPr>
                        <a:t>Lưu</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dữ</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liệu</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trẻ</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vừa</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tạo</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xuống</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cơ</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sở</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dữ</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liệu</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và</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hiển</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thị</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trẻ</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vừa</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thêm</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trong</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danh</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sách</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trẻ</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em</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3060982847"/>
                  </a:ext>
                </a:extLst>
              </a:tr>
              <a:tr h="423830">
                <a:tc gridSpan="3">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Luồng</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sự</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kiện</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phụ</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3291393035"/>
                  </a:ext>
                </a:extLst>
              </a:tr>
              <a:tr h="423830">
                <a:tc gridSpan="2">
                  <a:txBody>
                    <a:bodyPr/>
                    <a:lstStyle/>
                    <a:p>
                      <a:pPr marL="0" marR="0" algn="just">
                        <a:spcBef>
                          <a:spcPts val="0"/>
                        </a:spcBef>
                        <a:spcAft>
                          <a:spcPts val="0"/>
                        </a:spcAft>
                      </a:pPr>
                      <a:r>
                        <a:rPr lang="en-US" sz="1800" b="1">
                          <a:solidFill>
                            <a:schemeClr val="tx1"/>
                          </a:solidFill>
                          <a:effectLst/>
                          <a:latin typeface="Calibri" panose="020F0502020204030204" pitchFamily="34" charset="0"/>
                          <a:cs typeface="Calibri" panose="020F0502020204030204" pitchFamily="34" charset="0"/>
                        </a:rPr>
                        <a:t>Tác nhân</a:t>
                      </a:r>
                      <a:endParaRPr lang="en-US" sz="1800" b="1">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Hệ</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thống</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3455405245"/>
                  </a:ext>
                </a:extLst>
              </a:tr>
              <a:tr h="613088">
                <a:tc gridSpan="2">
                  <a:txBody>
                    <a:bodyPr/>
                    <a:lstStyle/>
                    <a:p>
                      <a:pPr marL="0" marR="0" algn="just">
                        <a:spcBef>
                          <a:spcPts val="0"/>
                        </a:spcBef>
                        <a:spcAft>
                          <a:spcPts val="0"/>
                        </a:spcAft>
                      </a:pPr>
                      <a:r>
                        <a:rPr lang="en-US" sz="1800" b="0" kern="1200" dirty="0">
                          <a:solidFill>
                            <a:schemeClr val="tx1"/>
                          </a:solidFill>
                          <a:effectLst/>
                          <a:latin typeface="Calibri" panose="020F0502020204030204" pitchFamily="34" charset="0"/>
                          <a:ea typeface="+mn-ea"/>
                          <a:cs typeface="Calibri" panose="020F0502020204030204" pitchFamily="34" charset="0"/>
                        </a:rPr>
                        <a:t>5.1 </a:t>
                      </a:r>
                      <a:r>
                        <a:rPr lang="en-US" sz="1800" b="0" kern="1200" dirty="0" err="1">
                          <a:solidFill>
                            <a:schemeClr val="tx1"/>
                          </a:solidFill>
                          <a:effectLst/>
                          <a:latin typeface="Calibri" panose="020F0502020204030204" pitchFamily="34" charset="0"/>
                          <a:ea typeface="+mn-ea"/>
                          <a:cs typeface="Calibri" panose="020F0502020204030204" pitchFamily="34" charset="0"/>
                        </a:rPr>
                        <a:t>Chọn</a:t>
                      </a:r>
                      <a:r>
                        <a:rPr lang="en-US" sz="1800" b="0" kern="1200" dirty="0">
                          <a:solidFill>
                            <a:schemeClr val="tx1"/>
                          </a:solidFill>
                          <a:effectLst/>
                          <a:latin typeface="Calibri" panose="020F0502020204030204" pitchFamily="34" charset="0"/>
                          <a:ea typeface="+mn-ea"/>
                          <a:cs typeface="Calibri" panose="020F0502020204030204" pitchFamily="34" charset="0"/>
                        </a:rPr>
                        <a:t> icon quay </a:t>
                      </a:r>
                      <a:r>
                        <a:rPr lang="en-US" sz="1800" b="0" kern="1200" dirty="0" err="1">
                          <a:solidFill>
                            <a:schemeClr val="tx1"/>
                          </a:solidFill>
                          <a:effectLst/>
                          <a:latin typeface="Calibri" panose="020F0502020204030204" pitchFamily="34" charset="0"/>
                          <a:ea typeface="+mn-ea"/>
                          <a:cs typeface="Calibri" panose="020F0502020204030204" pitchFamily="34" charset="0"/>
                        </a:rPr>
                        <a:t>lại</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trên</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thanh</a:t>
                      </a:r>
                      <a:r>
                        <a:rPr lang="en-US" sz="1800" b="0" kern="1200" dirty="0">
                          <a:solidFill>
                            <a:schemeClr val="tx1"/>
                          </a:solidFill>
                          <a:effectLst/>
                          <a:latin typeface="Calibri" panose="020F0502020204030204" pitchFamily="34" charset="0"/>
                          <a:ea typeface="+mn-ea"/>
                          <a:cs typeface="Calibri" panose="020F0502020204030204" pitchFamily="34" charset="0"/>
                        </a:rPr>
                        <a:t> task bar</a:t>
                      </a:r>
                      <a:r>
                        <a:rPr lang="en-US" sz="1800" b="0" dirty="0">
                          <a:solidFill>
                            <a:schemeClr val="tx1"/>
                          </a:solidFill>
                          <a:effectLst/>
                          <a:latin typeface="Calibri" panose="020F0502020204030204" pitchFamily="34" charset="0"/>
                          <a:cs typeface="Calibri" panose="020F0502020204030204" pitchFamily="34" charset="0"/>
                        </a:rPr>
                        <a:t> </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1273338977"/>
                  </a:ext>
                </a:extLst>
              </a:tr>
              <a:tr h="919633">
                <a:tc gridSpan="2">
                  <a:txBody>
                    <a:bodyPr/>
                    <a:lstStyle/>
                    <a:p>
                      <a:pPr marL="0" marR="0" algn="just">
                        <a:spcBef>
                          <a:spcPts val="0"/>
                        </a:spcBef>
                        <a:spcAft>
                          <a:spcPts val="0"/>
                        </a:spcAft>
                      </a:pPr>
                      <a:r>
                        <a:rPr lang="en-US" sz="1800" b="0" dirty="0">
                          <a:solidFill>
                            <a:schemeClr val="tx1"/>
                          </a:solidFill>
                          <a:effectLst/>
                          <a:latin typeface="Calibri" panose="020F0502020204030204" pitchFamily="34" charset="0"/>
                          <a:cs typeface="Calibri" panose="020F0502020204030204" pitchFamily="34" charset="0"/>
                        </a:rPr>
                        <a:t> </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r>
                        <a:rPr lang="en-US" sz="1800" b="0" dirty="0">
                          <a:solidFill>
                            <a:schemeClr val="tx1"/>
                          </a:solidFill>
                          <a:effectLst/>
                          <a:latin typeface="Calibri" panose="020F0502020204030204" pitchFamily="34" charset="0"/>
                          <a:cs typeface="Calibri" panose="020F0502020204030204" pitchFamily="34" charset="0"/>
                        </a:rPr>
                        <a:t>6.1</a:t>
                      </a:r>
                      <a:r>
                        <a:rPr lang="vi-VN" sz="1800" b="0" dirty="0">
                          <a:solidFill>
                            <a:schemeClr val="tx1"/>
                          </a:solidFill>
                          <a:effectLst/>
                          <a:latin typeface="Calibri" panose="020F0502020204030204" pitchFamily="34" charset="0"/>
                          <a:cs typeface="Calibri" panose="020F0502020204030204" pitchFamily="34" charset="0"/>
                        </a:rPr>
                        <a:t> Quay lại activity home</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p>
                      <a:pPr marL="0" marR="0" algn="just">
                        <a:spcBef>
                          <a:spcPts val="0"/>
                        </a:spcBef>
                        <a:spcAft>
                          <a:spcPts val="0"/>
                        </a:spcAft>
                      </a:pP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3920394151"/>
                  </a:ext>
                </a:extLst>
              </a:tr>
              <a:tr h="423830">
                <a:tc gridSpan="3">
                  <a:txBody>
                    <a:bodyPr/>
                    <a:lstStyle/>
                    <a:p>
                      <a:pPr marL="0" marR="0" algn="just">
                        <a:spcBef>
                          <a:spcPts val="0"/>
                        </a:spcBef>
                        <a:spcAft>
                          <a:spcPts val="0"/>
                        </a:spcAft>
                      </a:pPr>
                      <a:r>
                        <a:rPr lang="vi-VN"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rPr>
                        <a:t>Luồng sự kiện ngoại lệ</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hMerge="1">
                  <a:txBody>
                    <a:bodyPr/>
                    <a:lstStyle/>
                    <a:p>
                      <a:pPr marL="0" marR="0" algn="just">
                        <a:spcBef>
                          <a:spcPts val="0"/>
                        </a:spcBef>
                        <a:spcAft>
                          <a:spcPts val="0"/>
                        </a:spcAft>
                      </a:pPr>
                      <a:endParaRPr lang="en-US" sz="1800" b="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4190377435"/>
                  </a:ext>
                </a:extLst>
              </a:tr>
              <a:tr h="423830">
                <a:tc gridSpan="2">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Tác</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nhân</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Hệ</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thống</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550493763"/>
                  </a:ext>
                </a:extLst>
              </a:tr>
              <a:tr h="613088">
                <a:tc gridSpan="2">
                  <a:txBody>
                    <a:bodyPr/>
                    <a:lstStyle/>
                    <a:p>
                      <a:pPr marL="0" marR="0" algn="just">
                        <a:spcBef>
                          <a:spcPts val="0"/>
                        </a:spcBef>
                        <a:spcAft>
                          <a:spcPts val="0"/>
                        </a:spcAft>
                      </a:pP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r>
                        <a:rPr lang="en-US" sz="1800" kern="1200" dirty="0">
                          <a:solidFill>
                            <a:schemeClr val="dk1"/>
                          </a:solidFill>
                          <a:effectLst/>
                          <a:latin typeface="Calibri" panose="020F0502020204030204" pitchFamily="34" charset="0"/>
                          <a:ea typeface="+mn-ea"/>
                          <a:cs typeface="Calibri" panose="020F0502020204030204" pitchFamily="34" charset="0"/>
                        </a:rPr>
                        <a:t>8.1 </a:t>
                      </a:r>
                      <a:r>
                        <a:rPr lang="en-US" sz="1800" kern="1200" dirty="0" err="1">
                          <a:solidFill>
                            <a:schemeClr val="dk1"/>
                          </a:solidFill>
                          <a:effectLst/>
                          <a:latin typeface="Calibri" panose="020F0502020204030204" pitchFamily="34" charset="0"/>
                          <a:ea typeface="+mn-ea"/>
                          <a:cs typeface="Calibri" panose="020F0502020204030204" pitchFamily="34" charset="0"/>
                        </a:rPr>
                        <a:t>Hiển</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thị</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thông</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báo</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nếu</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sai</a:t>
                      </a:r>
                      <a:r>
                        <a:rPr lang="en-US" sz="1800" kern="1200" dirty="0">
                          <a:solidFill>
                            <a:schemeClr val="dk1"/>
                          </a:solidFill>
                          <a:effectLst/>
                          <a:latin typeface="Calibri" panose="020F0502020204030204" pitchFamily="34" charset="0"/>
                          <a:ea typeface="+mn-ea"/>
                          <a:cs typeface="Calibri" panose="020F0502020204030204" pitchFamily="34" charset="0"/>
                        </a:rPr>
                        <a:t>.</a:t>
                      </a:r>
                    </a:p>
                    <a:p>
                      <a:r>
                        <a:rPr lang="en-US" sz="1800" kern="1200" dirty="0">
                          <a:solidFill>
                            <a:schemeClr val="dk1"/>
                          </a:solidFill>
                          <a:effectLst/>
                          <a:latin typeface="Calibri" panose="020F0502020204030204" pitchFamily="34" charset="0"/>
                          <a:ea typeface="+mn-ea"/>
                          <a:cs typeface="Calibri" panose="020F0502020204030204" pitchFamily="34" charset="0"/>
                        </a:rPr>
                        <a:t>8.2 Quay </a:t>
                      </a:r>
                      <a:r>
                        <a:rPr lang="en-US" sz="1800" kern="1200" dirty="0" err="1">
                          <a:solidFill>
                            <a:schemeClr val="dk1"/>
                          </a:solidFill>
                          <a:effectLst/>
                          <a:latin typeface="Calibri" panose="020F0502020204030204" pitchFamily="34" charset="0"/>
                          <a:ea typeface="+mn-ea"/>
                          <a:cs typeface="Calibri" panose="020F0502020204030204" pitchFamily="34" charset="0"/>
                        </a:rPr>
                        <a:t>lại</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bước</a:t>
                      </a:r>
                      <a:r>
                        <a:rPr lang="en-US" sz="1800" kern="1200" dirty="0">
                          <a:solidFill>
                            <a:schemeClr val="dk1"/>
                          </a:solidFill>
                          <a:effectLst/>
                          <a:latin typeface="Calibri" panose="020F0502020204030204" pitchFamily="34" charset="0"/>
                          <a:ea typeface="+mn-ea"/>
                          <a:cs typeface="Calibri" panose="020F0502020204030204" pitchFamily="34" charset="0"/>
                        </a:rPr>
                        <a:t> 5</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1080756052"/>
                  </a:ext>
                </a:extLst>
              </a:tr>
              <a:tr h="423830">
                <a:tc gridSpan="2">
                  <a:txBody>
                    <a:bodyPr/>
                    <a:lstStyle/>
                    <a:p>
                      <a:pPr marL="0" marR="0" algn="just">
                        <a:spcBef>
                          <a:spcPts val="0"/>
                        </a:spcBef>
                        <a:spcAft>
                          <a:spcPts val="0"/>
                        </a:spcAft>
                      </a:pP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11.1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Không</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hiển</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thị</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nếu</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thời</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gian</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không</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khớp</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bg2"/>
                    </a:solidFill>
                  </a:tcPr>
                </a:tc>
                <a:extLst>
                  <a:ext uri="{0D108BD9-81ED-4DB2-BD59-A6C34878D82A}">
                    <a16:rowId xmlns:a16="http://schemas.microsoft.com/office/drawing/2014/main" val="2672662632"/>
                  </a:ext>
                </a:extLst>
              </a:tr>
            </a:tbl>
          </a:graphicData>
        </a:graphic>
      </p:graphicFrame>
    </p:spTree>
    <p:extLst>
      <p:ext uri="{BB962C8B-B14F-4D97-AF65-F5344CB8AC3E}">
        <p14:creationId xmlns:p14="http://schemas.microsoft.com/office/powerpoint/2010/main" val="386930856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2. Phân tích</a:t>
            </a:r>
            <a:endParaRPr lang="en-US" dirty="0">
              <a:solidFill>
                <a:srgbClr val="FF0000"/>
              </a:solidFill>
            </a:endParaRPr>
          </a:p>
        </p:txBody>
      </p:sp>
      <p:sp>
        <p:nvSpPr>
          <p:cNvPr id="6" name="Title 1">
            <a:extLst>
              <a:ext uri="{FF2B5EF4-FFF2-40B4-BE49-F238E27FC236}">
                <a16:creationId xmlns:a16="http://schemas.microsoft.com/office/drawing/2014/main" id="{316A9943-80E5-4B2B-9788-DC4906C2CD8E}"/>
              </a:ext>
            </a:extLst>
          </p:cNvPr>
          <p:cNvSpPr txBox="1">
            <a:spLocks/>
          </p:cNvSpPr>
          <p:nvPr/>
        </p:nvSpPr>
        <p:spPr>
          <a:xfrm>
            <a:off x="4732024" y="6147262"/>
            <a:ext cx="3370576"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Ac</a:t>
            </a:r>
            <a:r>
              <a:rPr lang="vi-VN" sz="2400" cap="none" dirty="0">
                <a:latin typeface="Calibri" panose="020F0502020204030204" pitchFamily="34" charset="0"/>
                <a:ea typeface="Calibri" panose="020F0502020204030204" pitchFamily="34" charset="0"/>
                <a:cs typeface="Calibri" panose="020F0502020204030204" pitchFamily="34" charset="0"/>
              </a:rPr>
              <a:t>tivity thêm trẻ em</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0" name="Content Placeholder 9">
            <a:extLst>
              <a:ext uri="{FF2B5EF4-FFF2-40B4-BE49-F238E27FC236}">
                <a16:creationId xmlns:a16="http://schemas.microsoft.com/office/drawing/2014/main" id="{D178EF36-4AB7-4107-887A-09EDEC9EA6B6}"/>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527300" y="1929468"/>
            <a:ext cx="7112000" cy="4103031"/>
          </a:xfrm>
        </p:spPr>
      </p:pic>
    </p:spTree>
    <p:extLst>
      <p:ext uri="{BB962C8B-B14F-4D97-AF65-F5344CB8AC3E}">
        <p14:creationId xmlns:p14="http://schemas.microsoft.com/office/powerpoint/2010/main" val="3546532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3. Thiết kế</a:t>
            </a:r>
            <a:endParaRPr lang="en-US" dirty="0">
              <a:solidFill>
                <a:srgbClr val="FF0000"/>
              </a:solidFill>
            </a:endParaRPr>
          </a:p>
        </p:txBody>
      </p:sp>
      <p:pic>
        <p:nvPicPr>
          <p:cNvPr id="11" name="Content Placeholder 10">
            <a:extLst>
              <a:ext uri="{FF2B5EF4-FFF2-40B4-BE49-F238E27FC236}">
                <a16:creationId xmlns:a16="http://schemas.microsoft.com/office/drawing/2014/main" id="{AFDCA96B-7357-4601-81A2-EC28E8B9285E}"/>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910574" y="1691481"/>
            <a:ext cx="6931926" cy="4066253"/>
          </a:xfrm>
        </p:spPr>
      </p:pic>
      <p:sp>
        <p:nvSpPr>
          <p:cNvPr id="12" name="Title 1">
            <a:extLst>
              <a:ext uri="{FF2B5EF4-FFF2-40B4-BE49-F238E27FC236}">
                <a16:creationId xmlns:a16="http://schemas.microsoft.com/office/drawing/2014/main" id="{8A536B01-EC95-4658-81A3-0EA54EF75EEA}"/>
              </a:ext>
            </a:extLst>
          </p:cNvPr>
          <p:cNvSpPr txBox="1">
            <a:spLocks/>
          </p:cNvSpPr>
          <p:nvPr/>
        </p:nvSpPr>
        <p:spPr>
          <a:xfrm>
            <a:off x="5223512" y="5851843"/>
            <a:ext cx="1744976"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Mô hình lớp</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9366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3. Thiết kế</a:t>
            </a:r>
            <a:endParaRPr lang="en-US" dirty="0">
              <a:solidFill>
                <a:srgbClr val="FF0000"/>
              </a:solidFill>
            </a:endParaRPr>
          </a:p>
        </p:txBody>
      </p:sp>
      <p:sp>
        <p:nvSpPr>
          <p:cNvPr id="12" name="Title 1">
            <a:extLst>
              <a:ext uri="{FF2B5EF4-FFF2-40B4-BE49-F238E27FC236}">
                <a16:creationId xmlns:a16="http://schemas.microsoft.com/office/drawing/2014/main" id="{8A536B01-EC95-4658-81A3-0EA54EF75EEA}"/>
              </a:ext>
            </a:extLst>
          </p:cNvPr>
          <p:cNvSpPr txBox="1">
            <a:spLocks/>
          </p:cNvSpPr>
          <p:nvPr/>
        </p:nvSpPr>
        <p:spPr>
          <a:xfrm>
            <a:off x="4757800" y="5851843"/>
            <a:ext cx="3412488"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Mô hình dữ liệu quan hệ</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6" name="Content Placeholder 5">
            <a:extLst>
              <a:ext uri="{FF2B5EF4-FFF2-40B4-BE49-F238E27FC236}">
                <a16:creationId xmlns:a16="http://schemas.microsoft.com/office/drawing/2014/main" id="{3A94569D-FAF3-4E97-A579-CD5D36D8F2ED}"/>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615689" y="1716881"/>
            <a:ext cx="7696711" cy="3959746"/>
          </a:xfrm>
        </p:spPr>
      </p:pic>
    </p:spTree>
    <p:extLst>
      <p:ext uri="{BB962C8B-B14F-4D97-AF65-F5344CB8AC3E}">
        <p14:creationId xmlns:p14="http://schemas.microsoft.com/office/powerpoint/2010/main" val="3235610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3. Thiết kế</a:t>
            </a:r>
            <a:endParaRPr lang="en-US" dirty="0">
              <a:solidFill>
                <a:srgbClr val="FF0000"/>
              </a:solidFill>
            </a:endParaRPr>
          </a:p>
        </p:txBody>
      </p:sp>
      <p:sp>
        <p:nvSpPr>
          <p:cNvPr id="12" name="Title 1">
            <a:extLst>
              <a:ext uri="{FF2B5EF4-FFF2-40B4-BE49-F238E27FC236}">
                <a16:creationId xmlns:a16="http://schemas.microsoft.com/office/drawing/2014/main" id="{8A536B01-EC95-4658-81A3-0EA54EF75EEA}"/>
              </a:ext>
            </a:extLst>
          </p:cNvPr>
          <p:cNvSpPr txBox="1">
            <a:spLocks/>
          </p:cNvSpPr>
          <p:nvPr/>
        </p:nvSpPr>
        <p:spPr>
          <a:xfrm>
            <a:off x="4389756" y="5597843"/>
            <a:ext cx="3412488"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Giao diện tạo bé mới</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1" name="Content Placeholder 10">
            <a:extLst>
              <a:ext uri="{FF2B5EF4-FFF2-40B4-BE49-F238E27FC236}">
                <a16:creationId xmlns:a16="http://schemas.microsoft.com/office/drawing/2014/main" id="{DE8C8F55-BFE2-491D-A423-F528D2130018}"/>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5006170" y="1929466"/>
            <a:ext cx="1747862" cy="3424237"/>
          </a:xfrm>
        </p:spPr>
      </p:pic>
      <p:sp>
        <p:nvSpPr>
          <p:cNvPr id="13" name="Title 1">
            <a:extLst>
              <a:ext uri="{FF2B5EF4-FFF2-40B4-BE49-F238E27FC236}">
                <a16:creationId xmlns:a16="http://schemas.microsoft.com/office/drawing/2014/main" id="{05FE8D2C-E08F-47DD-A3FF-ABEC14C53444}"/>
              </a:ext>
            </a:extLst>
          </p:cNvPr>
          <p:cNvSpPr txBox="1">
            <a:spLocks/>
          </p:cNvSpPr>
          <p:nvPr/>
        </p:nvSpPr>
        <p:spPr>
          <a:xfrm>
            <a:off x="297316" y="5597843"/>
            <a:ext cx="3412488"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Giao diện sổ tiêm chủng</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6" name="Picture 15">
            <a:extLst>
              <a:ext uri="{FF2B5EF4-FFF2-40B4-BE49-F238E27FC236}">
                <a16:creationId xmlns:a16="http://schemas.microsoft.com/office/drawing/2014/main" id="{606DE621-8839-441A-94D3-E216F6146F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774" y="1929466"/>
            <a:ext cx="1747862" cy="3424237"/>
          </a:xfrm>
          <a:prstGeom prst="rect">
            <a:avLst/>
          </a:prstGeom>
        </p:spPr>
      </p:pic>
      <p:sp>
        <p:nvSpPr>
          <p:cNvPr id="17" name="Title 1">
            <a:extLst>
              <a:ext uri="{FF2B5EF4-FFF2-40B4-BE49-F238E27FC236}">
                <a16:creationId xmlns:a16="http://schemas.microsoft.com/office/drawing/2014/main" id="{7BA1B39E-D117-4FC8-9737-A6C5CF081579}"/>
              </a:ext>
            </a:extLst>
          </p:cNvPr>
          <p:cNvSpPr txBox="1">
            <a:spLocks/>
          </p:cNvSpPr>
          <p:nvPr/>
        </p:nvSpPr>
        <p:spPr>
          <a:xfrm>
            <a:off x="7907914" y="5597843"/>
            <a:ext cx="3570191"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Giao diện mũi tiêm của bé</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8" name="Content Placeholder 6">
            <a:extLst>
              <a:ext uri="{FF2B5EF4-FFF2-40B4-BE49-F238E27FC236}">
                <a16:creationId xmlns:a16="http://schemas.microsoft.com/office/drawing/2014/main" id="{BD954F40-097D-463F-85FC-91A12AF4A5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0627" y="1929469"/>
            <a:ext cx="1742468" cy="3424235"/>
          </a:xfrm>
          <a:prstGeom prst="rect">
            <a:avLst/>
          </a:prstGeom>
        </p:spPr>
      </p:pic>
    </p:spTree>
    <p:extLst>
      <p:ext uri="{BB962C8B-B14F-4D97-AF65-F5344CB8AC3E}">
        <p14:creationId xmlns:p14="http://schemas.microsoft.com/office/powerpoint/2010/main" val="19088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4. Demo</a:t>
            </a:r>
            <a:endParaRPr lang="en-US" dirty="0">
              <a:solidFill>
                <a:srgbClr val="FF0000"/>
              </a:solidFill>
            </a:endParaRPr>
          </a:p>
        </p:txBody>
      </p:sp>
    </p:spTree>
    <p:extLst>
      <p:ext uri="{BB962C8B-B14F-4D97-AF65-F5344CB8AC3E}">
        <p14:creationId xmlns:p14="http://schemas.microsoft.com/office/powerpoint/2010/main" val="3365969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5. kết luận và hướng phát triển</a:t>
            </a:r>
            <a:endParaRPr lang="en-US" dirty="0">
              <a:solidFill>
                <a:srgbClr val="FF0000"/>
              </a:solidFill>
            </a:endParaRPr>
          </a:p>
        </p:txBody>
      </p:sp>
      <p:sp>
        <p:nvSpPr>
          <p:cNvPr id="3" name="Text Placeholder 6">
            <a:extLst>
              <a:ext uri="{FF2B5EF4-FFF2-40B4-BE49-F238E27FC236}">
                <a16:creationId xmlns:a16="http://schemas.microsoft.com/office/drawing/2014/main" id="{FF480760-EF1E-436B-9ADC-0CA73E229752}"/>
              </a:ext>
            </a:extLst>
          </p:cNvPr>
          <p:cNvSpPr>
            <a:spLocks noGrp="1"/>
          </p:cNvSpPr>
          <p:nvPr>
            <p:ph sz="quarter" idx="13"/>
          </p:nvPr>
        </p:nvSpPr>
        <p:spPr>
          <a:xfrm>
            <a:off x="913774" y="1929468"/>
            <a:ext cx="10363826" cy="3861731"/>
          </a:xfrm>
        </p:spPr>
        <p:txBody>
          <a:bodyPr>
            <a:noAutofit/>
          </a:bodyPr>
          <a:lstStyle/>
          <a:p>
            <a:pPr marL="0" marR="0" indent="457200">
              <a:lnSpc>
                <a:spcPct val="107000"/>
              </a:lnSpc>
              <a:spcBef>
                <a:spcPts val="0"/>
              </a:spcBef>
              <a:spcAft>
                <a:spcPts val="800"/>
              </a:spcAft>
            </a:pPr>
            <a:r>
              <a:rPr lang="en-US" sz="2400" cap="none" dirty="0" err="1">
                <a:effectLst/>
                <a:latin typeface="Calibri" panose="020F0502020204030204" pitchFamily="34" charset="0"/>
                <a:ea typeface="Calibri" panose="020F0502020204030204" pitchFamily="34" charset="0"/>
                <a:cs typeface="Calibri" panose="020F0502020204030204" pitchFamily="34" charset="0"/>
              </a:rPr>
              <a:t>Các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chức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năng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chính</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trong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usecase</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gần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như</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đã</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được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thực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hiện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gần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như</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là</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đầy</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đủ</a:t>
            </a:r>
            <a:r>
              <a:rPr lang="vi-VN" sz="2400" cap="none" dirty="0">
                <a:effectLst/>
                <a:latin typeface="Calibri" panose="020F0502020204030204" pitchFamily="34" charset="0"/>
                <a:ea typeface="Calibri" panose="020F0502020204030204" pitchFamily="34" charset="0"/>
                <a:cs typeface="Calibri" panose="020F0502020204030204" pitchFamily="34" charset="0"/>
              </a:rPr>
              <a:t>.</a:t>
            </a:r>
          </a:p>
          <a:p>
            <a:pPr lvl="1">
              <a:lnSpc>
                <a:spcPct val="107000"/>
              </a:lnSpc>
              <a:spcBef>
                <a:spcPts val="0"/>
              </a:spcBef>
              <a:spcAft>
                <a:spcPts val="800"/>
              </a:spcAft>
              <a:buFont typeface="Wingdings" panose="05000000000000000000" pitchFamily="2" charset="2"/>
              <a:buChar char="ü"/>
            </a:pPr>
            <a:r>
              <a:rPr lang="vi-VN" sz="2400" cap="none" dirty="0">
                <a:effectLst/>
                <a:latin typeface="Calibri" panose="020F0502020204030204" pitchFamily="34" charset="0"/>
                <a:ea typeface="Calibri" panose="020F0502020204030204" pitchFamily="34" charset="0"/>
                <a:cs typeface="Calibri" panose="020F0502020204030204" pitchFamily="34" charset="0"/>
              </a:rPr>
              <a:t>Đ</a:t>
            </a:r>
            <a:r>
              <a:rPr lang="vi-VN" sz="2400" cap="none" dirty="0">
                <a:latin typeface="Calibri" panose="020F0502020204030204" pitchFamily="34" charset="0"/>
                <a:ea typeface="Calibri" panose="020F0502020204030204" pitchFamily="34" charset="0"/>
                <a:cs typeface="Calibri" panose="020F0502020204030204" pitchFamily="34" charset="0"/>
              </a:rPr>
              <a:t>ã thực hiện được thông báo khi có mũi tiêm đến ngày tiêm</a:t>
            </a:r>
          </a:p>
          <a:p>
            <a:pPr lvl="1">
              <a:lnSpc>
                <a:spcPct val="107000"/>
              </a:lnSpc>
              <a:spcBef>
                <a:spcPts val="0"/>
              </a:spcBef>
              <a:spcAft>
                <a:spcPts val="800"/>
              </a:spcAft>
              <a:buFont typeface="Wingdings" panose="05000000000000000000" pitchFamily="2" charset="2"/>
              <a:buChar char="ü"/>
            </a:pPr>
            <a:r>
              <a:rPr lang="vi-VN" sz="2400" cap="none" dirty="0">
                <a:effectLst/>
                <a:latin typeface="Calibri" panose="020F0502020204030204" pitchFamily="34" charset="0"/>
                <a:ea typeface="Calibri" panose="020F0502020204030204" pitchFamily="34" charset="0"/>
                <a:cs typeface="Calibri" panose="020F0502020204030204" pitchFamily="34" charset="0"/>
              </a:rPr>
              <a:t>Quản lý thông báo</a:t>
            </a:r>
          </a:p>
          <a:p>
            <a:pPr lvl="1">
              <a:lnSpc>
                <a:spcPct val="107000"/>
              </a:lnSpc>
              <a:spcBef>
                <a:spcPts val="0"/>
              </a:spcBef>
              <a:spcAft>
                <a:spcPts val="800"/>
              </a:spcAft>
              <a:buFont typeface="Wingdings" panose="05000000000000000000" pitchFamily="2" charset="2"/>
              <a:buChar char="ü"/>
            </a:pPr>
            <a:r>
              <a:rPr lang="vi-VN" sz="2400" cap="none" dirty="0">
                <a:latin typeface="Calibri" panose="020F0502020204030204" pitchFamily="34" charset="0"/>
                <a:ea typeface="Calibri" panose="020F0502020204030204" pitchFamily="34" charset="0"/>
                <a:cs typeface="Calibri" panose="020F0502020204030204" pitchFamily="34" charset="0"/>
              </a:rPr>
              <a:t>Quản lý thông tin trẻ em</a:t>
            </a:r>
          </a:p>
          <a:p>
            <a:pPr lvl="1">
              <a:lnSpc>
                <a:spcPct val="107000"/>
              </a:lnSpc>
              <a:spcBef>
                <a:spcPts val="0"/>
              </a:spcBef>
              <a:spcAft>
                <a:spcPts val="800"/>
              </a:spcAft>
              <a:buFont typeface="Wingdings" panose="05000000000000000000" pitchFamily="2" charset="2"/>
              <a:buChar char="ü"/>
            </a:pPr>
            <a:r>
              <a:rPr lang="vi-VN" sz="2400" cap="none" dirty="0">
                <a:latin typeface="Calibri" panose="020F0502020204030204" pitchFamily="34" charset="0"/>
                <a:ea typeface="Calibri" panose="020F0502020204030204" pitchFamily="34" charset="0"/>
                <a:cs typeface="Calibri" panose="020F0502020204030204" pitchFamily="34" charset="0"/>
              </a:rPr>
              <a:t>Quản lý sức khỏe trẻ em và thống kê sức khỏe</a:t>
            </a:r>
          </a:p>
          <a:p>
            <a:pPr>
              <a:lnSpc>
                <a:spcPct val="107000"/>
              </a:lnSpc>
              <a:spcBef>
                <a:spcPts val="0"/>
              </a:spcBef>
              <a:spcAft>
                <a:spcPts val="800"/>
              </a:spcAft>
            </a:pPr>
            <a:r>
              <a:rPr lang="vi-VN" sz="2400" cap="none" dirty="0">
                <a:latin typeface="Calibri" panose="020F0502020204030204" pitchFamily="34" charset="0"/>
                <a:ea typeface="Calibri" panose="020F0502020204030204" pitchFamily="34" charset="0"/>
                <a:cs typeface="Calibri" panose="020F0502020204030204" pitchFamily="34" charset="0"/>
              </a:rPr>
              <a:t>Xử lý: ràng buộc dữ liệu của các mũi tiêm.</a:t>
            </a:r>
          </a:p>
          <a:p>
            <a:pPr marL="0" marR="0" indent="0">
              <a:lnSpc>
                <a:spcPct val="107000"/>
              </a:lnSpc>
              <a:spcBef>
                <a:spcPts val="0"/>
              </a:spcBef>
              <a:spcAft>
                <a:spcPts val="800"/>
              </a:spcAft>
              <a:buNone/>
            </a:pP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a:p>
            <a:pPr algn="l"/>
            <a:endParaRPr lang="en-US" sz="2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86967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1">
            <a:extLst>
              <a:ext uri="{FF2B5EF4-FFF2-40B4-BE49-F238E27FC236}">
                <a16:creationId xmlns:a16="http://schemas.microsoft.com/office/drawing/2014/main" id="{E2ABE509-8516-42E2-942F-BED2D634010B}"/>
              </a:ext>
            </a:extLst>
          </p:cNvPr>
          <p:cNvSpPr txBox="1"/>
          <p:nvPr/>
        </p:nvSpPr>
        <p:spPr>
          <a:xfrm>
            <a:off x="355307" y="2733719"/>
            <a:ext cx="3312125" cy="830997"/>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altLang="zh-CN" sz="4800" b="1" dirty="0">
                <a:solidFill>
                  <a:schemeClr val="accent1"/>
                </a:solidFill>
                <a:latin typeface="+mj-lt"/>
                <a:ea typeface="+mj-ea"/>
                <a:cs typeface="经典综艺体简" panose="02010609000101010101" pitchFamily="49" charset="-122"/>
              </a:rPr>
              <a:t>NỘI DUNG</a:t>
            </a:r>
            <a:endParaRPr lang="en-US" altLang="zh-CN" sz="4800" b="1" dirty="0">
              <a:solidFill>
                <a:schemeClr val="accent1"/>
              </a:solidFill>
              <a:latin typeface="+mj-lt"/>
              <a:ea typeface="+mj-ea"/>
              <a:cs typeface="经典综艺体简" panose="02010609000101010101" pitchFamily="49" charset="-122"/>
            </a:endParaRPr>
          </a:p>
        </p:txBody>
      </p:sp>
      <p:grpSp>
        <p:nvGrpSpPr>
          <p:cNvPr id="41" name="组合 3">
            <a:extLst>
              <a:ext uri="{FF2B5EF4-FFF2-40B4-BE49-F238E27FC236}">
                <a16:creationId xmlns:a16="http://schemas.microsoft.com/office/drawing/2014/main" id="{5FE3C4F4-AA7C-4791-A832-920F6286313F}"/>
              </a:ext>
            </a:extLst>
          </p:cNvPr>
          <p:cNvGrpSpPr/>
          <p:nvPr/>
        </p:nvGrpSpPr>
        <p:grpSpPr>
          <a:xfrm>
            <a:off x="5084428" y="598974"/>
            <a:ext cx="5747150" cy="1113060"/>
            <a:chOff x="6096000" y="2037024"/>
            <a:chExt cx="5061857" cy="1294311"/>
          </a:xfrm>
        </p:grpSpPr>
        <p:sp>
          <p:nvSpPr>
            <p:cNvPr id="55" name="文本框 4">
              <a:extLst>
                <a:ext uri="{FF2B5EF4-FFF2-40B4-BE49-F238E27FC236}">
                  <a16:creationId xmlns:a16="http://schemas.microsoft.com/office/drawing/2014/main" id="{5D962DC2-FD4A-48DB-924A-7F593393CFB9}"/>
                </a:ext>
              </a:extLst>
            </p:cNvPr>
            <p:cNvSpPr txBox="1"/>
            <p:nvPr/>
          </p:nvSpPr>
          <p:spPr>
            <a:xfrm>
              <a:off x="6123898" y="2037024"/>
              <a:ext cx="1463862" cy="461665"/>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a:solidFill>
                    <a:schemeClr val="tx2">
                      <a:lumMod val="75000"/>
                    </a:schemeClr>
                  </a:solidFill>
                  <a:latin typeface="Calibri" panose="020F0502020204030204" pitchFamily="34" charset="0"/>
                </a:rPr>
                <a:t>Giới thiệu</a:t>
              </a:r>
              <a:endParaRPr lang="en-US" altLang="zh-CN" sz="2400" b="1" dirty="0">
                <a:solidFill>
                  <a:schemeClr val="tx2">
                    <a:lumMod val="75000"/>
                  </a:schemeClr>
                </a:solidFill>
                <a:latin typeface="Calibri" panose="020F0502020204030204" pitchFamily="34" charset="0"/>
              </a:endParaRPr>
            </a:p>
          </p:txBody>
        </p:sp>
        <p:sp>
          <p:nvSpPr>
            <p:cNvPr id="56" name="文本框 5">
              <a:extLst>
                <a:ext uri="{FF2B5EF4-FFF2-40B4-BE49-F238E27FC236}">
                  <a16:creationId xmlns:a16="http://schemas.microsoft.com/office/drawing/2014/main" id="{95DA7FCD-99D0-4945-9798-86179DD1C09E}"/>
                </a:ext>
              </a:extLst>
            </p:cNvPr>
            <p:cNvSpPr txBox="1"/>
            <p:nvPr/>
          </p:nvSpPr>
          <p:spPr>
            <a:xfrm>
              <a:off x="6096000" y="2508177"/>
              <a:ext cx="5061857" cy="82315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err="1">
                  <a:solidFill>
                    <a:schemeClr val="tx2">
                      <a:lumMod val="75000"/>
                    </a:schemeClr>
                  </a:solidFill>
                  <a:latin typeface="Calibri" panose="020F0502020204030204" pitchFamily="34" charset="0"/>
                </a:rPr>
                <a:t>Tổng</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quan</a:t>
              </a:r>
              <a:r>
                <a:rPr lang="en-US" altLang="zh-CN" sz="2000" dirty="0">
                  <a:solidFill>
                    <a:schemeClr val="tx2">
                      <a:lumMod val="75000"/>
                    </a:schemeClr>
                  </a:solidFill>
                  <a:latin typeface="Calibri" panose="020F0502020204030204" pitchFamily="34" charset="0"/>
                </a:rPr>
                <a:t> – </a:t>
              </a:r>
              <a:r>
                <a:rPr lang="en-US" altLang="zh-CN" sz="2000" dirty="0" err="1">
                  <a:solidFill>
                    <a:schemeClr val="tx2">
                      <a:lumMod val="75000"/>
                    </a:schemeClr>
                  </a:solidFill>
                  <a:latin typeface="Calibri" panose="020F0502020204030204" pitchFamily="34" charset="0"/>
                </a:rPr>
                <a:t>Mục</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tiêu</a:t>
              </a:r>
              <a:r>
                <a:rPr lang="en-US" altLang="zh-CN" sz="2000" dirty="0">
                  <a:solidFill>
                    <a:schemeClr val="tx2">
                      <a:lumMod val="75000"/>
                    </a:schemeClr>
                  </a:solidFill>
                  <a:latin typeface="Calibri" panose="020F0502020204030204" pitchFamily="34" charset="0"/>
                </a:rPr>
                <a:t> – </a:t>
              </a:r>
              <a:r>
                <a:rPr lang="en-US" altLang="zh-CN" sz="2000" dirty="0" err="1">
                  <a:solidFill>
                    <a:schemeClr val="tx2">
                      <a:lumMod val="75000"/>
                    </a:schemeClr>
                  </a:solidFill>
                  <a:latin typeface="Calibri" panose="020F0502020204030204" pitchFamily="34" charset="0"/>
                </a:rPr>
                <a:t>Chức</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năng</a:t>
              </a:r>
              <a:r>
                <a:rPr lang="en-US" altLang="zh-CN" sz="2000" dirty="0">
                  <a:solidFill>
                    <a:schemeClr val="tx2">
                      <a:lumMod val="75000"/>
                    </a:schemeClr>
                  </a:solidFill>
                  <a:latin typeface="Calibri" panose="020F0502020204030204" pitchFamily="34" charset="0"/>
                </a:rPr>
                <a:t>/Phi </a:t>
              </a:r>
              <a:r>
                <a:rPr lang="en-US" altLang="zh-CN" sz="2000" dirty="0" err="1">
                  <a:solidFill>
                    <a:schemeClr val="tx2">
                      <a:lumMod val="75000"/>
                    </a:schemeClr>
                  </a:solidFill>
                  <a:latin typeface="Calibri" panose="020F0502020204030204" pitchFamily="34" charset="0"/>
                </a:rPr>
                <a:t>chức</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năng</a:t>
              </a:r>
              <a:endParaRPr lang="en-US" altLang="zh-CN" sz="2000" dirty="0">
                <a:solidFill>
                  <a:schemeClr val="tx2">
                    <a:lumMod val="75000"/>
                  </a:schemeClr>
                </a:solidFill>
                <a:latin typeface="Calibri" panose="020F0502020204030204" pitchFamily="34" charset="0"/>
              </a:endParaRPr>
            </a:p>
            <a:p>
              <a:r>
                <a:rPr lang="en-US" altLang="zh-CN" sz="2000" dirty="0" err="1">
                  <a:solidFill>
                    <a:schemeClr val="tx2">
                      <a:lumMod val="75000"/>
                    </a:schemeClr>
                  </a:solidFill>
                  <a:latin typeface="Calibri" panose="020F0502020204030204" pitchFamily="34" charset="0"/>
                </a:rPr>
                <a:t>Phạm</a:t>
              </a:r>
              <a:r>
                <a:rPr lang="en-US" altLang="zh-CN" sz="2000" dirty="0">
                  <a:solidFill>
                    <a:schemeClr val="tx2">
                      <a:lumMod val="75000"/>
                    </a:schemeClr>
                  </a:solidFill>
                  <a:latin typeface="Calibri" panose="020F0502020204030204" pitchFamily="34" charset="0"/>
                </a:rPr>
                <a:t> vi</a:t>
              </a:r>
            </a:p>
          </p:txBody>
        </p:sp>
      </p:grpSp>
      <p:sp>
        <p:nvSpPr>
          <p:cNvPr id="42" name="文本框 15">
            <a:extLst>
              <a:ext uri="{FF2B5EF4-FFF2-40B4-BE49-F238E27FC236}">
                <a16:creationId xmlns:a16="http://schemas.microsoft.com/office/drawing/2014/main" id="{12423875-FA29-4D5F-8615-DD43D2EBB2DB}"/>
              </a:ext>
            </a:extLst>
          </p:cNvPr>
          <p:cNvSpPr txBox="1"/>
          <p:nvPr/>
        </p:nvSpPr>
        <p:spPr>
          <a:xfrm>
            <a:off x="4312628" y="598975"/>
            <a:ext cx="840295" cy="707886"/>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i="1" dirty="0">
                <a:solidFill>
                  <a:schemeClr val="accent1"/>
                </a:solidFill>
                <a:latin typeface="Calibri" panose="020F0502020204030204" pitchFamily="34" charset="0"/>
              </a:rPr>
              <a:t>01.</a:t>
            </a:r>
          </a:p>
        </p:txBody>
      </p:sp>
      <p:sp>
        <p:nvSpPr>
          <p:cNvPr id="43" name="文本框 17">
            <a:extLst>
              <a:ext uri="{FF2B5EF4-FFF2-40B4-BE49-F238E27FC236}">
                <a16:creationId xmlns:a16="http://schemas.microsoft.com/office/drawing/2014/main" id="{613B0434-B2E7-413E-A094-9AD85BDDF703}"/>
              </a:ext>
            </a:extLst>
          </p:cNvPr>
          <p:cNvSpPr txBox="1"/>
          <p:nvPr/>
        </p:nvSpPr>
        <p:spPr>
          <a:xfrm>
            <a:off x="4312631" y="1849661"/>
            <a:ext cx="840295" cy="707886"/>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i="1" dirty="0">
                <a:solidFill>
                  <a:schemeClr val="accent1"/>
                </a:solidFill>
                <a:latin typeface="Calibri" panose="020F0502020204030204" pitchFamily="34" charset="0"/>
              </a:rPr>
              <a:t>02.</a:t>
            </a:r>
          </a:p>
        </p:txBody>
      </p:sp>
      <p:sp>
        <p:nvSpPr>
          <p:cNvPr id="44" name="文本框 18">
            <a:extLst>
              <a:ext uri="{FF2B5EF4-FFF2-40B4-BE49-F238E27FC236}">
                <a16:creationId xmlns:a16="http://schemas.microsoft.com/office/drawing/2014/main" id="{CC380332-F3C1-47C1-BD3D-6F0E25AABB05}"/>
              </a:ext>
            </a:extLst>
          </p:cNvPr>
          <p:cNvSpPr txBox="1"/>
          <p:nvPr/>
        </p:nvSpPr>
        <p:spPr>
          <a:xfrm>
            <a:off x="4312628" y="3015796"/>
            <a:ext cx="840295" cy="707886"/>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i="1" dirty="0">
                <a:solidFill>
                  <a:schemeClr val="accent1"/>
                </a:solidFill>
                <a:latin typeface="Calibri" panose="020F0502020204030204" pitchFamily="34" charset="0"/>
              </a:rPr>
              <a:t>03.</a:t>
            </a:r>
          </a:p>
        </p:txBody>
      </p:sp>
      <p:grpSp>
        <p:nvGrpSpPr>
          <p:cNvPr id="45" name="组合 3">
            <a:extLst>
              <a:ext uri="{FF2B5EF4-FFF2-40B4-BE49-F238E27FC236}">
                <a16:creationId xmlns:a16="http://schemas.microsoft.com/office/drawing/2014/main" id="{74C1C3B7-68DB-4EF0-9E36-B968949A0220}"/>
              </a:ext>
            </a:extLst>
          </p:cNvPr>
          <p:cNvGrpSpPr/>
          <p:nvPr/>
        </p:nvGrpSpPr>
        <p:grpSpPr>
          <a:xfrm>
            <a:off x="5079125" y="1849661"/>
            <a:ext cx="5747150" cy="805285"/>
            <a:chOff x="6096000" y="2037024"/>
            <a:chExt cx="5061857" cy="936417"/>
          </a:xfrm>
        </p:grpSpPr>
        <p:sp>
          <p:nvSpPr>
            <p:cNvPr id="53" name="文本框 4">
              <a:extLst>
                <a:ext uri="{FF2B5EF4-FFF2-40B4-BE49-F238E27FC236}">
                  <a16:creationId xmlns:a16="http://schemas.microsoft.com/office/drawing/2014/main" id="{78812DA5-B541-49C4-8907-5926A5FDBA3F}"/>
                </a:ext>
              </a:extLst>
            </p:cNvPr>
            <p:cNvSpPr txBox="1"/>
            <p:nvPr/>
          </p:nvSpPr>
          <p:spPr>
            <a:xfrm>
              <a:off x="6123898" y="2037024"/>
              <a:ext cx="1211659" cy="536842"/>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err="1">
                  <a:solidFill>
                    <a:schemeClr val="tx2">
                      <a:lumMod val="75000"/>
                    </a:schemeClr>
                  </a:solidFill>
                  <a:latin typeface="Calibri" panose="020F0502020204030204" pitchFamily="34" charset="0"/>
                </a:rPr>
                <a:t>Phân</a:t>
              </a:r>
              <a:r>
                <a:rPr lang="en-US" altLang="zh-CN" sz="2400" b="1" dirty="0">
                  <a:solidFill>
                    <a:schemeClr val="tx2">
                      <a:lumMod val="75000"/>
                    </a:schemeClr>
                  </a:solidFill>
                  <a:latin typeface="Calibri" panose="020F0502020204030204" pitchFamily="34" charset="0"/>
                </a:rPr>
                <a:t> </a:t>
              </a:r>
              <a:r>
                <a:rPr lang="en-US" altLang="zh-CN" sz="2400" b="1" dirty="0" err="1">
                  <a:solidFill>
                    <a:schemeClr val="tx2">
                      <a:lumMod val="75000"/>
                    </a:schemeClr>
                  </a:solidFill>
                  <a:latin typeface="Calibri" panose="020F0502020204030204" pitchFamily="34" charset="0"/>
                </a:rPr>
                <a:t>tích</a:t>
              </a:r>
              <a:endParaRPr lang="en-US" altLang="zh-CN" sz="2400" b="1" dirty="0">
                <a:solidFill>
                  <a:schemeClr val="tx2">
                    <a:lumMod val="75000"/>
                  </a:schemeClr>
                </a:solidFill>
                <a:latin typeface="Calibri" panose="020F0502020204030204" pitchFamily="34" charset="0"/>
              </a:endParaRPr>
            </a:p>
          </p:txBody>
        </p:sp>
        <p:sp>
          <p:nvSpPr>
            <p:cNvPr id="54" name="文本框 5">
              <a:extLst>
                <a:ext uri="{FF2B5EF4-FFF2-40B4-BE49-F238E27FC236}">
                  <a16:creationId xmlns:a16="http://schemas.microsoft.com/office/drawing/2014/main" id="{AC601667-C468-45B6-89A2-4F86FFF47517}"/>
                </a:ext>
              </a:extLst>
            </p:cNvPr>
            <p:cNvSpPr txBox="1"/>
            <p:nvPr/>
          </p:nvSpPr>
          <p:spPr>
            <a:xfrm>
              <a:off x="6096000" y="2508177"/>
              <a:ext cx="5061857" cy="465264"/>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solidFill>
                    <a:schemeClr val="tx2">
                      <a:lumMod val="75000"/>
                    </a:schemeClr>
                  </a:solidFill>
                  <a:latin typeface="Calibri" panose="020F0502020204030204" pitchFamily="34" charset="0"/>
                </a:rPr>
                <a:t>Use Case – Activity</a:t>
              </a:r>
            </a:p>
          </p:txBody>
        </p:sp>
      </p:grpSp>
      <p:sp>
        <p:nvSpPr>
          <p:cNvPr id="46" name="文本框 18">
            <a:extLst>
              <a:ext uri="{FF2B5EF4-FFF2-40B4-BE49-F238E27FC236}">
                <a16:creationId xmlns:a16="http://schemas.microsoft.com/office/drawing/2014/main" id="{417F104B-1280-4A73-B0C0-F714BE0F0334}"/>
              </a:ext>
            </a:extLst>
          </p:cNvPr>
          <p:cNvSpPr txBox="1"/>
          <p:nvPr/>
        </p:nvSpPr>
        <p:spPr>
          <a:xfrm>
            <a:off x="4354754" y="4084375"/>
            <a:ext cx="840295" cy="707886"/>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i="1" dirty="0">
                <a:solidFill>
                  <a:schemeClr val="accent1"/>
                </a:solidFill>
                <a:latin typeface="Calibri" panose="020F0502020204030204" pitchFamily="34" charset="0"/>
              </a:rPr>
              <a:t>04.</a:t>
            </a:r>
          </a:p>
        </p:txBody>
      </p:sp>
      <p:sp>
        <p:nvSpPr>
          <p:cNvPr id="47" name="文本框 18">
            <a:extLst>
              <a:ext uri="{FF2B5EF4-FFF2-40B4-BE49-F238E27FC236}">
                <a16:creationId xmlns:a16="http://schemas.microsoft.com/office/drawing/2014/main" id="{8BE275BC-0DFC-4636-9D33-5F0673DFF382}"/>
              </a:ext>
            </a:extLst>
          </p:cNvPr>
          <p:cNvSpPr txBox="1"/>
          <p:nvPr/>
        </p:nvSpPr>
        <p:spPr>
          <a:xfrm>
            <a:off x="4312628" y="5014560"/>
            <a:ext cx="840295" cy="707886"/>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i="1" dirty="0">
                <a:solidFill>
                  <a:schemeClr val="accent1"/>
                </a:solidFill>
                <a:latin typeface="Calibri" panose="020F0502020204030204" pitchFamily="34" charset="0"/>
              </a:rPr>
              <a:t>05.</a:t>
            </a:r>
          </a:p>
        </p:txBody>
      </p:sp>
      <p:grpSp>
        <p:nvGrpSpPr>
          <p:cNvPr id="48" name="组合 3">
            <a:extLst>
              <a:ext uri="{FF2B5EF4-FFF2-40B4-BE49-F238E27FC236}">
                <a16:creationId xmlns:a16="http://schemas.microsoft.com/office/drawing/2014/main" id="{C69B8DC4-9EDB-4DA5-B7BE-CA2CE66FFEC7}"/>
              </a:ext>
            </a:extLst>
          </p:cNvPr>
          <p:cNvGrpSpPr/>
          <p:nvPr/>
        </p:nvGrpSpPr>
        <p:grpSpPr>
          <a:xfrm>
            <a:off x="5079125" y="2991896"/>
            <a:ext cx="5747153" cy="805285"/>
            <a:chOff x="6096000" y="2037024"/>
            <a:chExt cx="5061857" cy="936417"/>
          </a:xfrm>
        </p:grpSpPr>
        <p:sp>
          <p:nvSpPr>
            <p:cNvPr id="51" name="文本框 4">
              <a:extLst>
                <a:ext uri="{FF2B5EF4-FFF2-40B4-BE49-F238E27FC236}">
                  <a16:creationId xmlns:a16="http://schemas.microsoft.com/office/drawing/2014/main" id="{28C72D13-777D-460B-AA03-CD7E6A88116D}"/>
                </a:ext>
              </a:extLst>
            </p:cNvPr>
            <p:cNvSpPr txBox="1"/>
            <p:nvPr/>
          </p:nvSpPr>
          <p:spPr>
            <a:xfrm>
              <a:off x="6123898" y="2037024"/>
              <a:ext cx="1058387" cy="536842"/>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err="1">
                  <a:solidFill>
                    <a:schemeClr val="tx2">
                      <a:lumMod val="75000"/>
                    </a:schemeClr>
                  </a:solidFill>
                  <a:latin typeface="Calibri" panose="020F0502020204030204" pitchFamily="34" charset="0"/>
                </a:rPr>
                <a:t>Thiết</a:t>
              </a:r>
              <a:r>
                <a:rPr lang="en-US" altLang="zh-CN" sz="2400" b="1" dirty="0">
                  <a:solidFill>
                    <a:schemeClr val="tx2">
                      <a:lumMod val="75000"/>
                    </a:schemeClr>
                  </a:solidFill>
                  <a:latin typeface="Calibri" panose="020F0502020204030204" pitchFamily="34" charset="0"/>
                </a:rPr>
                <a:t> </a:t>
              </a:r>
              <a:r>
                <a:rPr lang="en-US" altLang="zh-CN" sz="2400" b="1" dirty="0" err="1">
                  <a:solidFill>
                    <a:schemeClr val="tx2">
                      <a:lumMod val="75000"/>
                    </a:schemeClr>
                  </a:solidFill>
                  <a:latin typeface="Calibri" panose="020F0502020204030204" pitchFamily="34" charset="0"/>
                </a:rPr>
                <a:t>kế</a:t>
              </a:r>
              <a:endParaRPr lang="en-US" altLang="zh-CN" sz="2400" b="1" dirty="0">
                <a:solidFill>
                  <a:schemeClr val="tx2">
                    <a:lumMod val="75000"/>
                  </a:schemeClr>
                </a:solidFill>
                <a:latin typeface="Calibri" panose="020F0502020204030204" pitchFamily="34" charset="0"/>
              </a:endParaRPr>
            </a:p>
          </p:txBody>
        </p:sp>
        <p:sp>
          <p:nvSpPr>
            <p:cNvPr id="52" name="文本框 5">
              <a:extLst>
                <a:ext uri="{FF2B5EF4-FFF2-40B4-BE49-F238E27FC236}">
                  <a16:creationId xmlns:a16="http://schemas.microsoft.com/office/drawing/2014/main" id="{EBD63379-A971-467F-9B63-96EC8C8E50A7}"/>
                </a:ext>
              </a:extLst>
            </p:cNvPr>
            <p:cNvSpPr txBox="1"/>
            <p:nvPr/>
          </p:nvSpPr>
          <p:spPr>
            <a:xfrm>
              <a:off x="6096000" y="2508177"/>
              <a:ext cx="5061857" cy="465264"/>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err="1">
                  <a:solidFill>
                    <a:schemeClr val="tx2">
                      <a:lumMod val="75000"/>
                    </a:schemeClr>
                  </a:solidFill>
                  <a:latin typeface="Calibri" panose="020F0502020204030204" pitchFamily="34" charset="0"/>
                </a:rPr>
                <a:t>Thực</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thể</a:t>
              </a:r>
              <a:r>
                <a:rPr lang="en-US" altLang="zh-CN" sz="2000" dirty="0">
                  <a:solidFill>
                    <a:schemeClr val="tx2">
                      <a:lumMod val="75000"/>
                    </a:schemeClr>
                  </a:solidFill>
                  <a:latin typeface="Calibri" panose="020F0502020204030204" pitchFamily="34" charset="0"/>
                </a:rPr>
                <a:t> - </a:t>
              </a:r>
              <a:r>
                <a:rPr lang="en-US" altLang="zh-CN" sz="2000" dirty="0" err="1">
                  <a:solidFill>
                    <a:schemeClr val="tx2">
                      <a:lumMod val="75000"/>
                    </a:schemeClr>
                  </a:solidFill>
                  <a:latin typeface="Calibri" panose="020F0502020204030204" pitchFamily="34" charset="0"/>
                </a:rPr>
                <a:t>Tổng</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quát</a:t>
              </a:r>
              <a:r>
                <a:rPr lang="en-US" altLang="zh-CN" sz="2000" dirty="0">
                  <a:solidFill>
                    <a:schemeClr val="tx2">
                      <a:lumMod val="75000"/>
                    </a:schemeClr>
                  </a:solidFill>
                  <a:latin typeface="Calibri" panose="020F0502020204030204" pitchFamily="34" charset="0"/>
                </a:rPr>
                <a:t> – S</a:t>
              </a:r>
              <a:r>
                <a:rPr lang="vi-VN" altLang="zh-CN" sz="2000" dirty="0">
                  <a:solidFill>
                    <a:schemeClr val="tx2">
                      <a:lumMod val="75000"/>
                    </a:schemeClr>
                  </a:solidFill>
                  <a:latin typeface="Calibri" panose="020F0502020204030204" pitchFamily="34" charset="0"/>
                </a:rPr>
                <a:t>ơ</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đồ</a:t>
              </a:r>
              <a:r>
                <a:rPr lang="en-US" altLang="zh-CN" sz="2000" dirty="0">
                  <a:solidFill>
                    <a:schemeClr val="tx2">
                      <a:lumMod val="75000"/>
                    </a:schemeClr>
                  </a:solidFill>
                  <a:latin typeface="Calibri" panose="020F0502020204030204" pitchFamily="34" charset="0"/>
                </a:rPr>
                <a:t> CSDL</a:t>
              </a:r>
            </a:p>
          </p:txBody>
        </p:sp>
      </p:grpSp>
      <p:sp>
        <p:nvSpPr>
          <p:cNvPr id="49" name="文本框 4">
            <a:extLst>
              <a:ext uri="{FF2B5EF4-FFF2-40B4-BE49-F238E27FC236}">
                <a16:creationId xmlns:a16="http://schemas.microsoft.com/office/drawing/2014/main" id="{66305245-91B8-4B15-A92F-9E1FF8DEEFB1}"/>
              </a:ext>
            </a:extLst>
          </p:cNvPr>
          <p:cNvSpPr txBox="1"/>
          <p:nvPr/>
        </p:nvSpPr>
        <p:spPr>
          <a:xfrm>
            <a:off x="5195049" y="4266482"/>
            <a:ext cx="949299" cy="461665"/>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chemeClr val="tx2">
                    <a:lumMod val="75000"/>
                  </a:schemeClr>
                </a:solidFill>
                <a:latin typeface="Calibri" panose="020F0502020204030204" pitchFamily="34" charset="0"/>
              </a:rPr>
              <a:t>Demo</a:t>
            </a:r>
          </a:p>
        </p:txBody>
      </p:sp>
      <p:sp>
        <p:nvSpPr>
          <p:cNvPr id="50" name="文本框 4">
            <a:extLst>
              <a:ext uri="{FF2B5EF4-FFF2-40B4-BE49-F238E27FC236}">
                <a16:creationId xmlns:a16="http://schemas.microsoft.com/office/drawing/2014/main" id="{854B3FBE-39BD-4D86-9181-A0E6E460298D}"/>
              </a:ext>
            </a:extLst>
          </p:cNvPr>
          <p:cNvSpPr txBox="1"/>
          <p:nvPr/>
        </p:nvSpPr>
        <p:spPr>
          <a:xfrm>
            <a:off x="5063906" y="5201784"/>
            <a:ext cx="3874137" cy="461665"/>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err="1">
                <a:solidFill>
                  <a:schemeClr val="tx2">
                    <a:lumMod val="75000"/>
                  </a:schemeClr>
                </a:solidFill>
                <a:latin typeface="Calibri" panose="020F0502020204030204" pitchFamily="34" charset="0"/>
              </a:rPr>
              <a:t>Kết</a:t>
            </a:r>
            <a:r>
              <a:rPr lang="en-US" altLang="zh-CN" sz="2400" b="1" dirty="0">
                <a:solidFill>
                  <a:schemeClr val="tx2">
                    <a:lumMod val="75000"/>
                  </a:schemeClr>
                </a:solidFill>
                <a:latin typeface="Calibri" panose="020F0502020204030204" pitchFamily="34" charset="0"/>
              </a:rPr>
              <a:t> </a:t>
            </a:r>
            <a:r>
              <a:rPr lang="en-US" altLang="zh-CN" sz="2400" b="1" dirty="0" err="1">
                <a:solidFill>
                  <a:schemeClr val="tx2">
                    <a:lumMod val="75000"/>
                  </a:schemeClr>
                </a:solidFill>
                <a:latin typeface="Calibri" panose="020F0502020204030204" pitchFamily="34" charset="0"/>
              </a:rPr>
              <a:t>luận</a:t>
            </a:r>
            <a:r>
              <a:rPr lang="en-US" altLang="zh-CN" sz="2400" b="1" dirty="0">
                <a:solidFill>
                  <a:schemeClr val="tx2">
                    <a:lumMod val="75000"/>
                  </a:schemeClr>
                </a:solidFill>
                <a:latin typeface="Calibri" panose="020F0502020204030204" pitchFamily="34" charset="0"/>
              </a:rPr>
              <a:t> </a:t>
            </a:r>
            <a:r>
              <a:rPr lang="en-US" altLang="zh-CN" sz="2400" b="1" dirty="0" err="1">
                <a:solidFill>
                  <a:schemeClr val="tx2">
                    <a:lumMod val="75000"/>
                  </a:schemeClr>
                </a:solidFill>
                <a:latin typeface="Calibri" panose="020F0502020204030204" pitchFamily="34" charset="0"/>
              </a:rPr>
              <a:t>và</a:t>
            </a:r>
            <a:r>
              <a:rPr lang="en-US" altLang="zh-CN" sz="2400" b="1" dirty="0">
                <a:solidFill>
                  <a:schemeClr val="tx2">
                    <a:lumMod val="75000"/>
                  </a:schemeClr>
                </a:solidFill>
                <a:latin typeface="Calibri" panose="020F0502020204030204" pitchFamily="34" charset="0"/>
              </a:rPr>
              <a:t> h</a:t>
            </a:r>
            <a:r>
              <a:rPr lang="vi-VN" altLang="zh-CN" sz="2400" b="1" dirty="0">
                <a:solidFill>
                  <a:schemeClr val="tx2">
                    <a:lumMod val="75000"/>
                  </a:schemeClr>
                </a:solidFill>
                <a:latin typeface="Calibri" panose="020F0502020204030204" pitchFamily="34" charset="0"/>
              </a:rPr>
              <a:t>ư</a:t>
            </a:r>
            <a:r>
              <a:rPr lang="en-US" altLang="zh-CN" sz="2400" b="1" dirty="0" err="1">
                <a:solidFill>
                  <a:schemeClr val="tx2">
                    <a:lumMod val="75000"/>
                  </a:schemeClr>
                </a:solidFill>
                <a:latin typeface="Calibri" panose="020F0502020204030204" pitchFamily="34" charset="0"/>
              </a:rPr>
              <a:t>ớng</a:t>
            </a:r>
            <a:r>
              <a:rPr lang="en-US" altLang="zh-CN" sz="2400" b="1" dirty="0">
                <a:solidFill>
                  <a:schemeClr val="tx2">
                    <a:lumMod val="75000"/>
                  </a:schemeClr>
                </a:solidFill>
                <a:latin typeface="Calibri" panose="020F0502020204030204" pitchFamily="34" charset="0"/>
              </a:rPr>
              <a:t> </a:t>
            </a:r>
            <a:r>
              <a:rPr lang="en-US" altLang="zh-CN" sz="2400" b="1" dirty="0" err="1">
                <a:solidFill>
                  <a:schemeClr val="tx2">
                    <a:lumMod val="75000"/>
                  </a:schemeClr>
                </a:solidFill>
                <a:latin typeface="Calibri" panose="020F0502020204030204" pitchFamily="34" charset="0"/>
              </a:rPr>
              <a:t>phát</a:t>
            </a:r>
            <a:r>
              <a:rPr lang="en-US" altLang="zh-CN" sz="2400" b="1" dirty="0">
                <a:solidFill>
                  <a:schemeClr val="tx2">
                    <a:lumMod val="75000"/>
                  </a:schemeClr>
                </a:solidFill>
                <a:latin typeface="Calibri" panose="020F0502020204030204" pitchFamily="34" charset="0"/>
              </a:rPr>
              <a:t> </a:t>
            </a:r>
            <a:r>
              <a:rPr lang="en-US" altLang="zh-CN" sz="2400" b="1" dirty="0" err="1">
                <a:solidFill>
                  <a:schemeClr val="tx2">
                    <a:lumMod val="75000"/>
                  </a:schemeClr>
                </a:solidFill>
                <a:latin typeface="Calibri" panose="020F0502020204030204" pitchFamily="34" charset="0"/>
              </a:rPr>
              <a:t>triển</a:t>
            </a:r>
            <a:endParaRPr lang="en-US" altLang="zh-CN" sz="2400" b="1" dirty="0">
              <a:solidFill>
                <a:schemeClr val="tx2">
                  <a:lumMod val="75000"/>
                </a:schemeClr>
              </a:solidFill>
              <a:latin typeface="Calibri" panose="020F0502020204030204" pitchFamily="34" charset="0"/>
            </a:endParaRPr>
          </a:p>
        </p:txBody>
      </p:sp>
    </p:spTree>
    <p:extLst>
      <p:ext uri="{BB962C8B-B14F-4D97-AF65-F5344CB8AC3E}">
        <p14:creationId xmlns:p14="http://schemas.microsoft.com/office/powerpoint/2010/main" val="1137223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5. kết luận và hướng phát triển</a:t>
            </a:r>
            <a:endParaRPr lang="en-US" dirty="0">
              <a:solidFill>
                <a:srgbClr val="FF0000"/>
              </a:solidFill>
            </a:endParaRPr>
          </a:p>
        </p:txBody>
      </p:sp>
      <p:sp>
        <p:nvSpPr>
          <p:cNvPr id="3" name="Text Placeholder 6">
            <a:extLst>
              <a:ext uri="{FF2B5EF4-FFF2-40B4-BE49-F238E27FC236}">
                <a16:creationId xmlns:a16="http://schemas.microsoft.com/office/drawing/2014/main" id="{FF480760-EF1E-436B-9ADC-0CA73E229752}"/>
              </a:ext>
            </a:extLst>
          </p:cNvPr>
          <p:cNvSpPr>
            <a:spLocks noGrp="1"/>
          </p:cNvSpPr>
          <p:nvPr>
            <p:ph sz="quarter" idx="13"/>
          </p:nvPr>
        </p:nvSpPr>
        <p:spPr>
          <a:xfrm>
            <a:off x="913774" y="1929468"/>
            <a:ext cx="10363826" cy="3861731"/>
          </a:xfrm>
        </p:spPr>
        <p:txBody>
          <a:bodyPr>
            <a:noAutofit/>
          </a:bodyPr>
          <a:lstStyle/>
          <a:p>
            <a:pPr marL="0" marR="0" indent="457200">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Hướng phát triển</a:t>
            </a:r>
          </a:p>
          <a:p>
            <a:pPr lvl="1">
              <a:lnSpc>
                <a:spcPct val="107000"/>
              </a:lnSpc>
              <a:spcBef>
                <a:spcPts val="0"/>
              </a:spcBef>
              <a:spcAft>
                <a:spcPts val="800"/>
              </a:spcAft>
              <a:buFont typeface="Wingdings" panose="05000000000000000000" pitchFamily="2" charset="2"/>
              <a:buChar char="Ø"/>
            </a:pPr>
            <a:r>
              <a:rPr lang="vi-VN" sz="2400" cap="none" dirty="0">
                <a:latin typeface="Calibri" panose="020F0502020204030204" pitchFamily="34" charset="0"/>
                <a:ea typeface="Calibri" panose="020F0502020204030204" pitchFamily="34" charset="0"/>
                <a:cs typeface="Calibri" panose="020F0502020204030204" pitchFamily="34" charset="0"/>
              </a:rPr>
              <a:t>Đưa ứng dụng có thể sử dụng được trực tuyến.</a:t>
            </a:r>
          </a:p>
          <a:p>
            <a:pPr lvl="1">
              <a:lnSpc>
                <a:spcPct val="107000"/>
              </a:lnSpc>
              <a:spcBef>
                <a:spcPts val="0"/>
              </a:spcBef>
              <a:spcAft>
                <a:spcPts val="800"/>
              </a:spcAft>
              <a:buFont typeface="Wingdings" panose="05000000000000000000" pitchFamily="2" charset="2"/>
              <a:buChar char="Ø"/>
            </a:pPr>
            <a:r>
              <a:rPr lang="vi-VN" sz="2400" cap="none" dirty="0">
                <a:effectLst/>
                <a:latin typeface="Calibri" panose="020F0502020204030204" pitchFamily="34" charset="0"/>
                <a:ea typeface="Calibri" panose="020F0502020204030204" pitchFamily="34" charset="0"/>
                <a:cs typeface="Calibri" panose="020F0502020204030204" pitchFamily="34" charset="0"/>
              </a:rPr>
              <a:t>Kết nối với cơ sở y tế.</a:t>
            </a:r>
          </a:p>
          <a:p>
            <a:pPr lvl="1">
              <a:lnSpc>
                <a:spcPct val="107000"/>
              </a:lnSpc>
              <a:spcBef>
                <a:spcPts val="0"/>
              </a:spcBef>
              <a:spcAft>
                <a:spcPts val="800"/>
              </a:spcAft>
              <a:buFont typeface="Wingdings" panose="05000000000000000000" pitchFamily="2" charset="2"/>
              <a:buChar char="Ø"/>
            </a:pPr>
            <a:r>
              <a:rPr lang="vi-VN" sz="2400" cap="none" dirty="0">
                <a:latin typeface="Calibri" panose="020F0502020204030204" pitchFamily="34" charset="0"/>
                <a:ea typeface="Calibri" panose="020F0502020204030204" pitchFamily="34" charset="0"/>
                <a:cs typeface="Calibri" panose="020F0502020204030204" pitchFamily="34" charset="0"/>
              </a:rPr>
              <a:t>Quản lý thông tin trẻ em.</a:t>
            </a:r>
          </a:p>
          <a:p>
            <a:pPr lvl="1">
              <a:lnSpc>
                <a:spcPct val="107000"/>
              </a:lnSpc>
              <a:spcBef>
                <a:spcPts val="0"/>
              </a:spcBef>
              <a:spcAft>
                <a:spcPts val="800"/>
              </a:spcAft>
              <a:buFont typeface="Wingdings" panose="05000000000000000000" pitchFamily="2" charset="2"/>
              <a:buChar char="Ø"/>
            </a:pPr>
            <a:r>
              <a:rPr lang="vi-VN" sz="2400" cap="none" dirty="0">
                <a:latin typeface="Calibri" panose="020F0502020204030204" pitchFamily="34" charset="0"/>
                <a:ea typeface="Calibri" panose="020F0502020204030204" pitchFamily="34" charset="0"/>
                <a:cs typeface="Calibri" panose="020F0502020204030204" pitchFamily="34" charset="0"/>
              </a:rPr>
              <a:t>Chỉnh sửa giao diện thân thiện hơn.</a:t>
            </a:r>
          </a:p>
          <a:p>
            <a:pPr lvl="1">
              <a:lnSpc>
                <a:spcPct val="107000"/>
              </a:lnSpc>
              <a:spcBef>
                <a:spcPts val="0"/>
              </a:spcBef>
              <a:spcAft>
                <a:spcPts val="800"/>
              </a:spcAft>
              <a:buFont typeface="Wingdings" panose="05000000000000000000" pitchFamily="2" charset="2"/>
              <a:buChar char="Ø"/>
            </a:pPr>
            <a:r>
              <a:rPr lang="vi-VN" sz="2400" cap="none" dirty="0">
                <a:latin typeface="Calibri" panose="020F0502020204030204" pitchFamily="34" charset="0"/>
                <a:ea typeface="Calibri" panose="020F0502020204030204" pitchFamily="34" charset="0"/>
                <a:cs typeface="Calibri" panose="020F0502020204030204" pitchFamily="34" charset="0"/>
              </a:rPr>
              <a:t>Quản lý nâng cao về thông báo.</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a:p>
            <a:pPr algn="l"/>
            <a:endParaRPr lang="en-US" sz="2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2249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9">
            <a:extLst>
              <a:ext uri="{FF2B5EF4-FFF2-40B4-BE49-F238E27FC236}">
                <a16:creationId xmlns:a16="http://schemas.microsoft.com/office/drawing/2014/main" id="{7A6088A1-0E7A-4B16-88F5-0739F5354239}"/>
              </a:ext>
            </a:extLst>
          </p:cNvPr>
          <p:cNvSpPr txBox="1"/>
          <p:nvPr/>
        </p:nvSpPr>
        <p:spPr>
          <a:xfrm>
            <a:off x="2564310" y="1108006"/>
            <a:ext cx="7967473" cy="1569660"/>
          </a:xfrm>
          <a:prstGeom prst="rect">
            <a:avLst/>
          </a:prstGeom>
          <a:noFill/>
        </p:spPr>
        <p:txBody>
          <a:bodyPr wrap="square" rtlCol="0">
            <a:spAutoFit/>
            <a:scene3d>
              <a:camera prst="orthographicFront"/>
              <a:lightRig rig="threePt" dir="t"/>
            </a:scene3d>
            <a:sp3d contourW="12700"/>
          </a:bodyPr>
          <a:lstStyle/>
          <a:p>
            <a:r>
              <a:rPr lang="en-US" altLang="zh-CN" sz="4800" b="1" dirty="0" err="1">
                <a:solidFill>
                  <a:schemeClr val="accent5"/>
                </a:solidFill>
                <a:latin typeface="Calibri" panose="020F0502020204030204" pitchFamily="34" charset="0"/>
                <a:ea typeface="+mj-ea"/>
              </a:rPr>
              <a:t>Cám</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ơn</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Thầy</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Cô</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và</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các</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bạn</a:t>
            </a:r>
            <a:r>
              <a:rPr lang="en-US" altLang="zh-CN" sz="4800" b="1" dirty="0">
                <a:solidFill>
                  <a:schemeClr val="accent5"/>
                </a:solidFill>
                <a:latin typeface="Calibri" panose="020F0502020204030204" pitchFamily="34" charset="0"/>
                <a:ea typeface="+mj-ea"/>
              </a:rPr>
              <a:t> </a:t>
            </a:r>
          </a:p>
          <a:p>
            <a:r>
              <a:rPr lang="en-US" altLang="zh-CN" sz="4800" b="1" dirty="0" err="1">
                <a:solidFill>
                  <a:schemeClr val="accent5"/>
                </a:solidFill>
                <a:latin typeface="Calibri" panose="020F0502020204030204" pitchFamily="34" charset="0"/>
                <a:ea typeface="+mj-ea"/>
              </a:rPr>
              <a:t>đã</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chú</a:t>
            </a:r>
            <a:r>
              <a:rPr lang="en-US" altLang="zh-CN" sz="4800" b="1" dirty="0">
                <a:solidFill>
                  <a:schemeClr val="accent5"/>
                </a:solidFill>
                <a:latin typeface="Calibri" panose="020F0502020204030204" pitchFamily="34" charset="0"/>
                <a:ea typeface="+mj-ea"/>
              </a:rPr>
              <a:t> ý </a:t>
            </a:r>
            <a:r>
              <a:rPr lang="en-US" altLang="zh-CN" sz="4800" b="1" dirty="0" err="1">
                <a:solidFill>
                  <a:schemeClr val="accent5"/>
                </a:solidFill>
                <a:latin typeface="Calibri" panose="020F0502020204030204" pitchFamily="34" charset="0"/>
                <a:ea typeface="+mj-ea"/>
              </a:rPr>
              <a:t>lắng</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nghe</a:t>
            </a:r>
            <a:r>
              <a:rPr lang="en-US" altLang="zh-CN" sz="4800" b="1" dirty="0">
                <a:solidFill>
                  <a:schemeClr val="accent5"/>
                </a:solidFill>
                <a:latin typeface="Calibri" panose="020F0502020204030204" pitchFamily="34" charset="0"/>
                <a:ea typeface="+mj-ea"/>
              </a:rPr>
              <a:t>!</a:t>
            </a:r>
          </a:p>
        </p:txBody>
      </p:sp>
    </p:spTree>
    <p:extLst>
      <p:ext uri="{BB962C8B-B14F-4D97-AF65-F5344CB8AC3E}">
        <p14:creationId xmlns:p14="http://schemas.microsoft.com/office/powerpoint/2010/main" val="282629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4" y="609600"/>
            <a:ext cx="5934969" cy="590026"/>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9" name="Content Placeholder 8">
            <a:extLst>
              <a:ext uri="{FF2B5EF4-FFF2-40B4-BE49-F238E27FC236}">
                <a16:creationId xmlns:a16="http://schemas.microsoft.com/office/drawing/2014/main" id="{52B9F1CF-0900-4F57-8A64-4F1C0754D5A8}"/>
              </a:ext>
            </a:extLst>
          </p:cNvPr>
          <p:cNvSpPr>
            <a:spLocks noGrp="1"/>
          </p:cNvSpPr>
          <p:nvPr>
            <p:ph type="body" sz="half" idx="2"/>
          </p:nvPr>
        </p:nvSpPr>
        <p:spPr>
          <a:xfrm>
            <a:off x="913794" y="1853967"/>
            <a:ext cx="5934949" cy="3937232"/>
          </a:xfrm>
        </p:spPr>
        <p:txBody>
          <a:bodyPr>
            <a:noAutofit/>
          </a:bodyPr>
          <a:lstStyle/>
          <a:p>
            <a:pPr marL="285750" indent="-285750" algn="l">
              <a:buFont typeface="Arial" panose="020B0604020202020204" pitchFamily="34" charset="0"/>
              <a:buChar char="•"/>
            </a:pPr>
            <a:r>
              <a:rPr lang="en-US" sz="1500" cap="none" dirty="0" err="1">
                <a:effectLst/>
                <a:latin typeface="Calibri" panose="020F0502020204030204" pitchFamily="34" charset="0"/>
                <a:ea typeface="Calibri" panose="020F0502020204030204" pitchFamily="34" charset="0"/>
                <a:cs typeface="Calibri" panose="020F0502020204030204" pitchFamily="34" charset="0"/>
              </a:rPr>
              <a:t>Tiêm</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phòng</a:t>
            </a:r>
            <a:r>
              <a:rPr lang="en-US" sz="1500" cap="none" dirty="0">
                <a:effectLst/>
                <a:latin typeface="Calibri" panose="020F0502020204030204" pitchFamily="34" charset="0"/>
                <a:ea typeface="Calibri" panose="020F0502020204030204" pitchFamily="34" charset="0"/>
                <a:cs typeface="Calibri" panose="020F0502020204030204" pitchFamily="34" charset="0"/>
              </a:rPr>
              <a:t> vaccine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cho</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trẻ</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là</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hình</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thức</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đứa</a:t>
            </a:r>
            <a:r>
              <a:rPr lang="en-US" sz="1500" cap="none" dirty="0">
                <a:effectLst/>
                <a:latin typeface="Calibri" panose="020F0502020204030204" pitchFamily="34" charset="0"/>
                <a:ea typeface="Calibri" panose="020F0502020204030204" pitchFamily="34" charset="0"/>
                <a:cs typeface="Calibri" panose="020F0502020204030204" pitchFamily="34" charset="0"/>
              </a:rPr>
              <a:t> vaccine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vào</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cơ</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thể</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của</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trẻ</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em</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giúp</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cơ</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thể</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trẻ</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em</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sinh</a:t>
            </a:r>
            <a:r>
              <a:rPr lang="en-US" sz="1500" cap="none" dirty="0">
                <a:effectLst/>
                <a:latin typeface="Calibri" panose="020F0502020204030204" pitchFamily="34" charset="0"/>
                <a:ea typeface="Calibri" panose="020F0502020204030204" pitchFamily="34" charset="0"/>
                <a:cs typeface="Calibri" panose="020F0502020204030204" pitchFamily="34" charset="0"/>
              </a:rPr>
              <a:t> ra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kháng</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nguyên</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chống</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lại</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các</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loại</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bệnh</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tật</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nguy</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hiểm</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việc</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này</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được</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xem</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là</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biện</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pháp</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phòng</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bệnh</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hiệu</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quả</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nhất</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để</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dùng</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để</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bảo</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vệ</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cho</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cơ</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thể</a:t>
            </a:r>
            <a:r>
              <a:rPr lang="en-US" sz="1500" cap="none" dirty="0">
                <a:effectLst/>
                <a:latin typeface="Calibri" panose="020F0502020204030204" pitchFamily="34" charset="0"/>
                <a:ea typeface="Calibri" panose="020F0502020204030204" pitchFamily="34" charset="0"/>
                <a:cs typeface="Calibri" panose="020F0502020204030204" pitchFamily="34" charset="0"/>
              </a:rPr>
              <a:t> n</a:t>
            </a:r>
            <a:r>
              <a:rPr lang="vi-VN" sz="1500" cap="none" dirty="0">
                <a:effectLst/>
                <a:latin typeface="Calibri" panose="020F0502020204030204" pitchFamily="34" charset="0"/>
                <a:ea typeface="Calibri" panose="020F0502020204030204" pitchFamily="34" charset="0"/>
                <a:cs typeface="Calibri" panose="020F0502020204030204" pitchFamily="34" charset="0"/>
              </a:rPr>
              <a:t>g</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ười</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được</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tiêm</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không</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bị</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mắc</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các</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căn</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bệnh</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cũng</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như</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tránh</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xảy</a:t>
            </a:r>
            <a:r>
              <a:rPr lang="en-US" sz="1500" cap="none" dirty="0">
                <a:effectLst/>
                <a:latin typeface="Calibri" panose="020F0502020204030204" pitchFamily="34" charset="0"/>
                <a:ea typeface="Calibri" panose="020F0502020204030204" pitchFamily="34" charset="0"/>
                <a:cs typeface="Calibri" panose="020F0502020204030204" pitchFamily="34" charset="0"/>
              </a:rPr>
              <a:t> ra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các</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vụ</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bùng</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phát</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bệnh</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dịch</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lớn</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ảnh</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hưởng</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mạnh</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đến</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sức</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khỏe</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và</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tính</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mạng</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của</a:t>
            </a:r>
            <a:r>
              <a:rPr lang="en-US" sz="1500" cap="none" dirty="0">
                <a:effectLst/>
                <a:latin typeface="Calibri" panose="020F0502020204030204" pitchFamily="34" charset="0"/>
                <a:ea typeface="Calibri" panose="020F0502020204030204" pitchFamily="34" charset="0"/>
                <a:cs typeface="Calibri" panose="020F0502020204030204" pitchFamily="34" charset="0"/>
              </a:rPr>
              <a:t> con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người</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nói</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riêng</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cũng</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như</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toàn</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nhân</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loại</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nói</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chung</a:t>
            </a:r>
            <a:r>
              <a:rPr lang="vi-VN" sz="1500" cap="none" dirty="0">
                <a:effectLst/>
                <a:latin typeface="Calibri" panose="020F0502020204030204" pitchFamily="34" charset="0"/>
                <a:ea typeface="Calibri" panose="020F0502020204030204" pitchFamily="34" charset="0"/>
                <a:cs typeface="Calibri" panose="020F0502020204030204" pitchFamily="34" charset="0"/>
              </a:rPr>
              <a:t>.</a:t>
            </a:r>
          </a:p>
          <a:p>
            <a:pPr marL="285750" indent="-285750" algn="l">
              <a:buFont typeface="Arial" panose="020B0604020202020204" pitchFamily="34" charset="0"/>
              <a:buChar char="•"/>
            </a:pPr>
            <a:r>
              <a:rPr lang="pt-BR" sz="1500" cap="none" dirty="0">
                <a:effectLst/>
                <a:latin typeface="Calibri" panose="020F0502020204030204" pitchFamily="34" charset="0"/>
                <a:ea typeface="Calibri" panose="020F0502020204030204" pitchFamily="34" charset="0"/>
                <a:cs typeface="Calibri" panose="020F0502020204030204" pitchFamily="34" charset="0"/>
              </a:rPr>
              <a:t>Ngày nay</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các</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ứng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dụng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công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nghệ</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thông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tin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được</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xem</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là</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một</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trong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các</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yếu</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tố</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mang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tính</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quyết</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định</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tác</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động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đến</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các</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hoạt</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động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của</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các</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tổ</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chức</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công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ty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cũng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như</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đời</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sống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người</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dân</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nó</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đóng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vai</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trò</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hết</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sức</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quan</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trọng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ảnh</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hưởng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to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lớn</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đến</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đời</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sống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con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người</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là</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bàn</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đạp</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để</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giúp</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cải</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thiện</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cuộc</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sống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giúp</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xã</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hội</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ngày</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càng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được</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nâng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cao</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phát</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triển</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và</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hoàn</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a:t>
            </a:r>
            <a:r>
              <a:rPr lang="vi-VN"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iện</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hơn</a:t>
            </a:r>
            <a:r>
              <a:rPr lang="vi-VN" sz="1500" cap="none" dirty="0">
                <a:solidFill>
                  <a:srgbClr val="000000"/>
                </a:solidFill>
                <a:latin typeface="Calibri" panose="020F0502020204030204" pitchFamily="34" charset="0"/>
                <a:ea typeface="Calibri" panose="020F0502020204030204" pitchFamily="34" charset="0"/>
                <a:cs typeface="Calibri" panose="020F0502020204030204" pitchFamily="34" charset="0"/>
              </a:rPr>
              <a:t>.</a:t>
            </a:r>
          </a:p>
        </p:txBody>
      </p:sp>
      <p:sp>
        <p:nvSpPr>
          <p:cNvPr id="11" name="Title 1">
            <a:extLst>
              <a:ext uri="{FF2B5EF4-FFF2-40B4-BE49-F238E27FC236}">
                <a16:creationId xmlns:a16="http://schemas.microsoft.com/office/drawing/2014/main" id="{D141BF96-29B1-44BF-865A-F24B46E0128D}"/>
              </a:ext>
            </a:extLst>
          </p:cNvPr>
          <p:cNvSpPr txBox="1">
            <a:spLocks/>
          </p:cNvSpPr>
          <p:nvPr/>
        </p:nvSpPr>
        <p:spPr>
          <a:xfrm>
            <a:off x="913773" y="1230385"/>
            <a:ext cx="5934969" cy="5900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514350" indent="-514350" algn="l">
              <a:buFont typeface="+mj-lt"/>
              <a:buAutoNum type="alphaLcPeriod"/>
            </a:pPr>
            <a:r>
              <a:rPr lang="vi-VN" sz="2700" cap="none" dirty="0">
                <a:solidFill>
                  <a:srgbClr val="0070C0"/>
                </a:solidFill>
              </a:rPr>
              <a:t>Tổng quan</a:t>
            </a:r>
            <a:endParaRPr lang="en-US" sz="2700" cap="none" dirty="0">
              <a:solidFill>
                <a:srgbClr val="0070C0"/>
              </a:solidFill>
            </a:endParaRPr>
          </a:p>
        </p:txBody>
      </p:sp>
      <p:pic>
        <p:nvPicPr>
          <p:cNvPr id="27" name="Picture Placeholder 26">
            <a:extLst>
              <a:ext uri="{FF2B5EF4-FFF2-40B4-BE49-F238E27FC236}">
                <a16:creationId xmlns:a16="http://schemas.microsoft.com/office/drawing/2014/main" id="{F4AFD23D-7217-4D45-9487-6AD4014620A8}"/>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29028" r="29028"/>
          <a:stretch>
            <a:fillRect/>
          </a:stretch>
        </p:blipFill>
        <p:spPr/>
      </p:pic>
    </p:spTree>
    <p:extLst>
      <p:ext uri="{BB962C8B-B14F-4D97-AF65-F5344CB8AC3E}">
        <p14:creationId xmlns:p14="http://schemas.microsoft.com/office/powerpoint/2010/main" val="3753850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4" y="609600"/>
            <a:ext cx="5934969" cy="590026"/>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10" name="Title 1">
            <a:extLst>
              <a:ext uri="{FF2B5EF4-FFF2-40B4-BE49-F238E27FC236}">
                <a16:creationId xmlns:a16="http://schemas.microsoft.com/office/drawing/2014/main" id="{6756457D-DD55-4536-A3CA-ACA6819E77CB}"/>
              </a:ext>
            </a:extLst>
          </p:cNvPr>
          <p:cNvSpPr txBox="1">
            <a:spLocks/>
          </p:cNvSpPr>
          <p:nvPr/>
        </p:nvSpPr>
        <p:spPr>
          <a:xfrm>
            <a:off x="913774" y="1199626"/>
            <a:ext cx="10364452" cy="22293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latin typeface="Calibri" panose="020F0502020204030204" pitchFamily="34" charset="0"/>
                <a:ea typeface="Calibri" panose="020F0502020204030204" pitchFamily="34" charset="0"/>
                <a:cs typeface="Calibri" panose="020F0502020204030204" pitchFamily="34" charset="0"/>
              </a:rPr>
              <a:t>=&gt;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Chính</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vì</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những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vi-VN" sz="2400" cap="none" dirty="0">
                <a:effectLst/>
                <a:latin typeface="Calibri" panose="020F0502020204030204" pitchFamily="34" charset="0"/>
                <a:ea typeface="Calibri" panose="020F0502020204030204" pitchFamily="34" charset="0"/>
                <a:cs typeface="Calibri" panose="020F0502020204030204" pitchFamily="34" charset="0"/>
              </a:rPr>
              <a:t>lý do trên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ứng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dụng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hỗ</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trợ</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quản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lý</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tiêm</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phòng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được</a:t>
            </a:r>
            <a:r>
              <a:rPr lang="en-US" sz="2400" cap="none" dirty="0">
                <a:effectLst/>
                <a:latin typeface="Calibri" panose="020F0502020204030204" pitchFamily="34" charset="0"/>
                <a:ea typeface="Calibri" panose="020F0502020204030204" pitchFamily="34" charset="0"/>
                <a:cs typeface="Calibri" panose="020F0502020204030204" pitchFamily="34" charset="0"/>
              </a:rPr>
              <a:t> ra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đời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phù</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hợp</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hơn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trong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cuộc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sống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hiện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đại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ngày</a:t>
            </a:r>
            <a:r>
              <a:rPr lang="en-US" sz="2400" cap="none" dirty="0">
                <a:effectLst/>
                <a:latin typeface="Calibri" panose="020F0502020204030204" pitchFamily="34" charset="0"/>
                <a:ea typeface="Calibri" panose="020F0502020204030204" pitchFamily="34" charset="0"/>
                <a:cs typeface="Calibri" panose="020F0502020204030204" pitchFamily="34" charset="0"/>
              </a:rPr>
              <a:t> nay,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giúp</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việc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tiêm</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phòng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được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tiện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lợi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cũng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như</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chính</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xác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hơn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phòng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trách</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được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những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rủi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ro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khổng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lồ</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từ</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việc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tiêm</a:t>
            </a:r>
            <a:r>
              <a:rPr lang="en-US" sz="2400" cap="none" dirty="0">
                <a:effectLst/>
                <a:latin typeface="Calibri" panose="020F0502020204030204" pitchFamily="34" charset="0"/>
                <a:ea typeface="Calibri" panose="020F0502020204030204" pitchFamily="34" charset="0"/>
                <a:cs typeface="Calibri" panose="020F0502020204030204" pitchFamily="34" charset="0"/>
              </a:rPr>
              <a:t> tr</a:t>
            </a:r>
            <a:r>
              <a:rPr lang="vi-VN" sz="2400" cap="none" dirty="0">
                <a:effectLst/>
                <a:latin typeface="Calibri" panose="020F0502020204030204" pitchFamily="34" charset="0"/>
                <a:ea typeface="Calibri" panose="020F0502020204030204" pitchFamily="34" charset="0"/>
                <a:cs typeface="Calibri" panose="020F0502020204030204" pitchFamily="34" charset="0"/>
              </a:rPr>
              <a:t>ễ</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cũng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như</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không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đủ</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liều</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lượng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gây</a:t>
            </a:r>
            <a:r>
              <a:rPr lang="en-US" sz="2400" cap="none" dirty="0">
                <a:effectLst/>
                <a:latin typeface="Calibri" panose="020F0502020204030204" pitchFamily="34" charset="0"/>
                <a:ea typeface="Calibri" panose="020F0502020204030204" pitchFamily="34" charset="0"/>
                <a:cs typeface="Calibri" panose="020F0502020204030204" pitchFamily="34" charset="0"/>
              </a:rPr>
              <a:t> ra.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Từ</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đó</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nâng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cao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được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sức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khỏe</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thế</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hệ</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mầm</a:t>
            </a:r>
            <a:r>
              <a:rPr lang="en-US" sz="2400" cap="none" dirty="0">
                <a:effectLst/>
                <a:latin typeface="Calibri" panose="020F0502020204030204" pitchFamily="34" charset="0"/>
                <a:ea typeface="Calibri" panose="020F0502020204030204" pitchFamily="34" charset="0"/>
                <a:cs typeface="Calibri" panose="020F0502020204030204" pitchFamily="34" charset="0"/>
              </a:rPr>
              <a:t> non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tương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lai</a:t>
            </a:r>
            <a:r>
              <a:rPr lang="en-US" sz="2400" cap="none" dirty="0">
                <a:effectLst/>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14286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8"/>
            <a:ext cx="10364451" cy="611868"/>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9" name="Content Placeholder 8">
            <a:extLst>
              <a:ext uri="{FF2B5EF4-FFF2-40B4-BE49-F238E27FC236}">
                <a16:creationId xmlns:a16="http://schemas.microsoft.com/office/drawing/2014/main" id="{52B9F1CF-0900-4F57-8A64-4F1C0754D5A8}"/>
              </a:ext>
            </a:extLst>
          </p:cNvPr>
          <p:cNvSpPr>
            <a:spLocks noGrp="1"/>
          </p:cNvSpPr>
          <p:nvPr>
            <p:ph sz="quarter" idx="13"/>
          </p:nvPr>
        </p:nvSpPr>
        <p:spPr>
          <a:xfrm>
            <a:off x="914400" y="1914087"/>
            <a:ext cx="10363826" cy="3424107"/>
          </a:xfrm>
        </p:spPr>
        <p:txBody>
          <a:bodyPr>
            <a:noAutofit/>
          </a:bodyPr>
          <a:lstStyle/>
          <a:p>
            <a:pPr marL="285750" indent="-285750" algn="l">
              <a:buFont typeface="Arial" panose="020B0604020202020204" pitchFamily="34" charset="0"/>
              <a:buChar char="•"/>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Các vấn đề cần giải quyết:</a:t>
            </a:r>
          </a:p>
          <a:p>
            <a:pPr lvl="1">
              <a:buFont typeface="Wingdings" panose="05000000000000000000" pitchFamily="2" charset="2"/>
              <a:buChar char="q"/>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	Tạo bộ dữ liệu vắc xin và mũi tiêm vắc xin (ràng buộc thời gian).</a:t>
            </a:r>
          </a:p>
          <a:p>
            <a:pPr lvl="1">
              <a:buFont typeface="Wingdings" panose="05000000000000000000" pitchFamily="2" charset="2"/>
              <a:buChar char="q"/>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	Quản lý về thời gian thông báo của ứng dụng.</a:t>
            </a:r>
          </a:p>
          <a:p>
            <a:pPr lvl="1">
              <a:buFont typeface="Wingdings" panose="05000000000000000000" pitchFamily="2" charset="2"/>
              <a:buChar char="q"/>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	Tìm hiểu vẽ biểu đồ thống kê.</a:t>
            </a:r>
          </a:p>
          <a:p>
            <a:pPr lvl="1">
              <a:buFont typeface="Wingdings" panose="05000000000000000000" pitchFamily="2" charset="2"/>
              <a:buChar char="q"/>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	Tìm hiểu về các quy định, các vấn đề trong tiêm chủng để tạo dữ liệu khung chính xác nhất.</a:t>
            </a:r>
          </a:p>
        </p:txBody>
      </p:sp>
      <p:sp>
        <p:nvSpPr>
          <p:cNvPr id="11" name="Title 1">
            <a:extLst>
              <a:ext uri="{FF2B5EF4-FFF2-40B4-BE49-F238E27FC236}">
                <a16:creationId xmlns:a16="http://schemas.microsoft.com/office/drawing/2014/main" id="{D141BF96-29B1-44BF-865A-F24B46E0128D}"/>
              </a:ext>
            </a:extLst>
          </p:cNvPr>
          <p:cNvSpPr txBox="1">
            <a:spLocks/>
          </p:cNvSpPr>
          <p:nvPr/>
        </p:nvSpPr>
        <p:spPr>
          <a:xfrm>
            <a:off x="913773" y="1230385"/>
            <a:ext cx="5934969" cy="5900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algn="l"/>
            <a:r>
              <a:rPr lang="vi-VN" sz="2700" cap="none" dirty="0">
                <a:solidFill>
                  <a:srgbClr val="0070C0"/>
                </a:solidFill>
              </a:rPr>
              <a:t>b.   Mục tiêu</a:t>
            </a:r>
          </a:p>
        </p:txBody>
      </p:sp>
    </p:spTree>
    <p:extLst>
      <p:ext uri="{BB962C8B-B14F-4D97-AF65-F5344CB8AC3E}">
        <p14:creationId xmlns:p14="http://schemas.microsoft.com/office/powerpoint/2010/main" val="4097952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8"/>
            <a:ext cx="10364451" cy="611868"/>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9" name="Content Placeholder 8">
            <a:extLst>
              <a:ext uri="{FF2B5EF4-FFF2-40B4-BE49-F238E27FC236}">
                <a16:creationId xmlns:a16="http://schemas.microsoft.com/office/drawing/2014/main" id="{52B9F1CF-0900-4F57-8A64-4F1C0754D5A8}"/>
              </a:ext>
            </a:extLst>
          </p:cNvPr>
          <p:cNvSpPr>
            <a:spLocks noGrp="1"/>
          </p:cNvSpPr>
          <p:nvPr>
            <p:ph sz="quarter" idx="13"/>
          </p:nvPr>
        </p:nvSpPr>
        <p:spPr>
          <a:xfrm>
            <a:off x="914400" y="1914087"/>
            <a:ext cx="10363826" cy="3424107"/>
          </a:xfrm>
        </p:spPr>
        <p:txBody>
          <a:bodyPr>
            <a:noAutofit/>
          </a:bodyPr>
          <a:lstStyle/>
          <a:p>
            <a:pPr marL="285750" indent="-285750" algn="l">
              <a:buFont typeface="Arial" panose="020B0604020202020204" pitchFamily="34" charset="0"/>
              <a:buChar char="•"/>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 Phương pháp thực hiện:</a:t>
            </a:r>
          </a:p>
          <a:p>
            <a:pPr lvl="1">
              <a:buFont typeface="Wingdings" panose="05000000000000000000" pitchFamily="2" charset="2"/>
              <a:buChar char="q"/>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Sử dụng ngôn ngữ Java, service trong android và hệ quản trị cơ sở dữ liệu SQLite.</a:t>
            </a:r>
          </a:p>
          <a:p>
            <a:pPr lvl="1">
              <a:buFont typeface="Wingdings" panose="05000000000000000000" pitchFamily="2" charset="2"/>
              <a:buChar char="q"/>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Được làm trên nền tảng android 9.0</a:t>
            </a:r>
          </a:p>
          <a:p>
            <a:pPr lvl="1">
              <a:buFont typeface="Wingdings" panose="05000000000000000000" pitchFamily="2" charset="2"/>
              <a:buChar char="q"/>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Sử dụng các thư viện cần thiết: Material (thiết kế giao diện người dùng), MPChart (thiết kế biểu đồ thống kê), Lottie Animations </a:t>
            </a:r>
          </a:p>
        </p:txBody>
      </p:sp>
      <p:sp>
        <p:nvSpPr>
          <p:cNvPr id="11" name="Title 1">
            <a:extLst>
              <a:ext uri="{FF2B5EF4-FFF2-40B4-BE49-F238E27FC236}">
                <a16:creationId xmlns:a16="http://schemas.microsoft.com/office/drawing/2014/main" id="{D141BF96-29B1-44BF-865A-F24B46E0128D}"/>
              </a:ext>
            </a:extLst>
          </p:cNvPr>
          <p:cNvSpPr txBox="1">
            <a:spLocks/>
          </p:cNvSpPr>
          <p:nvPr/>
        </p:nvSpPr>
        <p:spPr>
          <a:xfrm>
            <a:off x="913773" y="1230385"/>
            <a:ext cx="5934969" cy="5900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algn="l"/>
            <a:r>
              <a:rPr lang="vi-VN" sz="2700" cap="none" dirty="0">
                <a:solidFill>
                  <a:srgbClr val="0070C0"/>
                </a:solidFill>
              </a:rPr>
              <a:t>b.   Mục tiêu</a:t>
            </a:r>
          </a:p>
        </p:txBody>
      </p:sp>
    </p:spTree>
    <p:extLst>
      <p:ext uri="{BB962C8B-B14F-4D97-AF65-F5344CB8AC3E}">
        <p14:creationId xmlns:p14="http://schemas.microsoft.com/office/powerpoint/2010/main" val="3979805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8"/>
            <a:ext cx="10364451" cy="611868"/>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9" name="Content Placeholder 8">
            <a:extLst>
              <a:ext uri="{FF2B5EF4-FFF2-40B4-BE49-F238E27FC236}">
                <a16:creationId xmlns:a16="http://schemas.microsoft.com/office/drawing/2014/main" id="{52B9F1CF-0900-4F57-8A64-4F1C0754D5A8}"/>
              </a:ext>
            </a:extLst>
          </p:cNvPr>
          <p:cNvSpPr>
            <a:spLocks noGrp="1"/>
          </p:cNvSpPr>
          <p:nvPr>
            <p:ph sz="quarter" idx="13"/>
          </p:nvPr>
        </p:nvSpPr>
        <p:spPr>
          <a:xfrm>
            <a:off x="914400" y="1914087"/>
            <a:ext cx="10363826" cy="2582412"/>
          </a:xfrm>
        </p:spPr>
        <p:txBody>
          <a:bodyPr>
            <a:noAutofit/>
          </a:bodyPr>
          <a:lstStyle/>
          <a:p>
            <a:pPr marL="0" marR="0" indent="360045" algn="l">
              <a:lnSpc>
                <a:spcPct val="130000"/>
              </a:lnSpc>
              <a:spcBef>
                <a:spcPts val="600"/>
              </a:spcBef>
              <a:spcAft>
                <a:spcPts val="600"/>
              </a:spcAft>
            </a:pPr>
            <a:r>
              <a:rPr lang="pt-BR" sz="2400" cap="none" dirty="0">
                <a:effectLst/>
                <a:latin typeface="Calibri" panose="020F0502020204030204" pitchFamily="34" charset="0"/>
                <a:ea typeface="Calibri" panose="020F0502020204030204" pitchFamily="34" charset="0"/>
                <a:cs typeface="Calibri" panose="020F0502020204030204" pitchFamily="34" charset="0"/>
              </a:rPr>
              <a:t>Hệ thống được ứng dụng cho các cá nhân, các hộ gia đình cần quản lý về tiêm chủng cho trẻ</a:t>
            </a:r>
            <a:r>
              <a:rPr lang="vi-VN" sz="2400" cap="none" dirty="0">
                <a:effectLst/>
                <a:latin typeface="Calibri" panose="020F0502020204030204" pitchFamily="34" charset="0"/>
                <a:ea typeface="Calibri" panose="020F0502020204030204" pitchFamily="34" charset="0"/>
                <a:cs typeface="Calibri" panose="020F0502020204030204" pitchFamily="34" charset="0"/>
              </a:rPr>
              <a:t> của bản thân</a:t>
            </a:r>
            <a:r>
              <a:rPr lang="pt-BR" sz="2400" cap="none" dirty="0">
                <a:effectLst/>
                <a:latin typeface="Calibri" panose="020F0502020204030204" pitchFamily="34" charset="0"/>
                <a:ea typeface="Calibri" panose="020F0502020204030204" pitchFamily="34" charset="0"/>
                <a:cs typeface="Calibri" panose="020F0502020204030204" pitchFamily="34" charset="0"/>
              </a:rPr>
              <a:t>. Chỉ cần 1 lần </a:t>
            </a:r>
            <a:r>
              <a:rPr lang="vi-VN" sz="2400" cap="none" dirty="0">
                <a:effectLst/>
                <a:latin typeface="Calibri" panose="020F0502020204030204" pitchFamily="34" charset="0"/>
                <a:ea typeface="Calibri" panose="020F0502020204030204" pitchFamily="34" charset="0"/>
                <a:cs typeface="Calibri" panose="020F0502020204030204" pitchFamily="34" charset="0"/>
              </a:rPr>
              <a:t>cài đặt </a:t>
            </a:r>
            <a:r>
              <a:rPr lang="pt-BR" sz="2400" cap="none" dirty="0">
                <a:effectLst/>
                <a:latin typeface="Calibri" panose="020F0502020204030204" pitchFamily="34" charset="0"/>
                <a:ea typeface="Calibri" panose="020F0502020204030204" pitchFamily="34" charset="0"/>
                <a:cs typeface="Calibri" panose="020F0502020204030204" pitchFamily="34" charset="0"/>
              </a:rPr>
              <a:t>là dùng được</a:t>
            </a:r>
            <a:r>
              <a:rPr lang="vi-VN" sz="2400" cap="none" dirty="0">
                <a:effectLst/>
                <a:latin typeface="Calibri" panose="020F0502020204030204" pitchFamily="34" charset="0"/>
                <a:ea typeface="Calibri" panose="020F0502020204030204" pitchFamily="34" charset="0"/>
                <a:cs typeface="Calibri" panose="020F0502020204030204" pitchFamily="34" charset="0"/>
              </a:rPr>
              <a:t>. </a:t>
            </a:r>
          </a:p>
          <a:p>
            <a:pPr marL="0" marR="0" indent="360045" algn="l">
              <a:lnSpc>
                <a:spcPct val="130000"/>
              </a:lnSpc>
              <a:spcBef>
                <a:spcPts val="600"/>
              </a:spcBef>
              <a:spcAft>
                <a:spcPts val="600"/>
              </a:spcAft>
            </a:pP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Đối</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tượng</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sử</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dụng</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ứng</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dụng</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là</a:t>
            </a:r>
            <a:r>
              <a:rPr lang="vi-VN" sz="2400" cap="none" dirty="0">
                <a:effectLst/>
                <a:latin typeface="Calibri" panose="020F0502020204030204" pitchFamily="34" charset="0"/>
                <a:ea typeface="Times New Roman" panose="02020603050405020304" pitchFamily="18" charset="0"/>
                <a:cs typeface="Calibri" panose="020F0502020204030204" pitchFamily="34" charset="0"/>
              </a:rPr>
              <a:t> người dùng có độ tuổi trên 18.</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endParaRPr lang="vi-VN" sz="2400" cap="none" dirty="0">
              <a:effectLst/>
              <a:latin typeface="Calibri" panose="020F0502020204030204" pitchFamily="34" charset="0"/>
              <a:ea typeface="Times New Roman" panose="02020603050405020304" pitchFamily="18" charset="0"/>
              <a:cs typeface="Calibri" panose="020F0502020204030204" pitchFamily="34" charset="0"/>
            </a:endParaRPr>
          </a:p>
          <a:p>
            <a:pPr marL="0" marR="0" indent="360045" algn="l">
              <a:lnSpc>
                <a:spcPct val="130000"/>
              </a:lnSpc>
              <a:spcBef>
                <a:spcPts val="600"/>
              </a:spcBef>
              <a:spcAft>
                <a:spcPts val="600"/>
              </a:spcAft>
            </a:pPr>
            <a:r>
              <a:rPr lang="vi-VN" sz="2400" cap="none" dirty="0">
                <a:effectLst/>
                <a:latin typeface="Calibri" panose="020F0502020204030204" pitchFamily="34" charset="0"/>
                <a:ea typeface="Times New Roman" panose="02020603050405020304" pitchFamily="18" charset="0"/>
                <a:cs typeface="Calibri" panose="020F0502020204030204" pitchFamily="34" charset="0"/>
              </a:rPr>
              <a:t>D</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ữ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liệu</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vi-VN" sz="2400" cap="none" dirty="0">
                <a:effectLst/>
                <a:latin typeface="Calibri" panose="020F0502020204030204" pitchFamily="34" charset="0"/>
                <a:ea typeface="Times New Roman" panose="02020603050405020304" pitchFamily="18" charset="0"/>
                <a:cs typeface="Calibri" panose="020F0502020204030204" pitchFamily="34" charset="0"/>
              </a:rPr>
              <a:t>các vaccine được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giới</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hạn</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độ</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vi-VN" sz="2400" cap="none" dirty="0">
                <a:effectLst/>
                <a:latin typeface="Calibri" panose="020F0502020204030204" pitchFamily="34" charset="0"/>
                <a:ea typeface="Times New Roman" panose="02020603050405020304" pitchFamily="18" charset="0"/>
                <a:cs typeface="Calibri" panose="020F0502020204030204" pitchFamily="34" charset="0"/>
              </a:rPr>
              <a:t>trong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tuổi</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trẻ</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em</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từ</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0-3</a:t>
            </a:r>
            <a:r>
              <a:rPr lang="vi-VN" sz="2400" cap="none" dirty="0">
                <a:effectLst/>
                <a:latin typeface="Calibri" panose="020F0502020204030204" pitchFamily="34" charset="0"/>
                <a:ea typeface="Times New Roman" panose="02020603050405020304" pitchFamily="18" charset="0"/>
                <a:cs typeface="Calibri" panose="020F0502020204030204" pitchFamily="34" charset="0"/>
              </a:rPr>
              <a:t>.</a:t>
            </a:r>
          </a:p>
          <a:p>
            <a:pPr marL="0" marR="0" indent="0" algn="l">
              <a:lnSpc>
                <a:spcPct val="130000"/>
              </a:lnSpc>
              <a:spcBef>
                <a:spcPts val="600"/>
              </a:spcBef>
              <a:spcAft>
                <a:spcPts val="600"/>
              </a:spcAft>
              <a:buNone/>
            </a:pPr>
            <a:endParaRPr lang="en-US" sz="2400" cap="none"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11" name="Title 1">
            <a:extLst>
              <a:ext uri="{FF2B5EF4-FFF2-40B4-BE49-F238E27FC236}">
                <a16:creationId xmlns:a16="http://schemas.microsoft.com/office/drawing/2014/main" id="{D141BF96-29B1-44BF-865A-F24B46E0128D}"/>
              </a:ext>
            </a:extLst>
          </p:cNvPr>
          <p:cNvSpPr txBox="1">
            <a:spLocks/>
          </p:cNvSpPr>
          <p:nvPr/>
        </p:nvSpPr>
        <p:spPr>
          <a:xfrm>
            <a:off x="913773" y="1230385"/>
            <a:ext cx="5934969" cy="5900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algn="l"/>
            <a:r>
              <a:rPr lang="vi-VN" sz="2700" cap="none" dirty="0">
                <a:solidFill>
                  <a:srgbClr val="0070C0"/>
                </a:solidFill>
              </a:rPr>
              <a:t>c.   Phạm vi</a:t>
            </a:r>
          </a:p>
        </p:txBody>
      </p:sp>
    </p:spTree>
    <p:extLst>
      <p:ext uri="{BB962C8B-B14F-4D97-AF65-F5344CB8AC3E}">
        <p14:creationId xmlns:p14="http://schemas.microsoft.com/office/powerpoint/2010/main" val="2455701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8"/>
            <a:ext cx="10364451" cy="611868"/>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11" name="Title 1">
            <a:extLst>
              <a:ext uri="{FF2B5EF4-FFF2-40B4-BE49-F238E27FC236}">
                <a16:creationId xmlns:a16="http://schemas.microsoft.com/office/drawing/2014/main" id="{D141BF96-29B1-44BF-865A-F24B46E0128D}"/>
              </a:ext>
            </a:extLst>
          </p:cNvPr>
          <p:cNvSpPr txBox="1">
            <a:spLocks/>
          </p:cNvSpPr>
          <p:nvPr/>
        </p:nvSpPr>
        <p:spPr>
          <a:xfrm>
            <a:off x="913773" y="1230385"/>
            <a:ext cx="5934969" cy="5900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algn="l"/>
            <a:r>
              <a:rPr lang="vi-VN" sz="2700" cap="none" dirty="0">
                <a:solidFill>
                  <a:srgbClr val="0070C0"/>
                </a:solidFill>
              </a:rPr>
              <a:t>d.   Chức năng và phi chức năng</a:t>
            </a:r>
          </a:p>
        </p:txBody>
      </p:sp>
      <p:pic>
        <p:nvPicPr>
          <p:cNvPr id="7" name="Picture 6">
            <a:extLst>
              <a:ext uri="{FF2B5EF4-FFF2-40B4-BE49-F238E27FC236}">
                <a16:creationId xmlns:a16="http://schemas.microsoft.com/office/drawing/2014/main" id="{B7819D49-B51A-4DC0-9F1A-81CF8D7A175A}"/>
              </a:ext>
            </a:extLst>
          </p:cNvPr>
          <p:cNvPicPr/>
          <p:nvPr/>
        </p:nvPicPr>
        <p:blipFill>
          <a:blip r:embed="rId3">
            <a:extLst>
              <a:ext uri="{28A0092B-C50C-407E-A947-70E740481C1C}">
                <a14:useLocalDpi xmlns:a14="http://schemas.microsoft.com/office/drawing/2010/main" val="0"/>
              </a:ext>
            </a:extLst>
          </a:blip>
          <a:stretch>
            <a:fillRect/>
          </a:stretch>
        </p:blipFill>
        <p:spPr>
          <a:xfrm>
            <a:off x="1337344" y="1987521"/>
            <a:ext cx="9736124" cy="3993829"/>
          </a:xfrm>
          <a:prstGeom prst="rect">
            <a:avLst/>
          </a:prstGeom>
        </p:spPr>
      </p:pic>
    </p:spTree>
    <p:extLst>
      <p:ext uri="{BB962C8B-B14F-4D97-AF65-F5344CB8AC3E}">
        <p14:creationId xmlns:p14="http://schemas.microsoft.com/office/powerpoint/2010/main" val="2669985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8"/>
            <a:ext cx="10364451" cy="611868"/>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11" name="Title 1">
            <a:extLst>
              <a:ext uri="{FF2B5EF4-FFF2-40B4-BE49-F238E27FC236}">
                <a16:creationId xmlns:a16="http://schemas.microsoft.com/office/drawing/2014/main" id="{D141BF96-29B1-44BF-865A-F24B46E0128D}"/>
              </a:ext>
            </a:extLst>
          </p:cNvPr>
          <p:cNvSpPr txBox="1">
            <a:spLocks/>
          </p:cNvSpPr>
          <p:nvPr/>
        </p:nvSpPr>
        <p:spPr>
          <a:xfrm>
            <a:off x="913773" y="1230385"/>
            <a:ext cx="5934969" cy="5900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algn="l"/>
            <a:r>
              <a:rPr lang="vi-VN" sz="2700" cap="none" dirty="0">
                <a:solidFill>
                  <a:srgbClr val="0070C0"/>
                </a:solidFill>
              </a:rPr>
              <a:t>d.   Chức năng và phi chức năng</a:t>
            </a:r>
          </a:p>
        </p:txBody>
      </p:sp>
      <p:grpSp>
        <p:nvGrpSpPr>
          <p:cNvPr id="8" name="69bbc85e-124a-484c-b6e8-f26f596bdbac">
            <a:extLst>
              <a:ext uri="{FF2B5EF4-FFF2-40B4-BE49-F238E27FC236}">
                <a16:creationId xmlns:a16="http://schemas.microsoft.com/office/drawing/2014/main" id="{DCC6E6A6-B803-447A-AE1F-C0E7C0B2E4E0}"/>
              </a:ext>
            </a:extLst>
          </p:cNvPr>
          <p:cNvGrpSpPr>
            <a:grpSpLocks noChangeAspect="1"/>
          </p:cNvGrpSpPr>
          <p:nvPr/>
        </p:nvGrpSpPr>
        <p:grpSpPr>
          <a:xfrm>
            <a:off x="1262041" y="2297762"/>
            <a:ext cx="9423733" cy="2615582"/>
            <a:chOff x="1352296" y="2075616"/>
            <a:chExt cx="9423733" cy="2615582"/>
          </a:xfrm>
        </p:grpSpPr>
        <p:sp>
          <p:nvSpPr>
            <p:cNvPr id="9" name="Freeform: Shape 1">
              <a:extLst>
                <a:ext uri="{FF2B5EF4-FFF2-40B4-BE49-F238E27FC236}">
                  <a16:creationId xmlns:a16="http://schemas.microsoft.com/office/drawing/2014/main" id="{065A5450-FB35-4E8D-BAFF-BA333635CC46}"/>
                </a:ext>
              </a:extLst>
            </p:cNvPr>
            <p:cNvSpPr/>
            <p:nvPr/>
          </p:nvSpPr>
          <p:spPr bwMode="auto">
            <a:xfrm>
              <a:off x="7903489" y="4066475"/>
              <a:ext cx="461062" cy="455213"/>
            </a:xfrm>
            <a:custGeom>
              <a:avLst/>
              <a:gdLst>
                <a:gd name="T0" fmla="*/ 186 w 200"/>
                <a:gd name="T1" fmla="*/ 0 h 197"/>
                <a:gd name="T2" fmla="*/ 14 w 200"/>
                <a:gd name="T3" fmla="*/ 0 h 197"/>
                <a:gd name="T4" fmla="*/ 0 w 200"/>
                <a:gd name="T5" fmla="*/ 15 h 197"/>
                <a:gd name="T6" fmla="*/ 0 w 200"/>
                <a:gd name="T7" fmla="*/ 127 h 197"/>
                <a:gd name="T8" fmla="*/ 14 w 200"/>
                <a:gd name="T9" fmla="*/ 141 h 197"/>
                <a:gd name="T10" fmla="*/ 82 w 200"/>
                <a:gd name="T11" fmla="*/ 141 h 197"/>
                <a:gd name="T12" fmla="*/ 55 w 200"/>
                <a:gd name="T13" fmla="*/ 189 h 197"/>
                <a:gd name="T14" fmla="*/ 58 w 200"/>
                <a:gd name="T15" fmla="*/ 197 h 197"/>
                <a:gd name="T16" fmla="*/ 61 w 200"/>
                <a:gd name="T17" fmla="*/ 197 h 197"/>
                <a:gd name="T18" fmla="*/ 66 w 200"/>
                <a:gd name="T19" fmla="*/ 194 h 197"/>
                <a:gd name="T20" fmla="*/ 95 w 200"/>
                <a:gd name="T21" fmla="*/ 141 h 197"/>
                <a:gd name="T22" fmla="*/ 105 w 200"/>
                <a:gd name="T23" fmla="*/ 141 h 197"/>
                <a:gd name="T24" fmla="*/ 134 w 200"/>
                <a:gd name="T25" fmla="*/ 194 h 197"/>
                <a:gd name="T26" fmla="*/ 140 w 200"/>
                <a:gd name="T27" fmla="*/ 197 h 197"/>
                <a:gd name="T28" fmla="*/ 142 w 200"/>
                <a:gd name="T29" fmla="*/ 197 h 197"/>
                <a:gd name="T30" fmla="*/ 145 w 200"/>
                <a:gd name="T31" fmla="*/ 189 h 197"/>
                <a:gd name="T32" fmla="*/ 118 w 200"/>
                <a:gd name="T33" fmla="*/ 141 h 197"/>
                <a:gd name="T34" fmla="*/ 186 w 200"/>
                <a:gd name="T35" fmla="*/ 141 h 197"/>
                <a:gd name="T36" fmla="*/ 200 w 200"/>
                <a:gd name="T37" fmla="*/ 127 h 197"/>
                <a:gd name="T38" fmla="*/ 200 w 200"/>
                <a:gd name="T39" fmla="*/ 15 h 197"/>
                <a:gd name="T40" fmla="*/ 186 w 200"/>
                <a:gd name="T41" fmla="*/ 0 h 197"/>
                <a:gd name="T42" fmla="*/ 188 w 200"/>
                <a:gd name="T43" fmla="*/ 120 h 197"/>
                <a:gd name="T44" fmla="*/ 12 w 200"/>
                <a:gd name="T45" fmla="*/ 120 h 197"/>
                <a:gd name="T46" fmla="*/ 12 w 200"/>
                <a:gd name="T47" fmla="*/ 14 h 197"/>
                <a:gd name="T48" fmla="*/ 188 w 200"/>
                <a:gd name="T49" fmla="*/ 14 h 197"/>
                <a:gd name="T50" fmla="*/ 188 w 200"/>
                <a:gd name="T51" fmla="*/ 120 h 197"/>
                <a:gd name="T52" fmla="*/ 148 w 200"/>
                <a:gd name="T53" fmla="*/ 99 h 197"/>
                <a:gd name="T54" fmla="*/ 124 w 200"/>
                <a:gd name="T55" fmla="*/ 99 h 197"/>
                <a:gd name="T56" fmla="*/ 124 w 200"/>
                <a:gd name="T57" fmla="*/ 29 h 197"/>
                <a:gd name="T58" fmla="*/ 148 w 200"/>
                <a:gd name="T59" fmla="*/ 29 h 197"/>
                <a:gd name="T60" fmla="*/ 148 w 200"/>
                <a:gd name="T61" fmla="*/ 99 h 197"/>
                <a:gd name="T62" fmla="*/ 76 w 200"/>
                <a:gd name="T63" fmla="*/ 99 h 197"/>
                <a:gd name="T64" fmla="*/ 52 w 200"/>
                <a:gd name="T65" fmla="*/ 99 h 197"/>
                <a:gd name="T66" fmla="*/ 52 w 200"/>
                <a:gd name="T67" fmla="*/ 66 h 197"/>
                <a:gd name="T68" fmla="*/ 76 w 200"/>
                <a:gd name="T69" fmla="*/ 66 h 197"/>
                <a:gd name="T70" fmla="*/ 76 w 200"/>
                <a:gd name="T71" fmla="*/ 99 h 197"/>
                <a:gd name="T72" fmla="*/ 112 w 200"/>
                <a:gd name="T73" fmla="*/ 99 h 197"/>
                <a:gd name="T74" fmla="*/ 88 w 200"/>
                <a:gd name="T75" fmla="*/ 99 h 197"/>
                <a:gd name="T76" fmla="*/ 88 w 200"/>
                <a:gd name="T77" fmla="*/ 47 h 197"/>
                <a:gd name="T78" fmla="*/ 112 w 200"/>
                <a:gd name="T79" fmla="*/ 47 h 197"/>
                <a:gd name="T80" fmla="*/ 112 w 200"/>
                <a:gd name="T81" fmla="*/ 9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0" h="197">
                  <a:moveTo>
                    <a:pt x="186" y="0"/>
                  </a:moveTo>
                  <a:cubicBezTo>
                    <a:pt x="14" y="0"/>
                    <a:pt x="14" y="0"/>
                    <a:pt x="14" y="0"/>
                  </a:cubicBezTo>
                  <a:cubicBezTo>
                    <a:pt x="6" y="0"/>
                    <a:pt x="0" y="7"/>
                    <a:pt x="0" y="15"/>
                  </a:cubicBezTo>
                  <a:cubicBezTo>
                    <a:pt x="0" y="127"/>
                    <a:pt x="0" y="127"/>
                    <a:pt x="0" y="127"/>
                  </a:cubicBezTo>
                  <a:cubicBezTo>
                    <a:pt x="0" y="135"/>
                    <a:pt x="6" y="141"/>
                    <a:pt x="14" y="141"/>
                  </a:cubicBezTo>
                  <a:cubicBezTo>
                    <a:pt x="82" y="141"/>
                    <a:pt x="82" y="141"/>
                    <a:pt x="82" y="141"/>
                  </a:cubicBezTo>
                  <a:cubicBezTo>
                    <a:pt x="55" y="189"/>
                    <a:pt x="55" y="189"/>
                    <a:pt x="55" y="189"/>
                  </a:cubicBezTo>
                  <a:cubicBezTo>
                    <a:pt x="54" y="191"/>
                    <a:pt x="55" y="195"/>
                    <a:pt x="58" y="197"/>
                  </a:cubicBezTo>
                  <a:cubicBezTo>
                    <a:pt x="59" y="197"/>
                    <a:pt x="60" y="197"/>
                    <a:pt x="61" y="197"/>
                  </a:cubicBezTo>
                  <a:cubicBezTo>
                    <a:pt x="63" y="197"/>
                    <a:pt x="65" y="196"/>
                    <a:pt x="66" y="194"/>
                  </a:cubicBezTo>
                  <a:cubicBezTo>
                    <a:pt x="95" y="141"/>
                    <a:pt x="95" y="141"/>
                    <a:pt x="95" y="141"/>
                  </a:cubicBezTo>
                  <a:cubicBezTo>
                    <a:pt x="105" y="141"/>
                    <a:pt x="105" y="141"/>
                    <a:pt x="105" y="141"/>
                  </a:cubicBezTo>
                  <a:cubicBezTo>
                    <a:pt x="134" y="194"/>
                    <a:pt x="134" y="194"/>
                    <a:pt x="134" y="194"/>
                  </a:cubicBezTo>
                  <a:cubicBezTo>
                    <a:pt x="135" y="196"/>
                    <a:pt x="137" y="197"/>
                    <a:pt x="140" y="197"/>
                  </a:cubicBezTo>
                  <a:cubicBezTo>
                    <a:pt x="140" y="197"/>
                    <a:pt x="141" y="197"/>
                    <a:pt x="142" y="197"/>
                  </a:cubicBezTo>
                  <a:cubicBezTo>
                    <a:pt x="145" y="195"/>
                    <a:pt x="146" y="191"/>
                    <a:pt x="145" y="189"/>
                  </a:cubicBezTo>
                  <a:cubicBezTo>
                    <a:pt x="118" y="141"/>
                    <a:pt x="118" y="141"/>
                    <a:pt x="118" y="141"/>
                  </a:cubicBezTo>
                  <a:cubicBezTo>
                    <a:pt x="186" y="141"/>
                    <a:pt x="186" y="141"/>
                    <a:pt x="186" y="141"/>
                  </a:cubicBezTo>
                  <a:cubicBezTo>
                    <a:pt x="194" y="141"/>
                    <a:pt x="200" y="135"/>
                    <a:pt x="200" y="127"/>
                  </a:cubicBezTo>
                  <a:cubicBezTo>
                    <a:pt x="200" y="15"/>
                    <a:pt x="200" y="15"/>
                    <a:pt x="200" y="15"/>
                  </a:cubicBezTo>
                  <a:cubicBezTo>
                    <a:pt x="200" y="7"/>
                    <a:pt x="194" y="0"/>
                    <a:pt x="186" y="0"/>
                  </a:cubicBezTo>
                  <a:close/>
                  <a:moveTo>
                    <a:pt x="188" y="120"/>
                  </a:moveTo>
                  <a:cubicBezTo>
                    <a:pt x="12" y="120"/>
                    <a:pt x="12" y="120"/>
                    <a:pt x="12" y="120"/>
                  </a:cubicBezTo>
                  <a:cubicBezTo>
                    <a:pt x="12" y="14"/>
                    <a:pt x="12" y="14"/>
                    <a:pt x="12" y="14"/>
                  </a:cubicBezTo>
                  <a:cubicBezTo>
                    <a:pt x="188" y="14"/>
                    <a:pt x="188" y="14"/>
                    <a:pt x="188" y="14"/>
                  </a:cubicBezTo>
                  <a:lnTo>
                    <a:pt x="188" y="120"/>
                  </a:lnTo>
                  <a:close/>
                  <a:moveTo>
                    <a:pt x="148" y="99"/>
                  </a:moveTo>
                  <a:cubicBezTo>
                    <a:pt x="124" y="99"/>
                    <a:pt x="124" y="99"/>
                    <a:pt x="124" y="99"/>
                  </a:cubicBezTo>
                  <a:cubicBezTo>
                    <a:pt x="124" y="29"/>
                    <a:pt x="124" y="29"/>
                    <a:pt x="124" y="29"/>
                  </a:cubicBezTo>
                  <a:cubicBezTo>
                    <a:pt x="148" y="29"/>
                    <a:pt x="148" y="29"/>
                    <a:pt x="148" y="29"/>
                  </a:cubicBezTo>
                  <a:lnTo>
                    <a:pt x="148" y="99"/>
                  </a:lnTo>
                  <a:close/>
                  <a:moveTo>
                    <a:pt x="76" y="99"/>
                  </a:moveTo>
                  <a:cubicBezTo>
                    <a:pt x="52" y="99"/>
                    <a:pt x="52" y="99"/>
                    <a:pt x="52" y="99"/>
                  </a:cubicBezTo>
                  <a:cubicBezTo>
                    <a:pt x="52" y="66"/>
                    <a:pt x="52" y="66"/>
                    <a:pt x="52" y="66"/>
                  </a:cubicBezTo>
                  <a:cubicBezTo>
                    <a:pt x="76" y="66"/>
                    <a:pt x="76" y="66"/>
                    <a:pt x="76" y="66"/>
                  </a:cubicBezTo>
                  <a:lnTo>
                    <a:pt x="76" y="99"/>
                  </a:lnTo>
                  <a:close/>
                  <a:moveTo>
                    <a:pt x="112" y="99"/>
                  </a:moveTo>
                  <a:cubicBezTo>
                    <a:pt x="88" y="99"/>
                    <a:pt x="88" y="99"/>
                    <a:pt x="88" y="99"/>
                  </a:cubicBezTo>
                  <a:cubicBezTo>
                    <a:pt x="88" y="47"/>
                    <a:pt x="88" y="47"/>
                    <a:pt x="88" y="47"/>
                  </a:cubicBezTo>
                  <a:cubicBezTo>
                    <a:pt x="112" y="47"/>
                    <a:pt x="112" y="47"/>
                    <a:pt x="112" y="47"/>
                  </a:cubicBezTo>
                  <a:lnTo>
                    <a:pt x="112" y="99"/>
                  </a:lnTo>
                  <a:close/>
                </a:path>
              </a:pathLst>
            </a:custGeom>
            <a:solidFill>
              <a:schemeClr val="accent4"/>
            </a:solidFill>
            <a:ln>
              <a:noFill/>
            </a:ln>
          </p:spPr>
          <p:txBody>
            <a:bodyPr anchor="ctr"/>
            <a:lstStyle/>
            <a:p>
              <a:pPr algn="ctr"/>
              <a:endParaRPr>
                <a:latin typeface="Calibri" panose="020F0502020204030204" pitchFamily="34" charset="0"/>
              </a:endParaRPr>
            </a:p>
          </p:txBody>
        </p:sp>
        <p:sp>
          <p:nvSpPr>
            <p:cNvPr id="10" name="Freeform: Shape 2">
              <a:extLst>
                <a:ext uri="{FF2B5EF4-FFF2-40B4-BE49-F238E27FC236}">
                  <a16:creationId xmlns:a16="http://schemas.microsoft.com/office/drawing/2014/main" id="{29AFF448-B6F3-47A4-A0A2-D2F40CD792F7}"/>
                </a:ext>
              </a:extLst>
            </p:cNvPr>
            <p:cNvSpPr/>
            <p:nvPr/>
          </p:nvSpPr>
          <p:spPr bwMode="auto">
            <a:xfrm>
              <a:off x="1356335" y="2075616"/>
              <a:ext cx="361721" cy="468171"/>
            </a:xfrm>
            <a:custGeom>
              <a:avLst/>
              <a:gdLst>
                <a:gd name="T0" fmla="*/ 130 w 148"/>
                <a:gd name="T1" fmla="*/ 112 h 191"/>
                <a:gd name="T2" fmla="*/ 148 w 148"/>
                <a:gd name="T3" fmla="*/ 67 h 191"/>
                <a:gd name="T4" fmla="*/ 82 w 148"/>
                <a:gd name="T5" fmla="*/ 0 h 191"/>
                <a:gd name="T6" fmla="*/ 45 w 148"/>
                <a:gd name="T7" fmla="*/ 12 h 191"/>
                <a:gd name="T8" fmla="*/ 44 w 148"/>
                <a:gd name="T9" fmla="*/ 12 h 191"/>
                <a:gd name="T10" fmla="*/ 43 w 148"/>
                <a:gd name="T11" fmla="*/ 13 h 191"/>
                <a:gd name="T12" fmla="*/ 28 w 148"/>
                <a:gd name="T13" fmla="*/ 28 h 191"/>
                <a:gd name="T14" fmla="*/ 17 w 148"/>
                <a:gd name="T15" fmla="*/ 53 h 191"/>
                <a:gd name="T16" fmla="*/ 20 w 148"/>
                <a:gd name="T17" fmla="*/ 74 h 191"/>
                <a:gd name="T18" fmla="*/ 2 w 148"/>
                <a:gd name="T19" fmla="*/ 101 h 191"/>
                <a:gd name="T20" fmla="*/ 7 w 148"/>
                <a:gd name="T21" fmla="*/ 110 h 191"/>
                <a:gd name="T22" fmla="*/ 18 w 148"/>
                <a:gd name="T23" fmla="*/ 110 h 191"/>
                <a:gd name="T24" fmla="*/ 19 w 148"/>
                <a:gd name="T25" fmla="*/ 118 h 191"/>
                <a:gd name="T26" fmla="*/ 22 w 148"/>
                <a:gd name="T27" fmla="*/ 122 h 191"/>
                <a:gd name="T28" fmla="*/ 20 w 148"/>
                <a:gd name="T29" fmla="*/ 129 h 191"/>
                <a:gd name="T30" fmla="*/ 25 w 148"/>
                <a:gd name="T31" fmla="*/ 133 h 191"/>
                <a:gd name="T32" fmla="*/ 35 w 148"/>
                <a:gd name="T33" fmla="*/ 152 h 191"/>
                <a:gd name="T34" fmla="*/ 44 w 148"/>
                <a:gd name="T35" fmla="*/ 151 h 191"/>
                <a:gd name="T36" fmla="*/ 51 w 148"/>
                <a:gd name="T37" fmla="*/ 150 h 191"/>
                <a:gd name="T38" fmla="*/ 60 w 148"/>
                <a:gd name="T39" fmla="*/ 159 h 191"/>
                <a:gd name="T40" fmla="*/ 58 w 148"/>
                <a:gd name="T41" fmla="*/ 171 h 191"/>
                <a:gd name="T42" fmla="*/ 49 w 148"/>
                <a:gd name="T43" fmla="*/ 191 h 191"/>
                <a:gd name="T44" fmla="*/ 89 w 148"/>
                <a:gd name="T45" fmla="*/ 171 h 191"/>
                <a:gd name="T46" fmla="*/ 131 w 148"/>
                <a:gd name="T47" fmla="*/ 163 h 191"/>
                <a:gd name="T48" fmla="*/ 130 w 148"/>
                <a:gd name="T49" fmla="*/ 112 h 191"/>
                <a:gd name="T50" fmla="*/ 104 w 148"/>
                <a:gd name="T51" fmla="*/ 76 h 191"/>
                <a:gd name="T52" fmla="*/ 101 w 148"/>
                <a:gd name="T53" fmla="*/ 72 h 191"/>
                <a:gd name="T54" fmla="*/ 70 w 148"/>
                <a:gd name="T55" fmla="*/ 114 h 191"/>
                <a:gd name="T56" fmla="*/ 76 w 148"/>
                <a:gd name="T57" fmla="*/ 78 h 191"/>
                <a:gd name="T58" fmla="*/ 63 w 148"/>
                <a:gd name="T59" fmla="*/ 78 h 191"/>
                <a:gd name="T60" fmla="*/ 68 w 148"/>
                <a:gd name="T61" fmla="*/ 59 h 191"/>
                <a:gd name="T62" fmla="*/ 62 w 148"/>
                <a:gd name="T63" fmla="*/ 59 h 191"/>
                <a:gd name="T64" fmla="*/ 49 w 148"/>
                <a:gd name="T65" fmla="*/ 22 h 191"/>
                <a:gd name="T66" fmla="*/ 49 w 148"/>
                <a:gd name="T67" fmla="*/ 21 h 191"/>
                <a:gd name="T68" fmla="*/ 49 w 148"/>
                <a:gd name="T69" fmla="*/ 21 h 191"/>
                <a:gd name="T70" fmla="*/ 49 w 148"/>
                <a:gd name="T71" fmla="*/ 21 h 191"/>
                <a:gd name="T72" fmla="*/ 50 w 148"/>
                <a:gd name="T73" fmla="*/ 21 h 191"/>
                <a:gd name="T74" fmla="*/ 82 w 148"/>
                <a:gd name="T75" fmla="*/ 11 h 191"/>
                <a:gd name="T76" fmla="*/ 135 w 148"/>
                <a:gd name="T77" fmla="*/ 48 h 191"/>
                <a:gd name="T78" fmla="*/ 135 w 148"/>
                <a:gd name="T79" fmla="*/ 70 h 191"/>
                <a:gd name="T80" fmla="*/ 104 w 148"/>
                <a:gd name="T81" fmla="*/ 76 h 191"/>
                <a:gd name="T82" fmla="*/ 90 w 148"/>
                <a:gd name="T83" fmla="*/ 61 h 191"/>
                <a:gd name="T84" fmla="*/ 103 w 148"/>
                <a:gd name="T85" fmla="*/ 61 h 191"/>
                <a:gd name="T86" fmla="*/ 75 w 148"/>
                <a:gd name="T87" fmla="*/ 102 h 191"/>
                <a:gd name="T88" fmla="*/ 81 w 148"/>
                <a:gd name="T89" fmla="*/ 74 h 191"/>
                <a:gd name="T90" fmla="*/ 68 w 148"/>
                <a:gd name="T91" fmla="*/ 74 h 191"/>
                <a:gd name="T92" fmla="*/ 76 w 148"/>
                <a:gd name="T93" fmla="*/ 40 h 191"/>
                <a:gd name="T94" fmla="*/ 97 w 148"/>
                <a:gd name="T95" fmla="*/ 40 h 191"/>
                <a:gd name="T96" fmla="*/ 90 w 148"/>
                <a:gd name="T97" fmla="*/ 6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8" h="191">
                  <a:moveTo>
                    <a:pt x="130" y="112"/>
                  </a:moveTo>
                  <a:cubicBezTo>
                    <a:pt x="142" y="92"/>
                    <a:pt x="148" y="84"/>
                    <a:pt x="148" y="67"/>
                  </a:cubicBezTo>
                  <a:cubicBezTo>
                    <a:pt x="148" y="30"/>
                    <a:pt x="118" y="0"/>
                    <a:pt x="82" y="0"/>
                  </a:cubicBezTo>
                  <a:cubicBezTo>
                    <a:pt x="68" y="0"/>
                    <a:pt x="55" y="5"/>
                    <a:pt x="45" y="12"/>
                  </a:cubicBezTo>
                  <a:cubicBezTo>
                    <a:pt x="44" y="12"/>
                    <a:pt x="44" y="12"/>
                    <a:pt x="44" y="12"/>
                  </a:cubicBezTo>
                  <a:cubicBezTo>
                    <a:pt x="44" y="12"/>
                    <a:pt x="44" y="12"/>
                    <a:pt x="43" y="13"/>
                  </a:cubicBezTo>
                  <a:cubicBezTo>
                    <a:pt x="37" y="17"/>
                    <a:pt x="32" y="22"/>
                    <a:pt x="28" y="28"/>
                  </a:cubicBezTo>
                  <a:cubicBezTo>
                    <a:pt x="23" y="35"/>
                    <a:pt x="19" y="44"/>
                    <a:pt x="17" y="53"/>
                  </a:cubicBezTo>
                  <a:cubicBezTo>
                    <a:pt x="14" y="68"/>
                    <a:pt x="20" y="68"/>
                    <a:pt x="20" y="74"/>
                  </a:cubicBezTo>
                  <a:cubicBezTo>
                    <a:pt x="20" y="79"/>
                    <a:pt x="11" y="89"/>
                    <a:pt x="2" y="101"/>
                  </a:cubicBezTo>
                  <a:cubicBezTo>
                    <a:pt x="0" y="104"/>
                    <a:pt x="1" y="110"/>
                    <a:pt x="7" y="110"/>
                  </a:cubicBezTo>
                  <a:cubicBezTo>
                    <a:pt x="18" y="110"/>
                    <a:pt x="18" y="110"/>
                    <a:pt x="18" y="110"/>
                  </a:cubicBezTo>
                  <a:cubicBezTo>
                    <a:pt x="25" y="110"/>
                    <a:pt x="20" y="117"/>
                    <a:pt x="19" y="118"/>
                  </a:cubicBezTo>
                  <a:cubicBezTo>
                    <a:pt x="19" y="119"/>
                    <a:pt x="22" y="122"/>
                    <a:pt x="22" y="122"/>
                  </a:cubicBezTo>
                  <a:cubicBezTo>
                    <a:pt x="22" y="122"/>
                    <a:pt x="18" y="126"/>
                    <a:pt x="20" y="129"/>
                  </a:cubicBezTo>
                  <a:cubicBezTo>
                    <a:pt x="20" y="130"/>
                    <a:pt x="26" y="129"/>
                    <a:pt x="25" y="133"/>
                  </a:cubicBezTo>
                  <a:cubicBezTo>
                    <a:pt x="21" y="150"/>
                    <a:pt x="30" y="152"/>
                    <a:pt x="35" y="152"/>
                  </a:cubicBezTo>
                  <a:cubicBezTo>
                    <a:pt x="38" y="152"/>
                    <a:pt x="41" y="152"/>
                    <a:pt x="44" y="151"/>
                  </a:cubicBezTo>
                  <a:cubicBezTo>
                    <a:pt x="46" y="150"/>
                    <a:pt x="49" y="150"/>
                    <a:pt x="51" y="150"/>
                  </a:cubicBezTo>
                  <a:cubicBezTo>
                    <a:pt x="57" y="150"/>
                    <a:pt x="61" y="153"/>
                    <a:pt x="60" y="159"/>
                  </a:cubicBezTo>
                  <a:cubicBezTo>
                    <a:pt x="58" y="164"/>
                    <a:pt x="58" y="167"/>
                    <a:pt x="58" y="171"/>
                  </a:cubicBezTo>
                  <a:cubicBezTo>
                    <a:pt x="57" y="175"/>
                    <a:pt x="49" y="191"/>
                    <a:pt x="49" y="191"/>
                  </a:cubicBezTo>
                  <a:cubicBezTo>
                    <a:pt x="49" y="191"/>
                    <a:pt x="62" y="182"/>
                    <a:pt x="89" y="171"/>
                  </a:cubicBezTo>
                  <a:cubicBezTo>
                    <a:pt x="115" y="159"/>
                    <a:pt x="131" y="163"/>
                    <a:pt x="131" y="163"/>
                  </a:cubicBezTo>
                  <a:cubicBezTo>
                    <a:pt x="131" y="163"/>
                    <a:pt x="118" y="132"/>
                    <a:pt x="130" y="112"/>
                  </a:cubicBezTo>
                  <a:close/>
                  <a:moveTo>
                    <a:pt x="104" y="76"/>
                  </a:moveTo>
                  <a:cubicBezTo>
                    <a:pt x="103" y="75"/>
                    <a:pt x="102" y="73"/>
                    <a:pt x="101" y="72"/>
                  </a:cubicBezTo>
                  <a:cubicBezTo>
                    <a:pt x="70" y="114"/>
                    <a:pt x="70" y="114"/>
                    <a:pt x="70" y="114"/>
                  </a:cubicBezTo>
                  <a:cubicBezTo>
                    <a:pt x="76" y="78"/>
                    <a:pt x="76" y="78"/>
                    <a:pt x="76" y="78"/>
                  </a:cubicBezTo>
                  <a:cubicBezTo>
                    <a:pt x="63" y="78"/>
                    <a:pt x="63" y="78"/>
                    <a:pt x="63" y="78"/>
                  </a:cubicBezTo>
                  <a:cubicBezTo>
                    <a:pt x="68" y="59"/>
                    <a:pt x="68" y="59"/>
                    <a:pt x="68" y="59"/>
                  </a:cubicBezTo>
                  <a:cubicBezTo>
                    <a:pt x="66" y="59"/>
                    <a:pt x="64" y="59"/>
                    <a:pt x="62" y="59"/>
                  </a:cubicBezTo>
                  <a:cubicBezTo>
                    <a:pt x="37" y="62"/>
                    <a:pt x="30" y="36"/>
                    <a:pt x="49" y="22"/>
                  </a:cubicBezTo>
                  <a:cubicBezTo>
                    <a:pt x="49" y="21"/>
                    <a:pt x="49" y="21"/>
                    <a:pt x="49" y="21"/>
                  </a:cubicBezTo>
                  <a:cubicBezTo>
                    <a:pt x="49" y="21"/>
                    <a:pt x="49" y="21"/>
                    <a:pt x="49" y="21"/>
                  </a:cubicBezTo>
                  <a:cubicBezTo>
                    <a:pt x="49" y="21"/>
                    <a:pt x="49" y="21"/>
                    <a:pt x="49" y="21"/>
                  </a:cubicBezTo>
                  <a:cubicBezTo>
                    <a:pt x="50" y="21"/>
                    <a:pt x="50" y="21"/>
                    <a:pt x="50" y="21"/>
                  </a:cubicBezTo>
                  <a:cubicBezTo>
                    <a:pt x="59" y="14"/>
                    <a:pt x="70" y="11"/>
                    <a:pt x="82" y="11"/>
                  </a:cubicBezTo>
                  <a:cubicBezTo>
                    <a:pt x="106" y="11"/>
                    <a:pt x="127" y="26"/>
                    <a:pt x="135" y="48"/>
                  </a:cubicBezTo>
                  <a:cubicBezTo>
                    <a:pt x="138" y="57"/>
                    <a:pt x="138" y="63"/>
                    <a:pt x="135" y="70"/>
                  </a:cubicBezTo>
                  <a:cubicBezTo>
                    <a:pt x="130" y="82"/>
                    <a:pt x="108" y="83"/>
                    <a:pt x="104" y="76"/>
                  </a:cubicBezTo>
                  <a:close/>
                  <a:moveTo>
                    <a:pt x="90" y="61"/>
                  </a:moveTo>
                  <a:cubicBezTo>
                    <a:pt x="103" y="61"/>
                    <a:pt x="103" y="61"/>
                    <a:pt x="103" y="61"/>
                  </a:cubicBezTo>
                  <a:cubicBezTo>
                    <a:pt x="75" y="102"/>
                    <a:pt x="75" y="102"/>
                    <a:pt x="75" y="102"/>
                  </a:cubicBezTo>
                  <a:cubicBezTo>
                    <a:pt x="81" y="74"/>
                    <a:pt x="81" y="74"/>
                    <a:pt x="81" y="74"/>
                  </a:cubicBezTo>
                  <a:cubicBezTo>
                    <a:pt x="68" y="74"/>
                    <a:pt x="68" y="74"/>
                    <a:pt x="68" y="74"/>
                  </a:cubicBezTo>
                  <a:cubicBezTo>
                    <a:pt x="76" y="40"/>
                    <a:pt x="76" y="40"/>
                    <a:pt x="76" y="40"/>
                  </a:cubicBezTo>
                  <a:cubicBezTo>
                    <a:pt x="97" y="40"/>
                    <a:pt x="97" y="40"/>
                    <a:pt x="97" y="40"/>
                  </a:cubicBezTo>
                  <a:lnTo>
                    <a:pt x="90" y="61"/>
                  </a:lnTo>
                  <a:close/>
                </a:path>
              </a:pathLst>
            </a:custGeom>
            <a:solidFill>
              <a:schemeClr val="accent1"/>
            </a:solidFill>
            <a:ln>
              <a:noFill/>
            </a:ln>
          </p:spPr>
          <p:txBody>
            <a:bodyPr anchor="ctr"/>
            <a:lstStyle/>
            <a:p>
              <a:pPr algn="ctr"/>
              <a:endParaRPr>
                <a:latin typeface="Calibri" panose="020F0502020204030204" pitchFamily="34" charset="0"/>
              </a:endParaRPr>
            </a:p>
          </p:txBody>
        </p:sp>
        <p:sp>
          <p:nvSpPr>
            <p:cNvPr id="12" name="Freeform: Shape 3">
              <a:extLst>
                <a:ext uri="{FF2B5EF4-FFF2-40B4-BE49-F238E27FC236}">
                  <a16:creationId xmlns:a16="http://schemas.microsoft.com/office/drawing/2014/main" id="{0BD6B1BA-B0ED-4F4C-B3F4-81040EB1F13F}"/>
                </a:ext>
              </a:extLst>
            </p:cNvPr>
            <p:cNvSpPr/>
            <p:nvPr/>
          </p:nvSpPr>
          <p:spPr bwMode="auto">
            <a:xfrm>
              <a:off x="4655249" y="2104199"/>
              <a:ext cx="520028" cy="411005"/>
            </a:xfrm>
            <a:custGeom>
              <a:avLst/>
              <a:gdLst>
                <a:gd name="T0" fmla="*/ 41 w 228"/>
                <a:gd name="T1" fmla="*/ 93 h 180"/>
                <a:gd name="T2" fmla="*/ 74 w 228"/>
                <a:gd name="T3" fmla="*/ 131 h 180"/>
                <a:gd name="T4" fmla="*/ 86 w 228"/>
                <a:gd name="T5" fmla="*/ 128 h 180"/>
                <a:gd name="T6" fmla="*/ 75 w 228"/>
                <a:gd name="T7" fmla="*/ 93 h 180"/>
                <a:gd name="T8" fmla="*/ 116 w 228"/>
                <a:gd name="T9" fmla="*/ 115 h 180"/>
                <a:gd name="T10" fmla="*/ 123 w 228"/>
                <a:gd name="T11" fmla="*/ 93 h 180"/>
                <a:gd name="T12" fmla="*/ 163 w 228"/>
                <a:gd name="T13" fmla="*/ 86 h 180"/>
                <a:gd name="T14" fmla="*/ 123 w 228"/>
                <a:gd name="T15" fmla="*/ 56 h 180"/>
                <a:gd name="T16" fmla="*/ 164 w 228"/>
                <a:gd name="T17" fmla="*/ 86 h 180"/>
                <a:gd name="T18" fmla="*/ 165 w 228"/>
                <a:gd name="T19" fmla="*/ 48 h 180"/>
                <a:gd name="T20" fmla="*/ 187 w 228"/>
                <a:gd name="T21" fmla="*/ 49 h 180"/>
                <a:gd name="T22" fmla="*/ 120 w 228"/>
                <a:gd name="T23" fmla="*/ 0 h 180"/>
                <a:gd name="T24" fmla="*/ 45 w 228"/>
                <a:gd name="T25" fmla="*/ 139 h 180"/>
                <a:gd name="T26" fmla="*/ 177 w 228"/>
                <a:gd name="T27" fmla="*/ 35 h 180"/>
                <a:gd name="T28" fmla="*/ 148 w 228"/>
                <a:gd name="T29" fmla="*/ 16 h 180"/>
                <a:gd name="T30" fmla="*/ 123 w 228"/>
                <a:gd name="T31" fmla="*/ 11 h 180"/>
                <a:gd name="T32" fmla="*/ 156 w 228"/>
                <a:gd name="T33" fmla="*/ 44 h 180"/>
                <a:gd name="T34" fmla="*/ 123 w 228"/>
                <a:gd name="T35" fmla="*/ 11 h 180"/>
                <a:gd name="T36" fmla="*/ 75 w 228"/>
                <a:gd name="T37" fmla="*/ 86 h 180"/>
                <a:gd name="T38" fmla="*/ 116 w 228"/>
                <a:gd name="T39" fmla="*/ 56 h 180"/>
                <a:gd name="T40" fmla="*/ 108 w 228"/>
                <a:gd name="T41" fmla="*/ 12 h 180"/>
                <a:gd name="T42" fmla="*/ 116 w 228"/>
                <a:gd name="T43" fmla="*/ 48 h 180"/>
                <a:gd name="T44" fmla="*/ 108 w 228"/>
                <a:gd name="T45" fmla="*/ 12 h 180"/>
                <a:gd name="T46" fmla="*/ 76 w 228"/>
                <a:gd name="T47" fmla="*/ 41 h 180"/>
                <a:gd name="T48" fmla="*/ 91 w 228"/>
                <a:gd name="T49" fmla="*/ 16 h 180"/>
                <a:gd name="T50" fmla="*/ 74 w 228"/>
                <a:gd name="T51" fmla="*/ 48 h 180"/>
                <a:gd name="T52" fmla="*/ 41 w 228"/>
                <a:gd name="T53" fmla="*/ 86 h 180"/>
                <a:gd name="T54" fmla="*/ 199 w 228"/>
                <a:gd name="T55" fmla="*/ 106 h 180"/>
                <a:gd name="T56" fmla="*/ 181 w 228"/>
                <a:gd name="T57" fmla="*/ 139 h 180"/>
                <a:gd name="T58" fmla="*/ 167 w 228"/>
                <a:gd name="T59" fmla="*/ 126 h 180"/>
                <a:gd name="T60" fmla="*/ 156 w 228"/>
                <a:gd name="T61" fmla="*/ 136 h 180"/>
                <a:gd name="T62" fmla="*/ 123 w 228"/>
                <a:gd name="T63" fmla="*/ 169 h 180"/>
                <a:gd name="T64" fmla="*/ 116 w 228"/>
                <a:gd name="T65" fmla="*/ 148 h 180"/>
                <a:gd name="T66" fmla="*/ 108 w 228"/>
                <a:gd name="T67" fmla="*/ 168 h 180"/>
                <a:gd name="T68" fmla="*/ 87 w 228"/>
                <a:gd name="T69" fmla="*/ 158 h 180"/>
                <a:gd name="T70" fmla="*/ 82 w 228"/>
                <a:gd name="T71" fmla="*/ 159 h 180"/>
                <a:gd name="T72" fmla="*/ 120 w 228"/>
                <a:gd name="T73" fmla="*/ 180 h 180"/>
                <a:gd name="T74" fmla="*/ 205 w 228"/>
                <a:gd name="T75" fmla="*/ 106 h 180"/>
                <a:gd name="T76" fmla="*/ 148 w 228"/>
                <a:gd name="T77" fmla="*/ 163 h 180"/>
                <a:gd name="T78" fmla="*/ 177 w 228"/>
                <a:gd name="T79" fmla="*/ 144 h 180"/>
                <a:gd name="T80" fmla="*/ 228 w 228"/>
                <a:gd name="T81" fmla="*/ 75 h 180"/>
                <a:gd name="T82" fmla="*/ 198 w 228"/>
                <a:gd name="T83" fmla="*/ 97 h 180"/>
                <a:gd name="T84" fmla="*/ 26 w 228"/>
                <a:gd name="T85" fmla="*/ 157 h 180"/>
                <a:gd name="T86" fmla="*/ 31 w 228"/>
                <a:gd name="T87" fmla="*/ 148 h 180"/>
                <a:gd name="T88" fmla="*/ 183 w 228"/>
                <a:gd name="T89" fmla="*/ 81 h 180"/>
                <a:gd name="T90" fmla="*/ 205 w 228"/>
                <a:gd name="T91" fmla="*/ 5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 h="180">
                  <a:moveTo>
                    <a:pt x="57" y="137"/>
                  </a:moveTo>
                  <a:cubicBezTo>
                    <a:pt x="47" y="125"/>
                    <a:pt x="42" y="110"/>
                    <a:pt x="41" y="93"/>
                  </a:cubicBezTo>
                  <a:cubicBezTo>
                    <a:pt x="68" y="93"/>
                    <a:pt x="68" y="93"/>
                    <a:pt x="68" y="93"/>
                  </a:cubicBezTo>
                  <a:cubicBezTo>
                    <a:pt x="68" y="107"/>
                    <a:pt x="70" y="120"/>
                    <a:pt x="74" y="131"/>
                  </a:cubicBezTo>
                  <a:cubicBezTo>
                    <a:pt x="72" y="132"/>
                    <a:pt x="70" y="133"/>
                    <a:pt x="68" y="134"/>
                  </a:cubicBezTo>
                  <a:cubicBezTo>
                    <a:pt x="74" y="132"/>
                    <a:pt x="80" y="130"/>
                    <a:pt x="86" y="128"/>
                  </a:cubicBezTo>
                  <a:cubicBezTo>
                    <a:pt x="84" y="128"/>
                    <a:pt x="83" y="129"/>
                    <a:pt x="81" y="129"/>
                  </a:cubicBezTo>
                  <a:cubicBezTo>
                    <a:pt x="78" y="119"/>
                    <a:pt x="75" y="106"/>
                    <a:pt x="75" y="93"/>
                  </a:cubicBezTo>
                  <a:cubicBezTo>
                    <a:pt x="116" y="93"/>
                    <a:pt x="116" y="93"/>
                    <a:pt x="116" y="93"/>
                  </a:cubicBezTo>
                  <a:cubicBezTo>
                    <a:pt x="116" y="115"/>
                    <a:pt x="116" y="115"/>
                    <a:pt x="116" y="115"/>
                  </a:cubicBezTo>
                  <a:cubicBezTo>
                    <a:pt x="119" y="114"/>
                    <a:pt x="121" y="113"/>
                    <a:pt x="123" y="112"/>
                  </a:cubicBezTo>
                  <a:cubicBezTo>
                    <a:pt x="123" y="93"/>
                    <a:pt x="123" y="93"/>
                    <a:pt x="123" y="93"/>
                  </a:cubicBezTo>
                  <a:cubicBezTo>
                    <a:pt x="153" y="93"/>
                    <a:pt x="153" y="93"/>
                    <a:pt x="153" y="93"/>
                  </a:cubicBezTo>
                  <a:cubicBezTo>
                    <a:pt x="157" y="91"/>
                    <a:pt x="160" y="89"/>
                    <a:pt x="163" y="86"/>
                  </a:cubicBezTo>
                  <a:cubicBezTo>
                    <a:pt x="123" y="86"/>
                    <a:pt x="123" y="86"/>
                    <a:pt x="123" y="86"/>
                  </a:cubicBezTo>
                  <a:cubicBezTo>
                    <a:pt x="123" y="56"/>
                    <a:pt x="123" y="56"/>
                    <a:pt x="123" y="56"/>
                  </a:cubicBezTo>
                  <a:cubicBezTo>
                    <a:pt x="136" y="55"/>
                    <a:pt x="148" y="54"/>
                    <a:pt x="159" y="50"/>
                  </a:cubicBezTo>
                  <a:cubicBezTo>
                    <a:pt x="162" y="61"/>
                    <a:pt x="164" y="73"/>
                    <a:pt x="164" y="86"/>
                  </a:cubicBezTo>
                  <a:cubicBezTo>
                    <a:pt x="167" y="84"/>
                    <a:pt x="169" y="82"/>
                    <a:pt x="171" y="80"/>
                  </a:cubicBezTo>
                  <a:cubicBezTo>
                    <a:pt x="170" y="69"/>
                    <a:pt x="168" y="58"/>
                    <a:pt x="165" y="48"/>
                  </a:cubicBezTo>
                  <a:cubicBezTo>
                    <a:pt x="171" y="46"/>
                    <a:pt x="177" y="44"/>
                    <a:pt x="181" y="41"/>
                  </a:cubicBezTo>
                  <a:cubicBezTo>
                    <a:pt x="184" y="44"/>
                    <a:pt x="185" y="46"/>
                    <a:pt x="187" y="49"/>
                  </a:cubicBezTo>
                  <a:cubicBezTo>
                    <a:pt x="190" y="47"/>
                    <a:pt x="194" y="46"/>
                    <a:pt x="197" y="45"/>
                  </a:cubicBezTo>
                  <a:cubicBezTo>
                    <a:pt x="182" y="18"/>
                    <a:pt x="153" y="0"/>
                    <a:pt x="120" y="0"/>
                  </a:cubicBezTo>
                  <a:cubicBezTo>
                    <a:pt x="70" y="0"/>
                    <a:pt x="30" y="40"/>
                    <a:pt x="30" y="90"/>
                  </a:cubicBezTo>
                  <a:cubicBezTo>
                    <a:pt x="30" y="108"/>
                    <a:pt x="35" y="125"/>
                    <a:pt x="45" y="139"/>
                  </a:cubicBezTo>
                  <a:cubicBezTo>
                    <a:pt x="49" y="139"/>
                    <a:pt x="52" y="138"/>
                    <a:pt x="57" y="137"/>
                  </a:cubicBezTo>
                  <a:close/>
                  <a:moveTo>
                    <a:pt x="177" y="35"/>
                  </a:moveTo>
                  <a:cubicBezTo>
                    <a:pt x="172" y="38"/>
                    <a:pt x="168" y="40"/>
                    <a:pt x="163" y="41"/>
                  </a:cubicBezTo>
                  <a:cubicBezTo>
                    <a:pt x="159" y="31"/>
                    <a:pt x="154" y="23"/>
                    <a:pt x="148" y="16"/>
                  </a:cubicBezTo>
                  <a:cubicBezTo>
                    <a:pt x="159" y="20"/>
                    <a:pt x="169" y="27"/>
                    <a:pt x="177" y="35"/>
                  </a:cubicBezTo>
                  <a:close/>
                  <a:moveTo>
                    <a:pt x="123" y="11"/>
                  </a:moveTo>
                  <a:cubicBezTo>
                    <a:pt x="126" y="11"/>
                    <a:pt x="128" y="11"/>
                    <a:pt x="131" y="12"/>
                  </a:cubicBezTo>
                  <a:cubicBezTo>
                    <a:pt x="141" y="17"/>
                    <a:pt x="150" y="28"/>
                    <a:pt x="156" y="44"/>
                  </a:cubicBezTo>
                  <a:cubicBezTo>
                    <a:pt x="146" y="46"/>
                    <a:pt x="135" y="48"/>
                    <a:pt x="123" y="48"/>
                  </a:cubicBezTo>
                  <a:lnTo>
                    <a:pt x="123" y="11"/>
                  </a:lnTo>
                  <a:close/>
                  <a:moveTo>
                    <a:pt x="116" y="86"/>
                  </a:moveTo>
                  <a:cubicBezTo>
                    <a:pt x="75" y="86"/>
                    <a:pt x="75" y="86"/>
                    <a:pt x="75" y="86"/>
                  </a:cubicBezTo>
                  <a:cubicBezTo>
                    <a:pt x="75" y="73"/>
                    <a:pt x="78" y="61"/>
                    <a:pt x="81" y="50"/>
                  </a:cubicBezTo>
                  <a:cubicBezTo>
                    <a:pt x="92" y="54"/>
                    <a:pt x="104" y="55"/>
                    <a:pt x="116" y="56"/>
                  </a:cubicBezTo>
                  <a:lnTo>
                    <a:pt x="116" y="86"/>
                  </a:lnTo>
                  <a:close/>
                  <a:moveTo>
                    <a:pt x="108" y="12"/>
                  </a:moveTo>
                  <a:cubicBezTo>
                    <a:pt x="111" y="11"/>
                    <a:pt x="113" y="11"/>
                    <a:pt x="116" y="11"/>
                  </a:cubicBezTo>
                  <a:cubicBezTo>
                    <a:pt x="116" y="48"/>
                    <a:pt x="116" y="48"/>
                    <a:pt x="116" y="48"/>
                  </a:cubicBezTo>
                  <a:cubicBezTo>
                    <a:pt x="104" y="48"/>
                    <a:pt x="93" y="46"/>
                    <a:pt x="83" y="44"/>
                  </a:cubicBezTo>
                  <a:cubicBezTo>
                    <a:pt x="89" y="28"/>
                    <a:pt x="98" y="17"/>
                    <a:pt x="108" y="12"/>
                  </a:cubicBezTo>
                  <a:close/>
                  <a:moveTo>
                    <a:pt x="91" y="16"/>
                  </a:moveTo>
                  <a:cubicBezTo>
                    <a:pt x="85" y="23"/>
                    <a:pt x="80" y="31"/>
                    <a:pt x="76" y="41"/>
                  </a:cubicBezTo>
                  <a:cubicBezTo>
                    <a:pt x="72" y="40"/>
                    <a:pt x="67" y="38"/>
                    <a:pt x="63" y="35"/>
                  </a:cubicBezTo>
                  <a:cubicBezTo>
                    <a:pt x="71" y="27"/>
                    <a:pt x="80" y="20"/>
                    <a:pt x="91" y="16"/>
                  </a:cubicBezTo>
                  <a:close/>
                  <a:moveTo>
                    <a:pt x="58" y="41"/>
                  </a:moveTo>
                  <a:cubicBezTo>
                    <a:pt x="63" y="44"/>
                    <a:pt x="68" y="46"/>
                    <a:pt x="74" y="48"/>
                  </a:cubicBezTo>
                  <a:cubicBezTo>
                    <a:pt x="70" y="60"/>
                    <a:pt x="68" y="73"/>
                    <a:pt x="68" y="86"/>
                  </a:cubicBezTo>
                  <a:cubicBezTo>
                    <a:pt x="41" y="86"/>
                    <a:pt x="41" y="86"/>
                    <a:pt x="41" y="86"/>
                  </a:cubicBezTo>
                  <a:cubicBezTo>
                    <a:pt x="42" y="69"/>
                    <a:pt x="48" y="53"/>
                    <a:pt x="58" y="41"/>
                  </a:cubicBezTo>
                  <a:close/>
                  <a:moveTo>
                    <a:pt x="199" y="106"/>
                  </a:moveTo>
                  <a:cubicBezTo>
                    <a:pt x="198" y="106"/>
                    <a:pt x="197" y="107"/>
                    <a:pt x="196" y="108"/>
                  </a:cubicBezTo>
                  <a:cubicBezTo>
                    <a:pt x="194" y="119"/>
                    <a:pt x="189" y="130"/>
                    <a:pt x="181" y="139"/>
                  </a:cubicBezTo>
                  <a:cubicBezTo>
                    <a:pt x="177" y="136"/>
                    <a:pt x="171" y="134"/>
                    <a:pt x="165" y="131"/>
                  </a:cubicBezTo>
                  <a:cubicBezTo>
                    <a:pt x="166" y="130"/>
                    <a:pt x="166" y="128"/>
                    <a:pt x="167" y="126"/>
                  </a:cubicBezTo>
                  <a:cubicBezTo>
                    <a:pt x="161" y="129"/>
                    <a:pt x="156" y="132"/>
                    <a:pt x="150" y="135"/>
                  </a:cubicBezTo>
                  <a:cubicBezTo>
                    <a:pt x="152" y="135"/>
                    <a:pt x="154" y="136"/>
                    <a:pt x="156" y="136"/>
                  </a:cubicBezTo>
                  <a:cubicBezTo>
                    <a:pt x="150" y="152"/>
                    <a:pt x="141" y="163"/>
                    <a:pt x="131" y="168"/>
                  </a:cubicBezTo>
                  <a:cubicBezTo>
                    <a:pt x="128" y="168"/>
                    <a:pt x="126" y="169"/>
                    <a:pt x="123" y="169"/>
                  </a:cubicBezTo>
                  <a:cubicBezTo>
                    <a:pt x="123" y="146"/>
                    <a:pt x="123" y="146"/>
                    <a:pt x="123" y="146"/>
                  </a:cubicBezTo>
                  <a:cubicBezTo>
                    <a:pt x="121" y="147"/>
                    <a:pt x="118" y="147"/>
                    <a:pt x="116" y="148"/>
                  </a:cubicBezTo>
                  <a:cubicBezTo>
                    <a:pt x="116" y="169"/>
                    <a:pt x="116" y="169"/>
                    <a:pt x="116" y="169"/>
                  </a:cubicBezTo>
                  <a:cubicBezTo>
                    <a:pt x="113" y="169"/>
                    <a:pt x="111" y="168"/>
                    <a:pt x="108" y="168"/>
                  </a:cubicBezTo>
                  <a:cubicBezTo>
                    <a:pt x="103" y="165"/>
                    <a:pt x="98" y="161"/>
                    <a:pt x="94" y="156"/>
                  </a:cubicBezTo>
                  <a:cubicBezTo>
                    <a:pt x="91" y="156"/>
                    <a:pt x="89" y="157"/>
                    <a:pt x="87" y="158"/>
                  </a:cubicBezTo>
                  <a:cubicBezTo>
                    <a:pt x="88" y="160"/>
                    <a:pt x="90" y="162"/>
                    <a:pt x="91" y="163"/>
                  </a:cubicBezTo>
                  <a:cubicBezTo>
                    <a:pt x="88" y="162"/>
                    <a:pt x="85" y="161"/>
                    <a:pt x="82" y="159"/>
                  </a:cubicBezTo>
                  <a:cubicBezTo>
                    <a:pt x="77" y="160"/>
                    <a:pt x="72" y="161"/>
                    <a:pt x="67" y="162"/>
                  </a:cubicBezTo>
                  <a:cubicBezTo>
                    <a:pt x="82" y="173"/>
                    <a:pt x="100" y="180"/>
                    <a:pt x="120" y="180"/>
                  </a:cubicBezTo>
                  <a:cubicBezTo>
                    <a:pt x="164" y="180"/>
                    <a:pt x="200" y="148"/>
                    <a:pt x="208" y="106"/>
                  </a:cubicBezTo>
                  <a:cubicBezTo>
                    <a:pt x="207" y="106"/>
                    <a:pt x="206" y="106"/>
                    <a:pt x="205" y="106"/>
                  </a:cubicBezTo>
                  <a:cubicBezTo>
                    <a:pt x="203" y="106"/>
                    <a:pt x="201" y="106"/>
                    <a:pt x="199" y="106"/>
                  </a:cubicBezTo>
                  <a:close/>
                  <a:moveTo>
                    <a:pt x="148" y="163"/>
                  </a:moveTo>
                  <a:cubicBezTo>
                    <a:pt x="154" y="157"/>
                    <a:pt x="159" y="148"/>
                    <a:pt x="163" y="138"/>
                  </a:cubicBezTo>
                  <a:cubicBezTo>
                    <a:pt x="168" y="140"/>
                    <a:pt x="172" y="142"/>
                    <a:pt x="177" y="144"/>
                  </a:cubicBezTo>
                  <a:cubicBezTo>
                    <a:pt x="169" y="153"/>
                    <a:pt x="159" y="159"/>
                    <a:pt x="148" y="163"/>
                  </a:cubicBezTo>
                  <a:close/>
                  <a:moveTo>
                    <a:pt x="228" y="75"/>
                  </a:moveTo>
                  <a:cubicBezTo>
                    <a:pt x="228" y="88"/>
                    <a:pt x="218" y="98"/>
                    <a:pt x="205" y="98"/>
                  </a:cubicBezTo>
                  <a:cubicBezTo>
                    <a:pt x="202" y="98"/>
                    <a:pt x="200" y="98"/>
                    <a:pt x="198" y="97"/>
                  </a:cubicBezTo>
                  <a:cubicBezTo>
                    <a:pt x="182" y="109"/>
                    <a:pt x="162" y="121"/>
                    <a:pt x="138" y="131"/>
                  </a:cubicBezTo>
                  <a:cubicBezTo>
                    <a:pt x="88" y="153"/>
                    <a:pt x="41" y="161"/>
                    <a:pt x="26" y="157"/>
                  </a:cubicBezTo>
                  <a:cubicBezTo>
                    <a:pt x="0" y="151"/>
                    <a:pt x="31" y="122"/>
                    <a:pt x="31" y="122"/>
                  </a:cubicBezTo>
                  <a:cubicBezTo>
                    <a:pt x="31" y="122"/>
                    <a:pt x="15" y="148"/>
                    <a:pt x="31" y="148"/>
                  </a:cubicBezTo>
                  <a:cubicBezTo>
                    <a:pt x="55" y="149"/>
                    <a:pt x="103" y="132"/>
                    <a:pt x="131" y="117"/>
                  </a:cubicBezTo>
                  <a:cubicBezTo>
                    <a:pt x="153" y="104"/>
                    <a:pt x="170" y="92"/>
                    <a:pt x="183" y="81"/>
                  </a:cubicBezTo>
                  <a:cubicBezTo>
                    <a:pt x="182" y="79"/>
                    <a:pt x="182" y="77"/>
                    <a:pt x="182" y="75"/>
                  </a:cubicBezTo>
                  <a:cubicBezTo>
                    <a:pt x="182" y="62"/>
                    <a:pt x="192" y="52"/>
                    <a:pt x="205" y="52"/>
                  </a:cubicBezTo>
                  <a:cubicBezTo>
                    <a:pt x="218" y="52"/>
                    <a:pt x="228" y="62"/>
                    <a:pt x="228" y="75"/>
                  </a:cubicBezTo>
                  <a:close/>
                </a:path>
              </a:pathLst>
            </a:custGeom>
            <a:solidFill>
              <a:schemeClr val="accent2"/>
            </a:solidFill>
            <a:ln>
              <a:noFill/>
            </a:ln>
          </p:spPr>
          <p:txBody>
            <a:bodyPr anchor="ctr"/>
            <a:lstStyle/>
            <a:p>
              <a:pPr algn="ctr"/>
              <a:endParaRPr>
                <a:latin typeface="Calibri" panose="020F0502020204030204" pitchFamily="34" charset="0"/>
              </a:endParaRPr>
            </a:p>
          </p:txBody>
        </p:sp>
        <p:sp>
          <p:nvSpPr>
            <p:cNvPr id="13" name="Freeform: Shape 4">
              <a:extLst>
                <a:ext uri="{FF2B5EF4-FFF2-40B4-BE49-F238E27FC236}">
                  <a16:creationId xmlns:a16="http://schemas.microsoft.com/office/drawing/2014/main" id="{17C01D7F-82B1-48DD-BD45-4057279C1E08}"/>
                </a:ext>
              </a:extLst>
            </p:cNvPr>
            <p:cNvSpPr/>
            <p:nvPr/>
          </p:nvSpPr>
          <p:spPr bwMode="auto">
            <a:xfrm>
              <a:off x="7950606" y="2127162"/>
              <a:ext cx="366829" cy="365078"/>
            </a:xfrm>
            <a:custGeom>
              <a:avLst/>
              <a:gdLst>
                <a:gd name="T0" fmla="*/ 149 w 177"/>
                <a:gd name="T1" fmla="*/ 6 h 176"/>
                <a:gd name="T2" fmla="*/ 15 w 177"/>
                <a:gd name="T3" fmla="*/ 122 h 176"/>
                <a:gd name="T4" fmla="*/ 7 w 177"/>
                <a:gd name="T5" fmla="*/ 154 h 176"/>
                <a:gd name="T6" fmla="*/ 9 w 177"/>
                <a:gd name="T7" fmla="*/ 174 h 176"/>
                <a:gd name="T8" fmla="*/ 54 w 177"/>
                <a:gd name="T9" fmla="*/ 162 h 176"/>
                <a:gd name="T10" fmla="*/ 171 w 177"/>
                <a:gd name="T11" fmla="*/ 45 h 176"/>
                <a:gd name="T12" fmla="*/ 44 w 177"/>
                <a:gd name="T13" fmla="*/ 157 h 176"/>
                <a:gd name="T14" fmla="*/ 15 w 177"/>
                <a:gd name="T15" fmla="*/ 151 h 176"/>
                <a:gd name="T16" fmla="*/ 21 w 177"/>
                <a:gd name="T17" fmla="*/ 128 h 176"/>
                <a:gd name="T18" fmla="*/ 44 w 177"/>
                <a:gd name="T19" fmla="*/ 157 h 176"/>
                <a:gd name="T20" fmla="*/ 25 w 177"/>
                <a:gd name="T21" fmla="*/ 122 h 176"/>
                <a:gd name="T22" fmla="*/ 110 w 177"/>
                <a:gd name="T23" fmla="*/ 47 h 176"/>
                <a:gd name="T24" fmla="*/ 54 w 177"/>
                <a:gd name="T25" fmla="*/ 152 h 176"/>
                <a:gd name="T26" fmla="*/ 153 w 177"/>
                <a:gd name="T27" fmla="*/ 53 h 176"/>
                <a:gd name="T28" fmla="*/ 163 w 177"/>
                <a:gd name="T29" fmla="*/ 40 h 176"/>
                <a:gd name="T30" fmla="*/ 161 w 177"/>
                <a:gd name="T31" fmla="*/ 29 h 176"/>
                <a:gd name="T32" fmla="*/ 160 w 177"/>
                <a:gd name="T33" fmla="*/ 35 h 176"/>
                <a:gd name="T34" fmla="*/ 148 w 177"/>
                <a:gd name="T35" fmla="*/ 48 h 176"/>
                <a:gd name="T36" fmla="*/ 137 w 177"/>
                <a:gd name="T37" fmla="*/ 11 h 176"/>
                <a:gd name="T38" fmla="*/ 166 w 177"/>
                <a:gd name="T39" fmla="*/ 32 h 176"/>
                <a:gd name="T40" fmla="*/ 6 w 177"/>
                <a:gd name="T41" fmla="*/ 46 h 176"/>
                <a:gd name="T42" fmla="*/ 6 w 177"/>
                <a:gd name="T43" fmla="*/ 36 h 176"/>
                <a:gd name="T44" fmla="*/ 42 w 177"/>
                <a:gd name="T45" fmla="*/ 0 h 176"/>
                <a:gd name="T46" fmla="*/ 86 w 177"/>
                <a:gd name="T47" fmla="*/ 44 h 176"/>
                <a:gd name="T48" fmla="*/ 80 w 177"/>
                <a:gd name="T49" fmla="*/ 49 h 176"/>
                <a:gd name="T50" fmla="*/ 71 w 177"/>
                <a:gd name="T51" fmla="*/ 53 h 176"/>
                <a:gd name="T52" fmla="*/ 73 w 177"/>
                <a:gd name="T53" fmla="*/ 41 h 176"/>
                <a:gd name="T54" fmla="*/ 63 w 177"/>
                <a:gd name="T55" fmla="*/ 46 h 176"/>
                <a:gd name="T56" fmla="*/ 65 w 177"/>
                <a:gd name="T57" fmla="*/ 34 h 176"/>
                <a:gd name="T58" fmla="*/ 56 w 177"/>
                <a:gd name="T59" fmla="*/ 38 h 176"/>
                <a:gd name="T60" fmla="*/ 58 w 177"/>
                <a:gd name="T61" fmla="*/ 27 h 176"/>
                <a:gd name="T62" fmla="*/ 49 w 177"/>
                <a:gd name="T63" fmla="*/ 31 h 176"/>
                <a:gd name="T64" fmla="*/ 52 w 177"/>
                <a:gd name="T65" fmla="*/ 21 h 176"/>
                <a:gd name="T66" fmla="*/ 35 w 177"/>
                <a:gd name="T67" fmla="*/ 28 h 176"/>
                <a:gd name="T68" fmla="*/ 42 w 177"/>
                <a:gd name="T69" fmla="*/ 10 h 176"/>
                <a:gd name="T70" fmla="*/ 57 w 177"/>
                <a:gd name="T71" fmla="*/ 73 h 176"/>
                <a:gd name="T72" fmla="*/ 6 w 177"/>
                <a:gd name="T73" fmla="*/ 46 h 176"/>
                <a:gd name="T74" fmla="*/ 172 w 177"/>
                <a:gd name="T75" fmla="*/ 140 h 176"/>
                <a:gd name="T76" fmla="*/ 136 w 177"/>
                <a:gd name="T77" fmla="*/ 176 h 176"/>
                <a:gd name="T78" fmla="*/ 92 w 177"/>
                <a:gd name="T79" fmla="*/ 132 h 176"/>
                <a:gd name="T80" fmla="*/ 143 w 177"/>
                <a:gd name="T81" fmla="*/ 159 h 176"/>
                <a:gd name="T82" fmla="*/ 161 w 177"/>
                <a:gd name="T83" fmla="*/ 130 h 176"/>
                <a:gd name="T84" fmla="*/ 144 w 177"/>
                <a:gd name="T85" fmla="*/ 136 h 176"/>
                <a:gd name="T86" fmla="*/ 153 w 177"/>
                <a:gd name="T87" fmla="*/ 121 h 176"/>
                <a:gd name="T88" fmla="*/ 143 w 177"/>
                <a:gd name="T89" fmla="*/ 125 h 176"/>
                <a:gd name="T90" fmla="*/ 145 w 177"/>
                <a:gd name="T91" fmla="*/ 114 h 176"/>
                <a:gd name="T92" fmla="*/ 136 w 177"/>
                <a:gd name="T93" fmla="*/ 118 h 176"/>
                <a:gd name="T94" fmla="*/ 138 w 177"/>
                <a:gd name="T95" fmla="*/ 107 h 176"/>
                <a:gd name="T96" fmla="*/ 129 w 177"/>
                <a:gd name="T97" fmla="*/ 111 h 176"/>
                <a:gd name="T98" fmla="*/ 131 w 177"/>
                <a:gd name="T99" fmla="*/ 99 h 176"/>
                <a:gd name="T100" fmla="*/ 121 w 177"/>
                <a:gd name="T101" fmla="*/ 104 h 176"/>
                <a:gd name="T102" fmla="*/ 128 w 177"/>
                <a:gd name="T103" fmla="*/ 96 h 176"/>
                <a:gd name="T104" fmla="*/ 172 w 177"/>
                <a:gd name="T105" fmla="*/ 13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7" h="176">
                  <a:moveTo>
                    <a:pt x="171" y="27"/>
                  </a:moveTo>
                  <a:cubicBezTo>
                    <a:pt x="149" y="6"/>
                    <a:pt x="149" y="6"/>
                    <a:pt x="149" y="6"/>
                  </a:cubicBezTo>
                  <a:cubicBezTo>
                    <a:pt x="145" y="1"/>
                    <a:pt x="137" y="1"/>
                    <a:pt x="132" y="6"/>
                  </a:cubicBezTo>
                  <a:cubicBezTo>
                    <a:pt x="15" y="122"/>
                    <a:pt x="15" y="122"/>
                    <a:pt x="15" y="122"/>
                  </a:cubicBezTo>
                  <a:cubicBezTo>
                    <a:pt x="15" y="123"/>
                    <a:pt x="15" y="123"/>
                    <a:pt x="15" y="123"/>
                  </a:cubicBezTo>
                  <a:cubicBezTo>
                    <a:pt x="15" y="123"/>
                    <a:pt x="7" y="154"/>
                    <a:pt x="7" y="154"/>
                  </a:cubicBezTo>
                  <a:cubicBezTo>
                    <a:pt x="3" y="168"/>
                    <a:pt x="3" y="168"/>
                    <a:pt x="3" y="168"/>
                  </a:cubicBezTo>
                  <a:cubicBezTo>
                    <a:pt x="2" y="173"/>
                    <a:pt x="4" y="175"/>
                    <a:pt x="9" y="174"/>
                  </a:cubicBezTo>
                  <a:cubicBezTo>
                    <a:pt x="23" y="170"/>
                    <a:pt x="23" y="170"/>
                    <a:pt x="23" y="170"/>
                  </a:cubicBezTo>
                  <a:cubicBezTo>
                    <a:pt x="23" y="170"/>
                    <a:pt x="54" y="162"/>
                    <a:pt x="54" y="162"/>
                  </a:cubicBezTo>
                  <a:cubicBezTo>
                    <a:pt x="54" y="162"/>
                    <a:pt x="54" y="162"/>
                    <a:pt x="54" y="162"/>
                  </a:cubicBezTo>
                  <a:cubicBezTo>
                    <a:pt x="171" y="45"/>
                    <a:pt x="171" y="45"/>
                    <a:pt x="171" y="45"/>
                  </a:cubicBezTo>
                  <a:cubicBezTo>
                    <a:pt x="176" y="40"/>
                    <a:pt x="176" y="32"/>
                    <a:pt x="171" y="27"/>
                  </a:cubicBezTo>
                  <a:close/>
                  <a:moveTo>
                    <a:pt x="44" y="157"/>
                  </a:moveTo>
                  <a:cubicBezTo>
                    <a:pt x="25" y="162"/>
                    <a:pt x="25" y="162"/>
                    <a:pt x="25" y="162"/>
                  </a:cubicBezTo>
                  <a:cubicBezTo>
                    <a:pt x="15" y="151"/>
                    <a:pt x="15" y="151"/>
                    <a:pt x="15" y="151"/>
                  </a:cubicBezTo>
                  <a:cubicBezTo>
                    <a:pt x="20" y="133"/>
                    <a:pt x="20" y="133"/>
                    <a:pt x="20" y="133"/>
                  </a:cubicBezTo>
                  <a:cubicBezTo>
                    <a:pt x="20" y="131"/>
                    <a:pt x="20" y="129"/>
                    <a:pt x="21" y="128"/>
                  </a:cubicBezTo>
                  <a:cubicBezTo>
                    <a:pt x="49" y="156"/>
                    <a:pt x="49" y="156"/>
                    <a:pt x="49" y="156"/>
                  </a:cubicBezTo>
                  <a:cubicBezTo>
                    <a:pt x="47" y="156"/>
                    <a:pt x="46" y="157"/>
                    <a:pt x="44" y="157"/>
                  </a:cubicBezTo>
                  <a:close/>
                  <a:moveTo>
                    <a:pt x="54" y="152"/>
                  </a:moveTo>
                  <a:cubicBezTo>
                    <a:pt x="25" y="122"/>
                    <a:pt x="25" y="122"/>
                    <a:pt x="25" y="122"/>
                  </a:cubicBezTo>
                  <a:cubicBezTo>
                    <a:pt x="105" y="42"/>
                    <a:pt x="105" y="42"/>
                    <a:pt x="105" y="42"/>
                  </a:cubicBezTo>
                  <a:cubicBezTo>
                    <a:pt x="110" y="47"/>
                    <a:pt x="110" y="47"/>
                    <a:pt x="110" y="47"/>
                  </a:cubicBezTo>
                  <a:cubicBezTo>
                    <a:pt x="134" y="72"/>
                    <a:pt x="134" y="72"/>
                    <a:pt x="134" y="72"/>
                  </a:cubicBezTo>
                  <a:lnTo>
                    <a:pt x="54" y="152"/>
                  </a:lnTo>
                  <a:close/>
                  <a:moveTo>
                    <a:pt x="166" y="40"/>
                  </a:moveTo>
                  <a:cubicBezTo>
                    <a:pt x="153" y="53"/>
                    <a:pt x="153" y="53"/>
                    <a:pt x="153" y="53"/>
                  </a:cubicBezTo>
                  <a:cubicBezTo>
                    <a:pt x="151" y="52"/>
                    <a:pt x="151" y="52"/>
                    <a:pt x="151" y="52"/>
                  </a:cubicBezTo>
                  <a:cubicBezTo>
                    <a:pt x="163" y="40"/>
                    <a:pt x="163" y="40"/>
                    <a:pt x="163" y="40"/>
                  </a:cubicBezTo>
                  <a:cubicBezTo>
                    <a:pt x="164" y="39"/>
                    <a:pt x="165" y="37"/>
                    <a:pt x="165" y="35"/>
                  </a:cubicBezTo>
                  <a:cubicBezTo>
                    <a:pt x="165" y="32"/>
                    <a:pt x="162" y="29"/>
                    <a:pt x="161" y="29"/>
                  </a:cubicBezTo>
                  <a:cubicBezTo>
                    <a:pt x="158" y="33"/>
                    <a:pt x="158" y="33"/>
                    <a:pt x="158" y="33"/>
                  </a:cubicBezTo>
                  <a:cubicBezTo>
                    <a:pt x="159" y="34"/>
                    <a:pt x="160" y="35"/>
                    <a:pt x="160" y="35"/>
                  </a:cubicBezTo>
                  <a:cubicBezTo>
                    <a:pt x="160" y="36"/>
                    <a:pt x="160" y="36"/>
                    <a:pt x="159" y="36"/>
                  </a:cubicBezTo>
                  <a:cubicBezTo>
                    <a:pt x="148" y="48"/>
                    <a:pt x="148" y="48"/>
                    <a:pt x="148" y="48"/>
                  </a:cubicBezTo>
                  <a:cubicBezTo>
                    <a:pt x="124" y="24"/>
                    <a:pt x="124" y="24"/>
                    <a:pt x="124" y="24"/>
                  </a:cubicBezTo>
                  <a:cubicBezTo>
                    <a:pt x="137" y="11"/>
                    <a:pt x="137" y="11"/>
                    <a:pt x="137" y="11"/>
                  </a:cubicBezTo>
                  <a:cubicBezTo>
                    <a:pt x="139" y="9"/>
                    <a:pt x="142" y="9"/>
                    <a:pt x="144" y="11"/>
                  </a:cubicBezTo>
                  <a:cubicBezTo>
                    <a:pt x="166" y="32"/>
                    <a:pt x="166" y="32"/>
                    <a:pt x="166" y="32"/>
                  </a:cubicBezTo>
                  <a:cubicBezTo>
                    <a:pt x="168" y="34"/>
                    <a:pt x="168" y="38"/>
                    <a:pt x="166" y="40"/>
                  </a:cubicBezTo>
                  <a:close/>
                  <a:moveTo>
                    <a:pt x="6" y="46"/>
                  </a:moveTo>
                  <a:cubicBezTo>
                    <a:pt x="0" y="41"/>
                    <a:pt x="0" y="41"/>
                    <a:pt x="0" y="41"/>
                  </a:cubicBezTo>
                  <a:cubicBezTo>
                    <a:pt x="6" y="36"/>
                    <a:pt x="6" y="36"/>
                    <a:pt x="6" y="36"/>
                  </a:cubicBezTo>
                  <a:cubicBezTo>
                    <a:pt x="36" y="5"/>
                    <a:pt x="36" y="5"/>
                    <a:pt x="36" y="5"/>
                  </a:cubicBezTo>
                  <a:cubicBezTo>
                    <a:pt x="42" y="0"/>
                    <a:pt x="42" y="0"/>
                    <a:pt x="42" y="0"/>
                  </a:cubicBezTo>
                  <a:cubicBezTo>
                    <a:pt x="47" y="5"/>
                    <a:pt x="47" y="5"/>
                    <a:pt x="47" y="5"/>
                  </a:cubicBezTo>
                  <a:cubicBezTo>
                    <a:pt x="86" y="44"/>
                    <a:pt x="86" y="44"/>
                    <a:pt x="86" y="44"/>
                  </a:cubicBezTo>
                  <a:cubicBezTo>
                    <a:pt x="81" y="49"/>
                    <a:pt x="81" y="49"/>
                    <a:pt x="81" y="49"/>
                  </a:cubicBezTo>
                  <a:cubicBezTo>
                    <a:pt x="80" y="49"/>
                    <a:pt x="80" y="49"/>
                    <a:pt x="80" y="49"/>
                  </a:cubicBezTo>
                  <a:cubicBezTo>
                    <a:pt x="73" y="55"/>
                    <a:pt x="73" y="55"/>
                    <a:pt x="73" y="55"/>
                  </a:cubicBezTo>
                  <a:cubicBezTo>
                    <a:pt x="71" y="53"/>
                    <a:pt x="71" y="53"/>
                    <a:pt x="71" y="53"/>
                  </a:cubicBezTo>
                  <a:cubicBezTo>
                    <a:pt x="77" y="46"/>
                    <a:pt x="77" y="46"/>
                    <a:pt x="77" y="46"/>
                  </a:cubicBezTo>
                  <a:cubicBezTo>
                    <a:pt x="73" y="41"/>
                    <a:pt x="73" y="41"/>
                    <a:pt x="73" y="41"/>
                  </a:cubicBezTo>
                  <a:cubicBezTo>
                    <a:pt x="66" y="48"/>
                    <a:pt x="66" y="48"/>
                    <a:pt x="66" y="48"/>
                  </a:cubicBezTo>
                  <a:cubicBezTo>
                    <a:pt x="63" y="46"/>
                    <a:pt x="63" y="46"/>
                    <a:pt x="63" y="46"/>
                  </a:cubicBezTo>
                  <a:cubicBezTo>
                    <a:pt x="70" y="39"/>
                    <a:pt x="70" y="39"/>
                    <a:pt x="70" y="39"/>
                  </a:cubicBezTo>
                  <a:cubicBezTo>
                    <a:pt x="65" y="34"/>
                    <a:pt x="65" y="34"/>
                    <a:pt x="65" y="34"/>
                  </a:cubicBezTo>
                  <a:cubicBezTo>
                    <a:pt x="59" y="41"/>
                    <a:pt x="59" y="41"/>
                    <a:pt x="59" y="41"/>
                  </a:cubicBezTo>
                  <a:cubicBezTo>
                    <a:pt x="56" y="38"/>
                    <a:pt x="56" y="38"/>
                    <a:pt x="56" y="38"/>
                  </a:cubicBezTo>
                  <a:cubicBezTo>
                    <a:pt x="63" y="32"/>
                    <a:pt x="63" y="32"/>
                    <a:pt x="63" y="32"/>
                  </a:cubicBezTo>
                  <a:cubicBezTo>
                    <a:pt x="58" y="27"/>
                    <a:pt x="58" y="27"/>
                    <a:pt x="58" y="27"/>
                  </a:cubicBezTo>
                  <a:cubicBezTo>
                    <a:pt x="51" y="34"/>
                    <a:pt x="51" y="34"/>
                    <a:pt x="51" y="34"/>
                  </a:cubicBezTo>
                  <a:cubicBezTo>
                    <a:pt x="49" y="31"/>
                    <a:pt x="49" y="31"/>
                    <a:pt x="49" y="31"/>
                  </a:cubicBezTo>
                  <a:cubicBezTo>
                    <a:pt x="56" y="24"/>
                    <a:pt x="56" y="24"/>
                    <a:pt x="56" y="24"/>
                  </a:cubicBezTo>
                  <a:cubicBezTo>
                    <a:pt x="52" y="21"/>
                    <a:pt x="52" y="21"/>
                    <a:pt x="52" y="21"/>
                  </a:cubicBezTo>
                  <a:cubicBezTo>
                    <a:pt x="40" y="33"/>
                    <a:pt x="40" y="33"/>
                    <a:pt x="40" y="33"/>
                  </a:cubicBezTo>
                  <a:cubicBezTo>
                    <a:pt x="35" y="28"/>
                    <a:pt x="35" y="28"/>
                    <a:pt x="35" y="28"/>
                  </a:cubicBezTo>
                  <a:cubicBezTo>
                    <a:pt x="47" y="16"/>
                    <a:pt x="47" y="16"/>
                    <a:pt x="47" y="16"/>
                  </a:cubicBezTo>
                  <a:cubicBezTo>
                    <a:pt x="42" y="10"/>
                    <a:pt x="42" y="10"/>
                    <a:pt x="42" y="10"/>
                  </a:cubicBezTo>
                  <a:cubicBezTo>
                    <a:pt x="18" y="34"/>
                    <a:pt x="18" y="34"/>
                    <a:pt x="18" y="34"/>
                  </a:cubicBezTo>
                  <a:cubicBezTo>
                    <a:pt x="57" y="73"/>
                    <a:pt x="57" y="73"/>
                    <a:pt x="57" y="73"/>
                  </a:cubicBezTo>
                  <a:cubicBezTo>
                    <a:pt x="45" y="85"/>
                    <a:pt x="45" y="85"/>
                    <a:pt x="45" y="85"/>
                  </a:cubicBezTo>
                  <a:lnTo>
                    <a:pt x="6" y="46"/>
                  </a:lnTo>
                  <a:close/>
                  <a:moveTo>
                    <a:pt x="177" y="135"/>
                  </a:moveTo>
                  <a:cubicBezTo>
                    <a:pt x="172" y="140"/>
                    <a:pt x="172" y="140"/>
                    <a:pt x="172" y="140"/>
                  </a:cubicBezTo>
                  <a:cubicBezTo>
                    <a:pt x="141" y="171"/>
                    <a:pt x="141" y="171"/>
                    <a:pt x="141" y="171"/>
                  </a:cubicBezTo>
                  <a:cubicBezTo>
                    <a:pt x="136" y="176"/>
                    <a:pt x="136" y="176"/>
                    <a:pt x="136" y="176"/>
                  </a:cubicBezTo>
                  <a:cubicBezTo>
                    <a:pt x="131" y="171"/>
                    <a:pt x="131" y="171"/>
                    <a:pt x="131" y="171"/>
                  </a:cubicBezTo>
                  <a:cubicBezTo>
                    <a:pt x="92" y="132"/>
                    <a:pt x="92" y="132"/>
                    <a:pt x="92" y="132"/>
                  </a:cubicBezTo>
                  <a:cubicBezTo>
                    <a:pt x="104" y="120"/>
                    <a:pt x="104" y="120"/>
                    <a:pt x="104" y="120"/>
                  </a:cubicBezTo>
                  <a:cubicBezTo>
                    <a:pt x="143" y="159"/>
                    <a:pt x="143" y="159"/>
                    <a:pt x="143" y="159"/>
                  </a:cubicBezTo>
                  <a:cubicBezTo>
                    <a:pt x="167" y="135"/>
                    <a:pt x="167" y="135"/>
                    <a:pt x="167" y="135"/>
                  </a:cubicBezTo>
                  <a:cubicBezTo>
                    <a:pt x="161" y="130"/>
                    <a:pt x="161" y="130"/>
                    <a:pt x="161" y="130"/>
                  </a:cubicBezTo>
                  <a:cubicBezTo>
                    <a:pt x="149" y="142"/>
                    <a:pt x="149" y="142"/>
                    <a:pt x="149" y="142"/>
                  </a:cubicBezTo>
                  <a:cubicBezTo>
                    <a:pt x="144" y="136"/>
                    <a:pt x="144" y="136"/>
                    <a:pt x="144" y="136"/>
                  </a:cubicBezTo>
                  <a:cubicBezTo>
                    <a:pt x="156" y="125"/>
                    <a:pt x="156" y="125"/>
                    <a:pt x="156" y="125"/>
                  </a:cubicBezTo>
                  <a:cubicBezTo>
                    <a:pt x="153" y="121"/>
                    <a:pt x="153" y="121"/>
                    <a:pt x="153" y="121"/>
                  </a:cubicBezTo>
                  <a:cubicBezTo>
                    <a:pt x="146" y="128"/>
                    <a:pt x="146" y="128"/>
                    <a:pt x="146" y="128"/>
                  </a:cubicBezTo>
                  <a:cubicBezTo>
                    <a:pt x="143" y="125"/>
                    <a:pt x="143" y="125"/>
                    <a:pt x="143" y="125"/>
                  </a:cubicBezTo>
                  <a:cubicBezTo>
                    <a:pt x="150" y="119"/>
                    <a:pt x="150" y="119"/>
                    <a:pt x="150" y="119"/>
                  </a:cubicBezTo>
                  <a:cubicBezTo>
                    <a:pt x="145" y="114"/>
                    <a:pt x="145" y="114"/>
                    <a:pt x="145" y="114"/>
                  </a:cubicBezTo>
                  <a:cubicBezTo>
                    <a:pt x="138" y="121"/>
                    <a:pt x="138" y="121"/>
                    <a:pt x="138" y="121"/>
                  </a:cubicBezTo>
                  <a:cubicBezTo>
                    <a:pt x="136" y="118"/>
                    <a:pt x="136" y="118"/>
                    <a:pt x="136" y="118"/>
                  </a:cubicBezTo>
                  <a:cubicBezTo>
                    <a:pt x="143" y="111"/>
                    <a:pt x="143" y="111"/>
                    <a:pt x="143" y="111"/>
                  </a:cubicBezTo>
                  <a:cubicBezTo>
                    <a:pt x="138" y="107"/>
                    <a:pt x="138" y="107"/>
                    <a:pt x="138" y="107"/>
                  </a:cubicBezTo>
                  <a:cubicBezTo>
                    <a:pt x="131" y="113"/>
                    <a:pt x="131" y="113"/>
                    <a:pt x="131" y="113"/>
                  </a:cubicBezTo>
                  <a:cubicBezTo>
                    <a:pt x="129" y="111"/>
                    <a:pt x="129" y="111"/>
                    <a:pt x="129" y="111"/>
                  </a:cubicBezTo>
                  <a:cubicBezTo>
                    <a:pt x="135" y="104"/>
                    <a:pt x="135" y="104"/>
                    <a:pt x="135" y="104"/>
                  </a:cubicBezTo>
                  <a:cubicBezTo>
                    <a:pt x="131" y="99"/>
                    <a:pt x="131" y="99"/>
                    <a:pt x="131" y="99"/>
                  </a:cubicBezTo>
                  <a:cubicBezTo>
                    <a:pt x="124" y="106"/>
                    <a:pt x="124" y="106"/>
                    <a:pt x="124" y="106"/>
                  </a:cubicBezTo>
                  <a:cubicBezTo>
                    <a:pt x="121" y="104"/>
                    <a:pt x="121" y="104"/>
                    <a:pt x="121" y="104"/>
                  </a:cubicBezTo>
                  <a:cubicBezTo>
                    <a:pt x="128" y="97"/>
                    <a:pt x="128" y="97"/>
                    <a:pt x="128" y="97"/>
                  </a:cubicBezTo>
                  <a:cubicBezTo>
                    <a:pt x="128" y="96"/>
                    <a:pt x="128" y="96"/>
                    <a:pt x="128" y="96"/>
                  </a:cubicBezTo>
                  <a:cubicBezTo>
                    <a:pt x="133" y="91"/>
                    <a:pt x="133" y="91"/>
                    <a:pt x="133" y="91"/>
                  </a:cubicBezTo>
                  <a:cubicBezTo>
                    <a:pt x="172" y="130"/>
                    <a:pt x="172" y="130"/>
                    <a:pt x="172" y="130"/>
                  </a:cubicBezTo>
                  <a:lnTo>
                    <a:pt x="177" y="135"/>
                  </a:lnTo>
                  <a:close/>
                </a:path>
              </a:pathLst>
            </a:custGeom>
            <a:solidFill>
              <a:schemeClr val="accent3"/>
            </a:solidFill>
            <a:ln>
              <a:noFill/>
            </a:ln>
          </p:spPr>
          <p:txBody>
            <a:bodyPr anchor="ctr"/>
            <a:lstStyle/>
            <a:p>
              <a:pPr algn="ctr"/>
              <a:endParaRPr>
                <a:latin typeface="Calibri" panose="020F0502020204030204" pitchFamily="34" charset="0"/>
              </a:endParaRPr>
            </a:p>
          </p:txBody>
        </p:sp>
        <p:sp>
          <p:nvSpPr>
            <p:cNvPr id="14" name="Freeform: Shape 5">
              <a:extLst>
                <a:ext uri="{FF2B5EF4-FFF2-40B4-BE49-F238E27FC236}">
                  <a16:creationId xmlns:a16="http://schemas.microsoft.com/office/drawing/2014/main" id="{B993A75C-778E-437D-9AA5-C60F611ECF02}"/>
                </a:ext>
              </a:extLst>
            </p:cNvPr>
            <p:cNvSpPr/>
            <p:nvPr/>
          </p:nvSpPr>
          <p:spPr bwMode="auto">
            <a:xfrm>
              <a:off x="4689914" y="4080125"/>
              <a:ext cx="450698" cy="427913"/>
            </a:xfrm>
            <a:custGeom>
              <a:avLst/>
              <a:gdLst>
                <a:gd name="T0" fmla="*/ 257 w 268"/>
                <a:gd name="T1" fmla="*/ 234 h 254"/>
                <a:gd name="T2" fmla="*/ 245 w 268"/>
                <a:gd name="T3" fmla="*/ 234 h 254"/>
                <a:gd name="T4" fmla="*/ 157 w 268"/>
                <a:gd name="T5" fmla="*/ 21 h 254"/>
                <a:gd name="T6" fmla="*/ 134 w 268"/>
                <a:gd name="T7" fmla="*/ 0 h 254"/>
                <a:gd name="T8" fmla="*/ 111 w 268"/>
                <a:gd name="T9" fmla="*/ 21 h 254"/>
                <a:gd name="T10" fmla="*/ 23 w 268"/>
                <a:gd name="T11" fmla="*/ 234 h 254"/>
                <a:gd name="T12" fmla="*/ 11 w 268"/>
                <a:gd name="T13" fmla="*/ 234 h 254"/>
                <a:gd name="T14" fmla="*/ 0 w 268"/>
                <a:gd name="T15" fmla="*/ 244 h 254"/>
                <a:gd name="T16" fmla="*/ 11 w 268"/>
                <a:gd name="T17" fmla="*/ 254 h 254"/>
                <a:gd name="T18" fmla="*/ 257 w 268"/>
                <a:gd name="T19" fmla="*/ 254 h 254"/>
                <a:gd name="T20" fmla="*/ 268 w 268"/>
                <a:gd name="T21" fmla="*/ 244 h 254"/>
                <a:gd name="T22" fmla="*/ 257 w 268"/>
                <a:gd name="T23" fmla="*/ 234 h 254"/>
                <a:gd name="T24" fmla="*/ 121 w 268"/>
                <a:gd name="T25" fmla="*/ 26 h 254"/>
                <a:gd name="T26" fmla="*/ 134 w 268"/>
                <a:gd name="T27" fmla="*/ 11 h 254"/>
                <a:gd name="T28" fmla="*/ 147 w 268"/>
                <a:gd name="T29" fmla="*/ 26 h 254"/>
                <a:gd name="T30" fmla="*/ 162 w 268"/>
                <a:gd name="T31" fmla="*/ 63 h 254"/>
                <a:gd name="T32" fmla="*/ 106 w 268"/>
                <a:gd name="T33" fmla="*/ 63 h 254"/>
                <a:gd name="T34" fmla="*/ 121 w 268"/>
                <a:gd name="T35" fmla="*/ 26 h 254"/>
                <a:gd name="T36" fmla="*/ 58 w 268"/>
                <a:gd name="T37" fmla="*/ 178 h 254"/>
                <a:gd name="T38" fmla="*/ 82 w 268"/>
                <a:gd name="T39" fmla="*/ 120 h 254"/>
                <a:gd name="T40" fmla="*/ 186 w 268"/>
                <a:gd name="T41" fmla="*/ 120 h 254"/>
                <a:gd name="T42" fmla="*/ 209 w 268"/>
                <a:gd name="T43" fmla="*/ 178 h 254"/>
                <a:gd name="T44" fmla="*/ 58 w 268"/>
                <a:gd name="T45" fmla="*/ 178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8" h="254">
                  <a:moveTo>
                    <a:pt x="257" y="234"/>
                  </a:moveTo>
                  <a:cubicBezTo>
                    <a:pt x="245" y="234"/>
                    <a:pt x="245" y="234"/>
                    <a:pt x="245" y="234"/>
                  </a:cubicBezTo>
                  <a:cubicBezTo>
                    <a:pt x="157" y="21"/>
                    <a:pt x="157" y="21"/>
                    <a:pt x="157" y="21"/>
                  </a:cubicBezTo>
                  <a:cubicBezTo>
                    <a:pt x="149" y="3"/>
                    <a:pt x="139" y="0"/>
                    <a:pt x="134" y="0"/>
                  </a:cubicBezTo>
                  <a:cubicBezTo>
                    <a:pt x="128" y="0"/>
                    <a:pt x="118" y="3"/>
                    <a:pt x="111" y="21"/>
                  </a:cubicBezTo>
                  <a:cubicBezTo>
                    <a:pt x="23" y="234"/>
                    <a:pt x="23" y="234"/>
                    <a:pt x="23" y="234"/>
                  </a:cubicBezTo>
                  <a:cubicBezTo>
                    <a:pt x="11" y="234"/>
                    <a:pt x="11" y="234"/>
                    <a:pt x="11" y="234"/>
                  </a:cubicBezTo>
                  <a:cubicBezTo>
                    <a:pt x="5" y="234"/>
                    <a:pt x="0" y="238"/>
                    <a:pt x="0" y="244"/>
                  </a:cubicBezTo>
                  <a:cubicBezTo>
                    <a:pt x="0" y="249"/>
                    <a:pt x="5" y="254"/>
                    <a:pt x="11" y="254"/>
                  </a:cubicBezTo>
                  <a:cubicBezTo>
                    <a:pt x="257" y="254"/>
                    <a:pt x="257" y="254"/>
                    <a:pt x="257" y="254"/>
                  </a:cubicBezTo>
                  <a:cubicBezTo>
                    <a:pt x="263" y="254"/>
                    <a:pt x="268" y="249"/>
                    <a:pt x="268" y="244"/>
                  </a:cubicBezTo>
                  <a:cubicBezTo>
                    <a:pt x="268" y="238"/>
                    <a:pt x="263" y="234"/>
                    <a:pt x="257" y="234"/>
                  </a:cubicBezTo>
                  <a:close/>
                  <a:moveTo>
                    <a:pt x="121" y="26"/>
                  </a:moveTo>
                  <a:cubicBezTo>
                    <a:pt x="125" y="17"/>
                    <a:pt x="130" y="11"/>
                    <a:pt x="134" y="11"/>
                  </a:cubicBezTo>
                  <a:cubicBezTo>
                    <a:pt x="138" y="11"/>
                    <a:pt x="143" y="17"/>
                    <a:pt x="147" y="26"/>
                  </a:cubicBezTo>
                  <a:cubicBezTo>
                    <a:pt x="162" y="63"/>
                    <a:pt x="162" y="63"/>
                    <a:pt x="162" y="63"/>
                  </a:cubicBezTo>
                  <a:cubicBezTo>
                    <a:pt x="106" y="63"/>
                    <a:pt x="106" y="63"/>
                    <a:pt x="106" y="63"/>
                  </a:cubicBezTo>
                  <a:lnTo>
                    <a:pt x="121" y="26"/>
                  </a:lnTo>
                  <a:close/>
                  <a:moveTo>
                    <a:pt x="58" y="178"/>
                  </a:moveTo>
                  <a:cubicBezTo>
                    <a:pt x="82" y="120"/>
                    <a:pt x="82" y="120"/>
                    <a:pt x="82" y="120"/>
                  </a:cubicBezTo>
                  <a:cubicBezTo>
                    <a:pt x="186" y="120"/>
                    <a:pt x="186" y="120"/>
                    <a:pt x="186" y="120"/>
                  </a:cubicBezTo>
                  <a:cubicBezTo>
                    <a:pt x="209" y="178"/>
                    <a:pt x="209" y="178"/>
                    <a:pt x="209" y="178"/>
                  </a:cubicBezTo>
                  <a:lnTo>
                    <a:pt x="58" y="178"/>
                  </a:lnTo>
                  <a:close/>
                </a:path>
              </a:pathLst>
            </a:custGeom>
            <a:solidFill>
              <a:schemeClr val="accent5"/>
            </a:solidFill>
            <a:ln>
              <a:noFill/>
            </a:ln>
          </p:spPr>
          <p:txBody>
            <a:bodyPr anchor="ctr"/>
            <a:lstStyle/>
            <a:p>
              <a:pPr algn="ctr"/>
              <a:endParaRPr>
                <a:latin typeface="Calibri" panose="020F0502020204030204" pitchFamily="34" charset="0"/>
              </a:endParaRPr>
            </a:p>
          </p:txBody>
        </p:sp>
        <p:sp>
          <p:nvSpPr>
            <p:cNvPr id="15" name="Freeform: Shape 6">
              <a:extLst>
                <a:ext uri="{FF2B5EF4-FFF2-40B4-BE49-F238E27FC236}">
                  <a16:creationId xmlns:a16="http://schemas.microsoft.com/office/drawing/2014/main" id="{420E3A67-F1BA-480B-A4D7-9BE009D557B5}"/>
                </a:ext>
              </a:extLst>
            </p:cNvPr>
            <p:cNvSpPr/>
            <p:nvPr/>
          </p:nvSpPr>
          <p:spPr bwMode="auto">
            <a:xfrm>
              <a:off x="1395303" y="4059819"/>
              <a:ext cx="283785" cy="468524"/>
            </a:xfrm>
            <a:custGeom>
              <a:avLst/>
              <a:gdLst>
                <a:gd name="T0" fmla="*/ 28 w 108"/>
                <a:gd name="T1" fmla="*/ 142 h 178"/>
                <a:gd name="T2" fmla="*/ 29 w 108"/>
                <a:gd name="T3" fmla="*/ 153 h 178"/>
                <a:gd name="T4" fmla="*/ 17 w 108"/>
                <a:gd name="T5" fmla="*/ 158 h 178"/>
                <a:gd name="T6" fmla="*/ 0 w 108"/>
                <a:gd name="T7" fmla="*/ 172 h 178"/>
                <a:gd name="T8" fmla="*/ 0 w 108"/>
                <a:gd name="T9" fmla="*/ 142 h 178"/>
                <a:gd name="T10" fmla="*/ 24 w 108"/>
                <a:gd name="T11" fmla="*/ 117 h 178"/>
                <a:gd name="T12" fmla="*/ 26 w 108"/>
                <a:gd name="T13" fmla="*/ 134 h 178"/>
                <a:gd name="T14" fmla="*/ 27 w 108"/>
                <a:gd name="T15" fmla="*/ 137 h 178"/>
                <a:gd name="T16" fmla="*/ 27 w 108"/>
                <a:gd name="T17" fmla="*/ 137 h 178"/>
                <a:gd name="T18" fmla="*/ 28 w 108"/>
                <a:gd name="T19" fmla="*/ 142 h 178"/>
                <a:gd name="T20" fmla="*/ 86 w 108"/>
                <a:gd name="T21" fmla="*/ 120 h 178"/>
                <a:gd name="T22" fmla="*/ 84 w 108"/>
                <a:gd name="T23" fmla="*/ 134 h 178"/>
                <a:gd name="T24" fmla="*/ 83 w 108"/>
                <a:gd name="T25" fmla="*/ 137 h 178"/>
                <a:gd name="T26" fmla="*/ 83 w 108"/>
                <a:gd name="T27" fmla="*/ 137 h 178"/>
                <a:gd name="T28" fmla="*/ 83 w 108"/>
                <a:gd name="T29" fmla="*/ 142 h 178"/>
                <a:gd name="T30" fmla="*/ 81 w 108"/>
                <a:gd name="T31" fmla="*/ 154 h 178"/>
                <a:gd name="T32" fmla="*/ 90 w 108"/>
                <a:gd name="T33" fmla="*/ 158 h 178"/>
                <a:gd name="T34" fmla="*/ 108 w 108"/>
                <a:gd name="T35" fmla="*/ 172 h 178"/>
                <a:gd name="T36" fmla="*/ 108 w 108"/>
                <a:gd name="T37" fmla="*/ 142 h 178"/>
                <a:gd name="T38" fmla="*/ 86 w 108"/>
                <a:gd name="T39" fmla="*/ 120 h 178"/>
                <a:gd name="T40" fmla="*/ 55 w 108"/>
                <a:gd name="T41" fmla="*/ 0 h 178"/>
                <a:gd name="T42" fmla="*/ 26 w 108"/>
                <a:gd name="T43" fmla="*/ 42 h 178"/>
                <a:gd name="T44" fmla="*/ 84 w 108"/>
                <a:gd name="T45" fmla="*/ 42 h 178"/>
                <a:gd name="T46" fmla="*/ 55 w 108"/>
                <a:gd name="T47" fmla="*/ 0 h 178"/>
                <a:gd name="T48" fmla="*/ 35 w 108"/>
                <a:gd name="T49" fmla="*/ 162 h 178"/>
                <a:gd name="T50" fmla="*/ 45 w 108"/>
                <a:gd name="T51" fmla="*/ 162 h 178"/>
                <a:gd name="T52" fmla="*/ 45 w 108"/>
                <a:gd name="T53" fmla="*/ 141 h 178"/>
                <a:gd name="T54" fmla="*/ 31 w 108"/>
                <a:gd name="T55" fmla="*/ 141 h 178"/>
                <a:gd name="T56" fmla="*/ 35 w 108"/>
                <a:gd name="T57" fmla="*/ 162 h 178"/>
                <a:gd name="T58" fmla="*/ 87 w 108"/>
                <a:gd name="T59" fmla="*/ 62 h 178"/>
                <a:gd name="T60" fmla="*/ 80 w 108"/>
                <a:gd name="T61" fmla="*/ 133 h 178"/>
                <a:gd name="T62" fmla="*/ 65 w 108"/>
                <a:gd name="T63" fmla="*/ 133 h 178"/>
                <a:gd name="T64" fmla="*/ 65 w 108"/>
                <a:gd name="T65" fmla="*/ 116 h 178"/>
                <a:gd name="T66" fmla="*/ 45 w 108"/>
                <a:gd name="T67" fmla="*/ 116 h 178"/>
                <a:gd name="T68" fmla="*/ 45 w 108"/>
                <a:gd name="T69" fmla="*/ 133 h 178"/>
                <a:gd name="T70" fmla="*/ 30 w 108"/>
                <a:gd name="T71" fmla="*/ 133 h 178"/>
                <a:gd name="T72" fmla="*/ 23 w 108"/>
                <a:gd name="T73" fmla="*/ 61 h 178"/>
                <a:gd name="T74" fmla="*/ 24 w 108"/>
                <a:gd name="T75" fmla="*/ 50 h 178"/>
                <a:gd name="T76" fmla="*/ 86 w 108"/>
                <a:gd name="T77" fmla="*/ 50 h 178"/>
                <a:gd name="T78" fmla="*/ 87 w 108"/>
                <a:gd name="T79" fmla="*/ 59 h 178"/>
                <a:gd name="T80" fmla="*/ 88 w 108"/>
                <a:gd name="T81" fmla="*/ 61 h 178"/>
                <a:gd name="T82" fmla="*/ 87 w 108"/>
                <a:gd name="T83" fmla="*/ 62 h 178"/>
                <a:gd name="T84" fmla="*/ 67 w 108"/>
                <a:gd name="T85" fmla="*/ 72 h 178"/>
                <a:gd name="T86" fmla="*/ 55 w 108"/>
                <a:gd name="T87" fmla="*/ 61 h 178"/>
                <a:gd name="T88" fmla="*/ 44 w 108"/>
                <a:gd name="T89" fmla="*/ 72 h 178"/>
                <a:gd name="T90" fmla="*/ 55 w 108"/>
                <a:gd name="T91" fmla="*/ 83 h 178"/>
                <a:gd name="T92" fmla="*/ 67 w 108"/>
                <a:gd name="T93" fmla="*/ 72 h 178"/>
                <a:gd name="T94" fmla="*/ 65 w 108"/>
                <a:gd name="T95" fmla="*/ 162 h 178"/>
                <a:gd name="T96" fmla="*/ 74 w 108"/>
                <a:gd name="T97" fmla="*/ 162 h 178"/>
                <a:gd name="T98" fmla="*/ 76 w 108"/>
                <a:gd name="T99" fmla="*/ 162 h 178"/>
                <a:gd name="T100" fmla="*/ 79 w 108"/>
                <a:gd name="T101" fmla="*/ 141 h 178"/>
                <a:gd name="T102" fmla="*/ 65 w 108"/>
                <a:gd name="T103" fmla="*/ 141 h 178"/>
                <a:gd name="T104" fmla="*/ 65 w 108"/>
                <a:gd name="T105" fmla="*/ 162 h 178"/>
                <a:gd name="T106" fmla="*/ 49 w 108"/>
                <a:gd name="T107" fmla="*/ 178 h 178"/>
                <a:gd name="T108" fmla="*/ 61 w 108"/>
                <a:gd name="T109" fmla="*/ 178 h 178"/>
                <a:gd name="T110" fmla="*/ 61 w 108"/>
                <a:gd name="T111" fmla="*/ 120 h 178"/>
                <a:gd name="T112" fmla="*/ 49 w 108"/>
                <a:gd name="T113" fmla="*/ 120 h 178"/>
                <a:gd name="T114" fmla="*/ 49 w 108"/>
                <a:gd name="T115" fmla="*/ 17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8" h="178">
                  <a:moveTo>
                    <a:pt x="28" y="142"/>
                  </a:moveTo>
                  <a:cubicBezTo>
                    <a:pt x="28" y="145"/>
                    <a:pt x="29" y="149"/>
                    <a:pt x="29" y="153"/>
                  </a:cubicBezTo>
                  <a:cubicBezTo>
                    <a:pt x="25" y="154"/>
                    <a:pt x="20" y="155"/>
                    <a:pt x="17" y="158"/>
                  </a:cubicBezTo>
                  <a:cubicBezTo>
                    <a:pt x="12" y="164"/>
                    <a:pt x="0" y="172"/>
                    <a:pt x="0" y="172"/>
                  </a:cubicBezTo>
                  <a:cubicBezTo>
                    <a:pt x="0" y="142"/>
                    <a:pt x="0" y="142"/>
                    <a:pt x="0" y="142"/>
                  </a:cubicBezTo>
                  <a:cubicBezTo>
                    <a:pt x="24" y="117"/>
                    <a:pt x="24" y="117"/>
                    <a:pt x="24" y="117"/>
                  </a:cubicBezTo>
                  <a:cubicBezTo>
                    <a:pt x="25" y="123"/>
                    <a:pt x="26" y="128"/>
                    <a:pt x="26" y="134"/>
                  </a:cubicBezTo>
                  <a:cubicBezTo>
                    <a:pt x="27" y="137"/>
                    <a:pt x="27" y="137"/>
                    <a:pt x="27" y="137"/>
                  </a:cubicBezTo>
                  <a:cubicBezTo>
                    <a:pt x="27" y="137"/>
                    <a:pt x="27" y="137"/>
                    <a:pt x="27" y="137"/>
                  </a:cubicBezTo>
                  <a:lnTo>
                    <a:pt x="28" y="142"/>
                  </a:lnTo>
                  <a:close/>
                  <a:moveTo>
                    <a:pt x="86" y="120"/>
                  </a:moveTo>
                  <a:cubicBezTo>
                    <a:pt x="85" y="125"/>
                    <a:pt x="84" y="129"/>
                    <a:pt x="84" y="134"/>
                  </a:cubicBezTo>
                  <a:cubicBezTo>
                    <a:pt x="83" y="137"/>
                    <a:pt x="83" y="137"/>
                    <a:pt x="83" y="137"/>
                  </a:cubicBezTo>
                  <a:cubicBezTo>
                    <a:pt x="83" y="137"/>
                    <a:pt x="83" y="137"/>
                    <a:pt x="83" y="137"/>
                  </a:cubicBezTo>
                  <a:cubicBezTo>
                    <a:pt x="83" y="142"/>
                    <a:pt x="83" y="142"/>
                    <a:pt x="83" y="142"/>
                  </a:cubicBezTo>
                  <a:cubicBezTo>
                    <a:pt x="82" y="146"/>
                    <a:pt x="82" y="150"/>
                    <a:pt x="81" y="154"/>
                  </a:cubicBezTo>
                  <a:cubicBezTo>
                    <a:pt x="84" y="154"/>
                    <a:pt x="88" y="156"/>
                    <a:pt x="90" y="158"/>
                  </a:cubicBezTo>
                  <a:cubicBezTo>
                    <a:pt x="95" y="164"/>
                    <a:pt x="108" y="172"/>
                    <a:pt x="108" y="172"/>
                  </a:cubicBezTo>
                  <a:cubicBezTo>
                    <a:pt x="108" y="142"/>
                    <a:pt x="108" y="142"/>
                    <a:pt x="108" y="142"/>
                  </a:cubicBezTo>
                  <a:lnTo>
                    <a:pt x="86" y="120"/>
                  </a:lnTo>
                  <a:close/>
                  <a:moveTo>
                    <a:pt x="55" y="0"/>
                  </a:moveTo>
                  <a:cubicBezTo>
                    <a:pt x="55" y="0"/>
                    <a:pt x="34" y="16"/>
                    <a:pt x="26" y="42"/>
                  </a:cubicBezTo>
                  <a:cubicBezTo>
                    <a:pt x="84" y="42"/>
                    <a:pt x="84" y="42"/>
                    <a:pt x="84" y="42"/>
                  </a:cubicBezTo>
                  <a:cubicBezTo>
                    <a:pt x="77" y="16"/>
                    <a:pt x="55" y="0"/>
                    <a:pt x="55" y="0"/>
                  </a:cubicBezTo>
                  <a:moveTo>
                    <a:pt x="35" y="162"/>
                  </a:moveTo>
                  <a:cubicBezTo>
                    <a:pt x="45" y="162"/>
                    <a:pt x="45" y="162"/>
                    <a:pt x="45" y="162"/>
                  </a:cubicBezTo>
                  <a:cubicBezTo>
                    <a:pt x="45" y="141"/>
                    <a:pt x="45" y="141"/>
                    <a:pt x="45" y="141"/>
                  </a:cubicBezTo>
                  <a:cubicBezTo>
                    <a:pt x="31" y="141"/>
                    <a:pt x="31" y="141"/>
                    <a:pt x="31" y="141"/>
                  </a:cubicBezTo>
                  <a:cubicBezTo>
                    <a:pt x="33" y="149"/>
                    <a:pt x="34" y="156"/>
                    <a:pt x="35" y="162"/>
                  </a:cubicBezTo>
                  <a:moveTo>
                    <a:pt x="87" y="62"/>
                  </a:moveTo>
                  <a:cubicBezTo>
                    <a:pt x="87" y="75"/>
                    <a:pt x="84" y="106"/>
                    <a:pt x="80" y="133"/>
                  </a:cubicBezTo>
                  <a:cubicBezTo>
                    <a:pt x="65" y="133"/>
                    <a:pt x="65" y="133"/>
                    <a:pt x="65" y="133"/>
                  </a:cubicBezTo>
                  <a:cubicBezTo>
                    <a:pt x="65" y="116"/>
                    <a:pt x="65" y="116"/>
                    <a:pt x="65" y="116"/>
                  </a:cubicBezTo>
                  <a:cubicBezTo>
                    <a:pt x="45" y="116"/>
                    <a:pt x="45" y="116"/>
                    <a:pt x="45" y="116"/>
                  </a:cubicBezTo>
                  <a:cubicBezTo>
                    <a:pt x="45" y="133"/>
                    <a:pt x="45" y="133"/>
                    <a:pt x="45" y="133"/>
                  </a:cubicBezTo>
                  <a:cubicBezTo>
                    <a:pt x="30" y="133"/>
                    <a:pt x="30" y="133"/>
                    <a:pt x="30" y="133"/>
                  </a:cubicBezTo>
                  <a:cubicBezTo>
                    <a:pt x="26" y="105"/>
                    <a:pt x="23" y="73"/>
                    <a:pt x="23" y="61"/>
                  </a:cubicBezTo>
                  <a:cubicBezTo>
                    <a:pt x="23" y="57"/>
                    <a:pt x="23" y="53"/>
                    <a:pt x="24" y="50"/>
                  </a:cubicBezTo>
                  <a:cubicBezTo>
                    <a:pt x="86" y="50"/>
                    <a:pt x="86" y="50"/>
                    <a:pt x="86" y="50"/>
                  </a:cubicBezTo>
                  <a:cubicBezTo>
                    <a:pt x="87" y="53"/>
                    <a:pt x="87" y="56"/>
                    <a:pt x="87" y="59"/>
                  </a:cubicBezTo>
                  <a:cubicBezTo>
                    <a:pt x="87" y="60"/>
                    <a:pt x="88" y="60"/>
                    <a:pt x="88" y="61"/>
                  </a:cubicBezTo>
                  <a:cubicBezTo>
                    <a:pt x="88" y="61"/>
                    <a:pt x="87" y="62"/>
                    <a:pt x="87" y="62"/>
                  </a:cubicBezTo>
                  <a:moveTo>
                    <a:pt x="67" y="72"/>
                  </a:moveTo>
                  <a:cubicBezTo>
                    <a:pt x="67" y="66"/>
                    <a:pt x="61" y="61"/>
                    <a:pt x="55" y="61"/>
                  </a:cubicBezTo>
                  <a:cubicBezTo>
                    <a:pt x="49" y="61"/>
                    <a:pt x="44" y="66"/>
                    <a:pt x="44" y="72"/>
                  </a:cubicBezTo>
                  <a:cubicBezTo>
                    <a:pt x="44" y="78"/>
                    <a:pt x="49" y="83"/>
                    <a:pt x="55" y="83"/>
                  </a:cubicBezTo>
                  <a:cubicBezTo>
                    <a:pt x="61" y="83"/>
                    <a:pt x="67" y="78"/>
                    <a:pt x="67" y="72"/>
                  </a:cubicBezTo>
                  <a:moveTo>
                    <a:pt x="65" y="162"/>
                  </a:moveTo>
                  <a:cubicBezTo>
                    <a:pt x="74" y="162"/>
                    <a:pt x="74" y="162"/>
                    <a:pt x="74" y="162"/>
                  </a:cubicBezTo>
                  <a:cubicBezTo>
                    <a:pt x="76" y="162"/>
                    <a:pt x="76" y="162"/>
                    <a:pt x="76" y="162"/>
                  </a:cubicBezTo>
                  <a:cubicBezTo>
                    <a:pt x="77" y="156"/>
                    <a:pt x="78" y="149"/>
                    <a:pt x="79" y="141"/>
                  </a:cubicBezTo>
                  <a:cubicBezTo>
                    <a:pt x="65" y="141"/>
                    <a:pt x="65" y="141"/>
                    <a:pt x="65" y="141"/>
                  </a:cubicBezTo>
                  <a:lnTo>
                    <a:pt x="65" y="162"/>
                  </a:lnTo>
                  <a:close/>
                  <a:moveTo>
                    <a:pt x="49" y="178"/>
                  </a:moveTo>
                  <a:cubicBezTo>
                    <a:pt x="61" y="178"/>
                    <a:pt x="61" y="178"/>
                    <a:pt x="61" y="178"/>
                  </a:cubicBezTo>
                  <a:cubicBezTo>
                    <a:pt x="61" y="120"/>
                    <a:pt x="61" y="120"/>
                    <a:pt x="61" y="120"/>
                  </a:cubicBezTo>
                  <a:cubicBezTo>
                    <a:pt x="49" y="120"/>
                    <a:pt x="49" y="120"/>
                    <a:pt x="49" y="120"/>
                  </a:cubicBezTo>
                  <a:lnTo>
                    <a:pt x="49" y="178"/>
                  </a:lnTo>
                  <a:close/>
                </a:path>
              </a:pathLst>
            </a:custGeom>
            <a:solidFill>
              <a:schemeClr val="accent6"/>
            </a:solidFill>
            <a:ln>
              <a:noFill/>
            </a:ln>
          </p:spPr>
          <p:txBody>
            <a:bodyPr anchor="ctr"/>
            <a:lstStyle/>
            <a:p>
              <a:pPr algn="ctr"/>
              <a:endParaRPr>
                <a:latin typeface="Calibri" panose="020F0502020204030204" pitchFamily="34" charset="0"/>
              </a:endParaRPr>
            </a:p>
          </p:txBody>
        </p:sp>
        <p:cxnSp>
          <p:nvCxnSpPr>
            <p:cNvPr id="16" name="Straight Connector 7">
              <a:extLst>
                <a:ext uri="{FF2B5EF4-FFF2-40B4-BE49-F238E27FC236}">
                  <a16:creationId xmlns:a16="http://schemas.microsoft.com/office/drawing/2014/main" id="{A61ECE35-C3C5-4C8A-8DBC-3DC6110B9493}"/>
                </a:ext>
              </a:extLst>
            </p:cNvPr>
            <p:cNvCxnSpPr/>
            <p:nvPr/>
          </p:nvCxnSpPr>
          <p:spPr>
            <a:xfrm>
              <a:off x="2087904" y="233033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8">
              <a:extLst>
                <a:ext uri="{FF2B5EF4-FFF2-40B4-BE49-F238E27FC236}">
                  <a16:creationId xmlns:a16="http://schemas.microsoft.com/office/drawing/2014/main" id="{009B690B-B4BB-469A-AF0C-C1B8FCC27A9B}"/>
                </a:ext>
              </a:extLst>
            </p:cNvPr>
            <p:cNvCxnSpPr/>
            <p:nvPr/>
          </p:nvCxnSpPr>
          <p:spPr>
            <a:xfrm>
              <a:off x="5361570" y="233033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9">
              <a:extLst>
                <a:ext uri="{FF2B5EF4-FFF2-40B4-BE49-F238E27FC236}">
                  <a16:creationId xmlns:a16="http://schemas.microsoft.com/office/drawing/2014/main" id="{7238E7D0-5715-4AF0-8D1D-B6BDF53979E2}"/>
                </a:ext>
              </a:extLst>
            </p:cNvPr>
            <p:cNvCxnSpPr/>
            <p:nvPr/>
          </p:nvCxnSpPr>
          <p:spPr>
            <a:xfrm>
              <a:off x="8609911" y="2330333"/>
              <a:ext cx="2166115" cy="0"/>
            </a:xfrm>
            <a:prstGeom prst="line">
              <a:avLst/>
            </a:prstGeom>
            <a:ln w="19050" cap="rnd">
              <a:solidFill>
                <a:schemeClr val="bg1">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9" name="Connector: Elbow 10">
              <a:extLst>
                <a:ext uri="{FF2B5EF4-FFF2-40B4-BE49-F238E27FC236}">
                  <a16:creationId xmlns:a16="http://schemas.microsoft.com/office/drawing/2014/main" id="{5AE05B5E-BA96-4D07-8D9F-18550F5E8E1A}"/>
                </a:ext>
              </a:extLst>
            </p:cNvPr>
            <p:cNvCxnSpPr/>
            <p:nvPr/>
          </p:nvCxnSpPr>
          <p:spPr>
            <a:xfrm rot="10800000" flipV="1">
              <a:off x="8542581" y="2330331"/>
              <a:ext cx="2233448" cy="1946891"/>
            </a:xfrm>
            <a:prstGeom prst="bentConnector3">
              <a:avLst>
                <a:gd name="adj1" fmla="val -6040"/>
              </a:avLst>
            </a:prstGeom>
            <a:ln w="190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1">
              <a:extLst>
                <a:ext uri="{FF2B5EF4-FFF2-40B4-BE49-F238E27FC236}">
                  <a16:creationId xmlns:a16="http://schemas.microsoft.com/office/drawing/2014/main" id="{E7E6A00F-78A1-44E4-8F56-5DA60F065936}"/>
                </a:ext>
              </a:extLst>
            </p:cNvPr>
            <p:cNvCxnSpPr/>
            <p:nvPr/>
          </p:nvCxnSpPr>
          <p:spPr>
            <a:xfrm flipH="1">
              <a:off x="5315356" y="427722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12">
              <a:extLst>
                <a:ext uri="{FF2B5EF4-FFF2-40B4-BE49-F238E27FC236}">
                  <a16:creationId xmlns:a16="http://schemas.microsoft.com/office/drawing/2014/main" id="{7AFEBA3E-A9A4-4F5F-8C46-2C44006D08D9}"/>
                </a:ext>
              </a:extLst>
            </p:cNvPr>
            <p:cNvCxnSpPr/>
            <p:nvPr/>
          </p:nvCxnSpPr>
          <p:spPr>
            <a:xfrm flipH="1">
              <a:off x="2041691" y="427722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15">
              <a:extLst>
                <a:ext uri="{FF2B5EF4-FFF2-40B4-BE49-F238E27FC236}">
                  <a16:creationId xmlns:a16="http://schemas.microsoft.com/office/drawing/2014/main" id="{3AB6AD51-4835-4F73-80ED-B580E4FC4585}"/>
                </a:ext>
              </a:extLst>
            </p:cNvPr>
            <p:cNvCxnSpPr/>
            <p:nvPr/>
          </p:nvCxnSpPr>
          <p:spPr>
            <a:xfrm>
              <a:off x="1395303" y="2680031"/>
              <a:ext cx="365760" cy="0"/>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cxnSp>
          <p:nvCxnSpPr>
            <p:cNvPr id="23" name="Straight Connector 18">
              <a:extLst>
                <a:ext uri="{FF2B5EF4-FFF2-40B4-BE49-F238E27FC236}">
                  <a16:creationId xmlns:a16="http://schemas.microsoft.com/office/drawing/2014/main" id="{A53BAB46-FFC7-4089-8AC4-87B2DB0EAC34}"/>
                </a:ext>
              </a:extLst>
            </p:cNvPr>
            <p:cNvCxnSpPr/>
            <p:nvPr/>
          </p:nvCxnSpPr>
          <p:spPr>
            <a:xfrm>
              <a:off x="4664383" y="2680031"/>
              <a:ext cx="365760" cy="0"/>
            </a:xfrm>
            <a:prstGeom prst="line">
              <a:avLst/>
            </a:prstGeom>
            <a:ln w="25400" cap="rnd">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24" name="Straight Connector 21">
              <a:extLst>
                <a:ext uri="{FF2B5EF4-FFF2-40B4-BE49-F238E27FC236}">
                  <a16:creationId xmlns:a16="http://schemas.microsoft.com/office/drawing/2014/main" id="{667202AF-52DA-4E18-99A9-EA2EBB474456}"/>
                </a:ext>
              </a:extLst>
            </p:cNvPr>
            <p:cNvCxnSpPr/>
            <p:nvPr/>
          </p:nvCxnSpPr>
          <p:spPr>
            <a:xfrm>
              <a:off x="7951675" y="2654167"/>
              <a:ext cx="365760" cy="0"/>
            </a:xfrm>
            <a:prstGeom prst="line">
              <a:avLst/>
            </a:prstGeom>
            <a:ln w="254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E362373-B979-4638-B232-089ECB90BB04}"/>
                </a:ext>
              </a:extLst>
            </p:cNvPr>
            <p:cNvCxnSpPr/>
            <p:nvPr/>
          </p:nvCxnSpPr>
          <p:spPr>
            <a:xfrm>
              <a:off x="1352296" y="4671794"/>
              <a:ext cx="365760" cy="0"/>
            </a:xfrm>
            <a:prstGeom prst="line">
              <a:avLst/>
            </a:prstGeom>
            <a:ln w="25400" cap="rnd">
              <a:solidFill>
                <a:schemeClr val="accent6"/>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7">
              <a:extLst>
                <a:ext uri="{FF2B5EF4-FFF2-40B4-BE49-F238E27FC236}">
                  <a16:creationId xmlns:a16="http://schemas.microsoft.com/office/drawing/2014/main" id="{5A4D7A4A-2529-4709-92C7-DA1820451ACA}"/>
                </a:ext>
              </a:extLst>
            </p:cNvPr>
            <p:cNvCxnSpPr/>
            <p:nvPr/>
          </p:nvCxnSpPr>
          <p:spPr>
            <a:xfrm>
              <a:off x="4689914" y="4691198"/>
              <a:ext cx="365760" cy="0"/>
            </a:xfrm>
            <a:prstGeom prst="line">
              <a:avLst/>
            </a:prstGeom>
            <a:ln w="25400" cap="rnd">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30">
              <a:extLst>
                <a:ext uri="{FF2B5EF4-FFF2-40B4-BE49-F238E27FC236}">
                  <a16:creationId xmlns:a16="http://schemas.microsoft.com/office/drawing/2014/main" id="{B8127883-A8CC-49EA-B4FA-6EA4B506AF81}"/>
                </a:ext>
              </a:extLst>
            </p:cNvPr>
            <p:cNvCxnSpPr/>
            <p:nvPr/>
          </p:nvCxnSpPr>
          <p:spPr>
            <a:xfrm>
              <a:off x="7951675" y="4687409"/>
              <a:ext cx="365760" cy="0"/>
            </a:xfrm>
            <a:prstGeom prst="line">
              <a:avLst/>
            </a:prstGeom>
            <a:ln w="25400" cap="rnd">
              <a:solidFill>
                <a:schemeClr val="accent4"/>
              </a:solidFill>
              <a:round/>
            </a:ln>
          </p:spPr>
          <p:style>
            <a:lnRef idx="1">
              <a:schemeClr val="accent1"/>
            </a:lnRef>
            <a:fillRef idx="0">
              <a:schemeClr val="accent1"/>
            </a:fillRef>
            <a:effectRef idx="0">
              <a:schemeClr val="accent1"/>
            </a:effectRef>
            <a:fontRef idx="minor">
              <a:schemeClr val="tx1"/>
            </a:fontRef>
          </p:style>
        </p:cxnSp>
      </p:grpSp>
      <p:sp>
        <p:nvSpPr>
          <p:cNvPr id="28" name="TextBox 11">
            <a:extLst>
              <a:ext uri="{FF2B5EF4-FFF2-40B4-BE49-F238E27FC236}">
                <a16:creationId xmlns:a16="http://schemas.microsoft.com/office/drawing/2014/main" id="{BA045608-0ABE-4779-9443-20CB87A7ABAA}"/>
              </a:ext>
            </a:extLst>
          </p:cNvPr>
          <p:cNvSpPr txBox="1"/>
          <p:nvPr/>
        </p:nvSpPr>
        <p:spPr>
          <a:xfrm>
            <a:off x="1262041" y="3152337"/>
            <a:ext cx="2847685" cy="202363"/>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2000" dirty="0" err="1">
                <a:solidFill>
                  <a:schemeClr val="tx1">
                    <a:lumMod val="65000"/>
                    <a:lumOff val="35000"/>
                  </a:schemeClr>
                </a:solidFill>
                <a:latin typeface="Calibri" panose="020F0502020204030204" pitchFamily="34" charset="0"/>
              </a:rPr>
              <a:t>Phải</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có</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tính</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bảo</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mật</a:t>
            </a:r>
            <a:endParaRPr lang="en-US" sz="2000" dirty="0">
              <a:solidFill>
                <a:schemeClr val="tx1">
                  <a:lumMod val="65000"/>
                  <a:lumOff val="35000"/>
                </a:schemeClr>
              </a:solidFill>
              <a:latin typeface="Calibri" panose="020F0502020204030204" pitchFamily="34" charset="0"/>
            </a:endParaRPr>
          </a:p>
        </p:txBody>
      </p:sp>
      <p:sp>
        <p:nvSpPr>
          <p:cNvPr id="29" name="TextBox 11">
            <a:extLst>
              <a:ext uri="{FF2B5EF4-FFF2-40B4-BE49-F238E27FC236}">
                <a16:creationId xmlns:a16="http://schemas.microsoft.com/office/drawing/2014/main" id="{A8B4532B-7079-4C1F-BB10-34D081EFF700}"/>
              </a:ext>
            </a:extLst>
          </p:cNvPr>
          <p:cNvSpPr txBox="1"/>
          <p:nvPr/>
        </p:nvSpPr>
        <p:spPr>
          <a:xfrm>
            <a:off x="4507057" y="2990000"/>
            <a:ext cx="2847685" cy="1231106"/>
          </a:xfrm>
          <a:prstGeom prst="rect">
            <a:avLst/>
          </a:prstGeom>
          <a:noFill/>
        </p:spPr>
        <p:txBody>
          <a:bodyPr wrap="square" lIns="0" tIns="0" rIns="0" bIns="0" rtlCol="0">
            <a:spAutoFit/>
            <a:scene3d>
              <a:camera prst="orthographicFront"/>
              <a:lightRig rig="threePt" dir="t"/>
            </a:scene3d>
            <a:sp3d contourW="12700"/>
          </a:bodyPr>
          <a:lstStyle/>
          <a:p>
            <a:r>
              <a:rPr lang="en-US" sz="2000" dirty="0" err="1">
                <a:solidFill>
                  <a:schemeClr val="tx1">
                    <a:lumMod val="65000"/>
                    <a:lumOff val="35000"/>
                  </a:schemeClr>
                </a:solidFill>
                <a:latin typeface="Calibri" panose="020F0502020204030204" pitchFamily="34" charset="0"/>
              </a:rPr>
              <a:t>Thời</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gian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hoàn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thành</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sản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phẩm</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phải</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đúng</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hạn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với</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thời</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gian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đã</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hợp</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đồng</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với</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khách</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hàng</a:t>
            </a:r>
            <a:r>
              <a:rPr lang="en-US" sz="2000" dirty="0">
                <a:solidFill>
                  <a:schemeClr val="tx1">
                    <a:lumMod val="65000"/>
                    <a:lumOff val="35000"/>
                  </a:schemeClr>
                </a:solidFill>
                <a:latin typeface="Calibri" panose="020F0502020204030204" pitchFamily="34" charset="0"/>
              </a:rPr>
              <a:t>, </a:t>
            </a:r>
          </a:p>
        </p:txBody>
      </p:sp>
      <p:sp>
        <p:nvSpPr>
          <p:cNvPr id="30" name="TextBox 11">
            <a:extLst>
              <a:ext uri="{FF2B5EF4-FFF2-40B4-BE49-F238E27FC236}">
                <a16:creationId xmlns:a16="http://schemas.microsoft.com/office/drawing/2014/main" id="{40F0377D-7255-4D78-8DF5-65B05E23CB12}"/>
              </a:ext>
            </a:extLst>
          </p:cNvPr>
          <p:cNvSpPr txBox="1"/>
          <p:nvPr/>
        </p:nvSpPr>
        <p:spPr>
          <a:xfrm>
            <a:off x="7795079" y="3100736"/>
            <a:ext cx="2847685" cy="923290"/>
          </a:xfrm>
          <a:prstGeom prst="rect">
            <a:avLst/>
          </a:prstGeom>
          <a:noFill/>
        </p:spPr>
        <p:txBody>
          <a:bodyPr wrap="square" lIns="0" tIns="0" rIns="0" bIns="0" rtlCol="0">
            <a:spAutoFit/>
            <a:scene3d>
              <a:camera prst="orthographicFront"/>
              <a:lightRig rig="threePt" dir="t"/>
            </a:scene3d>
            <a:sp3d contourW="12700"/>
          </a:bodyPr>
          <a:lstStyle/>
          <a:p>
            <a:r>
              <a:rPr lang="en-US" sz="2000" dirty="0" err="1">
                <a:solidFill>
                  <a:schemeClr val="tx1">
                    <a:lumMod val="65000"/>
                    <a:lumOff val="35000"/>
                  </a:schemeClr>
                </a:solidFill>
                <a:latin typeface="Calibri" panose="020F0502020204030204" pitchFamily="34" charset="0"/>
              </a:rPr>
              <a:t>Sử</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dụng</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ngôn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ngữ</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lập</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trình</a:t>
            </a:r>
            <a:r>
              <a:rPr lang="en-US" sz="2000" dirty="0">
                <a:solidFill>
                  <a:schemeClr val="tx1">
                    <a:lumMod val="65000"/>
                    <a:lumOff val="35000"/>
                  </a:schemeClr>
                </a:solidFill>
                <a:latin typeface="Calibri" panose="020F0502020204030204" pitchFamily="34" charset="0"/>
              </a:rPr>
              <a:t>  java </a:t>
            </a:r>
            <a:r>
              <a:rPr lang="en-US" sz="2000" dirty="0" err="1">
                <a:solidFill>
                  <a:schemeClr val="tx1">
                    <a:lumMod val="65000"/>
                    <a:lumOff val="35000"/>
                  </a:schemeClr>
                </a:solidFill>
                <a:latin typeface="Calibri" panose="020F0502020204030204" pitchFamily="34" charset="0"/>
              </a:rPr>
              <a:t>để</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xây</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dựng</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và</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phát</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triển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phần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mềm</a:t>
            </a:r>
            <a:r>
              <a:rPr lang="en-US" sz="2000" dirty="0">
                <a:solidFill>
                  <a:schemeClr val="tx1">
                    <a:lumMod val="65000"/>
                    <a:lumOff val="35000"/>
                  </a:schemeClr>
                </a:solidFill>
                <a:latin typeface="Calibri" panose="020F0502020204030204" pitchFamily="34" charset="0"/>
              </a:rPr>
              <a:t> </a:t>
            </a:r>
          </a:p>
        </p:txBody>
      </p:sp>
      <p:sp>
        <p:nvSpPr>
          <p:cNvPr id="31" name="TextBox 11">
            <a:extLst>
              <a:ext uri="{FF2B5EF4-FFF2-40B4-BE49-F238E27FC236}">
                <a16:creationId xmlns:a16="http://schemas.microsoft.com/office/drawing/2014/main" id="{15F2BD04-776C-4B26-97C3-4FEA50B81AB2}"/>
              </a:ext>
            </a:extLst>
          </p:cNvPr>
          <p:cNvSpPr txBox="1"/>
          <p:nvPr/>
        </p:nvSpPr>
        <p:spPr>
          <a:xfrm>
            <a:off x="1209718" y="5091189"/>
            <a:ext cx="2847685" cy="615553"/>
          </a:xfrm>
          <a:prstGeom prst="rect">
            <a:avLst/>
          </a:prstGeom>
          <a:noFill/>
        </p:spPr>
        <p:txBody>
          <a:bodyPr wrap="square" lIns="0" tIns="0" rIns="0" bIns="0" rtlCol="0">
            <a:spAutoFit/>
            <a:scene3d>
              <a:camera prst="orthographicFront"/>
              <a:lightRig rig="threePt" dir="t"/>
            </a:scene3d>
            <a:sp3d contourW="12700"/>
          </a:bodyPr>
          <a:lstStyle/>
          <a:p>
            <a:r>
              <a:rPr lang="en-US" sz="2000" dirty="0" err="1">
                <a:solidFill>
                  <a:schemeClr val="tx1">
                    <a:lumMod val="65000"/>
                    <a:lumOff val="35000"/>
                  </a:schemeClr>
                </a:solidFill>
                <a:latin typeface="Calibri" panose="020F0502020204030204" pitchFamily="34" charset="0"/>
              </a:rPr>
              <a:t>Luôn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sẵn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dùng</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cho</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khách</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hàng</a:t>
            </a:r>
            <a:r>
              <a:rPr lang="en-US" sz="1200" dirty="0">
                <a:solidFill>
                  <a:schemeClr val="tx1">
                    <a:lumMod val="65000"/>
                    <a:lumOff val="35000"/>
                  </a:schemeClr>
                </a:solidFill>
                <a:latin typeface="Calibri" panose="020F0502020204030204" pitchFamily="34" charset="0"/>
              </a:rPr>
              <a:t>, </a:t>
            </a:r>
          </a:p>
        </p:txBody>
      </p:sp>
      <p:sp>
        <p:nvSpPr>
          <p:cNvPr id="32" name="TextBox 11">
            <a:extLst>
              <a:ext uri="{FF2B5EF4-FFF2-40B4-BE49-F238E27FC236}">
                <a16:creationId xmlns:a16="http://schemas.microsoft.com/office/drawing/2014/main" id="{14DB7A30-BA25-423B-8D48-06FAB9E159EC}"/>
              </a:ext>
            </a:extLst>
          </p:cNvPr>
          <p:cNvSpPr txBox="1"/>
          <p:nvPr/>
        </p:nvSpPr>
        <p:spPr>
          <a:xfrm>
            <a:off x="4507057" y="5025387"/>
            <a:ext cx="2847685" cy="307777"/>
          </a:xfrm>
          <a:prstGeom prst="rect">
            <a:avLst/>
          </a:prstGeom>
          <a:noFill/>
        </p:spPr>
        <p:txBody>
          <a:bodyPr wrap="square" lIns="0" tIns="0" rIns="0" bIns="0" rtlCol="0">
            <a:spAutoFit/>
            <a:scene3d>
              <a:camera prst="orthographicFront"/>
              <a:lightRig rig="threePt" dir="t"/>
            </a:scene3d>
            <a:sp3d contourW="12700"/>
          </a:bodyPr>
          <a:lstStyle/>
          <a:p>
            <a:r>
              <a:rPr lang="en-US" sz="2000" dirty="0" err="1">
                <a:solidFill>
                  <a:schemeClr val="tx1">
                    <a:lumMod val="65000"/>
                    <a:lumOff val="35000"/>
                  </a:schemeClr>
                </a:solidFill>
                <a:latin typeface="Calibri" panose="020F0502020204030204" pitchFamily="34" charset="0"/>
              </a:rPr>
              <a:t>Toàn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vẹn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dữ</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liệu</a:t>
            </a:r>
            <a:endParaRPr lang="en-US" sz="2000" dirty="0">
              <a:solidFill>
                <a:schemeClr val="tx1">
                  <a:lumMod val="65000"/>
                  <a:lumOff val="35000"/>
                </a:schemeClr>
              </a:solidFill>
              <a:latin typeface="Calibri" panose="020F0502020204030204" pitchFamily="34" charset="0"/>
            </a:endParaRPr>
          </a:p>
        </p:txBody>
      </p:sp>
      <p:sp>
        <p:nvSpPr>
          <p:cNvPr id="33" name="TextBox 11">
            <a:extLst>
              <a:ext uri="{FF2B5EF4-FFF2-40B4-BE49-F238E27FC236}">
                <a16:creationId xmlns:a16="http://schemas.microsoft.com/office/drawing/2014/main" id="{CA44F176-95C3-441E-8821-E409A113BB33}"/>
              </a:ext>
            </a:extLst>
          </p:cNvPr>
          <p:cNvSpPr txBox="1"/>
          <p:nvPr/>
        </p:nvSpPr>
        <p:spPr>
          <a:xfrm>
            <a:off x="7760911" y="5025387"/>
            <a:ext cx="2847685" cy="615553"/>
          </a:xfrm>
          <a:prstGeom prst="rect">
            <a:avLst/>
          </a:prstGeom>
          <a:noFill/>
        </p:spPr>
        <p:txBody>
          <a:bodyPr wrap="square" lIns="0" tIns="0" rIns="0" bIns="0" rtlCol="0">
            <a:spAutoFit/>
            <a:scene3d>
              <a:camera prst="orthographicFront"/>
              <a:lightRig rig="threePt" dir="t"/>
            </a:scene3d>
            <a:sp3d contourW="12700"/>
          </a:bodyPr>
          <a:lstStyle/>
          <a:p>
            <a:r>
              <a:rPr lang="en-US" sz="2000" dirty="0">
                <a:solidFill>
                  <a:schemeClr val="tx1">
                    <a:lumMod val="65000"/>
                    <a:lumOff val="35000"/>
                  </a:schemeClr>
                </a:solidFill>
                <a:latin typeface="Calibri" panose="020F0502020204030204" pitchFamily="34" charset="0"/>
              </a:rPr>
              <a:t>Giao </a:t>
            </a:r>
            <a:r>
              <a:rPr lang="en-US" sz="2000" dirty="0" err="1">
                <a:solidFill>
                  <a:schemeClr val="tx1">
                    <a:lumMod val="65000"/>
                    <a:lumOff val="35000"/>
                  </a:schemeClr>
                </a:solidFill>
                <a:latin typeface="Calibri" panose="020F0502020204030204" pitchFamily="34" charset="0"/>
              </a:rPr>
              <a:t>diện</a:t>
            </a:r>
            <a:r>
              <a:rPr lang="en-US" sz="2000" dirty="0">
                <a:solidFill>
                  <a:schemeClr val="tx1">
                    <a:lumMod val="65000"/>
                    <a:lumOff val="35000"/>
                  </a:schemeClr>
                </a:solidFill>
                <a:latin typeface="Calibri" panose="020F0502020204030204" pitchFamily="34" charset="0"/>
              </a:rPr>
              <a:t> đ</a:t>
            </a:r>
            <a:r>
              <a:rPr lang="vi-VN" sz="2000" dirty="0">
                <a:solidFill>
                  <a:schemeClr val="tx1">
                    <a:lumMod val="65000"/>
                    <a:lumOff val="35000"/>
                  </a:schemeClr>
                </a:solidFill>
                <a:latin typeface="Calibri" panose="020F0502020204030204" pitchFamily="34" charset="0"/>
              </a:rPr>
              <a:t>ơ</a:t>
            </a:r>
            <a:r>
              <a:rPr lang="en-US" sz="2000" dirty="0">
                <a:solidFill>
                  <a:schemeClr val="tx1">
                    <a:lumMod val="65000"/>
                    <a:lumOff val="35000"/>
                  </a:schemeClr>
                </a:solidFill>
                <a:latin typeface="Calibri" panose="020F0502020204030204" pitchFamily="34" charset="0"/>
              </a:rPr>
              <a:t>n </a:t>
            </a:r>
            <a:r>
              <a:rPr lang="en-US" sz="2000" dirty="0" err="1">
                <a:solidFill>
                  <a:schemeClr val="tx1">
                    <a:lumMod val="65000"/>
                    <a:lumOff val="35000"/>
                  </a:schemeClr>
                </a:solidFill>
                <a:latin typeface="Calibri" panose="020F0502020204030204" pitchFamily="34" charset="0"/>
              </a:rPr>
              <a:t>giản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dễ</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sử</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dụng</a:t>
            </a:r>
            <a:endParaRPr lang="en-US" sz="2000" dirty="0">
              <a:solidFill>
                <a:schemeClr val="tx1">
                  <a:lumMod val="65000"/>
                  <a:lumOff val="35000"/>
                </a:schemeClr>
              </a:solidFill>
              <a:latin typeface="Calibri" panose="020F0502020204030204" pitchFamily="34" charset="0"/>
            </a:endParaRPr>
          </a:p>
        </p:txBody>
      </p:sp>
    </p:spTree>
    <p:extLst>
      <p:ext uri="{BB962C8B-B14F-4D97-AF65-F5344CB8AC3E}">
        <p14:creationId xmlns:p14="http://schemas.microsoft.com/office/powerpoint/2010/main" val="319769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137</TotalTime>
  <Words>4319</Words>
  <Application>Microsoft Office PowerPoint</Application>
  <PresentationFormat>Widescreen</PresentationFormat>
  <Paragraphs>256</Paragraphs>
  <Slides>21</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MS Mincho</vt:lpstr>
      <vt:lpstr>Arial</vt:lpstr>
      <vt:lpstr>Calibri</vt:lpstr>
      <vt:lpstr>Times New Roman</vt:lpstr>
      <vt:lpstr>Tw Cen MT</vt:lpstr>
      <vt:lpstr>Wingdings</vt:lpstr>
      <vt:lpstr>Droplet</vt:lpstr>
      <vt:lpstr>PowerPoint Presentation</vt:lpstr>
      <vt:lpstr>PowerPoint Presentation</vt:lpstr>
      <vt:lpstr>1. Giới thiệu</vt:lpstr>
      <vt:lpstr>1. Giới thiệu</vt:lpstr>
      <vt:lpstr>1. Giới thiệu</vt:lpstr>
      <vt:lpstr>1. Giới thiệu</vt:lpstr>
      <vt:lpstr>1. Giới thiệu</vt:lpstr>
      <vt:lpstr>1. Giới thiệu</vt:lpstr>
      <vt:lpstr>1. Giới thiệu</vt:lpstr>
      <vt:lpstr>2. Phân tích</vt:lpstr>
      <vt:lpstr>2. Phân tích</vt:lpstr>
      <vt:lpstr>PowerPoint Presentation</vt:lpstr>
      <vt:lpstr>2. Phân tích</vt:lpstr>
      <vt:lpstr>2. Phân tích</vt:lpstr>
      <vt:lpstr>3. Thiết kế</vt:lpstr>
      <vt:lpstr>3. Thiết kế</vt:lpstr>
      <vt:lpstr>3. Thiết kế</vt:lpstr>
      <vt:lpstr>4. Demo</vt:lpstr>
      <vt:lpstr>5. kết luận và hướng phát triển</vt:lpstr>
      <vt:lpstr>5. kết luận và hướng phát triển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21</cp:revision>
  <dcterms:created xsi:type="dcterms:W3CDTF">2021-05-29T06:49:09Z</dcterms:created>
  <dcterms:modified xsi:type="dcterms:W3CDTF">2021-06-03T09:34:29Z</dcterms:modified>
</cp:coreProperties>
</file>