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72" r:id="rId4"/>
    <p:sldId id="271" r:id="rId5"/>
    <p:sldId id="273" r:id="rId6"/>
    <p:sldId id="274" r:id="rId7"/>
    <p:sldId id="283" r:id="rId8"/>
    <p:sldId id="276" r:id="rId9"/>
    <p:sldId id="284" r:id="rId10"/>
    <p:sldId id="277" r:id="rId11"/>
    <p:sldId id="278" r:id="rId12"/>
    <p:sldId id="280" r:id="rId13"/>
    <p:sldId id="282" r:id="rId14"/>
    <p:sldId id="275" r:id="rId15"/>
    <p:sldId id="288" r:id="rId16"/>
    <p:sldId id="281" r:id="rId17"/>
    <p:sldId id="286" r:id="rId18"/>
    <p:sldId id="287" r:id="rId19"/>
    <p:sldId id="28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779" autoAdjust="0"/>
  </p:normalViewPr>
  <p:slideViewPr>
    <p:cSldViewPr snapToGrid="0">
      <p:cViewPr varScale="1">
        <p:scale>
          <a:sx n="63" d="100"/>
          <a:sy n="63" d="100"/>
        </p:scale>
        <p:origin x="773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58298-681B-4A67-8C98-8411F9798EC7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226F54-4C1A-43F6-BD57-691A6D7ED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02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26F54-4C1A-43F6-BD57-691A6D7ED8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90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/>
              <a:t>Notes: This figure (and similar figures below) shows the comparison of IC activations by CUDAICA and </a:t>
            </a:r>
            <a:r>
              <a:rPr lang="en-US" altLang="zh-CN" sz="1100" dirty="0" err="1"/>
              <a:t>RunICA</a:t>
            </a:r>
            <a:r>
              <a:rPr lang="en-US" altLang="zh-CN" sz="1100" dirty="0"/>
              <a:t>. Each subplot plots the IC activations by </a:t>
            </a:r>
            <a:r>
              <a:rPr lang="en-US" altLang="zh-CN" sz="1100" dirty="0" err="1"/>
              <a:t>RunICA</a:t>
            </a:r>
            <a:r>
              <a:rPr lang="en-US" altLang="zh-CN" sz="1100" dirty="0"/>
              <a:t> versus activations by CUDAICA point-by-point. If the activations are the same, the dots will lie on one of the two diagonal lines (ICA is not affected by sign-flip of the weights and activations). </a:t>
            </a:r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226F54-4C1A-43F6-BD57-691A6D7ED8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09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26F54-4C1A-43F6-BD57-691A6D7ED8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71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7FDD-E711-4123-BD3F-B717B9915F98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F924-4C9A-4EB0-91BE-D36BC6E67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86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7FDD-E711-4123-BD3F-B717B9915F98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F924-4C9A-4EB0-91BE-D36BC6E67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12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7FDD-E711-4123-BD3F-B717B9915F98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F924-4C9A-4EB0-91BE-D36BC6E67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7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87400"/>
          </a:xfrm>
          <a:gradFill>
            <a:gsLst>
              <a:gs pos="77000">
                <a:srgbClr val="7030A0"/>
              </a:gs>
              <a:gs pos="0">
                <a:srgbClr val="7030A0"/>
              </a:gs>
              <a:gs pos="100000">
                <a:schemeClr val="bg1"/>
              </a:gs>
            </a:gsLst>
            <a:lin ang="5400000" scaled="1"/>
          </a:gradFill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1" y="1041400"/>
            <a:ext cx="11514666" cy="513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7FDD-E711-4123-BD3F-B717B9915F98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F924-4C9A-4EB0-91BE-D36BC6E67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95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7FDD-E711-4123-BD3F-B717B9915F98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F924-4C9A-4EB0-91BE-D36BC6E67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02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7FDD-E711-4123-BD3F-B717B9915F98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F924-4C9A-4EB0-91BE-D36BC6E67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7FDD-E711-4123-BD3F-B717B9915F98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F924-4C9A-4EB0-91BE-D36BC6E67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8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7FDD-E711-4123-BD3F-B717B9915F98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F924-4C9A-4EB0-91BE-D36BC6E67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95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7FDD-E711-4123-BD3F-B717B9915F98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F924-4C9A-4EB0-91BE-D36BC6E67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6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7FDD-E711-4123-BD3F-B717B9915F98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F924-4C9A-4EB0-91BE-D36BC6E67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7FDD-E711-4123-BD3F-B717B9915F98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F924-4C9A-4EB0-91BE-D36BC6E67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27FDD-E711-4123-BD3F-B717B9915F98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0F924-4C9A-4EB0-91BE-D36BC6E67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2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en-us/parallel-studio-xe/choose-download/student-windows" TargetMode="External"/><Relationship Id="rId2" Type="http://schemas.openxmlformats.org/officeDocument/2006/relationships/hyperlink" Target="https://developer.nvidia.com/cuda-download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C:\Program%20Files%20(x86)\IntelSWTools\compilers_and_libraries\windows\redist\intel64\mk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hz-1995/cudaica_win" TargetMode="External"/><Relationship Id="rId7" Type="http://schemas.openxmlformats.org/officeDocument/2006/relationships/image" Target="../media/image9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visualstudio/productinfo/installing-an-earlier-release-of-vs2017" TargetMode="External"/><Relationship Id="rId5" Type="http://schemas.openxmlformats.org/officeDocument/2006/relationships/hyperlink" Target="https://software.intel.com/en-us/parallel-studio-xe/choose-download/student-windows" TargetMode="External"/><Relationship Id="rId4" Type="http://schemas.openxmlformats.org/officeDocument/2006/relationships/hyperlink" Target="https://developer.nvidia.com/cuda-download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659" y="1122363"/>
            <a:ext cx="9986682" cy="2387600"/>
          </a:xfrm>
        </p:spPr>
        <p:txBody>
          <a:bodyPr/>
          <a:lstStyle/>
          <a:p>
            <a:r>
              <a:rPr lang="en-US" dirty="0"/>
              <a:t>Accelerating Independent Component Analysis on GPU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52544"/>
            <a:ext cx="9144000" cy="1591056"/>
          </a:xfrm>
        </p:spPr>
        <p:txBody>
          <a:bodyPr>
            <a:normAutofit/>
          </a:bodyPr>
          <a:lstStyle/>
          <a:p>
            <a:r>
              <a:rPr lang="en-US" altLang="zh-CN" dirty="0"/>
              <a:t>Cognitive and Computational Neuroscience Lab</a:t>
            </a:r>
          </a:p>
          <a:p>
            <a:r>
              <a:rPr lang="en-US" altLang="zh-CN" dirty="0"/>
              <a:t>School of Life Sciences, Fudan University</a:t>
            </a:r>
          </a:p>
          <a:p>
            <a:r>
              <a:rPr lang="en-US" altLang="zh-CN" dirty="0"/>
              <a:t>2018-09-21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354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Accuracy – Small Dataset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11842" y="872449"/>
            <a:ext cx="7568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64*697500 samples, PCA to 63 channels, fix random number seed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32" y="1357607"/>
            <a:ext cx="9889136" cy="537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56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Accuracy – Large Dataset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44588" y="842770"/>
            <a:ext cx="6902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64*1178845 samples, no PCA, fix random number seed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07" y="1328357"/>
            <a:ext cx="10010986" cy="542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656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Accuracy – Large Dataset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55618" y="848361"/>
            <a:ext cx="7680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64*1178845 samples, PCA to 63 channels, fix random number seed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27" y="1309431"/>
            <a:ext cx="9925545" cy="542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593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Installation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67" y="971062"/>
            <a:ext cx="11514666" cy="5618274"/>
          </a:xfrm>
        </p:spPr>
        <p:txBody>
          <a:bodyPr>
            <a:normAutofit/>
          </a:bodyPr>
          <a:lstStyle/>
          <a:p>
            <a:r>
              <a:rPr lang="en-US" sz="2000" dirty="0"/>
              <a:t>NVIDIA GPU</a:t>
            </a:r>
          </a:p>
          <a:p>
            <a:pPr lvl="1"/>
            <a:r>
              <a:rPr lang="en-US" sz="1800" dirty="0"/>
              <a:t>Recommend: &gt; GeForce GTX 960 or GTX 1050Ti, or recent TITAN, Tesla and </a:t>
            </a:r>
            <a:r>
              <a:rPr lang="en-US" sz="1800" dirty="0" err="1"/>
              <a:t>Quadro</a:t>
            </a:r>
            <a:r>
              <a:rPr lang="en-US" sz="1800" dirty="0"/>
              <a:t> series.</a:t>
            </a:r>
          </a:p>
          <a:p>
            <a:pPr lvl="1"/>
            <a:r>
              <a:rPr lang="en-US" sz="1800" dirty="0"/>
              <a:t>Enough GPU memory (recommend &gt; 4GB, depends on data size).</a:t>
            </a:r>
          </a:p>
          <a:p>
            <a:pPr lvl="1"/>
            <a:r>
              <a:rPr lang="en-US" sz="1800" dirty="0"/>
              <a:t>Older NVIDIA GPU may be okay but slow.</a:t>
            </a:r>
          </a:p>
          <a:p>
            <a:pPr lvl="2"/>
            <a:endParaRPr lang="en-US" sz="1600" dirty="0"/>
          </a:p>
          <a:p>
            <a:r>
              <a:rPr lang="en-US" sz="2000" dirty="0"/>
              <a:t>Software dependencies</a:t>
            </a:r>
          </a:p>
          <a:p>
            <a:pPr lvl="1"/>
            <a:r>
              <a:rPr lang="en-US" sz="1800" dirty="0"/>
              <a:t>NVIDIA CUDA (current latest v9.2) (free) (</a:t>
            </a:r>
            <a:r>
              <a:rPr lang="en-US" sz="1800" dirty="0">
                <a:hlinkClick r:id="rId2"/>
              </a:rPr>
              <a:t>https://developer.nvidia.com/cuda-downloads</a:t>
            </a:r>
            <a:r>
              <a:rPr lang="en-US" sz="1800" dirty="0"/>
              <a:t>).</a:t>
            </a:r>
          </a:p>
          <a:p>
            <a:pPr lvl="1"/>
            <a:r>
              <a:rPr lang="en-US" sz="1800" dirty="0"/>
              <a:t>Intel MKL in Intel Parallel Studio XE (current latest 2018 update 3) (free for student).</a:t>
            </a:r>
          </a:p>
          <a:p>
            <a:pPr marL="457200" lvl="1" indent="0">
              <a:buNone/>
            </a:pPr>
            <a:r>
              <a:rPr lang="en-US" sz="1800" dirty="0"/>
              <a:t>         (</a:t>
            </a:r>
            <a:r>
              <a:rPr lang="en-US" sz="1800" dirty="0">
                <a:hlinkClick r:id="rId3"/>
              </a:rPr>
              <a:t>https://software.intel.com/en-us/parallel-studio-xe/choose-download/student-windows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EEGLAB</a:t>
            </a:r>
          </a:p>
          <a:p>
            <a:pPr lvl="2"/>
            <a:endParaRPr lang="en-US" sz="1600" dirty="0"/>
          </a:p>
          <a:p>
            <a:r>
              <a:rPr lang="en-US" sz="2000" dirty="0"/>
              <a:t>Add MKL library directory to environment variable path. (directory is the same or similar to “</a:t>
            </a:r>
            <a:r>
              <a:rPr lang="en-US" sz="2000" dirty="0">
                <a:hlinkClick r:id="rId4" action="ppaction://hlinkfile"/>
              </a:rPr>
              <a:t>C:\Program Files (x86)\</a:t>
            </a:r>
            <a:r>
              <a:rPr lang="en-US" sz="2000" dirty="0" err="1">
                <a:hlinkClick r:id="rId4" action="ppaction://hlinkfile"/>
              </a:rPr>
              <a:t>IntelSWTools</a:t>
            </a:r>
            <a:r>
              <a:rPr lang="en-US" sz="2000" dirty="0">
                <a:hlinkClick r:id="rId4" action="ppaction://hlinkfile"/>
              </a:rPr>
              <a:t>\</a:t>
            </a:r>
            <a:r>
              <a:rPr lang="en-US" sz="2000" dirty="0" err="1">
                <a:hlinkClick r:id="rId4" action="ppaction://hlinkfile"/>
              </a:rPr>
              <a:t>compilers_and_libraries</a:t>
            </a:r>
            <a:r>
              <a:rPr lang="en-US" sz="2000" dirty="0">
                <a:hlinkClick r:id="rId4" action="ppaction://hlinkfile"/>
              </a:rPr>
              <a:t>\windows\</a:t>
            </a:r>
            <a:r>
              <a:rPr lang="en-US" sz="2000" dirty="0" err="1">
                <a:hlinkClick r:id="rId4" action="ppaction://hlinkfile"/>
              </a:rPr>
              <a:t>redist</a:t>
            </a:r>
            <a:r>
              <a:rPr lang="en-US" sz="2000" dirty="0">
                <a:hlinkClick r:id="rId4" action="ppaction://hlinkfile"/>
              </a:rPr>
              <a:t>\intel64\</a:t>
            </a:r>
            <a:r>
              <a:rPr lang="en-US" sz="2000" dirty="0" err="1">
                <a:hlinkClick r:id="rId4" action="ppaction://hlinkfile"/>
              </a:rPr>
              <a:t>mkl</a:t>
            </a:r>
            <a:r>
              <a:rPr lang="en-US" sz="2000" dirty="0"/>
              <a:t>”)</a:t>
            </a:r>
          </a:p>
          <a:p>
            <a:pPr lvl="1"/>
            <a:endParaRPr lang="en-US" sz="1800" dirty="0"/>
          </a:p>
          <a:p>
            <a:r>
              <a:rPr lang="en-US" sz="2000" dirty="0"/>
              <a:t>No “space” in the EEGLAB plugin’s directory.</a:t>
            </a:r>
          </a:p>
        </p:txBody>
      </p:sp>
    </p:spTree>
    <p:extLst>
      <p:ext uri="{BB962C8B-B14F-4D97-AF65-F5344CB8AC3E}">
        <p14:creationId xmlns:p14="http://schemas.microsoft.com/office/powerpoint/2010/main" val="190003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1" y="1041400"/>
            <a:ext cx="11514666" cy="5540270"/>
          </a:xfrm>
        </p:spPr>
        <p:txBody>
          <a:bodyPr>
            <a:normAutofit/>
          </a:bodyPr>
          <a:lstStyle/>
          <a:p>
            <a:r>
              <a:rPr lang="en-US" sz="1800" dirty="0"/>
              <a:t>Source code: </a:t>
            </a:r>
            <a:r>
              <a:rPr lang="en-US" sz="1800" dirty="0">
                <a:hlinkClick r:id="rId3"/>
              </a:rPr>
              <a:t>https://github.com/yhz-1995/cudaica_win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Download </a:t>
            </a:r>
            <a:r>
              <a:rPr lang="en-US" sz="1800" dirty="0" err="1"/>
              <a:t>EEGLAB_plugin</a:t>
            </a:r>
            <a:r>
              <a:rPr lang="en-US" sz="1800" dirty="0"/>
              <a:t>/CudaICA1.0 folder (compiled binary included), follow readme inside.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(Optional) Compile binary under Windows</a:t>
            </a:r>
          </a:p>
          <a:p>
            <a:pPr lvl="1"/>
            <a:r>
              <a:rPr lang="en-US" sz="1600" dirty="0"/>
              <a:t>NVIDIA CUDA (current latest v9.2) (free) (</a:t>
            </a:r>
            <a:r>
              <a:rPr lang="en-US" sz="1600" dirty="0">
                <a:hlinkClick r:id="rId4"/>
              </a:rPr>
              <a:t>https://developer.nvidia.com/cuda-downloads</a:t>
            </a:r>
            <a:r>
              <a:rPr lang="en-US" sz="1600" dirty="0"/>
              <a:t>).</a:t>
            </a:r>
          </a:p>
          <a:p>
            <a:pPr lvl="1"/>
            <a:r>
              <a:rPr lang="en-US" sz="1600" dirty="0"/>
              <a:t>Intel MKL in Intel Parallel Studio XE (current latest 2018 update 3) (free for student).</a:t>
            </a:r>
          </a:p>
          <a:p>
            <a:pPr marL="457200" lvl="1" indent="0">
              <a:buNone/>
            </a:pPr>
            <a:r>
              <a:rPr lang="en-US" sz="1600" dirty="0"/>
              <a:t>    (</a:t>
            </a:r>
            <a:r>
              <a:rPr lang="en-US" sz="1600" dirty="0">
                <a:hlinkClick r:id="rId5"/>
              </a:rPr>
              <a:t>https://software.intel.com/en-us/parallel-studio-xe/choose-download/student-windows</a:t>
            </a:r>
            <a:r>
              <a:rPr lang="en-US" sz="1600" dirty="0"/>
              <a:t>)</a:t>
            </a:r>
          </a:p>
          <a:p>
            <a:pPr lvl="1"/>
            <a:r>
              <a:rPr lang="en-US" sz="1600" dirty="0"/>
              <a:t>Microsoft Visual Studio supported by both above (current 15.6.7, </a:t>
            </a:r>
            <a:r>
              <a:rPr lang="en-US" sz="1600" dirty="0">
                <a:solidFill>
                  <a:srgbClr val="FF0000"/>
                </a:solidFill>
              </a:rPr>
              <a:t>latest one may not be supported</a:t>
            </a:r>
            <a:r>
              <a:rPr lang="en-US" sz="1600" dirty="0"/>
              <a:t>).</a:t>
            </a:r>
          </a:p>
          <a:p>
            <a:pPr marL="457200" lvl="1" indent="0">
              <a:buNone/>
            </a:pPr>
            <a:r>
              <a:rPr lang="en-US" sz="1600" dirty="0"/>
              <a:t>    (</a:t>
            </a:r>
            <a:r>
              <a:rPr lang="en-US" sz="1600" dirty="0">
                <a:hlinkClick r:id="rId6"/>
              </a:rPr>
              <a:t>https://docs.microsoft.com/en-us/visualstudio/productinfo/installing-an-earlier-release-of-vs2017</a:t>
            </a:r>
            <a:r>
              <a:rPr lang="en-US" sz="1600" dirty="0"/>
              <a:t>)</a:t>
            </a:r>
          </a:p>
          <a:p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352336" y="2210555"/>
            <a:ext cx="9449619" cy="2065199"/>
            <a:chOff x="1352336" y="2210555"/>
            <a:chExt cx="9449619" cy="2065199"/>
          </a:xfrm>
        </p:grpSpPr>
        <p:pic>
          <p:nvPicPr>
            <p:cNvPr id="7" name="Picture 6" descr="Screen Clippi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1190" y="2210555"/>
              <a:ext cx="9419136" cy="2065199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>
            <a:xfrm>
              <a:off x="1352336" y="2957671"/>
              <a:ext cx="9449619" cy="31376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6656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559" y="1127171"/>
            <a:ext cx="9396274" cy="3048264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559" y="4515205"/>
            <a:ext cx="9396274" cy="1767993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491559" y="3209365"/>
            <a:ext cx="9396274" cy="60063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3293175"/>
            <a:ext cx="2527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These two files actually run ICA and PCA.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5727102"/>
            <a:ext cx="5701553" cy="954107"/>
            <a:chOff x="0" y="5727102"/>
            <a:chExt cx="5701553" cy="954107"/>
          </a:xfrm>
        </p:grpSpPr>
        <p:sp>
          <p:nvSpPr>
            <p:cNvPr id="8" name="TextBox 7"/>
            <p:cNvSpPr txBox="1"/>
            <p:nvPr/>
          </p:nvSpPr>
          <p:spPr>
            <a:xfrm>
              <a:off x="0" y="5727102"/>
              <a:ext cx="252727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These two files needed to call </a:t>
              </a:r>
              <a:r>
                <a:rPr lang="en-US" sz="1400" dirty="0" err="1">
                  <a:solidFill>
                    <a:srgbClr val="0070C0"/>
                  </a:solidFill>
                </a:rPr>
                <a:t>cudaica</a:t>
              </a:r>
              <a:r>
                <a:rPr lang="en-US" sz="1400" dirty="0">
                  <a:solidFill>
                    <a:srgbClr val="0070C0"/>
                  </a:solidFill>
                </a:rPr>
                <a:t> from GUI or command line. They are modified from EEGLAB 14.1.2b.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45706" y="6364459"/>
              <a:ext cx="44558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You should override EEGLAB’s default functions with them.</a:t>
              </a:r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2491559" y="5656994"/>
            <a:ext cx="9396274" cy="600635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75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98" y="1866720"/>
            <a:ext cx="11057404" cy="39424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1341" y="1057744"/>
            <a:ext cx="7073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Both GUI and command line usage are possible.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7298" y="5871883"/>
            <a:ext cx="10811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[EEG, command] = </a:t>
            </a:r>
            <a:r>
              <a:rPr lang="en-US" sz="1400" dirty="0" err="1">
                <a:latin typeface="Consolas" panose="020B0609020204030204" pitchFamily="49" charset="0"/>
              </a:rPr>
              <a:t>pop_runica</a:t>
            </a:r>
            <a:r>
              <a:rPr lang="en-US" sz="1400" dirty="0">
                <a:latin typeface="Consolas" panose="020B0609020204030204" pitchFamily="49" charset="0"/>
              </a:rPr>
              <a:t>(EEG, '</a:t>
            </a:r>
            <a:r>
              <a:rPr lang="en-US" sz="1400" dirty="0" err="1">
                <a:latin typeface="Consolas" panose="020B0609020204030204" pitchFamily="49" charset="0"/>
              </a:rPr>
              <a:t>icatype</a:t>
            </a:r>
            <a:r>
              <a:rPr lang="en-US" sz="1400" dirty="0">
                <a:latin typeface="Consolas" panose="020B0609020204030204" pitchFamily="49" charset="0"/>
              </a:rPr>
              <a:t>','</a:t>
            </a:r>
            <a:r>
              <a:rPr lang="en-US" sz="1400" dirty="0" err="1">
                <a:latin typeface="Consolas" panose="020B0609020204030204" pitchFamily="49" charset="0"/>
              </a:rPr>
              <a:t>cudaica</a:t>
            </a:r>
            <a:r>
              <a:rPr lang="en-US" sz="1400" dirty="0">
                <a:latin typeface="Consolas" panose="020B0609020204030204" pitchFamily="49" charset="0"/>
              </a:rPr>
              <a:t>', 'options',{'extended',1,'pca',63}, '</a:t>
            </a:r>
            <a:r>
              <a:rPr lang="en-US" sz="1400" dirty="0" err="1">
                <a:latin typeface="Consolas" panose="020B0609020204030204" pitchFamily="49" charset="0"/>
              </a:rPr>
              <a:t>chanind</a:t>
            </a:r>
            <a:r>
              <a:rPr lang="en-US" sz="1400" dirty="0">
                <a:latin typeface="Consolas" panose="020B0609020204030204" pitchFamily="49" charset="0"/>
              </a:rPr>
              <a:t>', 1:64);</a:t>
            </a:r>
          </a:p>
        </p:txBody>
      </p:sp>
    </p:spTree>
    <p:extLst>
      <p:ext uri="{BB962C8B-B14F-4D97-AF65-F5344CB8AC3E}">
        <p14:creationId xmlns:p14="http://schemas.microsoft.com/office/powerpoint/2010/main" val="3233627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numerical 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1" y="1041400"/>
            <a:ext cx="11514666" cy="514023"/>
          </a:xfrm>
        </p:spPr>
        <p:txBody>
          <a:bodyPr>
            <a:normAutofit/>
          </a:bodyPr>
          <a:lstStyle/>
          <a:p>
            <a:r>
              <a:rPr lang="en-US" sz="2000" dirty="0"/>
              <a:t>You can verify numerical accuracy before using CUDAICA on experiment data.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362724" y="2202715"/>
            <a:ext cx="9449619" cy="3055885"/>
            <a:chOff x="1359759" y="1476851"/>
            <a:chExt cx="9449619" cy="3055885"/>
          </a:xfrm>
        </p:grpSpPr>
        <p:pic>
          <p:nvPicPr>
            <p:cNvPr id="5" name="Picture 4" descr="Screen Clippi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2621" y="1476851"/>
              <a:ext cx="9426757" cy="3055885"/>
            </a:xfrm>
            <a:prstGeom prst="rect">
              <a:avLst/>
            </a:prstGeom>
          </p:spPr>
        </p:pic>
        <p:sp>
          <p:nvSpPr>
            <p:cNvPr id="6" name="Rounded Rectangle 5"/>
            <p:cNvSpPr/>
            <p:nvPr/>
          </p:nvSpPr>
          <p:spPr>
            <a:xfrm>
              <a:off x="1359759" y="2601713"/>
              <a:ext cx="9449619" cy="31376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7490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numerical accuracy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273" y="1229250"/>
            <a:ext cx="9381033" cy="4625741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458687" y="3308724"/>
            <a:ext cx="9449619" cy="214939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267" y="4091034"/>
            <a:ext cx="2527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Random number generator used by “</a:t>
            </a:r>
            <a:r>
              <a:rPr lang="en-US" sz="1600" dirty="0" err="1">
                <a:solidFill>
                  <a:srgbClr val="FF0000"/>
                </a:solidFill>
              </a:rPr>
              <a:t>runica.m</a:t>
            </a:r>
            <a:r>
              <a:rPr lang="en-US" sz="1600" dirty="0">
                <a:solidFill>
                  <a:srgbClr val="FF0000"/>
                </a:solidFill>
              </a:rPr>
              <a:t>”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458686" y="5516737"/>
            <a:ext cx="9449619" cy="338254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5120" y="5842255"/>
            <a:ext cx="58729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Modified EEGLAB’s </a:t>
            </a:r>
            <a:r>
              <a:rPr lang="en-US" sz="1600" dirty="0" err="1">
                <a:solidFill>
                  <a:srgbClr val="00B050"/>
                </a:solidFill>
              </a:rPr>
              <a:t>runica</a:t>
            </a:r>
            <a:r>
              <a:rPr lang="en-US" sz="1600" dirty="0">
                <a:solidFill>
                  <a:srgbClr val="00B050"/>
                </a:solidFill>
              </a:rPr>
              <a:t> algorithm, use the same random number seed and block separation method as CUDAICA_Win_Test.exe .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480139" y="2351558"/>
            <a:ext cx="9449619" cy="338254"/>
          </a:xfrm>
          <a:prstGeom prst="round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5120" y="1838100"/>
            <a:ext cx="2492981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</a:rPr>
              <a:t>Modified </a:t>
            </a:r>
            <a:r>
              <a:rPr lang="en-US" sz="1600" dirty="0" err="1">
                <a:solidFill>
                  <a:schemeClr val="accent5"/>
                </a:solidFill>
              </a:rPr>
              <a:t>cudaica</a:t>
            </a:r>
            <a:r>
              <a:rPr lang="en-US" sz="1600" dirty="0">
                <a:solidFill>
                  <a:schemeClr val="accent5"/>
                </a:solidFill>
              </a:rPr>
              <a:t> that use fixed random number</a:t>
            </a:r>
          </a:p>
          <a:p>
            <a:r>
              <a:rPr lang="en-US" sz="1600" dirty="0">
                <a:solidFill>
                  <a:schemeClr val="accent5"/>
                </a:solidFill>
              </a:rPr>
              <a:t>seed.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489564" y="2984341"/>
            <a:ext cx="9449619" cy="338254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85120" y="2875504"/>
            <a:ext cx="249298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If the mexw64 file fails, recompile them.</a:t>
            </a:r>
          </a:p>
        </p:txBody>
      </p:sp>
    </p:spTree>
    <p:extLst>
      <p:ext uri="{BB962C8B-B14F-4D97-AF65-F5344CB8AC3E}">
        <p14:creationId xmlns:p14="http://schemas.microsoft.com/office/powerpoint/2010/main" val="198945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Known Issues and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1" y="1140643"/>
            <a:ext cx="11514666" cy="5036320"/>
          </a:xfrm>
        </p:spPr>
        <p:txBody>
          <a:bodyPr>
            <a:normAutofit/>
          </a:bodyPr>
          <a:lstStyle/>
          <a:p>
            <a:r>
              <a:rPr lang="en-US" sz="2000" dirty="0"/>
              <a:t>Matlab command output window may stuck when running CUDAICA. But it does not affect the speed and accuracy of calculation.</a:t>
            </a:r>
          </a:p>
          <a:p>
            <a:endParaRPr lang="en-US" sz="2000" dirty="0"/>
          </a:p>
          <a:p>
            <a:r>
              <a:rPr lang="en-US" sz="2000" dirty="0"/>
              <a:t>We have only tested the code on Windows 10 and Windows 7 systems.</a:t>
            </a:r>
          </a:p>
          <a:p>
            <a:endParaRPr lang="en-US" sz="2000" dirty="0"/>
          </a:p>
          <a:p>
            <a:r>
              <a:rPr lang="en-US" sz="2000" dirty="0"/>
              <a:t>If “cudaica.exe” silently crashed in the background, you may receive errors at line 345 of “</a:t>
            </a:r>
            <a:r>
              <a:rPr lang="en-US" sz="2000" dirty="0" err="1"/>
              <a:t>cudaica.m</a:t>
            </a:r>
            <a:r>
              <a:rPr lang="en-US" sz="2000" dirty="0"/>
              <a:t>”. This is because the </a:t>
            </a:r>
            <a:r>
              <a:rPr lang="en-US" sz="2000" dirty="0" err="1"/>
              <a:t>Matlab</a:t>
            </a:r>
            <a:r>
              <a:rPr lang="en-US" sz="2000" dirty="0"/>
              <a:t> code cannot find the files generated by “cudaica.exe”.</a:t>
            </a:r>
          </a:p>
          <a:p>
            <a:endParaRPr lang="en-US" sz="2000" dirty="0"/>
          </a:p>
          <a:p>
            <a:r>
              <a:rPr lang="en-US" sz="2000" dirty="0"/>
              <a:t>There should be no space in the path of “cudaica.exe” and </a:t>
            </a:r>
            <a:r>
              <a:rPr lang="en-US" sz="2000" dirty="0" err="1"/>
              <a:t>Matlab’s</a:t>
            </a:r>
            <a:r>
              <a:rPr lang="en-US" sz="2000" dirty="0"/>
              <a:t> current folder. Otherwise “cudaica.exe” cannot read the “.</a:t>
            </a:r>
            <a:r>
              <a:rPr lang="en-US" sz="2000" dirty="0" err="1"/>
              <a:t>sc</a:t>
            </a:r>
            <a:r>
              <a:rPr lang="en-US" sz="2000" dirty="0"/>
              <a:t>” files generated by “</a:t>
            </a:r>
            <a:r>
              <a:rPr lang="en-US" sz="2000" dirty="0" err="1"/>
              <a:t>cudaica.m</a:t>
            </a:r>
            <a:r>
              <a:rPr lang="en-US" sz="2000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1680197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ICA Running on GPU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365" y="1099548"/>
            <a:ext cx="9935270" cy="518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755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been improved 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Can be compiled and run under Windows.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3-4 times faster than original CUDAICA, 8~12 times faster than RUNICA.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Improved numerical accuracy.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209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Increase Calculation Speed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5836024" y="990397"/>
            <a:ext cx="0" cy="5661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394448" y="990397"/>
            <a:ext cx="4437359" cy="5661415"/>
            <a:chOff x="394448" y="990397"/>
            <a:chExt cx="4437359" cy="5661415"/>
          </a:xfrm>
        </p:grpSpPr>
        <p:pic>
          <p:nvPicPr>
            <p:cNvPr id="41" name="Picture 40" descr="Screen Clippi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128" y="1084730"/>
              <a:ext cx="3936679" cy="556708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394448" y="990397"/>
              <a:ext cx="12640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Original: 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390323" y="1084730"/>
            <a:ext cx="5398265" cy="5567082"/>
            <a:chOff x="6390323" y="1084730"/>
            <a:chExt cx="5398265" cy="5567082"/>
          </a:xfrm>
        </p:grpSpPr>
        <p:grpSp>
          <p:nvGrpSpPr>
            <p:cNvPr id="26" name="Group 25"/>
            <p:cNvGrpSpPr/>
            <p:nvPr/>
          </p:nvGrpSpPr>
          <p:grpSpPr>
            <a:xfrm>
              <a:off x="6390323" y="1084730"/>
              <a:ext cx="5398265" cy="5567082"/>
              <a:chOff x="6202063" y="1084730"/>
              <a:chExt cx="5398265" cy="5567082"/>
            </a:xfrm>
          </p:grpSpPr>
          <p:pic>
            <p:nvPicPr>
              <p:cNvPr id="33" name="Picture 32" descr="Screen Clippi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44916" y="1084730"/>
                <a:ext cx="3936679" cy="5567082"/>
              </a:xfrm>
              <a:prstGeom prst="rect">
                <a:avLst/>
              </a:prstGeom>
            </p:spPr>
          </p:pic>
          <p:sp>
            <p:nvSpPr>
              <p:cNvPr id="36" name="TextBox 35"/>
              <p:cNvSpPr txBox="1"/>
              <p:nvPr/>
            </p:nvSpPr>
            <p:spPr>
              <a:xfrm>
                <a:off x="6202063" y="1084730"/>
                <a:ext cx="1264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Current: 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0632141" y="3558296"/>
                <a:ext cx="9681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6"/>
                    </a:solidFill>
                  </a:rPr>
                  <a:t>(CUDA) 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0632141" y="4704944"/>
                <a:ext cx="9681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6"/>
                    </a:solidFill>
                  </a:rPr>
                  <a:t>(CUDA) </a:t>
                </a:r>
              </a:p>
            </p:txBody>
          </p:sp>
        </p:grpSp>
        <p:cxnSp>
          <p:nvCxnSpPr>
            <p:cNvPr id="29" name="Straight Connector 28"/>
            <p:cNvCxnSpPr/>
            <p:nvPr/>
          </p:nvCxnSpPr>
          <p:spPr>
            <a:xfrm>
              <a:off x="7449671" y="6557683"/>
              <a:ext cx="1240100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3876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1" y="1041400"/>
            <a:ext cx="11514666" cy="5592482"/>
          </a:xfrm>
        </p:spPr>
        <p:txBody>
          <a:bodyPr>
            <a:normAutofit/>
          </a:bodyPr>
          <a:lstStyle/>
          <a:p>
            <a:r>
              <a:rPr lang="en-US" sz="2000" dirty="0"/>
              <a:t>Environment:</a:t>
            </a:r>
          </a:p>
          <a:p>
            <a:pPr lvl="1"/>
            <a:r>
              <a:rPr lang="en-US" altLang="zh-CN" sz="1800" dirty="0"/>
              <a:t>CPU: Intel Core i7 7700HQ</a:t>
            </a:r>
          </a:p>
          <a:p>
            <a:pPr lvl="1"/>
            <a:r>
              <a:rPr lang="en-US" sz="1800" dirty="0"/>
              <a:t>GPU: NVIDIA GeForce GTX 1050Ti (4GB)</a:t>
            </a:r>
          </a:p>
          <a:p>
            <a:pPr lvl="1"/>
            <a:r>
              <a:rPr lang="en-US" sz="1800" dirty="0"/>
              <a:t>Matlab R2017b Update 7</a:t>
            </a:r>
          </a:p>
          <a:p>
            <a:pPr lvl="1"/>
            <a:r>
              <a:rPr lang="en-US" sz="1800" dirty="0"/>
              <a:t>NVIDIA CUDA 9.2</a:t>
            </a:r>
          </a:p>
          <a:p>
            <a:pPr lvl="1"/>
            <a:r>
              <a:rPr lang="en-US" sz="1800" dirty="0"/>
              <a:t>Intel Parallel Studio XE 2018 update 3</a:t>
            </a:r>
          </a:p>
          <a:p>
            <a:endParaRPr lang="en-US" sz="2400" dirty="0"/>
          </a:p>
          <a:p>
            <a:r>
              <a:rPr lang="en-US" sz="2400" dirty="0"/>
              <a:t>Results</a:t>
            </a:r>
          </a:p>
          <a:p>
            <a:pPr lvl="1"/>
            <a:r>
              <a:rPr lang="en-US" sz="1800" dirty="0"/>
              <a:t>Data 1: 31*1075359 samples</a:t>
            </a:r>
          </a:p>
          <a:p>
            <a:pPr lvl="2"/>
            <a:r>
              <a:rPr lang="en-US" sz="1400" dirty="0"/>
              <a:t>RUNICA: 2038.73 seconds (33.98 minutes) / 404 steps = 5.0464 seconds/step</a:t>
            </a:r>
          </a:p>
          <a:p>
            <a:pPr lvl="2"/>
            <a:r>
              <a:rPr lang="en-US" sz="1400" dirty="0"/>
              <a:t>CUDAICA: 145 seconds (2.25 minutes) / 365 steps = 0.3973 seconds/step</a:t>
            </a:r>
          </a:p>
          <a:p>
            <a:pPr lvl="1"/>
            <a:r>
              <a:rPr lang="en-US" sz="1800" dirty="0"/>
              <a:t>Data 2: 63*1867695 samples</a:t>
            </a:r>
          </a:p>
          <a:p>
            <a:pPr lvl="2"/>
            <a:r>
              <a:rPr lang="en-US" sz="1400" dirty="0"/>
              <a:t>RUNICA : 4941 seconds (82.35 minutes) / 438 steps = 11.2808 seconds/step</a:t>
            </a:r>
          </a:p>
          <a:p>
            <a:pPr lvl="2"/>
            <a:r>
              <a:rPr lang="en-US" sz="1400" dirty="0"/>
              <a:t>CUDAICA: 461 seconds (7.68 minutes) / 398 steps = 1.1582 seconds/step</a:t>
            </a:r>
          </a:p>
          <a:p>
            <a:pPr lvl="1"/>
            <a:r>
              <a:rPr lang="en-US" sz="1800" dirty="0"/>
              <a:t>Data 3: 63*697500 samples</a:t>
            </a:r>
          </a:p>
          <a:p>
            <a:pPr lvl="2"/>
            <a:r>
              <a:rPr lang="en-US" sz="1400" dirty="0"/>
              <a:t>RUNICA : 1676.19 seconds (27.94 minutes) / 397 steps = 4.2221 seconds/step</a:t>
            </a:r>
          </a:p>
          <a:p>
            <a:pPr lvl="2"/>
            <a:r>
              <a:rPr lang="en-US" sz="1400" dirty="0"/>
              <a:t>CUDAICA: 194 seconds (3.23 minutes) / 372 steps = 0.5215 seconds/step</a:t>
            </a:r>
          </a:p>
        </p:txBody>
      </p:sp>
    </p:spTree>
    <p:extLst>
      <p:ext uri="{BB962C8B-B14F-4D97-AF65-F5344CB8AC3E}">
        <p14:creationId xmlns:p14="http://schemas.microsoft.com/office/powerpoint/2010/main" val="762973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1" y="1361440"/>
            <a:ext cx="11514666" cy="4815523"/>
          </a:xfrm>
        </p:spPr>
        <p:txBody>
          <a:bodyPr/>
          <a:lstStyle/>
          <a:p>
            <a:r>
              <a:rPr lang="en-US" dirty="0"/>
              <a:t>For small datasets</a:t>
            </a:r>
          </a:p>
          <a:p>
            <a:pPr lvl="1"/>
            <a:r>
              <a:rPr lang="en-US" dirty="0"/>
              <a:t>Same random number generator + same block separation method </a:t>
            </a:r>
            <a:r>
              <a:rPr lang="en-US" dirty="0">
                <a:sym typeface="Wingdings" panose="05000000000000000000" pitchFamily="2" charset="2"/>
              </a:rPr>
              <a:t>Same decomposition results between RUNICA and CUDAICA.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*PCA: you may get results with same absolute values but opposite signs.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For large datasets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Decomposition results will be similar but different.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Different machine implementation.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Non-associativity of numerical calculation ((</a:t>
            </a:r>
            <a:r>
              <a:rPr lang="en-US" dirty="0" err="1">
                <a:sym typeface="Wingdings" panose="05000000000000000000" pitchFamily="2" charset="2"/>
              </a:rPr>
              <a:t>a+b</a:t>
            </a:r>
            <a:r>
              <a:rPr lang="en-US" dirty="0">
                <a:sym typeface="Wingdings" panose="05000000000000000000" pitchFamily="2" charset="2"/>
              </a:rPr>
              <a:t>)+c ≠ a+(</a:t>
            </a:r>
            <a:r>
              <a:rPr lang="en-US" dirty="0" err="1">
                <a:sym typeface="Wingdings" panose="05000000000000000000" pitchFamily="2" charset="2"/>
              </a:rPr>
              <a:t>b+c</a:t>
            </a:r>
            <a:r>
              <a:rPr lang="en-US" dirty="0">
                <a:sym typeface="Wingdings" panose="05000000000000000000" pitchFamily="2" charset="2"/>
              </a:rPr>
              <a:t>)).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Different precision on CPU and GPU.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67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Accuracy – Small Dataset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4941" y="822612"/>
            <a:ext cx="6623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64*697500 samples, no PCA, fix random number seed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95" y="1222722"/>
            <a:ext cx="10895761" cy="555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44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Accuracy – Small Dataset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54941" y="822612"/>
            <a:ext cx="6623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64*697500 samples, no PCA, fix random number seed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33" y="1257934"/>
            <a:ext cx="10003856" cy="5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786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Accuracy – Small Dataset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11842" y="872449"/>
            <a:ext cx="7568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64*697500 samples, PCA to 63 channels, fix random number seed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35" y="1272559"/>
            <a:ext cx="10832124" cy="550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699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</TotalTime>
  <Words>1012</Words>
  <Application>Microsoft Office PowerPoint</Application>
  <PresentationFormat>Widescreen</PresentationFormat>
  <Paragraphs>118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等线</vt:lpstr>
      <vt:lpstr>Arial</vt:lpstr>
      <vt:lpstr>Calibri</vt:lpstr>
      <vt:lpstr>Calibri Light</vt:lpstr>
      <vt:lpstr>Consolas</vt:lpstr>
      <vt:lpstr>Wingdings</vt:lpstr>
      <vt:lpstr>Office Theme</vt:lpstr>
      <vt:lpstr>Accelerating Independent Component Analysis on GPU</vt:lpstr>
      <vt:lpstr>ICA Running on GPU</vt:lpstr>
      <vt:lpstr>What have been improved now</vt:lpstr>
      <vt:lpstr>Increase Calculation Speed</vt:lpstr>
      <vt:lpstr>Calculation Speed</vt:lpstr>
      <vt:lpstr>Numerical Accuracy</vt:lpstr>
      <vt:lpstr>Numerical Accuracy – Small Dataset</vt:lpstr>
      <vt:lpstr>Numerical Accuracy – Small Dataset</vt:lpstr>
      <vt:lpstr>Numerical Accuracy – Small Dataset</vt:lpstr>
      <vt:lpstr>Numerical Accuracy – Small Dataset</vt:lpstr>
      <vt:lpstr>Numerical Accuracy – Large Dataset</vt:lpstr>
      <vt:lpstr>Numerical Accuracy – Large Dataset</vt:lpstr>
      <vt:lpstr>Installation Requirements</vt:lpstr>
      <vt:lpstr>Installation</vt:lpstr>
      <vt:lpstr>Installation</vt:lpstr>
      <vt:lpstr>Usage</vt:lpstr>
      <vt:lpstr>Verify numerical accuracy</vt:lpstr>
      <vt:lpstr>Verify numerical accuracy</vt:lpstr>
      <vt:lpstr>Known Issues and Limitations</vt:lpstr>
    </vt:vector>
  </TitlesOfParts>
  <Company>Fudan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Accelerating Independent Component Analysis on GPU</dc:title>
  <dc:creator>Zhou Yunhui</dc:creator>
  <cp:lastModifiedBy>Yunhui</cp:lastModifiedBy>
  <cp:revision>326</cp:revision>
  <dcterms:created xsi:type="dcterms:W3CDTF">2018-04-30T05:44:50Z</dcterms:created>
  <dcterms:modified xsi:type="dcterms:W3CDTF">2019-10-26T07:04:15Z</dcterms:modified>
</cp:coreProperties>
</file>