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2" r:id="rId4"/>
    <p:sldId id="271" r:id="rId5"/>
    <p:sldId id="273" r:id="rId6"/>
    <p:sldId id="274" r:id="rId7"/>
    <p:sldId id="283" r:id="rId8"/>
    <p:sldId id="276" r:id="rId9"/>
    <p:sldId id="284" r:id="rId10"/>
    <p:sldId id="277" r:id="rId11"/>
    <p:sldId id="278" r:id="rId12"/>
    <p:sldId id="280" r:id="rId13"/>
    <p:sldId id="282" r:id="rId14"/>
    <p:sldId id="275" r:id="rId15"/>
    <p:sldId id="288" r:id="rId16"/>
    <p:sldId id="281" r:id="rId17"/>
    <p:sldId id="286" r:id="rId18"/>
    <p:sldId id="287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79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58298-681B-4A67-8C98-8411F9798EC7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26F54-4C1A-43F6-BD57-691A6D7E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9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Notes: This figure (and similar figures below) shows the comparison of IC activations by CUDAICA and </a:t>
            </a:r>
            <a:r>
              <a:rPr lang="en-US" altLang="zh-CN" sz="1100" dirty="0" err="1"/>
              <a:t>RunICA</a:t>
            </a:r>
            <a:r>
              <a:rPr lang="en-US" altLang="zh-CN" sz="1100" dirty="0"/>
              <a:t>. Each subplot plots the IC activations by </a:t>
            </a:r>
            <a:r>
              <a:rPr lang="en-US" altLang="zh-CN" sz="1100" dirty="0" err="1"/>
              <a:t>RunICA</a:t>
            </a:r>
            <a:r>
              <a:rPr lang="en-US" altLang="zh-CN" sz="1100" dirty="0"/>
              <a:t> versus activations by CUDAICA point-by-point. If the activations are the same, the dots will lie on one of the two diagonal lines (ICA is not affected by sign-flip of the weights and activations). </a:t>
            </a: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0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26F54-4C1A-43F6-BD57-691A6D7ED8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3F75-5409-45E7-8523-42F5AA2A6FE0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8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1321-093F-4AB2-938D-D73A5A5965C1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1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1020-47AB-4FE2-9869-4C7BA062B41B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7400"/>
          </a:xfrm>
          <a:gradFill>
            <a:gsLst>
              <a:gs pos="77000">
                <a:srgbClr val="7030A0"/>
              </a:gs>
              <a:gs pos="0">
                <a:srgbClr val="7030A0"/>
              </a:gs>
              <a:gs pos="100000">
                <a:schemeClr val="bg1"/>
              </a:gs>
            </a:gsLst>
            <a:lin ang="5400000" scaled="1"/>
          </a:gradFill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13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3096" y="6356350"/>
            <a:ext cx="2743200" cy="365125"/>
          </a:xfrm>
        </p:spPr>
        <p:txBody>
          <a:bodyPr/>
          <a:lstStyle/>
          <a:p>
            <a:fld id="{D8EF1DD7-0DC1-4FC5-85D0-A63329AEFF2C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06995" y="6356350"/>
            <a:ext cx="2743200" cy="365125"/>
          </a:xfrm>
        </p:spPr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9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BF12-EC47-4837-8E32-BE54F118B20B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B7AB-F4C3-4F3A-A04C-66492D4BD50F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2497-1AB1-43D5-B209-0CB4D94000A4}" type="datetime1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22-B31E-4D6B-A54F-67770B8B77B9}" type="datetime1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9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6396B-5D83-42EA-9132-93D727987CA7}" type="datetime1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6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AD63-6B8C-47A6-BB28-6CF5CCA307B6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6B44-506C-42B4-AE4F-A6A8097FE9F4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9D0D-89CD-4AE8-9AD9-629B08D3754A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0F924-4C9A-4EB0-91BE-D36BC6E67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parallel-studio-xe/choose-download/student-windows" TargetMode="External"/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Program%20Files%20(x86)\Intel\oneAPI\mkl\latest\redist\intel64" TargetMode="External"/><Relationship Id="rId5" Type="http://schemas.openxmlformats.org/officeDocument/2006/relationships/hyperlink" Target="file:///C:\Program%20Files%20(x86)\IntelSWTools\compilers_and_libraries\windows\redist\intel64\mkl" TargetMode="External"/><Relationship Id="rId4" Type="http://schemas.openxmlformats.org/officeDocument/2006/relationships/hyperlink" Target="https://www.intel.com/content/www/us/en/developer/tools/oneapi/onemkl-download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oudyDory/cudaica_win" TargetMode="External"/><Relationship Id="rId7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sualstudio.microsoft.com/download" TargetMode="External"/><Relationship Id="rId5" Type="http://schemas.openxmlformats.org/officeDocument/2006/relationships/hyperlink" Target="https://www.intel.com/content/www/us/en/developer/tools/oneapi/onemkl-download.html" TargetMode="External"/><Relationship Id="rId4" Type="http://schemas.openxmlformats.org/officeDocument/2006/relationships/hyperlink" Target="https://developer.nvidia.com/cuda-download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659" y="1122363"/>
            <a:ext cx="9986682" cy="2020887"/>
          </a:xfrm>
        </p:spPr>
        <p:txBody>
          <a:bodyPr/>
          <a:lstStyle/>
          <a:p>
            <a:r>
              <a:rPr lang="en-US" dirty="0"/>
              <a:t>Accelerating Independent Component Analysis on GPU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6700"/>
            <a:ext cx="9144000" cy="1866900"/>
          </a:xfrm>
        </p:spPr>
        <p:txBody>
          <a:bodyPr>
            <a:normAutofit/>
          </a:bodyPr>
          <a:lstStyle/>
          <a:p>
            <a:r>
              <a:rPr lang="en-US" altLang="zh-CN" dirty="0"/>
              <a:t>Cognitive and Computational Neuroscience Lab</a:t>
            </a:r>
          </a:p>
          <a:p>
            <a:r>
              <a:rPr lang="en-US" altLang="zh-CN" dirty="0"/>
              <a:t>School of Life Sciences, Fudan University</a:t>
            </a:r>
          </a:p>
          <a:p>
            <a:r>
              <a:rPr lang="en-US" altLang="zh-CN" dirty="0"/>
              <a:t>2018-09-21</a:t>
            </a:r>
          </a:p>
          <a:p>
            <a:r>
              <a:rPr lang="en-US" dirty="0"/>
              <a:t>2022-04-23 updated</a:t>
            </a:r>
          </a:p>
        </p:txBody>
      </p:sp>
    </p:spTree>
    <p:extLst>
      <p:ext uri="{BB962C8B-B14F-4D97-AF65-F5344CB8AC3E}">
        <p14:creationId xmlns:p14="http://schemas.microsoft.com/office/powerpoint/2010/main" val="137935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1842" y="872449"/>
            <a:ext cx="756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PCA to 63 channels,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32" y="1357607"/>
            <a:ext cx="9889136" cy="5371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A17801-A9D7-49D1-8B7C-00EE01E3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Large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44588" y="842770"/>
            <a:ext cx="6902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64*1178845 samples, no PCA, fix random number seed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7" y="1328357"/>
            <a:ext cx="10010986" cy="54223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A29509-474F-41B6-899E-D5D36E20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5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Large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618" y="848361"/>
            <a:ext cx="768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64*1178845 samples, PCA to 63 channels, fix random number seed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27" y="1309431"/>
            <a:ext cx="9925545" cy="54223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EF57D-BE31-4D14-B05D-A28D2440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93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971062"/>
            <a:ext cx="11514666" cy="5791688"/>
          </a:xfrm>
        </p:spPr>
        <p:txBody>
          <a:bodyPr>
            <a:normAutofit/>
          </a:bodyPr>
          <a:lstStyle/>
          <a:p>
            <a:r>
              <a:rPr lang="en-US" sz="1800" dirty="0"/>
              <a:t>NVIDIA GPU</a:t>
            </a:r>
          </a:p>
          <a:p>
            <a:pPr lvl="1"/>
            <a:r>
              <a:rPr lang="en-US" sz="1600" dirty="0"/>
              <a:t>Recommend: &gt; GeForce GTX 960 or GTX 1050Ti, or recent TITAN, Tesla and Quadro series.</a:t>
            </a:r>
          </a:p>
          <a:p>
            <a:pPr lvl="1"/>
            <a:r>
              <a:rPr lang="en-US" sz="1600" dirty="0"/>
              <a:t>Enough GPU memory (recommend &gt; 4GB, depends on data size).</a:t>
            </a:r>
          </a:p>
          <a:p>
            <a:pPr lvl="1"/>
            <a:r>
              <a:rPr lang="en-US" sz="1600" dirty="0"/>
              <a:t>Older NVIDIA GPU may be okay but slow.</a:t>
            </a:r>
          </a:p>
          <a:p>
            <a:pPr lvl="2"/>
            <a:endParaRPr lang="en-US" sz="1400" dirty="0"/>
          </a:p>
          <a:p>
            <a:r>
              <a:rPr lang="en-US" sz="1800" dirty="0"/>
              <a:t>Software dependencies</a:t>
            </a:r>
          </a:p>
          <a:p>
            <a:pPr lvl="1"/>
            <a:r>
              <a:rPr lang="en-US" sz="1600" dirty="0"/>
              <a:t>NVIDIA CUDA: </a:t>
            </a:r>
            <a:r>
              <a:rPr lang="en-US" sz="1600" dirty="0">
                <a:hlinkClick r:id="rId2"/>
              </a:rPr>
              <a:t>https://developer.nvidia.com/cuda-downloads</a:t>
            </a:r>
            <a:r>
              <a:rPr lang="en-US" sz="1600" dirty="0"/>
              <a:t>.</a:t>
            </a:r>
          </a:p>
          <a:p>
            <a:pPr lvl="2"/>
            <a:r>
              <a:rPr lang="en-US" sz="1600" dirty="0"/>
              <a:t>If you directly use the pre-compiled exe file, only CUDA runtime and the latest driver are needed.</a:t>
            </a:r>
          </a:p>
          <a:p>
            <a:pPr lvl="1"/>
            <a:r>
              <a:rPr lang="en-US" sz="1600" dirty="0"/>
              <a:t>Intel MKL in Intel Parallel Studio XE (latest 2020 update 4, deprecated since year 2021):</a:t>
            </a:r>
          </a:p>
          <a:p>
            <a:pPr marL="457200" lvl="1" indent="0">
              <a:buNone/>
            </a:pPr>
            <a:r>
              <a:rPr lang="en-US" sz="1600" dirty="0"/>
              <a:t>         </a:t>
            </a:r>
            <a:r>
              <a:rPr lang="en-US" sz="1600" dirty="0">
                <a:hlinkClick r:id="rId3"/>
              </a:rPr>
              <a:t>https://software.intel.com/en-us/parallel-studio-xe/choose-download/student-windows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    or, Intel MKL in the </a:t>
            </a:r>
            <a:r>
              <a:rPr lang="en-US" sz="1600" dirty="0" err="1"/>
              <a:t>oneAPI</a:t>
            </a:r>
            <a:r>
              <a:rPr lang="en-US" sz="1600" dirty="0"/>
              <a:t> base toolkit (current latest 2022):       </a:t>
            </a:r>
          </a:p>
          <a:p>
            <a:pPr marL="457200" lvl="1" indent="0">
              <a:buNone/>
            </a:pPr>
            <a:r>
              <a:rPr lang="en-US" sz="1600" dirty="0"/>
              <a:t>         </a:t>
            </a:r>
            <a:r>
              <a:rPr lang="en-US" sz="1600" dirty="0">
                <a:hlinkClick r:id="rId4"/>
              </a:rPr>
              <a:t>https://www.intel.com/content/www/us/en/developer/tools/oneapi/onemkl-download.html</a:t>
            </a:r>
            <a:endParaRPr lang="en-US" sz="1600" dirty="0"/>
          </a:p>
          <a:p>
            <a:pPr lvl="1"/>
            <a:r>
              <a:rPr lang="en-US" sz="1600" dirty="0"/>
              <a:t>EEGLAB</a:t>
            </a:r>
          </a:p>
          <a:p>
            <a:pPr lvl="2"/>
            <a:endParaRPr lang="en-US" sz="1400" dirty="0"/>
          </a:p>
          <a:p>
            <a:r>
              <a:rPr lang="en-US" sz="1800" dirty="0"/>
              <a:t>Add MKL library directory to environment variable path. </a:t>
            </a:r>
          </a:p>
          <a:p>
            <a:pPr lvl="1"/>
            <a:r>
              <a:rPr lang="en-US" sz="1500" dirty="0"/>
              <a:t>Intel MKL 2020 default location: “</a:t>
            </a:r>
            <a:r>
              <a:rPr lang="en-US" sz="1500" dirty="0">
                <a:hlinkClick r:id="rId5" action="ppaction://hlinkfile"/>
              </a:rPr>
              <a:t>C:\Program Files (x86)\</a:t>
            </a:r>
            <a:r>
              <a:rPr lang="en-US" sz="1500" dirty="0" err="1">
                <a:hlinkClick r:id="rId5" action="ppaction://hlinkfile"/>
              </a:rPr>
              <a:t>IntelSWTools</a:t>
            </a:r>
            <a:r>
              <a:rPr lang="en-US" sz="1500" dirty="0">
                <a:hlinkClick r:id="rId5" action="ppaction://hlinkfile"/>
              </a:rPr>
              <a:t>\</a:t>
            </a:r>
            <a:r>
              <a:rPr lang="en-US" sz="1500" dirty="0" err="1">
                <a:hlinkClick r:id="rId5" action="ppaction://hlinkfile"/>
              </a:rPr>
              <a:t>compilers_and_libraries</a:t>
            </a:r>
            <a:r>
              <a:rPr lang="en-US" sz="1500" dirty="0">
                <a:hlinkClick r:id="rId5" action="ppaction://hlinkfile"/>
              </a:rPr>
              <a:t>\windows\</a:t>
            </a:r>
            <a:r>
              <a:rPr lang="en-US" sz="1500" dirty="0" err="1">
                <a:hlinkClick r:id="rId5" action="ppaction://hlinkfile"/>
              </a:rPr>
              <a:t>redist</a:t>
            </a:r>
            <a:r>
              <a:rPr lang="en-US" sz="1500" dirty="0">
                <a:hlinkClick r:id="rId5" action="ppaction://hlinkfile"/>
              </a:rPr>
              <a:t>\intel64\</a:t>
            </a:r>
            <a:r>
              <a:rPr lang="en-US" sz="1500" dirty="0" err="1">
                <a:hlinkClick r:id="rId5" action="ppaction://hlinkfile"/>
              </a:rPr>
              <a:t>mkl</a:t>
            </a:r>
            <a:r>
              <a:rPr lang="en-US" sz="1500" dirty="0"/>
              <a:t>”</a:t>
            </a:r>
          </a:p>
          <a:p>
            <a:pPr lvl="1"/>
            <a:r>
              <a:rPr lang="en-US" sz="1500" dirty="0"/>
              <a:t>Intel </a:t>
            </a:r>
            <a:r>
              <a:rPr lang="en-US" sz="1500" dirty="0" err="1"/>
              <a:t>OneAPI</a:t>
            </a:r>
            <a:r>
              <a:rPr lang="en-US" sz="1500" dirty="0"/>
              <a:t> 2022 default location: “</a:t>
            </a:r>
            <a:r>
              <a:rPr lang="en-US" sz="1500" dirty="0">
                <a:hlinkClick r:id="rId6" action="ppaction://hlinkfile"/>
              </a:rPr>
              <a:t>C:\Program Files (x86)\Intel\</a:t>
            </a:r>
            <a:r>
              <a:rPr lang="en-US" sz="1500" dirty="0" err="1">
                <a:hlinkClick r:id="rId6" action="ppaction://hlinkfile"/>
              </a:rPr>
              <a:t>oneAPI</a:t>
            </a:r>
            <a:r>
              <a:rPr lang="en-US" sz="1500" dirty="0">
                <a:hlinkClick r:id="rId6" action="ppaction://hlinkfile"/>
              </a:rPr>
              <a:t>\</a:t>
            </a:r>
            <a:r>
              <a:rPr lang="en-US" sz="1500" dirty="0" err="1">
                <a:hlinkClick r:id="rId6" action="ppaction://hlinkfile"/>
              </a:rPr>
              <a:t>mkl</a:t>
            </a:r>
            <a:r>
              <a:rPr lang="en-US" sz="1500" dirty="0">
                <a:hlinkClick r:id="rId6" action="ppaction://hlinkfile"/>
              </a:rPr>
              <a:t>\latest\</a:t>
            </a:r>
            <a:r>
              <a:rPr lang="en-US" sz="1500" dirty="0" err="1">
                <a:hlinkClick r:id="rId6" action="ppaction://hlinkfile"/>
              </a:rPr>
              <a:t>redist</a:t>
            </a:r>
            <a:r>
              <a:rPr lang="en-US" sz="1500" dirty="0">
                <a:hlinkClick r:id="rId6" action="ppaction://hlinkfile"/>
              </a:rPr>
              <a:t>\intel64</a:t>
            </a:r>
            <a:r>
              <a:rPr lang="en-US" sz="1500" dirty="0"/>
              <a:t>”</a:t>
            </a:r>
          </a:p>
          <a:p>
            <a:pPr lvl="1"/>
            <a:endParaRPr lang="en-US" sz="1600" dirty="0"/>
          </a:p>
          <a:p>
            <a:r>
              <a:rPr lang="en-US" sz="1800" dirty="0"/>
              <a:t>No space character (“ ”) in the EEGLAB plugin’s directory.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B2F0-5E48-48F9-B3EA-F1B23050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3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540270"/>
          </a:xfrm>
        </p:spPr>
        <p:txBody>
          <a:bodyPr>
            <a:normAutofit/>
          </a:bodyPr>
          <a:lstStyle/>
          <a:p>
            <a:r>
              <a:rPr lang="en-US" sz="1800" dirty="0"/>
              <a:t>Source code: </a:t>
            </a:r>
            <a:r>
              <a:rPr lang="en-US" sz="1800" dirty="0">
                <a:hlinkClick r:id="rId3"/>
              </a:rPr>
              <a:t>https://github.com/CloudyDory/cudaica_win</a:t>
            </a:r>
            <a:endParaRPr lang="en-US" sz="1800" dirty="0"/>
          </a:p>
          <a:p>
            <a:r>
              <a:rPr lang="en-US" sz="1800" dirty="0"/>
              <a:t>Download </a:t>
            </a:r>
            <a:r>
              <a:rPr lang="en-US" sz="1800" dirty="0" err="1"/>
              <a:t>EEGLAB_plugin</a:t>
            </a:r>
            <a:r>
              <a:rPr lang="en-US" sz="1800" dirty="0"/>
              <a:t>/CudaICA1.1 folder (compiled binary included), follow readme inside.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(For developers, not normal users) Compile binary under Windows</a:t>
            </a:r>
          </a:p>
          <a:p>
            <a:pPr lvl="1"/>
            <a:r>
              <a:rPr lang="en-US" sz="1600" dirty="0"/>
              <a:t>NVIDIA CUDA: </a:t>
            </a:r>
            <a:r>
              <a:rPr lang="en-US" sz="1600" dirty="0">
                <a:hlinkClick r:id="rId4"/>
              </a:rPr>
              <a:t>https://developer.nvidia.com/cuda-downloads</a:t>
            </a:r>
            <a:r>
              <a:rPr lang="en-US" sz="1600" dirty="0"/>
              <a:t>. </a:t>
            </a:r>
          </a:p>
          <a:p>
            <a:pPr marL="457200" lvl="1" indent="0">
              <a:buNone/>
            </a:pPr>
            <a:r>
              <a:rPr lang="en-US" sz="1600" dirty="0"/>
              <a:t>    Install CUDA runtime, CUDA development and the latest drivers.</a:t>
            </a:r>
          </a:p>
          <a:p>
            <a:pPr lvl="1"/>
            <a:r>
              <a:rPr lang="en-US" sz="1600" dirty="0"/>
              <a:t>Intel MKL in Intel </a:t>
            </a:r>
            <a:r>
              <a:rPr lang="en-US" sz="1600" dirty="0" err="1"/>
              <a:t>oneAPI</a:t>
            </a:r>
            <a:r>
              <a:rPr lang="en-US" sz="1600" dirty="0"/>
              <a:t> base toolkit (only the MKL is needed, other components are not required)</a:t>
            </a:r>
          </a:p>
          <a:p>
            <a:pPr marL="457200" lvl="1" indent="0">
              <a:buNone/>
            </a:pPr>
            <a:r>
              <a:rPr lang="en-US" sz="1600" dirty="0"/>
              <a:t>    </a:t>
            </a:r>
            <a:r>
              <a:rPr lang="en-US" sz="1600" dirty="0">
                <a:hlinkClick r:id="rId5"/>
              </a:rPr>
              <a:t>https://www.intel.com/content/www/us/en/developer/tools/oneapi/onemkl-download.html</a:t>
            </a:r>
            <a:r>
              <a:rPr lang="en-US" sz="1600" dirty="0"/>
              <a:t>. </a:t>
            </a:r>
          </a:p>
          <a:p>
            <a:pPr lvl="1"/>
            <a:r>
              <a:rPr lang="en-US" sz="1600" dirty="0"/>
              <a:t>Microsoft Visual Studio supported by both above (</a:t>
            </a:r>
            <a:r>
              <a:rPr lang="en-US" sz="1600" dirty="0">
                <a:solidFill>
                  <a:srgbClr val="FF0000"/>
                </a:solidFill>
              </a:rPr>
              <a:t>the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latest version may not be supported</a:t>
            </a:r>
            <a:r>
              <a:rPr lang="en-US" sz="1600" dirty="0"/>
              <a:t>).</a:t>
            </a:r>
          </a:p>
          <a:p>
            <a:pPr marL="457200" lvl="1" indent="0">
              <a:buNone/>
            </a:pPr>
            <a:r>
              <a:rPr lang="en-US" sz="1600" dirty="0"/>
              <a:t>    (</a:t>
            </a:r>
            <a:r>
              <a:rPr lang="en-US" sz="1600" dirty="0">
                <a:hlinkClick r:id="rId6"/>
              </a:rPr>
              <a:t>https://visualstudio.microsoft.com/download</a:t>
            </a:r>
            <a:r>
              <a:rPr lang="en-US" sz="1600" dirty="0"/>
              <a:t>)</a:t>
            </a:r>
          </a:p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260436-B298-493E-B76F-21B87937777E}"/>
              </a:ext>
            </a:extLst>
          </p:cNvPr>
          <p:cNvGrpSpPr/>
          <p:nvPr/>
        </p:nvGrpSpPr>
        <p:grpSpPr>
          <a:xfrm>
            <a:off x="1615068" y="1883928"/>
            <a:ext cx="7997143" cy="2507097"/>
            <a:chOff x="1615068" y="1883928"/>
            <a:chExt cx="7997143" cy="25070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3C60E9-AFD6-4B8A-9E30-1402E25A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068" y="1883928"/>
              <a:ext cx="7997143" cy="2507097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1615068" y="2710021"/>
              <a:ext cx="7997143" cy="3137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78F4B-28E2-470D-9D51-611DD26D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5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37069F-9D2D-45F6-AED6-A286B9AED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968" y="4911784"/>
            <a:ext cx="9401862" cy="1393325"/>
          </a:xfrm>
          <a:prstGeom prst="rect">
            <a:avLst/>
          </a:prstGeom>
        </p:spPr>
      </p:pic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1E8EE8-A22E-4251-B3B0-06FB821A4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968" y="1053283"/>
            <a:ext cx="9411387" cy="34026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91558" y="2978979"/>
            <a:ext cx="9396274" cy="8976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3293175"/>
            <a:ext cx="2527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These four files actually run ICA and PCA.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5828358"/>
            <a:ext cx="6187328" cy="954107"/>
            <a:chOff x="0" y="5727102"/>
            <a:chExt cx="6187328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0" y="5727102"/>
              <a:ext cx="252727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This file is needed to call </a:t>
              </a:r>
              <a:r>
                <a:rPr lang="en-US" sz="1400" dirty="0" err="1">
                  <a:solidFill>
                    <a:srgbClr val="0070C0"/>
                  </a:solidFill>
                </a:rPr>
                <a:t>cudaica</a:t>
              </a:r>
              <a:r>
                <a:rPr lang="en-US" sz="1400" dirty="0">
                  <a:solidFill>
                    <a:srgbClr val="0070C0"/>
                  </a:solidFill>
                </a:rPr>
                <a:t> from GUI or command line. They are modified from the original one in EEGLAB.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31481" y="6373432"/>
              <a:ext cx="44558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You should override EEGLAB’s default functions with them.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491559" y="5971007"/>
            <a:ext cx="9396274" cy="32472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32CC47CF-B294-4830-A221-860DA41A8913}"/>
              </a:ext>
            </a:extLst>
          </p:cNvPr>
          <p:cNvSpPr/>
          <p:nvPr/>
        </p:nvSpPr>
        <p:spPr>
          <a:xfrm>
            <a:off x="2491556" y="4133851"/>
            <a:ext cx="9396274" cy="3247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EDC1A20-E108-4312-BB8C-82CAB634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5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341" y="1057744"/>
            <a:ext cx="707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Both GUI and command line usage are possible.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298" y="5871883"/>
            <a:ext cx="1081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[EEG, command] = </a:t>
            </a:r>
            <a:r>
              <a:rPr lang="en-US" sz="1400" dirty="0" err="1">
                <a:latin typeface="Consolas" panose="020B0609020204030204" pitchFamily="49" charset="0"/>
              </a:rPr>
              <a:t>pop_runica</a:t>
            </a:r>
            <a:r>
              <a:rPr lang="en-US" sz="1400" dirty="0">
                <a:latin typeface="Consolas" panose="020B0609020204030204" pitchFamily="49" charset="0"/>
              </a:rPr>
              <a:t>(EEG, '</a:t>
            </a:r>
            <a:r>
              <a:rPr lang="en-US" sz="1400" dirty="0" err="1">
                <a:latin typeface="Consolas" panose="020B0609020204030204" pitchFamily="49" charset="0"/>
              </a:rPr>
              <a:t>icatype</a:t>
            </a:r>
            <a:r>
              <a:rPr lang="en-US" sz="1400" dirty="0">
                <a:latin typeface="Consolas" panose="020B0609020204030204" pitchFamily="49" charset="0"/>
              </a:rPr>
              <a:t>','</a:t>
            </a:r>
            <a:r>
              <a:rPr lang="en-US" sz="1400" dirty="0" err="1">
                <a:latin typeface="Consolas" panose="020B0609020204030204" pitchFamily="49" charset="0"/>
              </a:rPr>
              <a:t>cudaica</a:t>
            </a:r>
            <a:r>
              <a:rPr lang="en-US" sz="1400" dirty="0">
                <a:latin typeface="Consolas" panose="020B0609020204030204" pitchFamily="49" charset="0"/>
              </a:rPr>
              <a:t>', 'options',{'extended',1,'pca',63}, '</a:t>
            </a:r>
            <a:r>
              <a:rPr lang="en-US" sz="1400" dirty="0" err="1">
                <a:latin typeface="Consolas" panose="020B0609020204030204" pitchFamily="49" charset="0"/>
              </a:rPr>
              <a:t>chanind</a:t>
            </a:r>
            <a:r>
              <a:rPr lang="en-US" sz="1400" dirty="0">
                <a:latin typeface="Consolas" panose="020B0609020204030204" pitchFamily="49" charset="0"/>
              </a:rPr>
              <a:t>', 1:64);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5E06209E-F845-4EB7-AA23-02EC155E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" y="1561427"/>
            <a:ext cx="4797694" cy="426843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4F4087-55DD-4B75-8894-CA0CD92B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11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493C7817-3492-48FF-A909-9A8F585E3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226" y="2461485"/>
            <a:ext cx="7235100" cy="233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2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96D5B7F8-E567-40C9-8BD0-FDA7B3126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33" y="1809422"/>
            <a:ext cx="11613886" cy="4176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numerical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14023"/>
          </a:xfrm>
        </p:spPr>
        <p:txBody>
          <a:bodyPr>
            <a:normAutofit/>
          </a:bodyPr>
          <a:lstStyle/>
          <a:p>
            <a:r>
              <a:rPr lang="en-US" sz="2000" dirty="0"/>
              <a:t>You can verify numerical accuracy before using CUDAICA on experiment data.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7133" y="3156127"/>
            <a:ext cx="11613886" cy="3137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A04E26-C80F-4AF1-8CD0-F4E2A02C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DFE3B3E-A039-45FE-A52B-83EADCA7F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10" y="1191053"/>
            <a:ext cx="9663730" cy="4663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numerical accuracy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458687" y="3460278"/>
            <a:ext cx="9663730" cy="2056459"/>
          </a:xfrm>
          <a:prstGeom prst="roundRect">
            <a:avLst>
              <a:gd name="adj" fmla="val 425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217" y="4091034"/>
            <a:ext cx="2527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Random number generator used by “</a:t>
            </a:r>
            <a:r>
              <a:rPr lang="en-US" sz="1600" dirty="0" err="1">
                <a:solidFill>
                  <a:srgbClr val="FF0000"/>
                </a:solidFill>
              </a:rPr>
              <a:t>runica.m</a:t>
            </a:r>
            <a:r>
              <a:rPr lang="en-US" sz="1600" dirty="0">
                <a:solidFill>
                  <a:srgbClr val="FF0000"/>
                </a:solidFill>
              </a:rPr>
              <a:t>”. This is the same as the one used in </a:t>
            </a:r>
            <a:r>
              <a:rPr lang="en-US" sz="1600" dirty="0" err="1">
                <a:solidFill>
                  <a:srgbClr val="FF0000"/>
                </a:solidFill>
              </a:rPr>
              <a:t>cudaica</a:t>
            </a:r>
            <a:r>
              <a:rPr lang="en-US" sz="1600" dirty="0">
                <a:solidFill>
                  <a:srgbClr val="FF0000"/>
                </a:solidFill>
              </a:rPr>
              <a:t> binary.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58686" y="5516737"/>
            <a:ext cx="9663730" cy="338254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594" y="5874635"/>
            <a:ext cx="919700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Modified EEGLAB’s </a:t>
            </a:r>
            <a:r>
              <a:rPr lang="en-US" sz="1600" dirty="0" err="1">
                <a:solidFill>
                  <a:srgbClr val="00B050"/>
                </a:solidFill>
              </a:rPr>
              <a:t>runica</a:t>
            </a:r>
            <a:r>
              <a:rPr lang="en-US" sz="1600" dirty="0">
                <a:solidFill>
                  <a:srgbClr val="00B050"/>
                </a:solidFill>
              </a:rPr>
              <a:t> algorithm, use the same random number seed and block separation method as in “cudaica_win_test_mkl2020.exe” and “cudaica_win_test_oneapi.exe”.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465910" y="2597338"/>
            <a:ext cx="9663730" cy="584775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267" y="2511613"/>
            <a:ext cx="249298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/>
                </a:solidFill>
              </a:rPr>
              <a:t>Modified </a:t>
            </a:r>
            <a:r>
              <a:rPr lang="en-US" sz="1600" dirty="0" err="1">
                <a:solidFill>
                  <a:schemeClr val="accent5"/>
                </a:solidFill>
              </a:rPr>
              <a:t>cudaica</a:t>
            </a:r>
            <a:r>
              <a:rPr lang="en-US" sz="1600" dirty="0">
                <a:solidFill>
                  <a:schemeClr val="accent5"/>
                </a:solidFill>
              </a:rPr>
              <a:t> that use fixed random number seed.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58685" y="3182113"/>
            <a:ext cx="9678178" cy="267531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4670" y="3122024"/>
            <a:ext cx="24929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If the mexw64 file fails, recompile them.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309F285-A383-416F-9F77-317D733D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5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971550"/>
            <a:ext cx="11514666" cy="5629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Matlab command output window may stuck when running CUDAICA, but this does not affect the speed and accuracy of calculation.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We have only tested the code on Windows 10.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Previous versions of CUDAICA works on Windows 7, but new versions are no longer tested.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Windows 11 has never been tested.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You may not be able to see rising GPU usage in Windows task manager, but this does not affect the calculation.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There should be no space character (“ ”) in the path of “cudaica.exe” and </a:t>
            </a:r>
            <a:r>
              <a:rPr lang="en-US" sz="2000" dirty="0" err="1"/>
              <a:t>Matlab’s</a:t>
            </a:r>
            <a:r>
              <a:rPr lang="en-US" sz="2000" dirty="0"/>
              <a:t> current folder. Otherwise “cudaica.exe” cannot read the “.</a:t>
            </a:r>
            <a:r>
              <a:rPr lang="en-US" sz="2000" dirty="0" err="1"/>
              <a:t>sc</a:t>
            </a:r>
            <a:r>
              <a:rPr lang="en-US" sz="2000" dirty="0"/>
              <a:t>” files generated by “</a:t>
            </a:r>
            <a:r>
              <a:rPr lang="en-US" sz="2000" dirty="0" err="1"/>
              <a:t>cudaica.m</a:t>
            </a:r>
            <a:r>
              <a:rPr lang="en-US" sz="2000" dirty="0"/>
              <a:t>”.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“</a:t>
            </a:r>
            <a:r>
              <a:rPr lang="en-US" sz="2000" dirty="0" err="1"/>
              <a:t>cudaica.m</a:t>
            </a:r>
            <a:r>
              <a:rPr lang="en-US" sz="2000" dirty="0"/>
              <a:t>” automatically detects whether the Windows system path contains “</a:t>
            </a:r>
            <a:r>
              <a:rPr lang="en-US" sz="2000" dirty="0" err="1"/>
              <a:t>IntelSWTools</a:t>
            </a:r>
            <a:r>
              <a:rPr lang="en-US" sz="2000" dirty="0"/>
              <a:t>” or “</a:t>
            </a:r>
            <a:r>
              <a:rPr lang="en-US" sz="2000" dirty="0" err="1"/>
              <a:t>oneAPI</a:t>
            </a:r>
            <a:r>
              <a:rPr lang="en-US" sz="2000" dirty="0"/>
              <a:t>”, and selects the correct </a:t>
            </a:r>
            <a:r>
              <a:rPr lang="en-US" sz="2000" dirty="0" err="1"/>
              <a:t>cudaica</a:t>
            </a:r>
            <a:r>
              <a:rPr lang="en-US" sz="2000" dirty="0"/>
              <a:t> binary exe file to use. Please make sure your Intel MKL installation path contains one of the above two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50F14-C104-4401-811A-D4A684C8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 Running on GPU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5" y="1099548"/>
            <a:ext cx="9935270" cy="51860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F1864-70C0-480E-B3A9-A4F236CC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5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been improved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Can be compiled and run under Windows.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3-4 times faster than original CUDAICA, 8~12 times faster than RUNICA.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Improved numerical accuracy.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5C179-7186-4885-90D2-0E309BE4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Calculation Speed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5836024" y="990397"/>
            <a:ext cx="0" cy="566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94448" y="990397"/>
            <a:ext cx="4437359" cy="5661415"/>
            <a:chOff x="394448" y="990397"/>
            <a:chExt cx="4437359" cy="5661415"/>
          </a:xfrm>
        </p:grpSpPr>
        <p:pic>
          <p:nvPicPr>
            <p:cNvPr id="41" name="Picture 40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28" y="1084730"/>
              <a:ext cx="3936679" cy="5567082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394448" y="990397"/>
              <a:ext cx="126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Original: 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390323" y="1084730"/>
            <a:ext cx="5398265" cy="5567082"/>
            <a:chOff x="6390323" y="1084730"/>
            <a:chExt cx="5398265" cy="5567082"/>
          </a:xfrm>
        </p:grpSpPr>
        <p:grpSp>
          <p:nvGrpSpPr>
            <p:cNvPr id="26" name="Group 25"/>
            <p:cNvGrpSpPr/>
            <p:nvPr/>
          </p:nvGrpSpPr>
          <p:grpSpPr>
            <a:xfrm>
              <a:off x="6390323" y="1084730"/>
              <a:ext cx="5398265" cy="5567082"/>
              <a:chOff x="6202063" y="1084730"/>
              <a:chExt cx="5398265" cy="5567082"/>
            </a:xfrm>
          </p:grpSpPr>
          <p:pic>
            <p:nvPicPr>
              <p:cNvPr id="33" name="Picture 32" descr="Screen Clippi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4916" y="1084730"/>
                <a:ext cx="3936679" cy="5567082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6202063" y="1084730"/>
                <a:ext cx="12640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Current: 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632141" y="3558296"/>
                <a:ext cx="96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(CUDA) 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632141" y="4704944"/>
                <a:ext cx="96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</a:rPr>
                  <a:t>(CUDA) </a:t>
                </a:r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7449671" y="6557683"/>
              <a:ext cx="1240100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89A00-0136-40C9-BF5D-182EE108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7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041400"/>
            <a:ext cx="11514666" cy="5592482"/>
          </a:xfrm>
        </p:spPr>
        <p:txBody>
          <a:bodyPr>
            <a:normAutofit/>
          </a:bodyPr>
          <a:lstStyle/>
          <a:p>
            <a:r>
              <a:rPr lang="en-US" sz="2000" dirty="0"/>
              <a:t>Environment:</a:t>
            </a:r>
          </a:p>
          <a:p>
            <a:pPr lvl="1"/>
            <a:r>
              <a:rPr lang="en-US" altLang="zh-CN" sz="1800" dirty="0"/>
              <a:t>CPU: Intel Core i7 7700HQ</a:t>
            </a:r>
          </a:p>
          <a:p>
            <a:pPr lvl="1"/>
            <a:r>
              <a:rPr lang="en-US" sz="1800" dirty="0"/>
              <a:t>GPU: NVIDIA GeForce GTX 1050Ti (4GB)</a:t>
            </a:r>
          </a:p>
          <a:p>
            <a:pPr lvl="1"/>
            <a:r>
              <a:rPr lang="en-US" sz="1800" dirty="0"/>
              <a:t>Matlab R2017b Update 7</a:t>
            </a:r>
          </a:p>
          <a:p>
            <a:pPr lvl="1"/>
            <a:r>
              <a:rPr lang="en-US" sz="1800" dirty="0"/>
              <a:t>NVIDIA CUDA 9.2</a:t>
            </a:r>
          </a:p>
          <a:p>
            <a:pPr lvl="1"/>
            <a:r>
              <a:rPr lang="en-US" sz="1800" dirty="0"/>
              <a:t>Intel Parallel Studio XE 2018 update 3</a:t>
            </a:r>
          </a:p>
          <a:p>
            <a:endParaRPr lang="en-US" sz="2400" dirty="0"/>
          </a:p>
          <a:p>
            <a:r>
              <a:rPr lang="en-US" sz="2400" dirty="0"/>
              <a:t>Results</a:t>
            </a:r>
          </a:p>
          <a:p>
            <a:pPr lvl="1"/>
            <a:r>
              <a:rPr lang="en-US" sz="1800" dirty="0"/>
              <a:t>Data 1: 31*1075359 samples</a:t>
            </a:r>
          </a:p>
          <a:p>
            <a:pPr lvl="2"/>
            <a:r>
              <a:rPr lang="en-US" sz="1400" dirty="0"/>
              <a:t>RUNICA: 2038.73 seconds (33.98 minutes) / 404 steps = 5.0464 seconds/step</a:t>
            </a:r>
          </a:p>
          <a:p>
            <a:pPr lvl="2"/>
            <a:r>
              <a:rPr lang="en-US" sz="1400" dirty="0"/>
              <a:t>CUDAICA: 145 seconds (2.25 minutes) / 365 steps = 0.3973 seconds/step</a:t>
            </a:r>
          </a:p>
          <a:p>
            <a:pPr lvl="1"/>
            <a:r>
              <a:rPr lang="en-US" sz="1800" dirty="0"/>
              <a:t>Data 2: 63*1867695 samples</a:t>
            </a:r>
          </a:p>
          <a:p>
            <a:pPr lvl="2"/>
            <a:r>
              <a:rPr lang="en-US" sz="1400" dirty="0"/>
              <a:t>RUNICA : 4941 seconds (82.35 minutes) / 438 steps = 11.2808 seconds/step</a:t>
            </a:r>
          </a:p>
          <a:p>
            <a:pPr lvl="2"/>
            <a:r>
              <a:rPr lang="en-US" sz="1400" dirty="0"/>
              <a:t>CUDAICA: 461 seconds (7.68 minutes) / 398 steps = 1.1582 seconds/step</a:t>
            </a:r>
          </a:p>
          <a:p>
            <a:pPr lvl="1"/>
            <a:r>
              <a:rPr lang="en-US" sz="1800" dirty="0"/>
              <a:t>Data 3: 63*697500 samples</a:t>
            </a:r>
          </a:p>
          <a:p>
            <a:pPr lvl="2"/>
            <a:r>
              <a:rPr lang="en-US" sz="1400" dirty="0"/>
              <a:t>RUNICA : 1676.19 seconds (27.94 minutes) / 397 steps = 4.2221 seconds/step</a:t>
            </a:r>
          </a:p>
          <a:p>
            <a:pPr lvl="2"/>
            <a:r>
              <a:rPr lang="en-US" sz="1400" dirty="0"/>
              <a:t>CUDAICA: 194 seconds (3.23 minutes) / 372 steps = 0.5215 seconds/step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2883E-384D-49A8-8FC2-58B2278A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361440"/>
            <a:ext cx="11514666" cy="4815523"/>
          </a:xfrm>
        </p:spPr>
        <p:txBody>
          <a:bodyPr/>
          <a:lstStyle/>
          <a:p>
            <a:r>
              <a:rPr lang="en-US" dirty="0"/>
              <a:t>For small datasets</a:t>
            </a:r>
          </a:p>
          <a:p>
            <a:pPr lvl="1"/>
            <a:r>
              <a:rPr lang="en-US" dirty="0"/>
              <a:t>Same random number generator + same block separation method </a:t>
            </a:r>
            <a:r>
              <a:rPr lang="en-US" dirty="0">
                <a:sym typeface="Wingdings" panose="05000000000000000000" pitchFamily="2" charset="2"/>
              </a:rPr>
              <a:t>Same decomposition results between RUNICA and CUDAICA.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*PCA: you may get results with same absolute values but opposite signs.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For large datasets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Decomposition results will be similar but different.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machine implementation.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Non-associativity of numerical calculation ((</a:t>
            </a:r>
            <a:r>
              <a:rPr lang="en-US" dirty="0" err="1">
                <a:sym typeface="Wingdings" panose="05000000000000000000" pitchFamily="2" charset="2"/>
              </a:rPr>
              <a:t>a+b</a:t>
            </a:r>
            <a:r>
              <a:rPr lang="en-US" dirty="0">
                <a:sym typeface="Wingdings" panose="05000000000000000000" pitchFamily="2" charset="2"/>
              </a:rPr>
              <a:t>)+c ≠ a+(</a:t>
            </a:r>
            <a:r>
              <a:rPr lang="en-US" dirty="0" err="1">
                <a:sym typeface="Wingdings" panose="05000000000000000000" pitchFamily="2" charset="2"/>
              </a:rPr>
              <a:t>b+c</a:t>
            </a:r>
            <a:r>
              <a:rPr lang="en-US" dirty="0">
                <a:sym typeface="Wingdings" panose="05000000000000000000" pitchFamily="2" charset="2"/>
              </a:rPr>
              <a:t>)).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Different precision on CPU and GPU.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889A-4B31-4038-A592-7AEEA13D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4941" y="822612"/>
            <a:ext cx="662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no PCA,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5" y="1222722"/>
            <a:ext cx="10895761" cy="55528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90BED-F3F9-41D2-8CA0-FB627AE3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4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4941" y="822612"/>
            <a:ext cx="662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no PCA, fix random number seed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" y="1257934"/>
            <a:ext cx="10003856" cy="54866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E6FD6-4FC8-4279-8B6A-181DED51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Accuracy – Small 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1842" y="872449"/>
            <a:ext cx="7568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64*697500 samples, PCA to 63 channels, fix random number seed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5" y="1272559"/>
            <a:ext cx="10832124" cy="55034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CACBAE-1CC2-41C6-BF25-86E6A01E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0F924-4C9A-4EB0-91BE-D36BC6E675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1201</Words>
  <Application>Microsoft Office PowerPoint</Application>
  <PresentationFormat>Widescreen</PresentationFormat>
  <Paragraphs>146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Accelerating Independent Component Analysis on GPU</vt:lpstr>
      <vt:lpstr>ICA Running on GPU</vt:lpstr>
      <vt:lpstr>What have been improved now</vt:lpstr>
      <vt:lpstr>Increase Calculation Speed</vt:lpstr>
      <vt:lpstr>Calculation Speed</vt:lpstr>
      <vt:lpstr>Numerical Accuracy</vt:lpstr>
      <vt:lpstr>Numerical Accuracy – Small Dataset</vt:lpstr>
      <vt:lpstr>Numerical Accuracy – Small Dataset</vt:lpstr>
      <vt:lpstr>Numerical Accuracy – Small Dataset</vt:lpstr>
      <vt:lpstr>Numerical Accuracy – Small Dataset</vt:lpstr>
      <vt:lpstr>Numerical Accuracy – Large Dataset</vt:lpstr>
      <vt:lpstr>Numerical Accuracy – Large Dataset</vt:lpstr>
      <vt:lpstr>Installation Requirements</vt:lpstr>
      <vt:lpstr>Installation</vt:lpstr>
      <vt:lpstr>Installation</vt:lpstr>
      <vt:lpstr>Usage</vt:lpstr>
      <vt:lpstr>Verify numerical accuracy</vt:lpstr>
      <vt:lpstr>Verify numerical accuracy</vt:lpstr>
      <vt:lpstr>Known Issues and Limitations</vt:lpstr>
    </vt:vector>
  </TitlesOfParts>
  <Company>Fudan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Independent Component Analysis on GPU</dc:title>
  <dc:creator>Zhou Yunhui</dc:creator>
  <cp:lastModifiedBy>Yunhui</cp:lastModifiedBy>
  <cp:revision>341</cp:revision>
  <dcterms:created xsi:type="dcterms:W3CDTF">2018-04-30T05:44:50Z</dcterms:created>
  <dcterms:modified xsi:type="dcterms:W3CDTF">2022-04-24T02:04:59Z</dcterms:modified>
</cp:coreProperties>
</file>