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1"/>
  </p:notesMasterIdLst>
  <p:sldIdLst>
    <p:sldId id="256" r:id="rId2"/>
    <p:sldId id="314" r:id="rId3"/>
    <p:sldId id="257" r:id="rId4"/>
    <p:sldId id="259" r:id="rId5"/>
    <p:sldId id="281" r:id="rId6"/>
    <p:sldId id="282" r:id="rId7"/>
    <p:sldId id="283" r:id="rId8"/>
    <p:sldId id="284" r:id="rId9"/>
    <p:sldId id="285" r:id="rId10"/>
    <p:sldId id="286" r:id="rId11"/>
    <p:sldId id="287" r:id="rId12"/>
    <p:sldId id="280" r:id="rId13"/>
    <p:sldId id="261" r:id="rId14"/>
    <p:sldId id="279"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8"/>
    <p:restoredTop sz="86572"/>
  </p:normalViewPr>
  <p:slideViewPr>
    <p:cSldViewPr snapToGrid="0" snapToObjects="1">
      <p:cViewPr varScale="1">
        <p:scale>
          <a:sx n="52" d="100"/>
          <a:sy n="52" d="100"/>
        </p:scale>
        <p:origin x="13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11D5-87C7-0A43-BD52-3CB93A556D20}" type="datetimeFigureOut">
              <a:rPr lang="en-US" smtClean="0"/>
              <a:t>10/4/2020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A29ED-2E91-924E-AFCF-46BEDC85F806}" type="slidenum">
              <a:rPr lang="en-US" smtClean="0"/>
              <a:t>‹#›</a:t>
            </a:fld>
            <a:endParaRPr lang="en-US"/>
          </a:p>
        </p:txBody>
      </p:sp>
    </p:spTree>
    <p:extLst>
      <p:ext uri="{BB962C8B-B14F-4D97-AF65-F5344CB8AC3E}">
        <p14:creationId xmlns:p14="http://schemas.microsoft.com/office/powerpoint/2010/main" val="66091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a:t>
            </a:fld>
            <a:endParaRPr lang="en-GB" dirty="0"/>
          </a:p>
        </p:txBody>
      </p:sp>
    </p:spTree>
    <p:extLst>
      <p:ext uri="{BB962C8B-B14F-4D97-AF65-F5344CB8AC3E}">
        <p14:creationId xmlns:p14="http://schemas.microsoft.com/office/powerpoint/2010/main" val="391132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GB"/>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828676" y="1881077"/>
            <a:ext cx="7527924" cy="3643425"/>
          </a:xfrm>
        </p:spPr>
        <p:txBody>
          <a:bodyPr/>
          <a:lstStyle>
            <a:lvl1pPr marL="0" indent="0" rtl="0">
              <a:spcBef>
                <a:spcPts val="675"/>
              </a:spcBef>
              <a:buClr>
                <a:schemeClr val="tx2"/>
              </a:buClr>
              <a:buSzPts val="2000"/>
              <a:buFont typeface="Arial"/>
              <a:buNone/>
              <a:defRPr sz="1500" b="1"/>
            </a:lvl1pPr>
            <a:lvl2pPr marL="469106" indent="-175022" rtl="0">
              <a:buSzPts val="2000"/>
              <a:buFont typeface="Minion Pro"/>
              <a:buChar char="‒"/>
              <a:defRPr sz="1500"/>
            </a:lvl2pPr>
            <a:lvl3pPr marL="684610" indent="-166688" rtl="0">
              <a:buSzPts val="2000"/>
              <a:buFont typeface="Arial"/>
              <a:buChar char="»"/>
              <a:defRPr sz="1500"/>
            </a:lvl3pPr>
            <a:lvl4pPr marL="846535" indent="-142875">
              <a:defRPr sz="1500"/>
            </a:lvl4pPr>
            <a:lvl5pPr marL="1079897" indent="-13930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userDrawn="1"/>
        </p:nvSpPr>
        <p:spPr>
          <a:xfrm>
            <a:off x="0" y="5819777"/>
            <a:ext cx="9144000" cy="1036637"/>
          </a:xfrm>
          <a:prstGeom prst="rect">
            <a:avLst/>
          </a:prstGeom>
          <a:solidFill>
            <a:srgbClr val="005EA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545306"/>
            <a:endParaRPr lang="en-GB" sz="750">
              <a:solidFill>
                <a:prstClr val="white"/>
              </a:solidFill>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28675" y="6046350"/>
            <a:ext cx="2060224" cy="550631"/>
          </a:xfrm>
          <a:prstGeom prst="rect">
            <a:avLst/>
          </a:prstGeom>
        </p:spPr>
      </p:pic>
      <p:sp>
        <p:nvSpPr>
          <p:cNvPr id="9" name="Text Placeholder 5"/>
          <p:cNvSpPr>
            <a:spLocks noGrp="1"/>
          </p:cNvSpPr>
          <p:nvPr>
            <p:ph type="body" sz="quarter" idx="11"/>
          </p:nvPr>
        </p:nvSpPr>
        <p:spPr>
          <a:xfrm>
            <a:off x="828676" y="914402"/>
            <a:ext cx="7500938" cy="276225"/>
          </a:xfrm>
        </p:spPr>
        <p:txBody>
          <a:bodyPr/>
          <a:lstStyle>
            <a:lvl1pPr>
              <a:defRPr sz="1050" b="0">
                <a:solidFill>
                  <a:srgbClr val="005EAE"/>
                </a:solidFill>
              </a:defRPr>
            </a:lvl1pPr>
          </a:lstStyle>
          <a:p>
            <a:pPr lvl="0"/>
            <a:r>
              <a:rPr lang="en-US"/>
              <a:t>Click to edit Master text styles</a:t>
            </a:r>
          </a:p>
        </p:txBody>
      </p:sp>
    </p:spTree>
    <p:extLst>
      <p:ext uri="{BB962C8B-B14F-4D97-AF65-F5344CB8AC3E}">
        <p14:creationId xmlns:p14="http://schemas.microsoft.com/office/powerpoint/2010/main" val="18456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GB"/>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GB"/>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GB"/>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GB"/>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10/4/2020</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7.jpeg"/><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hyperlink" Target="https://www.tcd.ie/about/polici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tcd.ie/info_compliance/data-prot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pPr algn="ctr"/>
            <a:r>
              <a:rPr lang="en-US" sz="2800" b="1" dirty="0">
                <a:latin typeface="Arial"/>
                <a:cs typeface="Arial"/>
              </a:rPr>
              <a:t>Electrical Properties of Matter</a:t>
            </a:r>
          </a:p>
        </p:txBody>
      </p:sp>
      <p:sp>
        <p:nvSpPr>
          <p:cNvPr id="3" name="Title 2"/>
          <p:cNvSpPr>
            <a:spLocks noGrp="1"/>
          </p:cNvSpPr>
          <p:nvPr>
            <p:ph type="ctrTitle"/>
          </p:nvPr>
        </p:nvSpPr>
        <p:spPr>
          <a:xfrm>
            <a:off x="954223" y="2175827"/>
            <a:ext cx="7175351" cy="1793167"/>
          </a:xfrm>
        </p:spPr>
        <p:txBody>
          <a:bodyPr/>
          <a:lstStyle/>
          <a:p>
            <a:pPr marL="182880" indent="0">
              <a:buNone/>
            </a:pPr>
            <a:r>
              <a:rPr lang="en-US">
                <a:latin typeface="Arial"/>
                <a:cs typeface="Arial"/>
              </a:rPr>
              <a:t>Section I</a:t>
            </a:r>
            <a:endParaRPr lang="en-US" dirty="0">
              <a:latin typeface="Arial"/>
              <a:cs typeface="Arial"/>
            </a:endParaRPr>
          </a:p>
        </p:txBody>
      </p:sp>
      <p:pic>
        <p:nvPicPr>
          <p:cNvPr id="4" name="Picture 3">
            <a:extLst>
              <a:ext uri="{FF2B5EF4-FFF2-40B4-BE49-F238E27FC236}">
                <a16:creationId xmlns:a16="http://schemas.microsoft.com/office/drawing/2014/main" id="{369B97F2-8005-3442-8BB0-39E5FF4FDCF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41777" y="461327"/>
            <a:ext cx="3048000" cy="1714500"/>
          </a:xfrm>
          <a:prstGeom prst="rect">
            <a:avLst/>
          </a:prstGeom>
        </p:spPr>
      </p:pic>
    </p:spTree>
    <p:extLst>
      <p:ext uri="{BB962C8B-B14F-4D97-AF65-F5344CB8AC3E}">
        <p14:creationId xmlns:p14="http://schemas.microsoft.com/office/powerpoint/2010/main" val="214763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Since the nucleus is positively charged, an attractive force exists between it and the electrons revolving about it. As the distance between the nucleus and shells increases, the binding forces between the nucleus and the electrons diminishes as we move towards the outermost shell.</a:t>
            </a:r>
          </a:p>
          <a:p>
            <a:pPr marL="45720" indent="0">
              <a:buNone/>
            </a:pPr>
            <a:endParaRPr lang="en-GB" dirty="0"/>
          </a:p>
          <a:p>
            <a:pPr marL="45720" indent="0">
              <a:buNone/>
            </a:pPr>
            <a:r>
              <a:rPr lang="en-IE" dirty="0"/>
              <a:t>Due to these weaker binding forces, it is easier (and sometimes quite easy) to remove an electron from the outermost shell.</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097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00888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cs typeface="Arial" charset="0"/>
            </a:endParaRPr>
          </a:p>
          <a:p>
            <a:pPr marL="45720" indent="0">
              <a:buNone/>
            </a:pPr>
            <a:endParaRPr lang="en-US" b="1" i="1" dirty="0">
              <a:latin typeface="Arial" charset="0"/>
              <a:cs typeface="Arial" charset="0"/>
            </a:endParaRPr>
          </a:p>
          <a:p>
            <a:pPr marL="45720" indent="0">
              <a:buNone/>
            </a:pPr>
            <a:r>
              <a:rPr lang="en-IE" dirty="0"/>
              <a:t>Molecules are combinations of atoms that are chemically bound together. This ‘chemical binding’ is the result of atoms ‘sharing’ electrons in their outermost shells.</a:t>
            </a:r>
            <a:endParaRPr lang="en-GB" dirty="0"/>
          </a:p>
          <a:p>
            <a:endParaRPr lang="en-GB" dirty="0"/>
          </a:p>
          <a:p>
            <a:pPr marL="45720" indent="0">
              <a:buNone/>
            </a:pPr>
            <a:r>
              <a:rPr lang="en-IE" dirty="0"/>
              <a:t>For example, the water (H2O) molecule consists of two atoms of Hydrogen chemically bound with one atom of Oxygen (O).</a:t>
            </a:r>
            <a:endParaRPr lang="en-GB" dirty="0"/>
          </a:p>
          <a:p>
            <a:pPr marL="45720" indent="0">
              <a:buNone/>
            </a:pPr>
            <a:r>
              <a:rPr lang="en-IE" dirty="0"/>
              <a:t>The carbon dioxide (CO2) molecule consists of one atom of Carbon chemically bound with two atoms of Oxygen.</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199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418919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4829"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7" name="Picture 6" descr="Diagram_20001">
            <a:extLst>
              <a:ext uri="{FF2B5EF4-FFF2-40B4-BE49-F238E27FC236}">
                <a16:creationId xmlns:a16="http://schemas.microsoft.com/office/drawing/2014/main" id="{B3B60D30-F041-D749-8D4B-DDAF6743A20D}"/>
              </a:ext>
            </a:extLst>
          </p:cNvPr>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315596" y="642373"/>
            <a:ext cx="4937352" cy="6035519"/>
          </a:xfrm>
          <a:prstGeom prst="rect">
            <a:avLst/>
          </a:prstGeom>
          <a:noFill/>
          <a:ln>
            <a:noFill/>
          </a:ln>
        </p:spPr>
      </p:pic>
    </p:spTree>
    <p:extLst>
      <p:ext uri="{BB962C8B-B14F-4D97-AF65-F5344CB8AC3E}">
        <p14:creationId xmlns:p14="http://schemas.microsoft.com/office/powerpoint/2010/main" val="211525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US" b="1" i="1" dirty="0">
              <a:latin typeface="Arial" charset="0"/>
              <a:ea typeface="Arial" charset="0"/>
              <a:cs typeface="Arial" charset="0"/>
            </a:endParaRP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15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5" name="Picture 4" descr="Diagram_3">
            <a:extLst>
              <a:ext uri="{FF2B5EF4-FFF2-40B4-BE49-F238E27FC236}">
                <a16:creationId xmlns:a16="http://schemas.microsoft.com/office/drawing/2014/main" id="{944C1ADD-E8C0-ED45-BF85-5FCEABD30060}"/>
              </a:ext>
            </a:extLst>
          </p:cNvPr>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048308" y="419781"/>
            <a:ext cx="5005389" cy="6438219"/>
          </a:xfrm>
          <a:prstGeom prst="rect">
            <a:avLst/>
          </a:prstGeom>
          <a:noFill/>
          <a:ln>
            <a:noFill/>
          </a:ln>
        </p:spPr>
      </p:pic>
    </p:spTree>
    <p:extLst>
      <p:ext uri="{BB962C8B-B14F-4D97-AF65-F5344CB8AC3E}">
        <p14:creationId xmlns:p14="http://schemas.microsoft.com/office/powerpoint/2010/main" val="177678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24615"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panose="020B0604020202020204" pitchFamily="34" charset="0"/>
                <a:ea typeface="Arial" charset="0"/>
                <a:cs typeface="Arial" panose="020B0604020202020204" pitchFamily="34" charset="0"/>
              </a:rPr>
              <a:t>Conductors:</a:t>
            </a:r>
          </a:p>
          <a:p>
            <a:pPr marL="45720" indent="0">
              <a:buNone/>
            </a:pPr>
            <a:endParaRPr lang="en-US" b="1" i="1" dirty="0">
              <a:latin typeface="Arial" panose="020B0604020202020204" pitchFamily="34" charset="0"/>
              <a:ea typeface="Arial" charset="0"/>
              <a:cs typeface="Arial" panose="020B0604020202020204" pitchFamily="34" charset="0"/>
            </a:endParaRPr>
          </a:p>
          <a:p>
            <a:pPr marL="45720" indent="0">
              <a:buNone/>
            </a:pPr>
            <a:r>
              <a:rPr lang="en-IE" i="1" dirty="0">
                <a:solidFill>
                  <a:srgbClr val="FF0000"/>
                </a:solidFill>
              </a:rPr>
              <a:t>A conductor is a material which, on application of an </a:t>
            </a:r>
            <a:r>
              <a:rPr lang="en-IE" i="1" dirty="0" err="1">
                <a:solidFill>
                  <a:srgbClr val="FF0000"/>
                </a:solidFill>
              </a:rPr>
              <a:t>emf</a:t>
            </a:r>
            <a:r>
              <a:rPr lang="en-IE" i="1" dirty="0">
                <a:solidFill>
                  <a:srgbClr val="FF0000"/>
                </a:solidFill>
              </a:rPr>
              <a:t>, facilitates current (i.e. charge transfer) well. </a:t>
            </a:r>
            <a:endParaRPr lang="en-GB" dirty="0">
              <a:solidFill>
                <a:srgbClr val="FF0000"/>
              </a:solidFill>
            </a:endParaRPr>
          </a:p>
          <a:p>
            <a:pPr marL="45720" indent="0">
              <a:buNone/>
            </a:pPr>
            <a:endParaRPr lang="en-US" b="1" i="1" dirty="0">
              <a:latin typeface="Arial" panose="020B0604020202020204" pitchFamily="34" charset="0"/>
              <a:ea typeface="Arial" charset="0"/>
              <a:cs typeface="Arial" panose="020B0604020202020204" pitchFamily="34" charset="0"/>
            </a:endParaRPr>
          </a:p>
          <a:p>
            <a:pPr marL="45720" indent="0">
              <a:buNone/>
            </a:pPr>
            <a:r>
              <a:rPr lang="en-IE" dirty="0"/>
              <a:t>The reason for this is simple: Conductors are composed of atoms or molecules where a relatively large number of electrons, for whatever reason, are loosely bound in their atomic or molecular structure. </a:t>
            </a:r>
            <a:endParaRPr lang="en-GB" dirty="0"/>
          </a:p>
          <a:p>
            <a:pPr marL="45720" indent="0">
              <a:buNone/>
            </a:pPr>
            <a:r>
              <a:rPr lang="en-IE" dirty="0"/>
              <a:t> </a:t>
            </a:r>
            <a:endParaRPr lang="en-GB" dirty="0"/>
          </a:p>
          <a:p>
            <a:pPr marL="45720" indent="0">
              <a:buNone/>
            </a:pPr>
            <a:r>
              <a:rPr lang="en-IE" dirty="0"/>
              <a:t>This means that on application of an </a:t>
            </a:r>
            <a:r>
              <a:rPr lang="en-IE" dirty="0" err="1"/>
              <a:t>emf</a:t>
            </a:r>
            <a:r>
              <a:rPr lang="en-IE" dirty="0"/>
              <a:t>, these electrons will move in the direction of relatively positive charge (i.e. the anode) while the relatively negative charge region (i.e. the cathode) will replenish the supply of electrons. Hence current!</a:t>
            </a:r>
            <a:endParaRPr lang="en-GB" dirty="0"/>
          </a:p>
          <a:p>
            <a:pPr marL="45720" indent="0">
              <a:buNone/>
            </a:pPr>
            <a:endParaRPr lang="en-US" b="1" i="1" dirty="0">
              <a:latin typeface="Arial" panose="020B0604020202020204" pitchFamily="34" charset="0"/>
              <a:ea typeface="Arial" charset="0"/>
              <a:cs typeface="Arial" panose="020B0604020202020204" pitchFamily="34" charset="0"/>
            </a:endParaRPr>
          </a:p>
          <a:p>
            <a:pPr marL="45720" indent="0">
              <a:buNone/>
            </a:pPr>
            <a:endParaRPr lang="en-IE" i="1" dirty="0">
              <a:solidFill>
                <a:srgbClr val="FF0000"/>
              </a:solidFill>
              <a:latin typeface="Arial" panose="020B0604020202020204" pitchFamily="34" charset="0"/>
              <a:cs typeface="Arial" panose="020B0604020202020204" pitchFamily="34"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sp>
        <p:nvSpPr>
          <p:cNvPr id="5" name="Rectangle 4">
            <a:extLst>
              <a:ext uri="{FF2B5EF4-FFF2-40B4-BE49-F238E27FC236}">
                <a16:creationId xmlns:a16="http://schemas.microsoft.com/office/drawing/2014/main" id="{F33FB225-4082-4244-89F0-70DC785EBE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8700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Conductors:</a:t>
            </a:r>
          </a:p>
          <a:p>
            <a:pPr marL="45720" indent="0">
              <a:buNone/>
            </a:pPr>
            <a:endParaRPr lang="en-US" b="1" i="1" dirty="0">
              <a:latin typeface="Arial" charset="0"/>
              <a:ea typeface="Arial" charset="0"/>
              <a:cs typeface="Arial" charset="0"/>
            </a:endParaRPr>
          </a:p>
          <a:p>
            <a:pPr marL="45720" indent="0">
              <a:buNone/>
            </a:pPr>
            <a:r>
              <a:rPr lang="en-IE" i="1" dirty="0"/>
              <a:t>Example:</a:t>
            </a:r>
            <a:endParaRPr lang="en-GB" i="1" dirty="0"/>
          </a:p>
          <a:p>
            <a:pPr marL="45720" indent="0">
              <a:buNone/>
            </a:pPr>
            <a:r>
              <a:rPr lang="en-IE" dirty="0"/>
              <a:t>Consider Silver (Ag), a good conductor.100g of Ag contains </a:t>
            </a:r>
            <a:br>
              <a:rPr lang="en-IE" dirty="0"/>
            </a:br>
            <a:r>
              <a:rPr lang="en-IE" dirty="0"/>
              <a:t>6.02g x 10</a:t>
            </a:r>
            <a:r>
              <a:rPr lang="en-IE" baseline="30000" dirty="0"/>
              <a:t>23</a:t>
            </a:r>
            <a:r>
              <a:rPr lang="en-IE" dirty="0"/>
              <a:t> atoms. The density of Ag is 10.5g/cm</a:t>
            </a:r>
            <a:r>
              <a:rPr lang="en-IE" baseline="30000" dirty="0"/>
              <a:t>3</a:t>
            </a:r>
            <a:r>
              <a:rPr lang="en-IE" dirty="0"/>
              <a:t>.</a:t>
            </a:r>
            <a:endParaRPr lang="en-GB" dirty="0"/>
          </a:p>
          <a:p>
            <a:pPr marL="45720" indent="0">
              <a:buNone/>
            </a:pPr>
            <a:r>
              <a:rPr lang="en-IE" dirty="0"/>
              <a:t>Therefore 1cm</a:t>
            </a:r>
            <a:r>
              <a:rPr lang="en-IE" baseline="30000" dirty="0"/>
              <a:t>3</a:t>
            </a:r>
            <a:r>
              <a:rPr lang="en-IE" dirty="0"/>
              <a:t> of Ag contains:</a:t>
            </a:r>
            <a:endParaRPr lang="en-GB" dirty="0"/>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endParaRPr lang="en-US" dirty="0"/>
          </a:p>
          <a:p>
            <a:pPr marL="45720" indent="0">
              <a:buNone/>
            </a:pPr>
            <a:br>
              <a:rPr lang="en-IE" dirty="0"/>
            </a:br>
            <a:r>
              <a:rPr lang="en-IE" dirty="0"/>
              <a:t>Statistically speaking, each atom of Ag has 1 electron available for conduction at room temperature. So 1cm</a:t>
            </a:r>
            <a:r>
              <a:rPr lang="en-IE" baseline="30000" dirty="0"/>
              <a:t>3</a:t>
            </a:r>
            <a:r>
              <a:rPr lang="en-IE" dirty="0"/>
              <a:t> of Ag has approx. 6x10</a:t>
            </a:r>
            <a:r>
              <a:rPr lang="en-IE" baseline="30000" dirty="0"/>
              <a:t>22</a:t>
            </a:r>
            <a:r>
              <a:rPr lang="en-IE" dirty="0"/>
              <a:t> electrons available for conduction.</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135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
        <p:nvSpPr>
          <p:cNvPr id="6" name="Rectangle 37">
            <a:extLst>
              <a:ext uri="{FF2B5EF4-FFF2-40B4-BE49-F238E27FC236}">
                <a16:creationId xmlns:a16="http://schemas.microsoft.com/office/drawing/2014/main" id="{3E608EDD-4F9C-F646-8A0F-2F12D5DECF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43B6433A-8F30-7149-A113-6E1D33340852}"/>
              </a:ext>
            </a:extLst>
          </p:cNvPr>
          <p:cNvGraphicFramePr>
            <a:graphicFrameLocks noChangeAspect="1"/>
          </p:cNvGraphicFramePr>
          <p:nvPr>
            <p:extLst>
              <p:ext uri="{D42A27DB-BD31-4B8C-83A1-F6EECF244321}">
                <p14:modId xmlns:p14="http://schemas.microsoft.com/office/powerpoint/2010/main" val="960402803"/>
              </p:ext>
            </p:extLst>
          </p:nvPr>
        </p:nvGraphicFramePr>
        <p:xfrm>
          <a:off x="1900362" y="3429000"/>
          <a:ext cx="4914900" cy="787400"/>
        </p:xfrm>
        <a:graphic>
          <a:graphicData uri="http://schemas.openxmlformats.org/presentationml/2006/ole">
            <mc:AlternateContent xmlns:mc="http://schemas.openxmlformats.org/markup-compatibility/2006">
              <mc:Choice xmlns:v="urn:schemas-microsoft-com:vml" Requires="v">
                <p:oleObj spid="_x0000_s11351" r:id="rId5" imgW="2870200" imgH="596900" progId="Equation.3">
                  <p:embed/>
                </p:oleObj>
              </mc:Choice>
              <mc:Fallback>
                <p:oleObj r:id="rId5" imgW="2870200" imgH="5969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362" y="3429000"/>
                        <a:ext cx="49149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217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Insulators (Dielectrics):</a:t>
            </a:r>
          </a:p>
          <a:p>
            <a:pPr marL="45720" indent="0">
              <a:buNone/>
            </a:pPr>
            <a:endParaRPr lang="en-US" b="1" i="1" dirty="0">
              <a:latin typeface="Arial" charset="0"/>
              <a:ea typeface="Arial" charset="0"/>
              <a:cs typeface="Arial" charset="0"/>
            </a:endParaRPr>
          </a:p>
          <a:p>
            <a:pPr marL="45720" indent="0">
              <a:buNone/>
            </a:pPr>
            <a:endParaRPr lang="en-IE" i="1" dirty="0">
              <a:solidFill>
                <a:srgbClr val="FF0000"/>
              </a:solidFill>
            </a:endParaRPr>
          </a:p>
          <a:p>
            <a:pPr marL="45720" indent="0">
              <a:buNone/>
            </a:pPr>
            <a:r>
              <a:rPr lang="en-IE" i="1" dirty="0">
                <a:solidFill>
                  <a:srgbClr val="FF0000"/>
                </a:solidFill>
              </a:rPr>
              <a:t>A dielectric is a material which, on application of an </a:t>
            </a:r>
            <a:r>
              <a:rPr lang="en-IE" i="1" dirty="0" err="1">
                <a:solidFill>
                  <a:srgbClr val="FF0000"/>
                </a:solidFill>
              </a:rPr>
              <a:t>emf</a:t>
            </a:r>
            <a:r>
              <a:rPr lang="en-IE" i="1" dirty="0">
                <a:solidFill>
                  <a:srgbClr val="FF0000"/>
                </a:solidFill>
              </a:rPr>
              <a:t>, facilitates electric current poorly. </a:t>
            </a:r>
            <a:endParaRPr lang="en-GB" dirty="0">
              <a:solidFill>
                <a:srgbClr val="FF0000"/>
              </a:solidFill>
            </a:endParaRPr>
          </a:p>
          <a:p>
            <a:pPr marL="45720" indent="0">
              <a:buNone/>
            </a:pPr>
            <a:endParaRPr lang="en-US" b="1" i="1" dirty="0">
              <a:latin typeface="Arial" charset="0"/>
              <a:ea typeface="Arial" charset="0"/>
              <a:cs typeface="Arial" charset="0"/>
            </a:endParaRPr>
          </a:p>
          <a:p>
            <a:pPr marL="45720" indent="0">
              <a:buNone/>
            </a:pPr>
            <a:r>
              <a:rPr lang="en-IE" dirty="0"/>
              <a:t>The reason for this is again simple: Insulators are composed of atoms or molecules which have their electrons tightly bound to the nucleus/nuclei which means that on application of an </a:t>
            </a:r>
            <a:r>
              <a:rPr lang="en-IE" dirty="0" err="1"/>
              <a:t>emf</a:t>
            </a:r>
            <a:r>
              <a:rPr lang="en-IE" dirty="0"/>
              <a:t> few electrons will move i.e. low current. </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2345"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2641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IE" i="1" dirty="0">
              <a:solidFill>
                <a:srgbClr val="FF0000"/>
              </a:solidFill>
            </a:endParaRPr>
          </a:p>
          <a:p>
            <a:pPr marL="45720" indent="0">
              <a:buNone/>
            </a:pPr>
            <a:r>
              <a:rPr lang="en-IE" i="1" dirty="0">
                <a:solidFill>
                  <a:srgbClr val="FF0000"/>
                </a:solidFill>
              </a:rPr>
              <a:t>A semiconductor is a material which, on application of an </a:t>
            </a:r>
            <a:r>
              <a:rPr lang="en-IE" i="1" dirty="0" err="1">
                <a:solidFill>
                  <a:srgbClr val="FF0000"/>
                </a:solidFill>
              </a:rPr>
              <a:t>emf</a:t>
            </a:r>
            <a:r>
              <a:rPr lang="en-IE" i="1" dirty="0">
                <a:solidFill>
                  <a:srgbClr val="FF0000"/>
                </a:solidFill>
              </a:rPr>
              <a:t>, facilitates a ‘moderate’ current flow. </a:t>
            </a:r>
            <a:endParaRPr lang="en-GB" dirty="0">
              <a:solidFill>
                <a:srgbClr val="FF0000"/>
              </a:solidFill>
            </a:endParaRPr>
          </a:p>
          <a:p>
            <a:pPr marL="45720" indent="0">
              <a:buNone/>
            </a:pPr>
            <a:endParaRPr lang="en-IE" dirty="0"/>
          </a:p>
          <a:p>
            <a:pPr marL="45720" indent="0">
              <a:buNone/>
            </a:pPr>
            <a:r>
              <a:rPr lang="en-IE" dirty="0"/>
              <a:t>Semiconductors are a class of materials which fall between conductors and dielectrics. Examples include Silicon (Si) and Germanium (Ge). </a:t>
            </a:r>
            <a:br>
              <a:rPr lang="en-IE" dirty="0"/>
            </a:b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3369"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5066EFA-6BD0-5948-8C66-97E66659409D}"/>
              </a:ext>
            </a:extLst>
          </p:cNvPr>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552700" y="3888030"/>
            <a:ext cx="3886200" cy="2700655"/>
          </a:xfrm>
          <a:prstGeom prst="rect">
            <a:avLst/>
          </a:prstGeom>
          <a:noFill/>
          <a:ln>
            <a:noFill/>
          </a:ln>
        </p:spPr>
      </p:pic>
    </p:spTree>
    <p:extLst>
      <p:ext uri="{BB962C8B-B14F-4D97-AF65-F5344CB8AC3E}">
        <p14:creationId xmlns:p14="http://schemas.microsoft.com/office/powerpoint/2010/main" val="385369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endParaRPr lang="en-US" b="1" i="1" dirty="0">
              <a:latin typeface="Arial" charset="0"/>
              <a:ea typeface="Arial" charset="0"/>
              <a:cs typeface="Arial" charset="0"/>
            </a:endParaRPr>
          </a:p>
          <a:p>
            <a:pPr marL="45720" indent="0">
              <a:buNone/>
            </a:pPr>
            <a:r>
              <a:rPr lang="en-IE" dirty="0"/>
              <a:t>As opposed to conductors, where approx. 1 electron per atom is available for conduction, in semiconductors, this figure is </a:t>
            </a:r>
            <a:br>
              <a:rPr lang="en-IE" dirty="0"/>
            </a:br>
            <a:r>
              <a:rPr lang="en-IE" dirty="0"/>
              <a:t>typically of the order of 1 electron in every 10</a:t>
            </a:r>
            <a:r>
              <a:rPr lang="en-IE" baseline="30000" dirty="0"/>
              <a:t>8</a:t>
            </a:r>
            <a:r>
              <a:rPr lang="en-IE" dirty="0"/>
              <a:t> atoms.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4393"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98910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Semiconductors:</a:t>
            </a:r>
          </a:p>
          <a:p>
            <a:pPr marL="45720" indent="0">
              <a:buNone/>
            </a:pPr>
            <a:endParaRPr lang="en-US" b="1" i="1" dirty="0">
              <a:latin typeface="Arial" charset="0"/>
              <a:ea typeface="Arial" charset="0"/>
              <a:cs typeface="Arial" charset="0"/>
            </a:endParaRPr>
          </a:p>
          <a:p>
            <a:pPr marL="45720" indent="0">
              <a:buNone/>
            </a:pPr>
            <a:r>
              <a:rPr lang="en-IE" i="1" dirty="0"/>
              <a:t>Example:</a:t>
            </a:r>
            <a:br>
              <a:rPr lang="en-IE" i="1" dirty="0"/>
            </a:br>
            <a:endParaRPr lang="en-GB" i="1" dirty="0"/>
          </a:p>
          <a:p>
            <a:pPr marL="45720" indent="0">
              <a:buNone/>
            </a:pPr>
            <a:r>
              <a:rPr lang="en-IE" dirty="0"/>
              <a:t>Consider Silicon (Si), a common semiconductor. </a:t>
            </a:r>
            <a:endParaRPr lang="en-GB" dirty="0"/>
          </a:p>
          <a:p>
            <a:pPr marL="45720" indent="0">
              <a:buNone/>
            </a:pPr>
            <a:endParaRPr lang="en-IE" dirty="0"/>
          </a:p>
          <a:p>
            <a:pPr marL="45720" indent="0">
              <a:buNone/>
            </a:pPr>
            <a:r>
              <a:rPr lang="en-IE" dirty="0"/>
              <a:t>28.1g of Silicon contains 6.02x10</a:t>
            </a:r>
            <a:r>
              <a:rPr lang="en-IE" baseline="30000" dirty="0"/>
              <a:t>23</a:t>
            </a:r>
            <a:r>
              <a:rPr lang="en-IE" dirty="0"/>
              <a:t> atoms. The density of Silicon is 2.33g/cm</a:t>
            </a:r>
            <a:r>
              <a:rPr lang="en-IE" baseline="30000" dirty="0"/>
              <a:t>3</a:t>
            </a:r>
            <a:r>
              <a:rPr lang="en-IE" dirty="0"/>
              <a:t>.</a:t>
            </a:r>
            <a:r>
              <a:rPr lang="en-GB" dirty="0"/>
              <a:t> </a:t>
            </a:r>
            <a:r>
              <a:rPr lang="en-IE" dirty="0"/>
              <a:t>So 1cm</a:t>
            </a:r>
            <a:r>
              <a:rPr lang="en-IE" baseline="30000" dirty="0"/>
              <a:t>3</a:t>
            </a:r>
            <a:r>
              <a:rPr lang="en-IE" dirty="0"/>
              <a:t> of Silicon contains 5x10</a:t>
            </a:r>
            <a:r>
              <a:rPr lang="en-IE" baseline="30000" dirty="0"/>
              <a:t>22 </a:t>
            </a:r>
            <a:r>
              <a:rPr lang="en-IE" dirty="0"/>
              <a:t>atoms.</a:t>
            </a:r>
            <a:endParaRPr lang="en-GB" dirty="0"/>
          </a:p>
          <a:p>
            <a:pPr marL="45720" indent="0">
              <a:buNone/>
            </a:pPr>
            <a:endParaRPr lang="en-GB" dirty="0"/>
          </a:p>
          <a:p>
            <a:pPr marL="45720" indent="0">
              <a:buNone/>
            </a:pPr>
            <a:r>
              <a:rPr lang="en-IE" dirty="0"/>
              <a:t>Therefore there are approximately 5x10</a:t>
            </a:r>
            <a:r>
              <a:rPr lang="en-IE" baseline="30000" dirty="0"/>
              <a:t>12 </a:t>
            </a:r>
            <a:r>
              <a:rPr lang="en-IE" dirty="0"/>
              <a:t>e</a:t>
            </a:r>
            <a:r>
              <a:rPr lang="en-IE" baseline="30000" dirty="0"/>
              <a:t>-</a:t>
            </a:r>
            <a:r>
              <a:rPr lang="en-IE" dirty="0"/>
              <a:t>/cm</a:t>
            </a:r>
            <a:r>
              <a:rPr lang="en-IE" baseline="30000" dirty="0"/>
              <a:t>3</a:t>
            </a:r>
            <a:r>
              <a:rPr lang="en-IE" dirty="0"/>
              <a:t> available for conduction in Silicon at room temperature</a:t>
            </a:r>
            <a:endParaRPr lang="en-GB" dirty="0"/>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15417"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30145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3E7338-7342-4403-8E8F-882F3F0A9736}"/>
              </a:ext>
            </a:extLst>
          </p:cNvPr>
          <p:cNvSpPr/>
          <p:nvPr/>
        </p:nvSpPr>
        <p:spPr>
          <a:xfrm>
            <a:off x="1339985" y="1256622"/>
            <a:ext cx="6464030"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spcBef>
                <a:spcPts val="26"/>
              </a:spcBef>
            </a:pPr>
            <a:r>
              <a:rPr lang="en-IE" b="1" dirty="0">
                <a:latin typeface="Arial Narrow" panose="020B0606020202030204" pitchFamily="34" charset="0"/>
                <a:ea typeface="Batang" panose="020B0503020000020004" pitchFamily="18" charset="-127"/>
              </a:rPr>
              <a:t>Student Online Teaching Advice Notice</a:t>
            </a:r>
            <a:endParaRPr lang="en-GB" b="1" dirty="0">
              <a:latin typeface="Arial Narrow" panose="020B0606020202030204" pitchFamily="34" charset="0"/>
              <a:ea typeface="Batang" panose="020B0503020000020004" pitchFamily="18" charset="-127"/>
            </a:endParaRPr>
          </a:p>
          <a:p>
            <a:pPr>
              <a:spcBef>
                <a:spcPts val="225"/>
              </a:spcBef>
              <a:spcAft>
                <a:spcPts val="225"/>
              </a:spcAft>
            </a:pPr>
            <a:endParaRPr lang="en-GB"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The materials and content presented within this session are intended solely for use in a context of teaching and learning at Trinity.</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Any session recorded for subsequent review is made available solely for the purpose of enhancing student learning.</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Students should not edit or modify the recording in any way, nor disseminate it for use outside of a context of teaching and learning at Trinity.</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Please be mindful of your physical environment and conscious of what may be captured by the device camera and microphone during videoconferencing calls.</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Recorded materials will be handled in compliance with Trinity’s statutory duties under the Universities Act, 1997 and in accordance with the University’s </a:t>
            </a:r>
            <a:r>
              <a:rPr lang="en-GB" sz="1275"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ahyp="http://schemas.microsoft.com/office/drawing/2018/hyperlinkcolor" val="tx"/>
                    </a:ext>
                  </a:extLst>
                </a:hlinkClick>
              </a:rPr>
              <a:t>policies and</a:t>
            </a:r>
            <a:r>
              <a:rPr lang="en-GB" sz="1275" b="1" dirty="0">
                <a:latin typeface="Arial Narrow" panose="020B0606020202030204" pitchFamily="34" charset="0"/>
                <a:ea typeface="Batang" panose="020B0503020000020004" pitchFamily="18" charset="-127"/>
              </a:rPr>
              <a:t> </a:t>
            </a:r>
            <a:r>
              <a:rPr lang="en-GB" sz="1275" b="1" u="sng" dirty="0">
                <a:solidFill>
                  <a:srgbClr val="0000FF"/>
                </a:solidFill>
                <a:latin typeface="Arial Narrow" panose="020B0606020202030204" pitchFamily="34" charset="0"/>
                <a:ea typeface="Batang" panose="020B0503020000020004" pitchFamily="18" charset="-127"/>
                <a:hlinkClick r:id="rId3">
                  <a:extLst>
                    <a:ext uri="{A12FA001-AC4F-418D-AE19-62706E023703}">
                      <ahyp:hlinkClr xmlns:ahyp="http://schemas.microsoft.com/office/drawing/2018/hyperlinkcolor" val="tx"/>
                    </a:ext>
                  </a:extLst>
                </a:hlinkClick>
              </a:rPr>
              <a:t>procedures</a:t>
            </a:r>
            <a:r>
              <a:rPr lang="en-GB" sz="1275" b="1" dirty="0">
                <a:latin typeface="Arial Narrow" panose="020B0606020202030204" pitchFamily="34" charset="0"/>
                <a:ea typeface="Batang" panose="020B0503020000020004" pitchFamily="18" charset="-127"/>
              </a:rPr>
              <a:t>.</a:t>
            </a:r>
            <a:endParaRPr lang="en-IE" sz="1275" b="1" dirty="0">
              <a:latin typeface="Arial Narrow" panose="020B0606020202030204" pitchFamily="34" charset="0"/>
              <a:ea typeface="Batang" panose="020B0503020000020004" pitchFamily="18" charset="-127"/>
            </a:endParaRPr>
          </a:p>
          <a:p>
            <a:pPr algn="ctr">
              <a:spcBef>
                <a:spcPts val="225"/>
              </a:spcBef>
              <a:spcAft>
                <a:spcPts val="225"/>
              </a:spcAft>
            </a:pPr>
            <a:r>
              <a:rPr lang="en-GB" sz="1275" b="1" dirty="0">
                <a:latin typeface="Arial Narrow" panose="020B0606020202030204" pitchFamily="34" charset="0"/>
                <a:ea typeface="Batang" panose="020B0503020000020004" pitchFamily="18" charset="-127"/>
              </a:rPr>
              <a:t>Further information on data protection and best practice when using videoconferencing software is available at </a:t>
            </a:r>
            <a:r>
              <a:rPr lang="en-GB" sz="1275" b="1" u="sng" dirty="0">
                <a:solidFill>
                  <a:srgbClr val="0000FF"/>
                </a:solidFill>
                <a:latin typeface="Arial Narrow" panose="020B0606020202030204" pitchFamily="34" charset="0"/>
                <a:ea typeface="Batang" panose="020B0503020000020004" pitchFamily="18" charset="-127"/>
                <a:hlinkClick r:id="rId4">
                  <a:extLst>
                    <a:ext uri="{A12FA001-AC4F-418D-AE19-62706E023703}">
                      <ahyp:hlinkClr xmlns:ahyp="http://schemas.microsoft.com/office/drawing/2018/hyperlinkcolor" val="tx"/>
                    </a:ext>
                  </a:extLst>
                </a:hlinkClick>
              </a:rPr>
              <a:t>https://www.tcd.ie/info_compliance/data-protection/</a:t>
            </a:r>
            <a:r>
              <a:rPr lang="en-GB" sz="1275" b="1" dirty="0">
                <a:solidFill>
                  <a:srgbClr val="0000FF"/>
                </a:solidFill>
                <a:latin typeface="Arial Narrow" panose="020B0606020202030204" pitchFamily="34" charset="0"/>
                <a:ea typeface="Batang" panose="020B0503020000020004" pitchFamily="18" charset="-127"/>
              </a:rPr>
              <a:t>.</a:t>
            </a:r>
            <a:endParaRPr lang="en-IE" sz="1275" b="1" dirty="0">
              <a:latin typeface="Arial Narrow" panose="020B0606020202030204" pitchFamily="34" charset="0"/>
              <a:ea typeface="Batang" panose="020B0503020000020004" pitchFamily="18" charset="-127"/>
            </a:endParaRPr>
          </a:p>
          <a:p>
            <a:pPr algn="ctr">
              <a:spcBef>
                <a:spcPts val="450"/>
              </a:spcBef>
              <a:spcAft>
                <a:spcPts val="450"/>
              </a:spcAft>
            </a:pPr>
            <a:r>
              <a:rPr lang="en-GB" sz="1275" dirty="0">
                <a:latin typeface="Arial Narrow" panose="020B0606020202030204" pitchFamily="34" charset="0"/>
                <a:ea typeface="Batang" panose="020B0503020000020004" pitchFamily="18" charset="-127"/>
              </a:rPr>
              <a:t>© Trinity College Dublin 2020</a:t>
            </a:r>
            <a:endParaRPr lang="en-IE" sz="1275" dirty="0">
              <a:latin typeface="Arial Narrow" panose="020B0606020202030204" pitchFamily="34" charset="0"/>
              <a:ea typeface="Batang" panose="020B0503020000020004" pitchFamily="18" charset="-127"/>
            </a:endParaRPr>
          </a:p>
        </p:txBody>
      </p:sp>
    </p:spTree>
    <p:extLst>
      <p:ext uri="{BB962C8B-B14F-4D97-AF65-F5344CB8AC3E}">
        <p14:creationId xmlns:p14="http://schemas.microsoft.com/office/powerpoint/2010/main" val="12374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4083" y="101600"/>
            <a:ext cx="8383423" cy="6671128"/>
          </a:xfrm>
        </p:spPr>
        <p:txBody>
          <a:bodyPr>
            <a:normAutofit/>
          </a:bodyPr>
          <a:lstStyle/>
          <a:p>
            <a:pPr marL="45720" indent="0" algn="ctr">
              <a:buNone/>
            </a:pPr>
            <a:r>
              <a:rPr lang="en-US" sz="3200" b="1" dirty="0">
                <a:latin typeface="Arial"/>
                <a:cs typeface="Arial"/>
              </a:rPr>
              <a:t>Core Topics</a:t>
            </a:r>
          </a:p>
          <a:p>
            <a:pPr marL="45720" indent="0">
              <a:buNone/>
            </a:pPr>
            <a:endParaRPr lang="en-US" sz="2000" b="1" i="1" dirty="0">
              <a:latin typeface="Arial"/>
              <a:cs typeface="Arial"/>
            </a:endParaRPr>
          </a:p>
          <a:p>
            <a:pPr marL="45720" indent="0">
              <a:buNone/>
            </a:pPr>
            <a:r>
              <a:rPr lang="en-US" sz="2000" dirty="0">
                <a:latin typeface="Arial"/>
                <a:cs typeface="Arial"/>
              </a:rPr>
              <a:t>	</a:t>
            </a:r>
          </a:p>
          <a:p>
            <a:pPr marL="45720" indent="0">
              <a:buNone/>
            </a:pPr>
            <a:endParaRPr lang="en-US" sz="2000" dirty="0">
              <a:latin typeface="Arial"/>
              <a:cs typeface="Arial"/>
            </a:endParaRPr>
          </a:p>
          <a:p>
            <a:pPr marL="45720" indent="0">
              <a:buNone/>
            </a:pPr>
            <a:r>
              <a:rPr lang="en-US" sz="2000" dirty="0">
                <a:latin typeface="Arial"/>
                <a:cs typeface="Arial"/>
              </a:rPr>
              <a:t>	(</a:t>
            </a:r>
            <a:r>
              <a:rPr lang="en-US" sz="2000" dirty="0" err="1">
                <a:latin typeface="Arial"/>
                <a:cs typeface="Arial"/>
              </a:rPr>
              <a:t>i</a:t>
            </a:r>
            <a:r>
              <a:rPr lang="en-US" sz="2000" dirty="0">
                <a:latin typeface="Arial"/>
                <a:cs typeface="Arial"/>
              </a:rPr>
              <a:t>) 	Basic Atomic Theory</a:t>
            </a:r>
          </a:p>
          <a:p>
            <a:pPr marL="45720" indent="0">
              <a:buNone/>
            </a:pPr>
            <a:endParaRPr lang="en-US" sz="2000" dirty="0">
              <a:latin typeface="Arial"/>
              <a:cs typeface="Arial"/>
            </a:endParaRPr>
          </a:p>
          <a:p>
            <a:pPr marL="45720" indent="0">
              <a:buNone/>
            </a:pPr>
            <a:r>
              <a:rPr lang="en-US" sz="2000" dirty="0">
                <a:latin typeface="Arial"/>
                <a:cs typeface="Arial"/>
              </a:rPr>
              <a:t>	(ii)	Conductors</a:t>
            </a:r>
          </a:p>
          <a:p>
            <a:pPr marL="45720" indent="0">
              <a:buNone/>
            </a:pPr>
            <a:endParaRPr lang="en-US" sz="2000" dirty="0">
              <a:latin typeface="Arial"/>
              <a:cs typeface="Arial"/>
            </a:endParaRPr>
          </a:p>
          <a:p>
            <a:pPr marL="45720" indent="0">
              <a:buNone/>
            </a:pPr>
            <a:r>
              <a:rPr lang="en-US" sz="2000" dirty="0">
                <a:latin typeface="Arial"/>
                <a:cs typeface="Arial"/>
              </a:rPr>
              <a:t>	(iii)	Insulators (Dielectrics)</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(iv) 	Semiconductors</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a:t>
            </a:r>
            <a:endParaRPr lang="en-US" dirty="0"/>
          </a:p>
        </p:txBody>
      </p:sp>
    </p:spTree>
    <p:extLst>
      <p:ext uri="{BB962C8B-B14F-4D97-AF65-F5344CB8AC3E}">
        <p14:creationId xmlns:p14="http://schemas.microsoft.com/office/powerpoint/2010/main" val="245149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All matter is made up of tiny particles called </a:t>
            </a:r>
            <a:r>
              <a:rPr lang="en-IE" u="sng" dirty="0"/>
              <a:t>atoms</a:t>
            </a:r>
            <a:r>
              <a:rPr lang="en-IE" dirty="0"/>
              <a:t>. These atoms are, in turn, made up of </a:t>
            </a:r>
            <a:r>
              <a:rPr lang="en-IE" u="sng" dirty="0"/>
              <a:t>protons</a:t>
            </a:r>
            <a:r>
              <a:rPr lang="en-IE" dirty="0"/>
              <a:t>, </a:t>
            </a:r>
            <a:r>
              <a:rPr lang="en-IE" u="sng" dirty="0"/>
              <a:t>neutrons</a:t>
            </a:r>
            <a:r>
              <a:rPr lang="en-IE" dirty="0"/>
              <a:t>, and </a:t>
            </a:r>
            <a:r>
              <a:rPr lang="en-IE" u="sng" dirty="0"/>
              <a:t>electrons.</a:t>
            </a:r>
            <a:r>
              <a:rPr lang="en-IE" dirty="0"/>
              <a:t> Protons and electrons are oppositely charged and attracted to each other (this physical force of attraction is supplemental to and much greater than the gravitational force that exists between them).</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211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22581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IE" dirty="0"/>
              <a:t>Protons (p</a:t>
            </a:r>
            <a:r>
              <a:rPr lang="en-IE" baseline="30000" dirty="0"/>
              <a:t>+</a:t>
            </a:r>
            <a:r>
              <a:rPr lang="en-IE" dirty="0"/>
              <a:t>) are positively charged. Electrons(e</a:t>
            </a:r>
            <a:r>
              <a:rPr lang="en-IE" baseline="30000" dirty="0"/>
              <a:t>-</a:t>
            </a:r>
            <a:r>
              <a:rPr lang="en-IE" dirty="0"/>
              <a:t>) are negatively charged. The magnitude of their charges is equal. Neutrons are uncharged. Most atoms exist in an uncharged or (charge) neutral state. Hence, there are equal numbers of protons and electrons in a neutral (uncharged) atom. </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585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95767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r>
              <a:rPr lang="en-IE" dirty="0"/>
              <a:t>The neutrons and protons exist tightly bound together in the nucleus. The electrons ‘revolve’ around the nucleus at various distances.</a:t>
            </a:r>
            <a:endParaRPr lang="en-GB" dirty="0"/>
          </a:p>
          <a:p>
            <a:endParaRPr lang="en-GB" dirty="0"/>
          </a:p>
          <a:p>
            <a:pPr marL="45720" indent="0">
              <a:buNone/>
            </a:pPr>
            <a:r>
              <a:rPr lang="en-IE" dirty="0"/>
              <a:t>The mass of an e</a:t>
            </a:r>
            <a:r>
              <a:rPr lang="en-IE" baseline="30000" dirty="0"/>
              <a:t>- </a:t>
            </a:r>
            <a:r>
              <a:rPr lang="en-IE" dirty="0"/>
              <a:t>is 9.11x10</a:t>
            </a:r>
            <a:r>
              <a:rPr lang="en-IE" baseline="30000" dirty="0"/>
              <a:t>-28</a:t>
            </a:r>
            <a:r>
              <a:rPr lang="en-IE" dirty="0"/>
              <a:t>g and that of a p</a:t>
            </a:r>
            <a:r>
              <a:rPr lang="en-IE" baseline="30000" dirty="0"/>
              <a:t>+</a:t>
            </a:r>
            <a:r>
              <a:rPr lang="en-IE" dirty="0"/>
              <a:t> or neutron is 1.672x10</a:t>
            </a:r>
            <a:r>
              <a:rPr lang="en-IE" baseline="30000" dirty="0"/>
              <a:t>-24</a:t>
            </a:r>
            <a:r>
              <a:rPr lang="en-IE" dirty="0"/>
              <a:t>g. Hence the mass of a p</a:t>
            </a:r>
            <a:r>
              <a:rPr lang="en-IE" baseline="30000" dirty="0"/>
              <a:t>+</a:t>
            </a:r>
            <a:r>
              <a:rPr lang="en-IE" dirty="0"/>
              <a:t> or neutron is roughly 2000 times that of an e</a:t>
            </a:r>
            <a:r>
              <a:rPr lang="en-IE" baseline="30000" dirty="0"/>
              <a:t>-</a:t>
            </a:r>
            <a:r>
              <a:rPr lang="en-IE" dirty="0"/>
              <a:t> !!!</a:t>
            </a:r>
            <a:endParaRPr lang="en-GB" dirty="0"/>
          </a:p>
          <a:p>
            <a:pPr marL="45720" indent="0">
              <a:buNone/>
            </a:pPr>
            <a:r>
              <a:rPr lang="en-IE" dirty="0"/>
              <a:t> </a:t>
            </a:r>
            <a:endParaRPr lang="en-GB" dirty="0"/>
          </a:p>
          <a:p>
            <a:pPr marL="45720" indent="0">
              <a:buNone/>
            </a:pPr>
            <a:r>
              <a:rPr lang="en-IE" dirty="0"/>
              <a:t>Protons, neutrons and electrons can be considered to roughly spherical in shape (Bohr model). The radii of all is </a:t>
            </a:r>
            <a:r>
              <a:rPr lang="en-IE" dirty="0" err="1"/>
              <a:t>approx</a:t>
            </a:r>
            <a:r>
              <a:rPr lang="en-IE" dirty="0"/>
              <a:t> 2x10</a:t>
            </a:r>
            <a:r>
              <a:rPr lang="en-IE" baseline="30000" dirty="0"/>
              <a:t>-15</a:t>
            </a:r>
            <a:r>
              <a:rPr lang="en-IE" dirty="0"/>
              <a:t>m.</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687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15924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IE" dirty="0"/>
              <a:t>For the Hydrogen (H) atom (which has one p</a:t>
            </a:r>
            <a:r>
              <a:rPr lang="en-IE" baseline="30000" dirty="0"/>
              <a:t>+</a:t>
            </a:r>
            <a:r>
              <a:rPr lang="en-IE" dirty="0"/>
              <a:t> and one e</a:t>
            </a:r>
            <a:r>
              <a:rPr lang="en-IE" baseline="30000" dirty="0"/>
              <a:t>-</a:t>
            </a:r>
            <a:r>
              <a:rPr lang="en-IE" dirty="0"/>
              <a:t>), the orbit followed by the e</a:t>
            </a:r>
            <a:r>
              <a:rPr lang="en-IE" baseline="30000" dirty="0"/>
              <a:t>-</a:t>
            </a:r>
            <a:r>
              <a:rPr lang="en-IE" dirty="0"/>
              <a:t> about the nucleus is roughly </a:t>
            </a:r>
          </a:p>
          <a:p>
            <a:pPr marL="45720" indent="0">
              <a:buNone/>
            </a:pPr>
            <a:endParaRPr lang="en-GB" dirty="0"/>
          </a:p>
          <a:p>
            <a:pPr marL="45720" indent="0">
              <a:buNone/>
            </a:pPr>
            <a:r>
              <a:rPr lang="en-IE" dirty="0"/>
              <a:t>5x10</a:t>
            </a:r>
            <a:r>
              <a:rPr lang="en-IE" baseline="30000" dirty="0"/>
              <a:t>-11</a:t>
            </a:r>
            <a:r>
              <a:rPr lang="en-IE" dirty="0"/>
              <a:t>m. From these dimensions, this setup is equivalent to a marble revolving around another marble a quarter of a mile away !!!</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790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40877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r>
              <a:rPr lang="en-IE" dirty="0"/>
              <a:t>The number of protons an atom has in its </a:t>
            </a:r>
            <a:r>
              <a:rPr lang="en-IE" dirty="0" err="1"/>
              <a:t>neucleus</a:t>
            </a:r>
            <a:r>
              <a:rPr lang="en-IE" dirty="0"/>
              <a:t> is known as the </a:t>
            </a:r>
            <a:r>
              <a:rPr lang="en-IE" u="sng" dirty="0"/>
              <a:t>atomic number</a:t>
            </a:r>
            <a:r>
              <a:rPr lang="en-IE" dirty="0"/>
              <a:t> of the atom. It is this number that distinguishes one type of atom (or element) from another. For example, Hydrogen (H) atoms have one proton in the nucleus (atomic number is 1) whereas Helium (He) has two (atomic number 2). Hydrogen and Helium are therefore said to be different elements.</a:t>
            </a:r>
            <a:endParaRPr lang="en-GB" dirty="0"/>
          </a:p>
          <a:p>
            <a:pPr marL="45720" indent="0">
              <a:buNone/>
            </a:pPr>
            <a:r>
              <a:rPr lang="en-IE" dirty="0"/>
              <a:t> </a:t>
            </a:r>
            <a:endParaRPr lang="en-GB" dirty="0"/>
          </a:p>
          <a:p>
            <a:pPr marL="45720" indent="0">
              <a:buNone/>
            </a:pPr>
            <a:r>
              <a:rPr lang="en-IE" dirty="0"/>
              <a:t>Elements are arranged on the periodic table in the order of increasing atomic number. Elements are simply materials made up of a single type of atom (e.g. Hydrogen (H), Helium (He), Copper (Cu)). There are 110 elements known to man.</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8924"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58770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Atomic Theory:</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IE" dirty="0"/>
              <a:t>The electrons in an atom revolve in concentric shells about the nucleus. Each shell can contain </a:t>
            </a:r>
            <a:r>
              <a:rPr lang="en-IE" u="sng" dirty="0"/>
              <a:t>2n</a:t>
            </a:r>
            <a:r>
              <a:rPr lang="en-IE" u="sng" baseline="30000" dirty="0"/>
              <a:t>2</a:t>
            </a:r>
            <a:r>
              <a:rPr lang="en-IE" b="1" dirty="0"/>
              <a:t> </a:t>
            </a:r>
            <a:r>
              <a:rPr lang="en-IE" dirty="0"/>
              <a:t>electrons – where n is the shell number. So the first shell (closest to the </a:t>
            </a:r>
            <a:r>
              <a:rPr lang="en-IE" dirty="0" err="1"/>
              <a:t>neucleus</a:t>
            </a:r>
            <a:r>
              <a:rPr lang="en-IE" dirty="0"/>
              <a:t>, n=1) can contain a maximum of two electrons. The second shell can contain a maximum of eight electrons, the third eighteen and so on.</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39946"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368524105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Slipstream.thmx</Template>
  <TotalTime>10387</TotalTime>
  <Words>1229</Words>
  <Application>Microsoft Office PowerPoint</Application>
  <PresentationFormat>On-screen Show (4:3)</PresentationFormat>
  <Paragraphs>181</Paragraphs>
  <Slides>19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8" baseType="lpstr">
      <vt:lpstr>Arial</vt:lpstr>
      <vt:lpstr>Arial Narrow</vt:lpstr>
      <vt:lpstr>Calibri</vt:lpstr>
      <vt:lpstr>Georgia</vt:lpstr>
      <vt:lpstr>Minion Pro</vt:lpstr>
      <vt:lpstr>Trebuchet MS</vt:lpstr>
      <vt:lpstr>Slipstream</vt:lpstr>
      <vt:lpstr>Equation</vt:lpstr>
      <vt:lpstr>Equation.3</vt:lpstr>
      <vt:lpstr>Section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Trinty College Dublin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Eamonn O Nuallain</dc:creator>
  <cp:lastModifiedBy>Dorota Blaszczak</cp:lastModifiedBy>
  <cp:revision>263</cp:revision>
  <dcterms:created xsi:type="dcterms:W3CDTF">2016-01-06T15:48:15Z</dcterms:created>
  <dcterms:modified xsi:type="dcterms:W3CDTF">2020-10-04T17:47:44Z</dcterms:modified>
</cp:coreProperties>
</file>