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3"/>
  </p:notesMasterIdLst>
  <p:sldIdLst>
    <p:sldId id="256" r:id="rId2"/>
    <p:sldId id="257" r:id="rId3"/>
    <p:sldId id="296" r:id="rId4"/>
    <p:sldId id="259" r:id="rId5"/>
    <p:sldId id="286" r:id="rId6"/>
    <p:sldId id="287" r:id="rId7"/>
    <p:sldId id="288" r:id="rId8"/>
    <p:sldId id="289" r:id="rId9"/>
    <p:sldId id="290" r:id="rId10"/>
    <p:sldId id="291" r:id="rId11"/>
    <p:sldId id="29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8"/>
    <p:restoredTop sz="86578"/>
  </p:normalViewPr>
  <p:slideViewPr>
    <p:cSldViewPr snapToGrid="0" snapToObjects="1">
      <p:cViewPr varScale="1">
        <p:scale>
          <a:sx n="148" d="100"/>
          <a:sy n="148" d="100"/>
        </p:scale>
        <p:origin x="291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F11D5-87C7-0A43-BD52-3CB93A556D20}" type="datetimeFigureOut">
              <a:rPr lang="en-US" smtClean="0"/>
              <a:t>8/19/19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A29ED-2E91-924E-AFCF-46BEDC85F806}" type="slidenum">
              <a:rPr lang="en-US" smtClean="0"/>
              <a:t>‹#›</a:t>
            </a:fld>
            <a:endParaRPr lang="en-US"/>
          </a:p>
        </p:txBody>
      </p:sp>
    </p:spTree>
    <p:extLst>
      <p:ext uri="{BB962C8B-B14F-4D97-AF65-F5344CB8AC3E}">
        <p14:creationId xmlns:p14="http://schemas.microsoft.com/office/powerpoint/2010/main" val="66091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GB"/>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GB"/>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8/19/19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8" name="Title 7"/>
          <p:cNvSpPr>
            <a:spLocks noGrp="1"/>
          </p:cNvSpPr>
          <p:nvPr>
            <p:ph type="title"/>
          </p:nvPr>
        </p:nvSpPr>
        <p:spPr/>
        <p:txBody>
          <a:bodyPr/>
          <a:lstStyle/>
          <a:p>
            <a:r>
              <a:rPr lang="en-GB"/>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GB"/>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8/19/19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63A33-8271-4DD0-9C48-789913D7C115}" type="slidenum">
              <a:rPr lang="en-US" smtClean="0"/>
              <a:pPr/>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8/19/19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8/19/19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GB"/>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8/19/19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8/19/19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GB"/>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GB"/>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8/19/19</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D7E63A33-8271-4DD0-9C48-789913D7C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tiff"/><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image" Target="../media/image4.tiff"/><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bin"/><Relationship Id="rId5" Type="http://schemas.openxmlformats.org/officeDocument/2006/relationships/image" Target="../media/image4.tiff"/><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4.bin"/><Relationship Id="rId5" Type="http://schemas.openxmlformats.org/officeDocument/2006/relationships/image" Target="../media/image4.tiff"/><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pPr algn="ctr"/>
            <a:r>
              <a:rPr lang="en-US" sz="2800" b="1" dirty="0">
                <a:latin typeface="Arial"/>
                <a:cs typeface="Arial"/>
              </a:rPr>
              <a:t>Earthing and Grounding</a:t>
            </a:r>
          </a:p>
        </p:txBody>
      </p:sp>
      <p:sp>
        <p:nvSpPr>
          <p:cNvPr id="3" name="Title 2"/>
          <p:cNvSpPr>
            <a:spLocks noGrp="1"/>
          </p:cNvSpPr>
          <p:nvPr>
            <p:ph type="ctrTitle"/>
          </p:nvPr>
        </p:nvSpPr>
        <p:spPr>
          <a:xfrm>
            <a:off x="954223" y="2175827"/>
            <a:ext cx="7175351" cy="1793167"/>
          </a:xfrm>
        </p:spPr>
        <p:txBody>
          <a:bodyPr/>
          <a:lstStyle/>
          <a:p>
            <a:pPr marL="182880" indent="0">
              <a:buNone/>
            </a:pPr>
            <a:r>
              <a:rPr lang="en-US" dirty="0">
                <a:latin typeface="Arial"/>
                <a:cs typeface="Arial"/>
              </a:rPr>
              <a:t>Section VI</a:t>
            </a:r>
          </a:p>
        </p:txBody>
      </p:sp>
    </p:spTree>
    <p:extLst>
      <p:ext uri="{BB962C8B-B14F-4D97-AF65-F5344CB8AC3E}">
        <p14:creationId xmlns:p14="http://schemas.microsoft.com/office/powerpoint/2010/main" val="214763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Grounding:</a:t>
            </a:r>
          </a:p>
          <a:p>
            <a:pPr marL="45720" indent="0">
              <a:buNone/>
            </a:pPr>
            <a:endParaRPr lang="en-US" b="1" i="1" dirty="0">
              <a:latin typeface="Arial" charset="0"/>
              <a:ea typeface="Arial" charset="0"/>
              <a:cs typeface="Arial" charset="0"/>
            </a:endParaRPr>
          </a:p>
          <a:p>
            <a:pPr marL="45720" indent="0">
              <a:buNone/>
            </a:pPr>
            <a:r>
              <a:rPr lang="en-IE" dirty="0"/>
              <a:t>A good analogy is that with cartography, where terrain height is measured with respect to sea level. It is important to remember that ground does not necessarily have the earth’s zero electrical potential. </a:t>
            </a:r>
          </a:p>
          <a:p>
            <a:pPr marL="45720" indent="0">
              <a:buNone/>
            </a:pPr>
            <a:endParaRPr lang="en-GB" dirty="0"/>
          </a:p>
          <a:p>
            <a:pPr marL="45720" indent="0">
              <a:buNone/>
            </a:pPr>
            <a:r>
              <a:rPr lang="en-IE" dirty="0"/>
              <a:t>In short, </a:t>
            </a:r>
            <a:r>
              <a:rPr lang="en-IE" i="1" dirty="0">
                <a:solidFill>
                  <a:srgbClr val="FF0000"/>
                </a:solidFill>
              </a:rPr>
              <a:t>Ground = Zero Reference.</a:t>
            </a:r>
            <a:endParaRPr lang="en-GB" i="1" dirty="0">
              <a:solidFill>
                <a:srgbClr val="FF0000"/>
              </a:solidFill>
            </a:endParaRPr>
          </a:p>
          <a:p>
            <a:pPr marL="45720" indent="0">
              <a:buNone/>
            </a:pPr>
            <a:endParaRPr lang="en-US" dirty="0"/>
          </a:p>
          <a:p>
            <a:pPr marL="45720" indent="0">
              <a:buNone/>
            </a:pPr>
            <a:r>
              <a:rPr lang="en-US" dirty="0"/>
              <a:t>The electrical symbol for ground is:</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8141"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410CF61A-1316-464F-A837-999022BBA9B9}"/>
              </a:ext>
            </a:extLst>
          </p:cNvPr>
          <p:cNvGrpSpPr>
            <a:grpSpLocks noChangeAspect="1"/>
          </p:cNvGrpSpPr>
          <p:nvPr/>
        </p:nvGrpSpPr>
        <p:grpSpPr bwMode="auto">
          <a:xfrm>
            <a:off x="4238566" y="4966263"/>
            <a:ext cx="514468" cy="537389"/>
            <a:chOff x="6394" y="2591"/>
            <a:chExt cx="291" cy="402"/>
          </a:xfrm>
        </p:grpSpPr>
        <p:cxnSp>
          <p:nvCxnSpPr>
            <p:cNvPr id="5" name="Line 1202">
              <a:extLst>
                <a:ext uri="{FF2B5EF4-FFF2-40B4-BE49-F238E27FC236}">
                  <a16:creationId xmlns:a16="http://schemas.microsoft.com/office/drawing/2014/main" id="{D28974F8-9FF7-F54D-9D2D-70F7CCFEE249}"/>
                </a:ext>
              </a:extLst>
            </p:cNvPr>
            <p:cNvCxnSpPr>
              <a:cxnSpLocks noChangeAspect="1" noEditPoints="1" noChangeArrowheads="1" noChangeShapeType="1"/>
            </p:cNvCxnSpPr>
            <p:nvPr/>
          </p:nvCxnSpPr>
          <p:spPr bwMode="auto">
            <a:xfrm rot="-5400000">
              <a:off x="6420" y="2714"/>
              <a:ext cx="2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 name="Line 1203">
              <a:extLst>
                <a:ext uri="{FF2B5EF4-FFF2-40B4-BE49-F238E27FC236}">
                  <a16:creationId xmlns:a16="http://schemas.microsoft.com/office/drawing/2014/main" id="{F6AFD350-DA16-B54F-9F40-D5784060ECC3}"/>
                </a:ext>
              </a:extLst>
            </p:cNvPr>
            <p:cNvCxnSpPr>
              <a:cxnSpLocks noChangeAspect="1" noEditPoints="1" noChangeArrowheads="1" noChangeShapeType="1"/>
            </p:cNvCxnSpPr>
            <p:nvPr/>
          </p:nvCxnSpPr>
          <p:spPr bwMode="auto">
            <a:xfrm>
              <a:off x="6394" y="2849"/>
              <a:ext cx="29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 name="Line 1204">
              <a:extLst>
                <a:ext uri="{FF2B5EF4-FFF2-40B4-BE49-F238E27FC236}">
                  <a16:creationId xmlns:a16="http://schemas.microsoft.com/office/drawing/2014/main" id="{A13B1551-5D32-094B-9865-FF50DDAF7682}"/>
                </a:ext>
              </a:extLst>
            </p:cNvPr>
            <p:cNvCxnSpPr>
              <a:cxnSpLocks noChangeAspect="1" noEditPoints="1" noChangeArrowheads="1" noChangeShapeType="1"/>
            </p:cNvCxnSpPr>
            <p:nvPr/>
          </p:nvCxnSpPr>
          <p:spPr bwMode="auto">
            <a:xfrm>
              <a:off x="6432" y="2897"/>
              <a:ext cx="2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9" name="Line 1205">
              <a:extLst>
                <a:ext uri="{FF2B5EF4-FFF2-40B4-BE49-F238E27FC236}">
                  <a16:creationId xmlns:a16="http://schemas.microsoft.com/office/drawing/2014/main" id="{67A13BA1-2758-AF4E-BA4D-B9102863A896}"/>
                </a:ext>
              </a:extLst>
            </p:cNvPr>
            <p:cNvCxnSpPr>
              <a:cxnSpLocks noChangeAspect="1" noEditPoints="1" noChangeArrowheads="1" noChangeShapeType="1"/>
            </p:cNvCxnSpPr>
            <p:nvPr/>
          </p:nvCxnSpPr>
          <p:spPr bwMode="auto">
            <a:xfrm>
              <a:off x="6474" y="2945"/>
              <a:ext cx="1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0" name="Line 1206">
              <a:extLst>
                <a:ext uri="{FF2B5EF4-FFF2-40B4-BE49-F238E27FC236}">
                  <a16:creationId xmlns:a16="http://schemas.microsoft.com/office/drawing/2014/main" id="{00E46BEB-08D2-0748-A304-BF1529A7312B}"/>
                </a:ext>
              </a:extLst>
            </p:cNvPr>
            <p:cNvCxnSpPr>
              <a:cxnSpLocks noChangeAspect="1" noEditPoints="1" noChangeArrowheads="1" noChangeShapeType="1"/>
            </p:cNvCxnSpPr>
            <p:nvPr/>
          </p:nvCxnSpPr>
          <p:spPr bwMode="auto">
            <a:xfrm>
              <a:off x="6509" y="2993"/>
              <a:ext cx="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93730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Convention for the Flow of Current:</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By convention current is said to flow from regions of positive electrical potential to regions of relatively negative potential. </a:t>
            </a:r>
            <a:endParaRPr lang="en-GB" dirty="0"/>
          </a:p>
          <a:p>
            <a:endParaRPr lang="en-GB" dirty="0"/>
          </a:p>
          <a:p>
            <a:pPr marL="45720" indent="0">
              <a:buNone/>
            </a:pPr>
            <a:r>
              <a:rPr lang="en-IE" dirty="0"/>
              <a:t>In fact current is normally the case of negatively charged electrons flowing from negative to positive. However, the convention stands.</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9165"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76965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14083" y="101600"/>
            <a:ext cx="8383423" cy="6671128"/>
          </a:xfrm>
        </p:spPr>
        <p:txBody>
          <a:bodyPr>
            <a:normAutofit/>
          </a:bodyPr>
          <a:lstStyle/>
          <a:p>
            <a:pPr marL="45720" indent="0" algn="ctr">
              <a:buNone/>
            </a:pPr>
            <a:r>
              <a:rPr lang="en-US" sz="3200" b="1" dirty="0">
                <a:latin typeface="Arial"/>
                <a:cs typeface="Arial"/>
              </a:rPr>
              <a:t>Core Topics</a:t>
            </a:r>
          </a:p>
          <a:p>
            <a:pPr marL="45720" indent="0">
              <a:buNone/>
            </a:pPr>
            <a:endParaRPr lang="en-US" sz="2000" b="1" i="1" dirty="0">
              <a:latin typeface="Arial"/>
              <a:cs typeface="Arial"/>
            </a:endParaRPr>
          </a:p>
          <a:p>
            <a:pPr marL="45720" indent="0">
              <a:buNone/>
            </a:pPr>
            <a:endParaRPr lang="en-US" sz="2000" b="1" i="1" dirty="0">
              <a:latin typeface="Arial"/>
              <a:cs typeface="Arial"/>
            </a:endParaRPr>
          </a:p>
          <a:p>
            <a:pPr marL="45720" indent="0">
              <a:buNone/>
            </a:pPr>
            <a:endParaRPr lang="en-US" sz="2000" b="1" i="1" dirty="0">
              <a:latin typeface="Arial"/>
              <a:cs typeface="Arial"/>
            </a:endParaRPr>
          </a:p>
          <a:p>
            <a:pPr marL="45720" indent="0">
              <a:buNone/>
            </a:pPr>
            <a:endParaRPr lang="en-US" sz="2000" b="1" i="1" dirty="0">
              <a:latin typeface="Arial"/>
              <a:cs typeface="Arial"/>
            </a:endParaRPr>
          </a:p>
          <a:p>
            <a:pPr marL="45720" indent="0">
              <a:buNone/>
            </a:pPr>
            <a:r>
              <a:rPr lang="en-US" sz="2000" dirty="0">
                <a:latin typeface="Arial"/>
                <a:cs typeface="Arial"/>
              </a:rPr>
              <a:t>	</a:t>
            </a:r>
          </a:p>
          <a:p>
            <a:pPr marL="45720" indent="0">
              <a:buNone/>
            </a:pPr>
            <a:r>
              <a:rPr lang="en-US" sz="2000" dirty="0">
                <a:latin typeface="Arial"/>
                <a:cs typeface="Arial"/>
              </a:rPr>
              <a:t>	(</a:t>
            </a:r>
            <a:r>
              <a:rPr lang="en-US" sz="2000" dirty="0" err="1">
                <a:latin typeface="Arial"/>
                <a:cs typeface="Arial"/>
              </a:rPr>
              <a:t>i</a:t>
            </a:r>
            <a:r>
              <a:rPr lang="en-US" sz="2000" dirty="0">
                <a:latin typeface="Arial"/>
                <a:cs typeface="Arial"/>
              </a:rPr>
              <a:t>) 	Earthing</a:t>
            </a:r>
            <a:br>
              <a:rPr lang="en-US" sz="2000" dirty="0">
                <a:latin typeface="Arial"/>
                <a:cs typeface="Arial"/>
              </a:rPr>
            </a:br>
            <a:endParaRPr lang="en-US" sz="2000" dirty="0">
              <a:latin typeface="Arial"/>
              <a:cs typeface="Arial"/>
            </a:endParaRPr>
          </a:p>
          <a:p>
            <a:pPr marL="45720" indent="0">
              <a:buNone/>
            </a:pPr>
            <a:r>
              <a:rPr lang="en-US" sz="2000" dirty="0">
                <a:latin typeface="Arial"/>
                <a:cs typeface="Arial"/>
              </a:rPr>
              <a:t>	(ii) 	Grounding</a:t>
            </a:r>
          </a:p>
          <a:p>
            <a:pPr marL="45720" indent="0">
              <a:buNone/>
            </a:pPr>
            <a:endParaRPr lang="en-US" sz="2000" dirty="0">
              <a:latin typeface="Arial"/>
              <a:cs typeface="Arial"/>
            </a:endParaRPr>
          </a:p>
          <a:p>
            <a:pPr marL="45720" indent="0">
              <a:buNone/>
            </a:pPr>
            <a:r>
              <a:rPr lang="en-US" sz="2000" dirty="0">
                <a:latin typeface="Arial"/>
                <a:cs typeface="Arial"/>
              </a:rPr>
              <a:t>	(iii)	Convention for the Flow of Current</a:t>
            </a:r>
            <a:br>
              <a:rPr lang="en-US" sz="2000" dirty="0">
                <a:latin typeface="Arial"/>
                <a:cs typeface="Arial"/>
              </a:rPr>
            </a:br>
            <a:r>
              <a:rPr lang="en-US" sz="2000" dirty="0">
                <a:latin typeface="Arial"/>
                <a:cs typeface="Arial"/>
              </a:rPr>
              <a:t>	</a:t>
            </a:r>
          </a:p>
          <a:p>
            <a:pPr marL="45720" indent="0">
              <a:buNone/>
            </a:pPr>
            <a:r>
              <a:rPr lang="en-US" sz="2000" dirty="0">
                <a:latin typeface="Arial"/>
                <a:cs typeface="Arial"/>
              </a:rPr>
              <a:t>	</a:t>
            </a:r>
            <a:br>
              <a:rPr lang="en-US" sz="2000" dirty="0">
                <a:latin typeface="Arial"/>
                <a:cs typeface="Arial"/>
              </a:rPr>
            </a:br>
            <a:endParaRPr lang="en-US" sz="2000" dirty="0">
              <a:latin typeface="Arial"/>
              <a:cs typeface="Arial"/>
            </a:endParaRPr>
          </a:p>
          <a:p>
            <a:pPr marL="45720" indent="0">
              <a:buNone/>
            </a:pPr>
            <a:r>
              <a:rPr lang="en-US" sz="2000" dirty="0">
                <a:latin typeface="Arial"/>
                <a:cs typeface="Arial"/>
              </a:rPr>
              <a:t>	</a:t>
            </a:r>
            <a:endParaRPr lang="en-US" dirty="0"/>
          </a:p>
        </p:txBody>
      </p:sp>
    </p:spTree>
    <p:extLst>
      <p:ext uri="{BB962C8B-B14F-4D97-AF65-F5344CB8AC3E}">
        <p14:creationId xmlns:p14="http://schemas.microsoft.com/office/powerpoint/2010/main" val="245149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Earthing:</a:t>
            </a:r>
          </a:p>
          <a:p>
            <a:pPr marL="45720" indent="0">
              <a:buNone/>
            </a:pPr>
            <a:endParaRPr lang="en-US" b="1" i="1" dirty="0">
              <a:latin typeface="Arial" charset="0"/>
              <a:ea typeface="Arial" charset="0"/>
              <a:cs typeface="Arial" charset="0"/>
            </a:endParaRPr>
          </a:p>
          <a:p>
            <a:pPr marL="45720" indent="0">
              <a:buNone/>
            </a:pPr>
            <a:endParaRPr lang="en-IE" dirty="0"/>
          </a:p>
          <a:p>
            <a:pPr marL="45720" indent="0">
              <a:buNone/>
            </a:pPr>
            <a:r>
              <a:rPr lang="en-IE" dirty="0"/>
              <a:t>Earthing is a safety feature for electrical appliances. Metal parts, not used in the internal circuitry (e.g. chassis) are connected to the earth via an earth wire (green and yellow).</a:t>
            </a:r>
            <a:endParaRPr lang="en-GB" dirty="0"/>
          </a:p>
          <a:p>
            <a:pPr marL="45720" indent="0">
              <a:buNone/>
            </a:pPr>
            <a:r>
              <a:rPr lang="en-IE" dirty="0"/>
              <a:t> </a:t>
            </a:r>
            <a:endParaRPr lang="en-GB" dirty="0"/>
          </a:p>
          <a:p>
            <a:pPr marL="45720" indent="0">
              <a:buNone/>
            </a:pPr>
            <a:r>
              <a:rPr lang="en-IE" dirty="0"/>
              <a:t>If, due to a circuit fault (corrosion, faulty manufacture, mice gnawing at cables, etc.), one of the ‘live’ wires comes into contact with the metal there is a significant risk to the user who may get an electric shock.</a:t>
            </a:r>
            <a:endParaRPr lang="en-GB" dirty="0"/>
          </a:p>
          <a:p>
            <a:pPr marL="45720" indent="0">
              <a:buNone/>
            </a:pPr>
            <a:r>
              <a:rPr lang="en-IE" dirty="0"/>
              <a:t> </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53260"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276556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Earthing:</a:t>
            </a:r>
          </a:p>
          <a:p>
            <a:pPr marL="45720" indent="0">
              <a:buNone/>
            </a:pPr>
            <a:endParaRPr lang="en-US" b="1" i="1" dirty="0">
              <a:latin typeface="Arial" charset="0"/>
              <a:ea typeface="Arial" charset="0"/>
              <a:cs typeface="Arial" charset="0"/>
            </a:endParaRPr>
          </a:p>
          <a:p>
            <a:pPr marL="45720" indent="0">
              <a:buNone/>
            </a:pPr>
            <a:r>
              <a:rPr lang="en-IE" dirty="0"/>
              <a:t>If the metal (chassis) is earthed, this danger is averted since the current will flow to the earth via the earth wire as this is the path of least resistance (as opposed to flowing through the human body).</a:t>
            </a:r>
            <a:endParaRPr lang="en-GB" dirty="0"/>
          </a:p>
          <a:p>
            <a:pPr marL="45720" indent="0">
              <a:buNone/>
            </a:pPr>
            <a:r>
              <a:rPr lang="en-IE" dirty="0"/>
              <a:t> </a:t>
            </a:r>
            <a:endParaRPr lang="en-GB" dirty="0"/>
          </a:p>
          <a:p>
            <a:pPr marL="45720" indent="0">
              <a:buNone/>
            </a:pPr>
            <a:r>
              <a:rPr lang="en-IE" dirty="0"/>
              <a:t>There are two other wires in the mains cables – ‘live’ (brown) and ‘neutral’ (blue). </a:t>
            </a:r>
            <a:endParaRPr lang="en-GB" dirty="0"/>
          </a:p>
          <a:p>
            <a:pPr marL="45720" indent="0">
              <a:buNone/>
            </a:pPr>
            <a:r>
              <a:rPr lang="en-IE" dirty="0"/>
              <a:t> </a:t>
            </a:r>
            <a:endParaRPr lang="en-GB" dirty="0"/>
          </a:p>
          <a:p>
            <a:pPr marL="45720" indent="0">
              <a:buNone/>
            </a:pPr>
            <a:r>
              <a:rPr lang="en-IE" dirty="0"/>
              <a:t>The earth itself is at zero electrical potential and acts as a current sink. Other examples of earthing are lightning rods and static dischargers in cars. </a:t>
            </a: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2139"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22581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Earthing:</a:t>
            </a:r>
          </a:p>
          <a:p>
            <a:pPr marL="45720" indent="0">
              <a:buNone/>
            </a:pPr>
            <a:endParaRPr lang="en-US" b="1" i="1" dirty="0">
              <a:latin typeface="Arial" charset="0"/>
              <a:ea typeface="Arial" charset="0"/>
              <a:cs typeface="Arial" charset="0"/>
            </a:endParaRPr>
          </a:p>
          <a:p>
            <a:pPr marL="45720" indent="0">
              <a:buNone/>
            </a:pPr>
            <a:r>
              <a:rPr lang="en-IE" dirty="0"/>
              <a:t>The electrical symbol for earth is:</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3021"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BCC27320-B583-F84B-BFE5-1D81C8FE3AE7}"/>
              </a:ext>
            </a:extLst>
          </p:cNvPr>
          <p:cNvPicPr>
            <a:picLocks noChangeAspect="1"/>
          </p:cNvPicPr>
          <p:nvPr/>
        </p:nvPicPr>
        <p:blipFill>
          <a:blip r:embed="rId5"/>
          <a:stretch>
            <a:fillRect/>
          </a:stretch>
        </p:blipFill>
        <p:spPr>
          <a:xfrm>
            <a:off x="3873260" y="2859445"/>
            <a:ext cx="1086323" cy="1393109"/>
          </a:xfrm>
          <a:prstGeom prst="rect">
            <a:avLst/>
          </a:prstGeom>
        </p:spPr>
      </p:pic>
    </p:spTree>
    <p:extLst>
      <p:ext uri="{BB962C8B-B14F-4D97-AF65-F5344CB8AC3E}">
        <p14:creationId xmlns:p14="http://schemas.microsoft.com/office/powerpoint/2010/main" val="214528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lnSpcReduction="10000"/>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Grounding:</a:t>
            </a:r>
          </a:p>
          <a:p>
            <a:pPr marL="45720" indent="0">
              <a:buNone/>
            </a:pPr>
            <a:endParaRPr lang="en-US" b="1" i="1" dirty="0">
              <a:latin typeface="Arial" charset="0"/>
              <a:ea typeface="Arial" charset="0"/>
              <a:cs typeface="Arial" charset="0"/>
            </a:endParaRPr>
          </a:p>
          <a:p>
            <a:pPr marL="45720" indent="0">
              <a:buNone/>
            </a:pPr>
            <a:r>
              <a:rPr lang="en-IE" dirty="0"/>
              <a:t>Grounding has a very different meaning to earthing and it is essential to understand the concept of grounding because it is of great practical importance.</a:t>
            </a:r>
            <a:r>
              <a:rPr lang="en-GB" dirty="0"/>
              <a:t> </a:t>
            </a:r>
            <a:r>
              <a:rPr lang="en-IE" dirty="0"/>
              <a:t>Consider the following setup with a 5V supply:</a:t>
            </a:r>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endParaRPr lang="en-IE" dirty="0"/>
          </a:p>
          <a:p>
            <a:pPr marL="45720" indent="0">
              <a:buNone/>
            </a:pPr>
            <a:r>
              <a:rPr lang="en-IE" dirty="0"/>
              <a:t>In this isolated setup there is a potential difference of 5V across the supply and R. </a:t>
            </a:r>
            <a:endParaRPr lang="en-GB" dirty="0"/>
          </a:p>
          <a:p>
            <a:pPr marL="45720" indent="0">
              <a:buNone/>
            </a:pP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4052"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AC6C2E35-D421-E941-A6CA-60817B02D6F2}"/>
              </a:ext>
            </a:extLst>
          </p:cNvPr>
          <p:cNvPicPr>
            <a:picLocks noChangeAspect="1"/>
          </p:cNvPicPr>
          <p:nvPr/>
        </p:nvPicPr>
        <p:blipFill>
          <a:blip r:embed="rId5"/>
          <a:stretch>
            <a:fillRect/>
          </a:stretch>
        </p:blipFill>
        <p:spPr>
          <a:xfrm>
            <a:off x="2908300" y="2960298"/>
            <a:ext cx="3130191" cy="2293880"/>
          </a:xfrm>
          <a:prstGeom prst="rect">
            <a:avLst/>
          </a:prstGeom>
        </p:spPr>
      </p:pic>
      <p:graphicFrame>
        <p:nvGraphicFramePr>
          <p:cNvPr id="6" name="Object 5">
            <a:extLst>
              <a:ext uri="{FF2B5EF4-FFF2-40B4-BE49-F238E27FC236}">
                <a16:creationId xmlns:a16="http://schemas.microsoft.com/office/drawing/2014/main" id="{BCE39B36-8C07-EC4B-83BF-E767FE424DDE}"/>
              </a:ext>
            </a:extLst>
          </p:cNvPr>
          <p:cNvGraphicFramePr>
            <a:graphicFrameLocks noChangeAspect="1"/>
          </p:cNvGraphicFramePr>
          <p:nvPr>
            <p:extLst>
              <p:ext uri="{D42A27DB-BD31-4B8C-83A1-F6EECF244321}">
                <p14:modId xmlns:p14="http://schemas.microsoft.com/office/powerpoint/2010/main" val="889184868"/>
              </p:ext>
            </p:extLst>
          </p:nvPr>
        </p:nvGraphicFramePr>
        <p:xfrm>
          <a:off x="6435306" y="3650770"/>
          <a:ext cx="1358900" cy="673100"/>
        </p:xfrm>
        <a:graphic>
          <a:graphicData uri="http://schemas.openxmlformats.org/presentationml/2006/ole">
            <mc:AlternateContent xmlns:mc="http://schemas.openxmlformats.org/markup-compatibility/2006">
              <mc:Choice xmlns:v="urn:schemas-microsoft-com:vml" Requires="v">
                <p:oleObj spid="_x0000_s44053" r:id="rId6" imgW="787400" imgH="393700" progId="Equation.3">
                  <p:embed/>
                </p:oleObj>
              </mc:Choice>
              <mc:Fallback>
                <p:oleObj r:id="rId6" imgW="787400" imgH="393700" progId="Equation.3">
                  <p:embed/>
                  <p:pic>
                    <p:nvPicPr>
                      <p:cNvPr id="6" name="Object 5">
                        <a:extLst>
                          <a:ext uri="{FF2B5EF4-FFF2-40B4-BE49-F238E27FC236}">
                            <a16:creationId xmlns:a16="http://schemas.microsoft.com/office/drawing/2014/main" id="{827B32B8-B98C-F34E-B043-7B41213166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5306" y="3650770"/>
                        <a:ext cx="13589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18">
            <a:extLst>
              <a:ext uri="{FF2B5EF4-FFF2-40B4-BE49-F238E27FC236}">
                <a16:creationId xmlns:a16="http://schemas.microsoft.com/office/drawing/2014/main" id="{88AE9F6A-84A2-7C48-8FBA-FF253BC1F811}"/>
              </a:ext>
            </a:extLst>
          </p:cNvPr>
          <p:cNvSpPr txBox="1">
            <a:spLocks noChangeArrowheads="1"/>
          </p:cNvSpPr>
          <p:nvPr/>
        </p:nvSpPr>
        <p:spPr bwMode="auto">
          <a:xfrm>
            <a:off x="2811766" y="3475635"/>
            <a:ext cx="916257" cy="1023370"/>
          </a:xfrm>
          <a:prstGeom prst="rect">
            <a:avLst/>
          </a:prstGeom>
          <a:noFill/>
          <a:ln>
            <a:noFill/>
          </a:ln>
          <a:effectLst/>
          <a:extLst>
            <a:ext uri="{909E8E84-426E-40dd-AFC4-6F175D3DCCD1}">
              <a14:hiddenFill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lc="http://schemas.openxmlformats.org/drawingml/2006/lockedCanvas">
                <a:solidFill>
                  <a:srgbClr val="FFFFFF"/>
                </a:solidFill>
              </a14:hiddenFill>
            </a:ext>
            <a:ext uri="{91240B29-F687-4f45-9708-019B960494DF}">
              <a14:hiddenLine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lc="http://schemas.openxmlformats.org/drawingml/2006/lockedCanvas" w="9525" algn="ctr">
                <a:solidFill>
                  <a:srgbClr val="000000"/>
                </a:solidFill>
                <a:miter lim="800000"/>
                <a:headEnd/>
                <a:tailEnd/>
              </a14:hiddenLine>
            </a:ext>
            <a:ext uri="{AF507438-7753-43e0-B8FC-AC1667EBCBE1}">
              <a14:hiddenEffects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lc="http://schemas.openxmlformats.org/drawingml/2006/lockedCanvas">
                <a:effectLst/>
              </a14:hiddenEffects>
            </a:ext>
          </a:extLst>
        </p:spPr>
        <p:txBody>
          <a:bodyPr rot="0" vert="horz" wrap="square" lIns="83435" tIns="41718" rIns="83435" bIns="41718" anchor="t" anchorCtr="0" upright="1">
            <a:noAutofit/>
          </a:bodyPr>
          <a:lstStyle/>
          <a:p>
            <a:pPr>
              <a:spcAft>
                <a:spcPts val="0"/>
              </a:spcAft>
            </a:pPr>
            <a:r>
              <a:rPr lang="en-IE" sz="1600" b="1" dirty="0">
                <a:effectLst/>
                <a:latin typeface="Times New Roman" panose="02020603050405020304" pitchFamily="18" charset="0"/>
                <a:ea typeface="Times New Roman" panose="02020603050405020304" pitchFamily="18" charset="0"/>
              </a:rPr>
              <a:t>5Volts</a:t>
            </a:r>
          </a:p>
          <a:p>
            <a:pPr>
              <a:spcAft>
                <a:spcPts val="0"/>
              </a:spcAft>
            </a:pPr>
            <a:endParaRPr lang="en-IE" sz="1200" b="1" dirty="0">
              <a:latin typeface="Times New Roman" panose="02020603050405020304" pitchFamily="18" charset="0"/>
              <a:ea typeface="Times New Roman" panose="02020603050405020304" pitchFamily="18" charset="0"/>
            </a:endParaRPr>
          </a:p>
          <a:p>
            <a:pPr>
              <a:spcAft>
                <a:spcPts val="0"/>
              </a:spcAft>
            </a:pPr>
            <a:endParaRPr lang="en-GB" sz="1200" dirty="0">
              <a:effectLst/>
              <a:latin typeface="Times New Roman" panose="02020603050405020304" pitchFamily="18" charset="0"/>
              <a:ea typeface="Times New Roman" panose="02020603050405020304" pitchFamily="18" charset="0"/>
            </a:endParaRPr>
          </a:p>
          <a:p>
            <a:pPr>
              <a:spcAft>
                <a:spcPts val="0"/>
              </a:spcAft>
            </a:pPr>
            <a:r>
              <a:rPr lang="en-IE" sz="1100"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spcAft>
                <a:spcPts val="0"/>
              </a:spcAft>
            </a:pPr>
            <a:r>
              <a:rPr lang="en-IE" sz="1100"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spcAft>
                <a:spcPts val="0"/>
              </a:spcAft>
            </a:pPr>
            <a:r>
              <a:rPr lang="en-IE" sz="1600" b="1" dirty="0">
                <a:effectLst/>
                <a:latin typeface="Times New Roman" panose="02020603050405020304" pitchFamily="18" charset="0"/>
                <a:ea typeface="Times New Roman" panose="02020603050405020304" pitchFamily="18" charset="0"/>
              </a:rPr>
              <a:t>0Volts</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652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Grounding:</a:t>
            </a:r>
          </a:p>
          <a:p>
            <a:pPr marL="45720" indent="0">
              <a:buNone/>
            </a:pPr>
            <a:endParaRPr lang="en-US" b="1" i="1" dirty="0">
              <a:latin typeface="Arial" charset="0"/>
              <a:ea typeface="Arial" charset="0"/>
              <a:cs typeface="Arial" charset="0"/>
            </a:endParaRPr>
          </a:p>
          <a:p>
            <a:pPr marL="45720" indent="0">
              <a:buNone/>
            </a:pPr>
            <a:r>
              <a:rPr lang="en-IE" dirty="0"/>
              <a:t>However the absolute potentials (with respect to earth – 0V), may be:</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5078"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41245F11-A108-A940-9CBB-DFB74C5AB25E}"/>
              </a:ext>
            </a:extLst>
          </p:cNvPr>
          <p:cNvPicPr>
            <a:picLocks noChangeAspect="1"/>
          </p:cNvPicPr>
          <p:nvPr/>
        </p:nvPicPr>
        <p:blipFill>
          <a:blip r:embed="rId5"/>
          <a:stretch>
            <a:fillRect/>
          </a:stretch>
        </p:blipFill>
        <p:spPr>
          <a:xfrm>
            <a:off x="2839288" y="2409060"/>
            <a:ext cx="3130191" cy="2293880"/>
          </a:xfrm>
          <a:prstGeom prst="rect">
            <a:avLst/>
          </a:prstGeom>
        </p:spPr>
      </p:pic>
      <p:sp>
        <p:nvSpPr>
          <p:cNvPr id="5" name="Text Box 18">
            <a:extLst>
              <a:ext uri="{FF2B5EF4-FFF2-40B4-BE49-F238E27FC236}">
                <a16:creationId xmlns:a16="http://schemas.microsoft.com/office/drawing/2014/main" id="{E23E7CD8-F54C-5A46-99EF-16C07F1D702A}"/>
              </a:ext>
            </a:extLst>
          </p:cNvPr>
          <p:cNvSpPr txBox="1">
            <a:spLocks noChangeArrowheads="1"/>
          </p:cNvSpPr>
          <p:nvPr/>
        </p:nvSpPr>
        <p:spPr bwMode="auto">
          <a:xfrm>
            <a:off x="2758596" y="2996539"/>
            <a:ext cx="916257" cy="1023370"/>
          </a:xfrm>
          <a:prstGeom prst="rect">
            <a:avLst/>
          </a:prstGeom>
          <a:noFill/>
          <a:ln>
            <a:noFill/>
          </a:ln>
          <a:effectLst/>
          <a:extLst>
            <a:ext uri="{909E8E84-426E-40dd-AFC4-6F175D3DCCD1}">
              <a14:hiddenFill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lc="http://schemas.openxmlformats.org/drawingml/2006/lockedCanvas">
                <a:solidFill>
                  <a:srgbClr val="FFFFFF"/>
                </a:solidFill>
              </a14:hiddenFill>
            </a:ext>
            <a:ext uri="{91240B29-F687-4f45-9708-019B960494DF}">
              <a14:hiddenLine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lc="http://schemas.openxmlformats.org/drawingml/2006/lockedCanvas" w="9525" algn="ctr">
                <a:solidFill>
                  <a:srgbClr val="000000"/>
                </a:solidFill>
                <a:miter lim="800000"/>
                <a:headEnd/>
                <a:tailEnd/>
              </a14:hiddenLine>
            </a:ext>
            <a:ext uri="{AF507438-7753-43e0-B8FC-AC1667EBCBE1}">
              <a14:hiddenEffects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lc="http://schemas.openxmlformats.org/drawingml/2006/lockedCanvas">
                <a:effectLst/>
              </a14:hiddenEffects>
            </a:ext>
          </a:extLst>
        </p:spPr>
        <p:txBody>
          <a:bodyPr rot="0" vert="horz" wrap="square" lIns="83435" tIns="41718" rIns="83435" bIns="41718" anchor="t" anchorCtr="0" upright="1">
            <a:noAutofit/>
          </a:bodyPr>
          <a:lstStyle/>
          <a:p>
            <a:pPr>
              <a:spcAft>
                <a:spcPts val="0"/>
              </a:spcAft>
            </a:pPr>
            <a:r>
              <a:rPr lang="en-IE" sz="1600" b="1" dirty="0">
                <a:effectLst/>
                <a:latin typeface="Times New Roman" panose="02020603050405020304" pitchFamily="18" charset="0"/>
                <a:ea typeface="Times New Roman" panose="02020603050405020304" pitchFamily="18" charset="0"/>
              </a:rPr>
              <a:t>15Volts</a:t>
            </a:r>
          </a:p>
          <a:p>
            <a:pPr>
              <a:spcAft>
                <a:spcPts val="0"/>
              </a:spcAft>
            </a:pPr>
            <a:endParaRPr lang="en-IE" sz="1200" b="1" dirty="0">
              <a:latin typeface="Times New Roman" panose="02020603050405020304" pitchFamily="18" charset="0"/>
              <a:ea typeface="Times New Roman" panose="02020603050405020304" pitchFamily="18" charset="0"/>
            </a:endParaRPr>
          </a:p>
          <a:p>
            <a:pPr>
              <a:spcAft>
                <a:spcPts val="0"/>
              </a:spcAft>
            </a:pPr>
            <a:endParaRPr lang="en-GB" sz="1200" dirty="0">
              <a:effectLst/>
              <a:latin typeface="Times New Roman" panose="02020603050405020304" pitchFamily="18" charset="0"/>
              <a:ea typeface="Times New Roman" panose="02020603050405020304" pitchFamily="18" charset="0"/>
            </a:endParaRPr>
          </a:p>
          <a:p>
            <a:pPr>
              <a:spcAft>
                <a:spcPts val="0"/>
              </a:spcAft>
            </a:pPr>
            <a:r>
              <a:rPr lang="en-IE" sz="1100"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spcAft>
                <a:spcPts val="0"/>
              </a:spcAft>
            </a:pPr>
            <a:r>
              <a:rPr lang="en-IE" sz="1100"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spcAft>
                <a:spcPts val="0"/>
              </a:spcAft>
            </a:pPr>
            <a:r>
              <a:rPr lang="en-IE" sz="1600" b="1" dirty="0">
                <a:effectLst/>
                <a:latin typeface="Times New Roman" panose="02020603050405020304" pitchFamily="18" charset="0"/>
                <a:ea typeface="Times New Roman" panose="02020603050405020304" pitchFamily="18" charset="0"/>
              </a:rPr>
              <a:t>10Volts</a:t>
            </a:r>
            <a:endParaRPr lang="en-GB" sz="1600" dirty="0">
              <a:effectLst/>
              <a:latin typeface="Times New Roman" panose="02020603050405020304" pitchFamily="18" charset="0"/>
              <a:ea typeface="Times New Roman" panose="02020603050405020304" pitchFamily="18" charset="0"/>
            </a:endParaRPr>
          </a:p>
        </p:txBody>
      </p:sp>
      <p:sp>
        <p:nvSpPr>
          <p:cNvPr id="2" name="Rectangle 7">
            <a:extLst>
              <a:ext uri="{FF2B5EF4-FFF2-40B4-BE49-F238E27FC236}">
                <a16:creationId xmlns:a16="http://schemas.microsoft.com/office/drawing/2014/main" id="{920FDEAA-8BCC-E74B-B488-F71BC6F009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827B32B8-B98C-F34E-B043-7B412131660A}"/>
              </a:ext>
            </a:extLst>
          </p:cNvPr>
          <p:cNvGraphicFramePr>
            <a:graphicFrameLocks noChangeAspect="1"/>
          </p:cNvGraphicFramePr>
          <p:nvPr>
            <p:extLst>
              <p:ext uri="{D42A27DB-BD31-4B8C-83A1-F6EECF244321}">
                <p14:modId xmlns:p14="http://schemas.microsoft.com/office/powerpoint/2010/main" val="3051664260"/>
              </p:ext>
            </p:extLst>
          </p:nvPr>
        </p:nvGraphicFramePr>
        <p:xfrm>
          <a:off x="6374921" y="3219450"/>
          <a:ext cx="1358900" cy="673100"/>
        </p:xfrm>
        <a:graphic>
          <a:graphicData uri="http://schemas.openxmlformats.org/presentationml/2006/ole">
            <mc:AlternateContent xmlns:mc="http://schemas.openxmlformats.org/markup-compatibility/2006">
              <mc:Choice xmlns:v="urn:schemas-microsoft-com:vml" Requires="v">
                <p:oleObj spid="_x0000_s45079" r:id="rId6" imgW="787400" imgH="393700" progId="Equation.3">
                  <p:embed/>
                </p:oleObj>
              </mc:Choice>
              <mc:Fallback>
                <p:oleObj r:id="rId6" imgW="787400" imgH="3937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4921" y="3219450"/>
                        <a:ext cx="13589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071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Grounding:</a:t>
            </a: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6098"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DF92795D-EE3E-BA48-865A-4611718FDCE0}"/>
              </a:ext>
            </a:extLst>
          </p:cNvPr>
          <p:cNvPicPr>
            <a:picLocks noChangeAspect="1"/>
          </p:cNvPicPr>
          <p:nvPr/>
        </p:nvPicPr>
        <p:blipFill>
          <a:blip r:embed="rId5"/>
          <a:stretch>
            <a:fillRect/>
          </a:stretch>
        </p:blipFill>
        <p:spPr>
          <a:xfrm>
            <a:off x="2839288" y="2409060"/>
            <a:ext cx="3130191" cy="2293880"/>
          </a:xfrm>
          <a:prstGeom prst="rect">
            <a:avLst/>
          </a:prstGeom>
        </p:spPr>
      </p:pic>
      <p:sp>
        <p:nvSpPr>
          <p:cNvPr id="6" name="Text Box 18">
            <a:extLst>
              <a:ext uri="{FF2B5EF4-FFF2-40B4-BE49-F238E27FC236}">
                <a16:creationId xmlns:a16="http://schemas.microsoft.com/office/drawing/2014/main" id="{B1928CBE-09A6-6942-8253-C12474CE2A59}"/>
              </a:ext>
            </a:extLst>
          </p:cNvPr>
          <p:cNvSpPr txBox="1">
            <a:spLocks noChangeArrowheads="1"/>
          </p:cNvSpPr>
          <p:nvPr/>
        </p:nvSpPr>
        <p:spPr bwMode="auto">
          <a:xfrm>
            <a:off x="2758596" y="2996539"/>
            <a:ext cx="916257" cy="1023370"/>
          </a:xfrm>
          <a:prstGeom prst="rect">
            <a:avLst/>
          </a:prstGeom>
          <a:noFill/>
          <a:ln>
            <a:noFill/>
          </a:ln>
          <a:effectLst/>
          <a:extLst>
            <a:ext uri="{909E8E84-426E-40dd-AFC4-6F175D3DCCD1}">
              <a14:hiddenFill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lc="http://schemas.openxmlformats.org/drawingml/2006/lockedCanvas">
                <a:solidFill>
                  <a:srgbClr val="FFFFFF"/>
                </a:solidFill>
              </a14:hiddenFill>
            </a:ext>
            <a:ext uri="{91240B29-F687-4f45-9708-019B960494DF}">
              <a14:hiddenLine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lc="http://schemas.openxmlformats.org/drawingml/2006/lockedCanvas" w="9525" algn="ctr">
                <a:solidFill>
                  <a:srgbClr val="000000"/>
                </a:solidFill>
                <a:miter lim="800000"/>
                <a:headEnd/>
                <a:tailEnd/>
              </a14:hiddenLine>
            </a:ext>
            <a:ext uri="{AF507438-7753-43e0-B8FC-AC1667EBCBE1}">
              <a14:hiddenEffects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lc="http://schemas.openxmlformats.org/drawingml/2006/lockedCanvas">
                <a:effectLst/>
              </a14:hiddenEffects>
            </a:ext>
          </a:extLst>
        </p:spPr>
        <p:txBody>
          <a:bodyPr rot="0" vert="horz" wrap="square" lIns="83435" tIns="41718" rIns="83435" bIns="41718" anchor="t" anchorCtr="0" upright="1">
            <a:noAutofit/>
          </a:bodyPr>
          <a:lstStyle/>
          <a:p>
            <a:pPr>
              <a:spcAft>
                <a:spcPts val="0"/>
              </a:spcAft>
            </a:pPr>
            <a:r>
              <a:rPr lang="en-IE" sz="1600" b="1" dirty="0">
                <a:latin typeface="Times New Roman" panose="02020603050405020304" pitchFamily="18" charset="0"/>
                <a:ea typeface="Times New Roman" panose="02020603050405020304" pitchFamily="18" charset="0"/>
              </a:rPr>
              <a:t>50</a:t>
            </a:r>
            <a:r>
              <a:rPr lang="en-IE" sz="1600" b="1" dirty="0">
                <a:effectLst/>
                <a:latin typeface="Times New Roman" panose="02020603050405020304" pitchFamily="18" charset="0"/>
                <a:ea typeface="Times New Roman" panose="02020603050405020304" pitchFamily="18" charset="0"/>
              </a:rPr>
              <a:t>5Volts</a:t>
            </a:r>
          </a:p>
          <a:p>
            <a:pPr>
              <a:spcAft>
                <a:spcPts val="0"/>
              </a:spcAft>
            </a:pPr>
            <a:endParaRPr lang="en-IE" sz="1200" b="1" dirty="0">
              <a:latin typeface="Times New Roman" panose="02020603050405020304" pitchFamily="18" charset="0"/>
              <a:ea typeface="Times New Roman" panose="02020603050405020304" pitchFamily="18" charset="0"/>
            </a:endParaRPr>
          </a:p>
          <a:p>
            <a:pPr>
              <a:spcAft>
                <a:spcPts val="0"/>
              </a:spcAft>
            </a:pPr>
            <a:endParaRPr lang="en-GB" sz="1200" dirty="0">
              <a:effectLst/>
              <a:latin typeface="Times New Roman" panose="02020603050405020304" pitchFamily="18" charset="0"/>
              <a:ea typeface="Times New Roman" panose="02020603050405020304" pitchFamily="18" charset="0"/>
            </a:endParaRPr>
          </a:p>
          <a:p>
            <a:pPr>
              <a:spcAft>
                <a:spcPts val="0"/>
              </a:spcAft>
            </a:pPr>
            <a:r>
              <a:rPr lang="en-IE" sz="1100"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spcAft>
                <a:spcPts val="0"/>
              </a:spcAft>
            </a:pPr>
            <a:r>
              <a:rPr lang="en-IE" sz="1100" dirty="0">
                <a:effectLst/>
                <a:latin typeface="Times New Roman" panose="02020603050405020304" pitchFamily="18"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spcAft>
                <a:spcPts val="0"/>
              </a:spcAft>
            </a:pPr>
            <a:r>
              <a:rPr lang="en-IE" sz="1600" b="1" dirty="0">
                <a:latin typeface="Times New Roman" panose="02020603050405020304" pitchFamily="18" charset="0"/>
                <a:ea typeface="Times New Roman" panose="02020603050405020304" pitchFamily="18" charset="0"/>
              </a:rPr>
              <a:t>50</a:t>
            </a:r>
            <a:r>
              <a:rPr lang="en-IE" sz="1600" b="1" dirty="0">
                <a:effectLst/>
                <a:latin typeface="Times New Roman" panose="02020603050405020304" pitchFamily="18" charset="0"/>
                <a:ea typeface="Times New Roman" panose="02020603050405020304" pitchFamily="18" charset="0"/>
              </a:rPr>
              <a:t>0Volts</a:t>
            </a:r>
            <a:endParaRPr lang="en-GB" sz="1600" dirty="0">
              <a:effectLst/>
              <a:latin typeface="Times New Roman" panose="02020603050405020304" pitchFamily="18" charset="0"/>
              <a:ea typeface="Times New Roman" panose="02020603050405020304" pitchFamily="18" charset="0"/>
            </a:endParaRPr>
          </a:p>
        </p:txBody>
      </p:sp>
      <p:graphicFrame>
        <p:nvGraphicFramePr>
          <p:cNvPr id="7" name="Object 6">
            <a:extLst>
              <a:ext uri="{FF2B5EF4-FFF2-40B4-BE49-F238E27FC236}">
                <a16:creationId xmlns:a16="http://schemas.microsoft.com/office/drawing/2014/main" id="{9328CF05-2859-9943-9498-3BEBCDD4EF38}"/>
              </a:ext>
            </a:extLst>
          </p:cNvPr>
          <p:cNvGraphicFramePr>
            <a:graphicFrameLocks noChangeAspect="1"/>
          </p:cNvGraphicFramePr>
          <p:nvPr>
            <p:extLst>
              <p:ext uri="{D42A27DB-BD31-4B8C-83A1-F6EECF244321}">
                <p14:modId xmlns:p14="http://schemas.microsoft.com/office/powerpoint/2010/main" val="215651083"/>
              </p:ext>
            </p:extLst>
          </p:nvPr>
        </p:nvGraphicFramePr>
        <p:xfrm>
          <a:off x="6374921" y="3219450"/>
          <a:ext cx="1358900" cy="673100"/>
        </p:xfrm>
        <a:graphic>
          <a:graphicData uri="http://schemas.openxmlformats.org/presentationml/2006/ole">
            <mc:AlternateContent xmlns:mc="http://schemas.openxmlformats.org/markup-compatibility/2006">
              <mc:Choice xmlns:v="urn:schemas-microsoft-com:vml" Requires="v">
                <p:oleObj spid="_x0000_s46099" r:id="rId6" imgW="787400" imgH="393700" progId="Equation.3">
                  <p:embed/>
                </p:oleObj>
              </mc:Choice>
              <mc:Fallback>
                <p:oleObj r:id="rId6" imgW="787400" imgH="393700" progId="Equation.3">
                  <p:embed/>
                  <p:pic>
                    <p:nvPicPr>
                      <p:cNvPr id="6" name="Object 5">
                        <a:extLst>
                          <a:ext uri="{FF2B5EF4-FFF2-40B4-BE49-F238E27FC236}">
                            <a16:creationId xmlns:a16="http://schemas.microsoft.com/office/drawing/2014/main" id="{827B32B8-B98C-F34E-B043-7B41213166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4921" y="3219450"/>
                        <a:ext cx="13589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56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6488" y="76583"/>
            <a:ext cx="8383423" cy="6671128"/>
          </a:xfrm>
        </p:spPr>
        <p:txBody>
          <a:bodyPr>
            <a:normAutofit/>
          </a:bodyPr>
          <a:lstStyle/>
          <a:p>
            <a:pPr marL="45720" indent="0">
              <a:buNone/>
            </a:pPr>
            <a:endParaRPr lang="en-US" sz="2400" b="1" i="1" dirty="0">
              <a:latin typeface="Arial"/>
              <a:ea typeface="Arial" charset="0"/>
              <a:cs typeface="Arial"/>
            </a:endParaRPr>
          </a:p>
          <a:p>
            <a:pPr marL="45720" indent="0">
              <a:buNone/>
            </a:pPr>
            <a:r>
              <a:rPr lang="en-US" b="1" i="1" dirty="0">
                <a:latin typeface="Arial" charset="0"/>
                <a:ea typeface="Arial" charset="0"/>
                <a:cs typeface="Arial" charset="0"/>
              </a:rPr>
              <a:t>Grounding:</a:t>
            </a:r>
          </a:p>
          <a:p>
            <a:pPr marL="45720" indent="0">
              <a:buNone/>
            </a:pPr>
            <a:endParaRPr lang="en-US" b="1" i="1" dirty="0">
              <a:latin typeface="Arial" charset="0"/>
              <a:ea typeface="Arial" charset="0"/>
              <a:cs typeface="Arial" charset="0"/>
            </a:endParaRPr>
          </a:p>
          <a:p>
            <a:pPr marL="45720" indent="0">
              <a:buNone/>
            </a:pPr>
            <a:endParaRPr lang="en-US" dirty="0"/>
          </a:p>
          <a:p>
            <a:pPr marL="45720" indent="0">
              <a:buNone/>
            </a:pPr>
            <a:r>
              <a:rPr lang="en-IE" dirty="0"/>
              <a:t>In all cases the same current flows – i.e. it is the potential difference across the supply (and consequently the load) that is important when determining the current flow in a network. The absolute potentials are irrelevant for this purpose. </a:t>
            </a:r>
          </a:p>
          <a:p>
            <a:pPr marL="45720" indent="0">
              <a:buNone/>
            </a:pPr>
            <a:endParaRPr lang="en-IE" dirty="0"/>
          </a:p>
          <a:p>
            <a:pPr marL="45720" indent="0">
              <a:buNone/>
            </a:pPr>
            <a:r>
              <a:rPr lang="en-IE" dirty="0"/>
              <a:t>For simplicity of analysis, we assign the ‘return’ or bottom wire a potential of zero volts. We call this the </a:t>
            </a:r>
            <a:r>
              <a:rPr lang="en-IE" u="sng" dirty="0"/>
              <a:t>ground wire</a:t>
            </a:r>
            <a:r>
              <a:rPr lang="en-IE" dirty="0"/>
              <a:t> or ‘zero reference’.</a:t>
            </a:r>
            <a:endParaRPr lang="en-GB"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graphicFrame>
        <p:nvGraphicFramePr>
          <p:cNvPr id="8" name="Object 7"/>
          <p:cNvGraphicFramePr>
            <a:graphicFrameLocks noChangeAspect="1"/>
          </p:cNvGraphicFramePr>
          <p:nvPr>
            <p:extLst/>
          </p:nvPr>
        </p:nvGraphicFramePr>
        <p:xfrm>
          <a:off x="4495800" y="3302000"/>
          <a:ext cx="152400" cy="254000"/>
        </p:xfrm>
        <a:graphic>
          <a:graphicData uri="http://schemas.openxmlformats.org/presentationml/2006/ole">
            <mc:AlternateContent xmlns:mc="http://schemas.openxmlformats.org/markup-compatibility/2006">
              <mc:Choice xmlns:v="urn:schemas-microsoft-com:vml" Requires="v">
                <p:oleObj spid="_x0000_s47117" name="Equation" r:id="rId3" imgW="152400" imgH="254000" progId="Equation.3">
                  <p:embed/>
                </p:oleObj>
              </mc:Choice>
              <mc:Fallback>
                <p:oleObj name="Equation" r:id="rId3" imgW="152400" imgH="254000" progId="Equation.3">
                  <p:embed/>
                  <p:pic>
                    <p:nvPicPr>
                      <p:cNvPr id="8" name="Object 7"/>
                      <p:cNvPicPr/>
                      <p:nvPr/>
                    </p:nvPicPr>
                    <p:blipFill>
                      <a:blip r:embed="rId4"/>
                      <a:stretch>
                        <a:fillRect/>
                      </a:stretch>
                    </p:blipFill>
                    <p:spPr>
                      <a:xfrm>
                        <a:off x="4495800" y="3302000"/>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1158995426"/>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Slipstream.thmx</Template>
  <TotalTime>10462</TotalTime>
  <Words>361</Words>
  <Application>Microsoft Macintosh PowerPoint</Application>
  <PresentationFormat>On-screen Show (4:3)</PresentationFormat>
  <Paragraphs>127</Paragraphs>
  <Slides>11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9" baseType="lpstr">
      <vt:lpstr>Arial</vt:lpstr>
      <vt:lpstr>Calibri</vt:lpstr>
      <vt:lpstr>Georgia</vt:lpstr>
      <vt:lpstr>Times New Roman</vt:lpstr>
      <vt:lpstr>Trebuchet MS</vt:lpstr>
      <vt:lpstr>Slipstream</vt:lpstr>
      <vt:lpstr>Equation</vt:lpstr>
      <vt:lpstr>Equation.3</vt:lpstr>
      <vt:lpstr>Section VI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Trinty College Dublin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Eamonn O Nuallain</dc:creator>
  <cp:lastModifiedBy>Microsoft Office User</cp:lastModifiedBy>
  <cp:revision>284</cp:revision>
  <dcterms:created xsi:type="dcterms:W3CDTF">2016-01-06T15:48:15Z</dcterms:created>
  <dcterms:modified xsi:type="dcterms:W3CDTF">2019-08-19T14:38:15Z</dcterms:modified>
</cp:coreProperties>
</file>