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0"/>
  </p:notesMasterIdLst>
  <p:sldIdLst>
    <p:sldId id="280" r:id="rId2"/>
    <p:sldId id="314" r:id="rId3"/>
    <p:sldId id="287" r:id="rId4"/>
    <p:sldId id="282" r:id="rId5"/>
    <p:sldId id="315" r:id="rId6"/>
    <p:sldId id="281" r:id="rId7"/>
    <p:sldId id="283" r:id="rId8"/>
    <p:sldId id="28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1"/>
    <p:restoredTop sz="86531"/>
  </p:normalViewPr>
  <p:slideViewPr>
    <p:cSldViewPr snapToGrid="0" snapToObjects="1">
      <p:cViewPr varScale="1">
        <p:scale>
          <a:sx n="110" d="100"/>
          <a:sy n="110" d="100"/>
        </p:scale>
        <p:origin x="21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F11D5-87C7-0A43-BD52-3CB93A556D20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A29ED-2E91-924E-AFCF-46BEDC85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1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32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881077"/>
            <a:ext cx="7527924" cy="3643425"/>
          </a:xfrm>
        </p:spPr>
        <p:txBody>
          <a:bodyPr/>
          <a:lstStyle>
            <a:lvl1pPr marL="0" indent="0" rtl="0">
              <a:spcBef>
                <a:spcPts val="675"/>
              </a:spcBef>
              <a:buClr>
                <a:schemeClr val="tx2"/>
              </a:buClr>
              <a:buSzPts val="2000"/>
              <a:buFont typeface="Arial"/>
              <a:buNone/>
              <a:defRPr sz="1500" b="1"/>
            </a:lvl1pPr>
            <a:lvl2pPr marL="469106" indent="-175022" rtl="0">
              <a:buSzPts val="2000"/>
              <a:buFont typeface="Minion Pro"/>
              <a:buChar char="‒"/>
              <a:defRPr sz="1500"/>
            </a:lvl2pPr>
            <a:lvl3pPr marL="684610" indent="-166688" rtl="0">
              <a:buSzPts val="2000"/>
              <a:buFont typeface="Arial"/>
              <a:buChar char="»"/>
              <a:defRPr sz="1500"/>
            </a:lvl3pPr>
            <a:lvl4pPr marL="846535" indent="-142875">
              <a:defRPr sz="1500"/>
            </a:lvl4pPr>
            <a:lvl5pPr marL="1079897" indent="-139304"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5819777"/>
            <a:ext cx="9144000" cy="1036637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545306"/>
            <a:endParaRPr lang="en-GB" sz="75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6046350"/>
            <a:ext cx="2060224" cy="550631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6" y="914402"/>
            <a:ext cx="7500938" cy="276225"/>
          </a:xfrm>
        </p:spPr>
        <p:txBody>
          <a:bodyPr/>
          <a:lstStyle>
            <a:lvl1pPr>
              <a:defRPr sz="105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514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cd.ie/about/polici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cd.ie/info_compliance/data-protec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79" y="1907789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2800" dirty="0"/>
              <a:t>CSU11031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ELECTRONICS AND INFORMATION TECHNOLOGY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Electronics Section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554" y="4800600"/>
            <a:ext cx="7971046" cy="914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   </a:t>
            </a:r>
            <a:r>
              <a:rPr lang="en-US" b="1" dirty="0"/>
              <a:t>Timetable, Course Content and Assessment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B97F2-8005-3442-8BB0-39E5FF4FDCF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555" y="402746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3E7338-7342-4403-8E8F-882F3F0A9736}"/>
              </a:ext>
            </a:extLst>
          </p:cNvPr>
          <p:cNvSpPr/>
          <p:nvPr/>
        </p:nvSpPr>
        <p:spPr>
          <a:xfrm>
            <a:off x="1339985" y="1256622"/>
            <a:ext cx="646403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26"/>
              </a:spcBef>
            </a:pPr>
            <a:r>
              <a:rPr lang="en-IE" b="1" dirty="0">
                <a:latin typeface="Arial Narrow" panose="020B0606020202030204" pitchFamily="34" charset="0"/>
                <a:ea typeface="Batang" panose="020B0503020000020004" pitchFamily="18" charset="-127"/>
              </a:rPr>
              <a:t>Student Online Teaching Advice Notice</a:t>
            </a:r>
            <a:endParaRPr lang="en-GB" b="1" dirty="0">
              <a:latin typeface="Arial Narrow" panose="020B0606020202030204" pitchFamily="34" charset="0"/>
              <a:ea typeface="Batang" panose="020B0503020000020004" pitchFamily="18" charset="-127"/>
            </a:endParaRPr>
          </a:p>
          <a:p>
            <a:pPr>
              <a:spcBef>
                <a:spcPts val="225"/>
              </a:spcBef>
              <a:spcAft>
                <a:spcPts val="225"/>
              </a:spcAft>
            </a:pPr>
            <a:endParaRPr lang="en-GB" sz="1275" b="1" dirty="0">
              <a:latin typeface="Arial Narrow" panose="020B0606020202030204" pitchFamily="34" charset="0"/>
              <a:ea typeface="Batang" panose="020B0503020000020004" pitchFamily="18" charset="-127"/>
            </a:endParaRPr>
          </a:p>
          <a:p>
            <a:pPr algn="ctr">
              <a:spcBef>
                <a:spcPts val="225"/>
              </a:spcBef>
              <a:spcAft>
                <a:spcPts val="225"/>
              </a:spcAft>
            </a:pPr>
            <a:r>
              <a:rPr lang="en-GB" sz="1275" b="1" dirty="0">
                <a:latin typeface="Arial Narrow" panose="020B0606020202030204" pitchFamily="34" charset="0"/>
                <a:ea typeface="Batang" panose="020B0503020000020004" pitchFamily="18" charset="-127"/>
              </a:rPr>
              <a:t>The materials and content presented within this session are intended solely for use in a context of teaching and learning at Trinity.</a:t>
            </a:r>
            <a:endParaRPr lang="en-IE" sz="1275" b="1" dirty="0">
              <a:latin typeface="Arial Narrow" panose="020B0606020202030204" pitchFamily="34" charset="0"/>
              <a:ea typeface="Batang" panose="020B0503020000020004" pitchFamily="18" charset="-127"/>
            </a:endParaRPr>
          </a:p>
          <a:p>
            <a:pPr algn="ctr">
              <a:spcBef>
                <a:spcPts val="225"/>
              </a:spcBef>
              <a:spcAft>
                <a:spcPts val="225"/>
              </a:spcAft>
            </a:pPr>
            <a:r>
              <a:rPr lang="en-GB" sz="1275" b="1" dirty="0">
                <a:latin typeface="Arial Narrow" panose="020B0606020202030204" pitchFamily="34" charset="0"/>
                <a:ea typeface="Batang" panose="020B0503020000020004" pitchFamily="18" charset="-127"/>
              </a:rPr>
              <a:t>Any session recorded for subsequent review is made available solely for the purpose of enhancing student learning.</a:t>
            </a:r>
            <a:endParaRPr lang="en-IE" sz="1275" b="1" dirty="0">
              <a:latin typeface="Arial Narrow" panose="020B0606020202030204" pitchFamily="34" charset="0"/>
              <a:ea typeface="Batang" panose="020B0503020000020004" pitchFamily="18" charset="-127"/>
            </a:endParaRPr>
          </a:p>
          <a:p>
            <a:pPr algn="ctr">
              <a:spcBef>
                <a:spcPts val="225"/>
              </a:spcBef>
              <a:spcAft>
                <a:spcPts val="225"/>
              </a:spcAft>
            </a:pPr>
            <a:r>
              <a:rPr lang="en-GB" sz="1275" b="1" dirty="0">
                <a:latin typeface="Arial Narrow" panose="020B0606020202030204" pitchFamily="34" charset="0"/>
                <a:ea typeface="Batang" panose="020B0503020000020004" pitchFamily="18" charset="-127"/>
              </a:rPr>
              <a:t>Students should not edit or modify the recording in any way, nor disseminate it for use outside of a context of teaching and learning at Trinity.</a:t>
            </a:r>
            <a:endParaRPr lang="en-IE" sz="1275" b="1" dirty="0">
              <a:latin typeface="Arial Narrow" panose="020B0606020202030204" pitchFamily="34" charset="0"/>
              <a:ea typeface="Batang" panose="020B0503020000020004" pitchFamily="18" charset="-127"/>
            </a:endParaRPr>
          </a:p>
          <a:p>
            <a:pPr algn="ctr">
              <a:spcBef>
                <a:spcPts val="225"/>
              </a:spcBef>
              <a:spcAft>
                <a:spcPts val="225"/>
              </a:spcAft>
            </a:pPr>
            <a:r>
              <a:rPr lang="en-GB" sz="1275" b="1" dirty="0">
                <a:latin typeface="Arial Narrow" panose="020B0606020202030204" pitchFamily="34" charset="0"/>
                <a:ea typeface="Batang" panose="020B0503020000020004" pitchFamily="18" charset="-127"/>
              </a:rPr>
              <a:t>Please be mindful of your physical environment and conscious of what may be captured by the device camera and microphone during videoconferencing calls.</a:t>
            </a:r>
            <a:endParaRPr lang="en-IE" sz="1275" b="1" dirty="0">
              <a:latin typeface="Arial Narrow" panose="020B0606020202030204" pitchFamily="34" charset="0"/>
              <a:ea typeface="Batang" panose="020B0503020000020004" pitchFamily="18" charset="-127"/>
            </a:endParaRPr>
          </a:p>
          <a:p>
            <a:pPr algn="ctr">
              <a:spcBef>
                <a:spcPts val="225"/>
              </a:spcBef>
              <a:spcAft>
                <a:spcPts val="225"/>
              </a:spcAft>
            </a:pPr>
            <a:r>
              <a:rPr lang="en-GB" sz="1275" b="1" dirty="0">
                <a:latin typeface="Arial Narrow" panose="020B0606020202030204" pitchFamily="34" charset="0"/>
                <a:ea typeface="Batang" panose="020B0503020000020004" pitchFamily="18" charset="-127"/>
              </a:rPr>
              <a:t>Recorded materials will be handled in compliance with Trinity’s statutory duties under the Universities Act, 1997 and in accordance with the University’s </a:t>
            </a:r>
            <a:r>
              <a:rPr lang="en-GB" sz="1275" b="1" u="sng" dirty="0">
                <a:solidFill>
                  <a:srgbClr val="0000FF"/>
                </a:solidFill>
                <a:latin typeface="Arial Narrow" panose="020B0606020202030204" pitchFamily="34" charset="0"/>
                <a:ea typeface="Batang" panose="020B0503020000020004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policies and</a:t>
            </a:r>
            <a:r>
              <a:rPr lang="en-GB" sz="1275" b="1" dirty="0">
                <a:latin typeface="Arial Narrow" panose="020B0606020202030204" pitchFamily="34" charset="0"/>
                <a:ea typeface="Batang" panose="020B0503020000020004" pitchFamily="18" charset="-127"/>
              </a:rPr>
              <a:t> </a:t>
            </a:r>
            <a:r>
              <a:rPr lang="en-GB" sz="1275" b="1" u="sng" dirty="0">
                <a:solidFill>
                  <a:srgbClr val="0000FF"/>
                </a:solidFill>
                <a:latin typeface="Arial Narrow" panose="020B0606020202030204" pitchFamily="34" charset="0"/>
                <a:ea typeface="Batang" panose="020B0503020000020004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procedures</a:t>
            </a:r>
            <a:r>
              <a:rPr lang="en-GB" sz="1275" b="1" dirty="0">
                <a:latin typeface="Arial Narrow" panose="020B0606020202030204" pitchFamily="34" charset="0"/>
                <a:ea typeface="Batang" panose="020B0503020000020004" pitchFamily="18" charset="-127"/>
              </a:rPr>
              <a:t>.</a:t>
            </a:r>
            <a:endParaRPr lang="en-IE" sz="1275" b="1" dirty="0">
              <a:latin typeface="Arial Narrow" panose="020B0606020202030204" pitchFamily="34" charset="0"/>
              <a:ea typeface="Batang" panose="020B0503020000020004" pitchFamily="18" charset="-127"/>
            </a:endParaRPr>
          </a:p>
          <a:p>
            <a:pPr algn="ctr">
              <a:spcBef>
                <a:spcPts val="225"/>
              </a:spcBef>
              <a:spcAft>
                <a:spcPts val="225"/>
              </a:spcAft>
            </a:pPr>
            <a:r>
              <a:rPr lang="en-GB" sz="1275" b="1" dirty="0">
                <a:latin typeface="Arial Narrow" panose="020B0606020202030204" pitchFamily="34" charset="0"/>
                <a:ea typeface="Batang" panose="020B0503020000020004" pitchFamily="18" charset="-127"/>
              </a:rPr>
              <a:t>Further information on data protection and best practice when using videoconferencing software is available at </a:t>
            </a:r>
            <a:r>
              <a:rPr lang="en-GB" sz="1275" b="1" u="sng" dirty="0">
                <a:solidFill>
                  <a:srgbClr val="0000FF"/>
                </a:solidFill>
                <a:latin typeface="Arial Narrow" panose="020B0606020202030204" pitchFamily="34" charset="0"/>
                <a:ea typeface="Batang" panose="020B0503020000020004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https://www.tcd.ie/info_compliance/data-protection/</a:t>
            </a:r>
            <a:r>
              <a:rPr lang="en-GB" sz="1275" b="1" dirty="0">
                <a:solidFill>
                  <a:srgbClr val="0000FF"/>
                </a:solidFill>
                <a:latin typeface="Arial Narrow" panose="020B0606020202030204" pitchFamily="34" charset="0"/>
                <a:ea typeface="Batang" panose="020B0503020000020004" pitchFamily="18" charset="-127"/>
              </a:rPr>
              <a:t>.</a:t>
            </a:r>
            <a:endParaRPr lang="en-IE" sz="1275" b="1" dirty="0">
              <a:latin typeface="Arial Narrow" panose="020B0606020202030204" pitchFamily="34" charset="0"/>
              <a:ea typeface="Batang" panose="020B0503020000020004" pitchFamily="18" charset="-127"/>
            </a:endParaRPr>
          </a:p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en-GB" sz="1275" dirty="0">
                <a:latin typeface="Arial Narrow" panose="020B0606020202030204" pitchFamily="34" charset="0"/>
                <a:ea typeface="Batang" panose="020B0503020000020004" pitchFamily="18" charset="-127"/>
              </a:rPr>
              <a:t>© Trinity College Dublin 2020</a:t>
            </a:r>
            <a:endParaRPr lang="en-IE" sz="1275" dirty="0">
              <a:latin typeface="Arial Narrow" panose="020B0606020202030204" pitchFamily="34" charset="0"/>
              <a:ea typeface="Batang" panose="020B0503020000020004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45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endParaRPr lang="en-US" b="1" i="1" dirty="0"/>
          </a:p>
          <a:p>
            <a:pPr marL="45720" indent="0">
              <a:buNone/>
            </a:pPr>
            <a:r>
              <a:rPr lang="en-US" b="1" i="1" dirty="0"/>
              <a:t>CSU11031: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This course is given in two parts. The first part will be on Electronics and Electrical phenomena.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The second part will be in Information Technology.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400" imgH="254000" progId="Equation.3">
                  <p:embed/>
                </p:oleObj>
              </mc:Choice>
              <mc:Fallback>
                <p:oleObj name="Equation" r:id="rId2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789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Part 1 (Electronics and Electrical </a:t>
            </a:r>
            <a:r>
              <a:rPr lang="en-US" b="1" i="1" dirty="0" err="1">
                <a:latin typeface="Arial" charset="0"/>
                <a:ea typeface="Arial" charset="0"/>
                <a:cs typeface="Arial" charset="0"/>
              </a:rPr>
              <a:t>Phenonema</a:t>
            </a: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US" sz="1500" dirty="0"/>
              <a:t>Section I       Electrical Properties of Matter (Conductors, Insulators, Semiconductors)</a:t>
            </a:r>
            <a:br>
              <a:rPr lang="en-US" sz="1500" dirty="0"/>
            </a:br>
            <a:endParaRPr lang="en-US" sz="1500" dirty="0"/>
          </a:p>
          <a:p>
            <a:pPr marL="45720" indent="0">
              <a:buNone/>
            </a:pPr>
            <a:r>
              <a:rPr lang="en-US" sz="1500" dirty="0"/>
              <a:t>Section II      Electrical Fundamentals (Voltage, Current, Power etc.)</a:t>
            </a:r>
          </a:p>
          <a:p>
            <a:pPr marL="45720" indent="0">
              <a:buNone/>
            </a:pPr>
            <a:endParaRPr lang="en-US" sz="1500" dirty="0"/>
          </a:p>
          <a:p>
            <a:pPr marL="45720" indent="0">
              <a:buNone/>
            </a:pPr>
            <a:r>
              <a:rPr lang="en-US" sz="1500" dirty="0"/>
              <a:t>Section III     Sources and Instrumentation</a:t>
            </a:r>
          </a:p>
          <a:p>
            <a:pPr marL="45720" indent="0">
              <a:buNone/>
            </a:pPr>
            <a:endParaRPr lang="en-US" sz="1500" dirty="0"/>
          </a:p>
          <a:p>
            <a:pPr marL="45720" indent="0">
              <a:buNone/>
            </a:pPr>
            <a:r>
              <a:rPr lang="en-US" sz="1500" dirty="0"/>
              <a:t>Section IV	    The Resistor</a:t>
            </a:r>
          </a:p>
          <a:p>
            <a:pPr marL="45720" indent="0">
              <a:buNone/>
            </a:pPr>
            <a:endParaRPr lang="en-US" sz="1500" dirty="0"/>
          </a:p>
          <a:p>
            <a:pPr marL="45720" indent="0">
              <a:buNone/>
            </a:pPr>
            <a:r>
              <a:rPr lang="en-US" sz="1500" dirty="0"/>
              <a:t>Section V      </a:t>
            </a:r>
            <a:r>
              <a:rPr lang="en-US" sz="1500" dirty="0" err="1"/>
              <a:t>Kirchoff’s</a:t>
            </a:r>
            <a:r>
              <a:rPr lang="en-US" sz="1500" dirty="0"/>
              <a:t> Laws</a:t>
            </a:r>
          </a:p>
          <a:p>
            <a:pPr marL="45720" indent="0">
              <a:buNone/>
            </a:pPr>
            <a:endParaRPr lang="en-US" sz="1500" dirty="0"/>
          </a:p>
          <a:p>
            <a:pPr marL="45720" indent="0">
              <a:buNone/>
            </a:pPr>
            <a:r>
              <a:rPr lang="en-US" sz="1500" dirty="0"/>
              <a:t>Section VI     Earthing and Grounding</a:t>
            </a:r>
          </a:p>
          <a:p>
            <a:pPr marL="45720" indent="0">
              <a:buNone/>
            </a:pPr>
            <a:endParaRPr lang="en-US" sz="1500" dirty="0"/>
          </a:p>
          <a:p>
            <a:pPr marL="45720" indent="0">
              <a:buNone/>
            </a:pPr>
            <a:r>
              <a:rPr lang="en-US" sz="1500" dirty="0"/>
              <a:t>Section VII    The Capacitor</a:t>
            </a:r>
          </a:p>
          <a:p>
            <a:pPr marL="45720" indent="0">
              <a:buNone/>
            </a:pPr>
            <a:endParaRPr lang="en-US" sz="1500" dirty="0"/>
          </a:p>
          <a:p>
            <a:pPr marL="45720" indent="0">
              <a:buNone/>
            </a:pPr>
            <a:r>
              <a:rPr lang="en-US" sz="1500" dirty="0"/>
              <a:t>Section VIII   The Inductor</a:t>
            </a:r>
          </a:p>
          <a:p>
            <a:pPr marL="45720" indent="0">
              <a:buNone/>
            </a:pPr>
            <a:endParaRPr lang="en-US" sz="1500" dirty="0"/>
          </a:p>
          <a:p>
            <a:pPr marL="45720" indent="0">
              <a:buNone/>
            </a:pPr>
            <a:r>
              <a:rPr lang="en-US" sz="1500" dirty="0"/>
              <a:t>Section IX.    Semiconductor Devices (Diodes, the Transistor, Amplifiers, Logic Gates)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Section X.     Electromagnetism (Static and Dynamic Fields)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Section XII    Wireless Telecommunications (the Antenna, the Radio Receiver etc.)</a:t>
            </a:r>
          </a:p>
          <a:p>
            <a:pPr marL="45720" indent="0">
              <a:buNone/>
            </a:pPr>
            <a:endParaRPr lang="en-US" sz="1500" dirty="0"/>
          </a:p>
          <a:p>
            <a:pPr marL="45720" indent="0">
              <a:buNone/>
            </a:pPr>
            <a:endParaRPr lang="en-US" sz="1500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400" imgH="254000" progId="Equation.3">
                  <p:embed/>
                </p:oleObj>
              </mc:Choice>
              <mc:Fallback>
                <p:oleObj name="Equation" r:id="rId2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889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Part 2 (Information Technology):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US" sz="1500" dirty="0"/>
              <a:t>Section XIII   Introduction to Telecommunications Systems and the OSI Stack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Section XIV   Signals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Section XV    Spectrum and Frequency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Section XVI    Analog Modulation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Section XVII   More on Spectrum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Section XVIII  </a:t>
            </a:r>
            <a:r>
              <a:rPr lang="en-US" sz="1500"/>
              <a:t>Digital Modulation</a:t>
            </a:r>
            <a:br>
              <a:rPr lang="en-US" sz="1500"/>
            </a:br>
            <a:endParaRPr lang="en-US" sz="1500" dirty="0"/>
          </a:p>
          <a:p>
            <a:pPr marL="45720" indent="0">
              <a:buNone/>
            </a:pPr>
            <a:r>
              <a:rPr lang="en-US" sz="1500" dirty="0"/>
              <a:t>Section XIX.   More on Digital Signals</a:t>
            </a:r>
            <a:br>
              <a:rPr lang="en-US" sz="1500" dirty="0"/>
            </a:br>
            <a:r>
              <a:rPr lang="en-US" sz="1500" dirty="0"/>
              <a:t> </a:t>
            </a:r>
            <a:br>
              <a:rPr lang="en-US" sz="1500" dirty="0"/>
            </a:br>
            <a:r>
              <a:rPr lang="en-US" sz="1500" dirty="0"/>
              <a:t>Section XX    Time and Frequency Domain Multiplexing</a:t>
            </a:r>
            <a:br>
              <a:rPr lang="en-US" sz="1500" dirty="0"/>
            </a:br>
            <a:br>
              <a:rPr lang="en-US" sz="1500" dirty="0"/>
            </a:br>
            <a:endParaRPr lang="en-US" sz="1500" dirty="0"/>
          </a:p>
          <a:p>
            <a:pPr marL="45720" indent="0">
              <a:buNone/>
            </a:pPr>
            <a:endParaRPr lang="en-US" sz="1500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400" imgH="254000" progId="Equation.3">
                  <p:embed/>
                </p:oleObj>
              </mc:Choice>
              <mc:Fallback>
                <p:oleObj name="Equation" r:id="rId2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537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Course Materials and Timetable: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US" dirty="0"/>
              <a:t>Course Material will be hosted on Blackboard where you will find Course Notes, Problem Sheets, Worksheets and background material such as Physics.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For the foreseeable future the CSU11031 Timetable is: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Monday: 10.00 – 11.00 am – Lecture (Joly 4)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Tuesday: 5.00 – 6.00 pm –Lecture (Joly 4)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Wednesday: 12.00-1.00 pm – Tutorial (LB01)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400" imgH="254000" progId="Equation.3">
                  <p:embed/>
                </p:oleObj>
              </mc:Choice>
              <mc:Fallback>
                <p:oleObj name="Equation" r:id="rId2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263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6974" y="76583"/>
            <a:ext cx="8512938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Recommended Reading: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400" imgH="254000" progId="Equation.3">
                  <p:embed/>
                </p:oleObj>
              </mc:Choice>
              <mc:Fallback>
                <p:oleObj name="Equation" r:id="rId2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E0A47BE-9ECD-2E4B-A523-0C31FDD1CA11}"/>
              </a:ext>
            </a:extLst>
          </p:cNvPr>
          <p:cNvSpPr/>
          <p:nvPr/>
        </p:nvSpPr>
        <p:spPr>
          <a:xfrm>
            <a:off x="403173" y="1225689"/>
            <a:ext cx="84900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Part 1:</a:t>
            </a:r>
          </a:p>
          <a:p>
            <a:endParaRPr lang="en-US" dirty="0"/>
          </a:p>
          <a:p>
            <a:r>
              <a:rPr lang="en-US" dirty="0"/>
              <a:t>Electronics Fundamentals by Thomas Floyd</a:t>
            </a:r>
          </a:p>
          <a:p>
            <a:endParaRPr lang="en-US" dirty="0"/>
          </a:p>
          <a:p>
            <a:r>
              <a:rPr lang="en-US" dirty="0"/>
              <a:t>Electronic Devices (Conventional Flow Version) by Thomas Floyd</a:t>
            </a:r>
          </a:p>
          <a:p>
            <a:endParaRPr lang="en-US" dirty="0"/>
          </a:p>
          <a:p>
            <a:r>
              <a:rPr lang="en-US" dirty="0"/>
              <a:t>Introductory Circuit Analysis by R. </a:t>
            </a:r>
            <a:r>
              <a:rPr lang="en-US" dirty="0" err="1"/>
              <a:t>Boylestad</a:t>
            </a:r>
            <a:endParaRPr lang="en-US" dirty="0"/>
          </a:p>
          <a:p>
            <a:endParaRPr lang="en-US" dirty="0"/>
          </a:p>
          <a:p>
            <a:r>
              <a:rPr lang="en-US" dirty="0"/>
              <a:t>Electronic Devices and Circuit Theory by R. </a:t>
            </a:r>
            <a:r>
              <a:rPr lang="en-US" dirty="0" err="1"/>
              <a:t>Boylestad</a:t>
            </a:r>
            <a:r>
              <a:rPr lang="en-US" dirty="0"/>
              <a:t> and L. </a:t>
            </a:r>
            <a:r>
              <a:rPr lang="en-US" dirty="0" err="1"/>
              <a:t>Nashelsky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Part 2:</a:t>
            </a:r>
          </a:p>
          <a:p>
            <a:endParaRPr lang="en-US" dirty="0"/>
          </a:p>
          <a:p>
            <a:r>
              <a:rPr lang="en-US" dirty="0"/>
              <a:t>Computer Networks by A. S. Tanenbaum and D. J. </a:t>
            </a:r>
            <a:r>
              <a:rPr lang="en-US" dirty="0" err="1"/>
              <a:t>Wetherall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Communications and Networking by B. </a:t>
            </a:r>
            <a:r>
              <a:rPr lang="en-US" dirty="0" err="1"/>
              <a:t>Forouzan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Students should attempt to get these books second-hand. Note there is no need for the latest editions of these books.</a:t>
            </a:r>
          </a:p>
        </p:txBody>
      </p:sp>
    </p:spTree>
    <p:extLst>
      <p:ext uri="{BB962C8B-B14F-4D97-AF65-F5344CB8AC3E}">
        <p14:creationId xmlns:p14="http://schemas.microsoft.com/office/powerpoint/2010/main" val="299510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/>
              <a:t>Assessment:</a:t>
            </a:r>
          </a:p>
          <a:p>
            <a:pPr marL="45720" indent="0">
              <a:buNone/>
            </a:pPr>
            <a:endParaRPr lang="en-US" b="1" i="1" dirty="0"/>
          </a:p>
          <a:p>
            <a:pPr marL="45720" indent="0">
              <a:buNone/>
            </a:pPr>
            <a:endParaRPr lang="en-US" b="1" i="1" dirty="0"/>
          </a:p>
          <a:p>
            <a:pPr marL="45720" indent="0">
              <a:buNone/>
            </a:pPr>
            <a:r>
              <a:rPr lang="en-US" dirty="0"/>
              <a:t>The Annual Examination is 100% exam. To pass the Annual Examination you must achieve a minimum of 40% in this exam.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The Supplemental Examination is 100% exam. To pass the Supplemental Examination you must achieve a minimum of 40% in this exam.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400" imgH="254000" progId="Equation.3">
                  <p:embed/>
                </p:oleObj>
              </mc:Choice>
              <mc:Fallback>
                <p:oleObj name="Equation" r:id="rId2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3792036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10697</TotalTime>
  <Words>592</Words>
  <Application>Microsoft Macintosh PowerPoint</Application>
  <PresentationFormat>On-screen Show (4:3)</PresentationFormat>
  <Paragraphs>102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Narrow</vt:lpstr>
      <vt:lpstr>Calibri</vt:lpstr>
      <vt:lpstr>Georgia</vt:lpstr>
      <vt:lpstr>Minion Pro</vt:lpstr>
      <vt:lpstr>Trebuchet MS</vt:lpstr>
      <vt:lpstr>Slipstream</vt:lpstr>
      <vt:lpstr>Equation</vt:lpstr>
      <vt:lpstr>CSU11031   ELECTRONICS AND INFORMATION TECHNOLOGY  Electronics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Trinty College Dublin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Eamonn O Nuallain</dc:creator>
  <cp:lastModifiedBy>Éamonn Ó Nualláin</cp:lastModifiedBy>
  <cp:revision>292</cp:revision>
  <dcterms:created xsi:type="dcterms:W3CDTF">2016-01-06T15:48:15Z</dcterms:created>
  <dcterms:modified xsi:type="dcterms:W3CDTF">2023-10-10T14:13:24Z</dcterms:modified>
</cp:coreProperties>
</file>