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314" r:id="rId3"/>
    <p:sldId id="257" r:id="rId4"/>
    <p:sldId id="259" r:id="rId5"/>
    <p:sldId id="280" r:id="rId6"/>
    <p:sldId id="281" r:id="rId7"/>
    <p:sldId id="282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8"/>
    <p:restoredTop sz="86572"/>
  </p:normalViewPr>
  <p:slideViewPr>
    <p:cSldViewPr snapToGrid="0" snapToObjects="1">
      <p:cViewPr varScale="1">
        <p:scale>
          <a:sx n="52" d="100"/>
          <a:sy n="52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32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7"/>
            <a:ext cx="7527924" cy="3643425"/>
          </a:xfrm>
        </p:spPr>
        <p:txBody>
          <a:bodyPr/>
          <a:lstStyle>
            <a:lvl1pPr marL="0" indent="0" rtl="0">
              <a:spcBef>
                <a:spcPts val="675"/>
              </a:spcBef>
              <a:buClr>
                <a:schemeClr val="tx2"/>
              </a:buClr>
              <a:buSzPts val="2000"/>
              <a:buFont typeface="Arial"/>
              <a:buNone/>
              <a:defRPr sz="1500" b="1"/>
            </a:lvl1pPr>
            <a:lvl2pPr marL="469106" indent="-175022" rtl="0">
              <a:buSzPts val="2000"/>
              <a:buFont typeface="Minion Pro"/>
              <a:buChar char="‒"/>
              <a:defRPr sz="1500"/>
            </a:lvl2pPr>
            <a:lvl3pPr marL="684610" indent="-166688" rtl="0">
              <a:buSzPts val="2000"/>
              <a:buFont typeface="Arial"/>
              <a:buChar char="»"/>
              <a:defRPr sz="1500"/>
            </a:lvl3pPr>
            <a:lvl4pPr marL="846535" indent="-142875">
              <a:defRPr sz="1500"/>
            </a:lvl4pPr>
            <a:lvl5pPr marL="1079897" indent="-13930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19777"/>
            <a:ext cx="9144000" cy="1036637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45306"/>
            <a:endParaRPr lang="en-GB" sz="75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46350"/>
            <a:ext cx="2060224" cy="55063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6" y="914402"/>
            <a:ext cx="7500938" cy="276225"/>
          </a:xfrm>
        </p:spPr>
        <p:txBody>
          <a:bodyPr/>
          <a:lstStyle>
            <a:lvl1pPr>
              <a:defRPr sz="105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16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d.ie/about/polici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cd.ie/info_compliance/data-protec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tif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Sources and Instrumentation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4223" y="2175827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>
                <a:latin typeface="Arial"/>
                <a:cs typeface="Arial"/>
              </a:rPr>
              <a:t>Section III</a:t>
            </a:r>
          </a:p>
        </p:txBody>
      </p:sp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Instrumentation: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The Ammeter measures current. It is connected in series: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The Voltmeter measures potential difference. It is connected in parallel: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US" dirty="0"/>
              <a:t>The Ohmmeter measures resistance. It is connected in parallel: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/>
          </a:p>
          <a:p>
            <a:pPr marL="45720" indent="0">
              <a:buNone/>
            </a:pPr>
            <a:r>
              <a:rPr lang="en-IE"/>
              <a:t>Read </a:t>
            </a:r>
            <a:r>
              <a:rPr lang="en-IE" dirty="0"/>
              <a:t>up on these topics in Meade and </a:t>
            </a:r>
            <a:r>
              <a:rPr lang="en-IE" dirty="0" err="1"/>
              <a:t>Boylestad</a:t>
            </a:r>
            <a:r>
              <a:rPr lang="en-IE" dirty="0"/>
              <a:t>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7D3B9E0-8E50-0442-B0FF-A933EBA3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15" y="1856285"/>
            <a:ext cx="694055" cy="71247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57430" tIns="28714" rIns="57430" bIns="2871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E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7871B7-AB3F-5947-AFC1-82E7610A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16" y="3199765"/>
            <a:ext cx="694055" cy="71247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57430" tIns="28714" rIns="57430" bIns="2871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E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B7F795-9569-2542-8A34-6073699AA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814" y="4461618"/>
                <a:ext cx="694055" cy="71247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wpc="http://schemas.microsoft.com/office/word/2010/wordprocessingCanvas" xmlns:mo="http://schemas.microsoft.com/office/mac/office/2008/main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57430" tIns="28714" rIns="57430" bIns="2871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0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3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GB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B7F795-9569-2542-8A34-6073699AA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3814" y="4461618"/>
                <a:ext cx="694055" cy="712470"/>
              </a:xfrm>
              <a:prstGeom prst="ellipse">
                <a:avLst/>
              </a:prstGeom>
              <a:blipFill>
                <a:blip r:embed="rId5"/>
                <a:stretch>
                  <a:fillRect l="-7018" b="-6897"/>
                </a:stretch>
              </a:blip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wpc="http://schemas.microsoft.com/office/word/2010/wordprocessingCanvas" xmlns:mo="http://schemas.microsoft.com/office/mac/office/2008/main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3E7338-7342-4403-8E8F-882F3F0A9736}"/>
              </a:ext>
            </a:extLst>
          </p:cNvPr>
          <p:cNvSpPr/>
          <p:nvPr/>
        </p:nvSpPr>
        <p:spPr>
          <a:xfrm>
            <a:off x="1339985" y="1256622"/>
            <a:ext cx="646403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26"/>
              </a:spcBef>
            </a:pPr>
            <a:r>
              <a:rPr lang="en-IE" b="1" dirty="0">
                <a:latin typeface="Arial Narrow" panose="020B0606020202030204" pitchFamily="34" charset="0"/>
                <a:ea typeface="Batang" panose="020B0503020000020004" pitchFamily="18" charset="-127"/>
              </a:rPr>
              <a:t>Student Online Teaching Advice Notice</a:t>
            </a:r>
            <a:endParaRPr lang="en-GB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GB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The materials and content presented within this session are intended solely for use in a context of teaching and learning at Trinity.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Any session recorded for subsequent review is made available solely for the purpose of enhancing student learning.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Students should not edit or modify the recording in any way, nor disseminate it for use outside of a context of teaching and learning at Trinity.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Please be mindful of your physical environment and conscious of what may be captured by the device camera and microphone during videoconferencing calls.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Recorded materials will be handled in compliance with Trinity’s statutory duties under the Universities Act, 1997 and in accordance with the University’s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policies and</a:t>
            </a: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procedures</a:t>
            </a: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Further information on data protection and best practice when using videoconferencing software is available at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https://www.tcd.ie/info_compliance/data-protection/</a:t>
            </a:r>
            <a:r>
              <a:rPr lang="en-GB" sz="1275" b="1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</a:rPr>
              <a:t>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GB" sz="1275" dirty="0">
                <a:latin typeface="Arial Narrow" panose="020B0606020202030204" pitchFamily="34" charset="0"/>
                <a:ea typeface="Batang" panose="020B0503020000020004" pitchFamily="18" charset="-127"/>
              </a:rPr>
              <a:t>© Trinity College Dublin 2020</a:t>
            </a:r>
            <a:endParaRPr lang="en-IE" sz="1275" dirty="0">
              <a:latin typeface="Arial Narrow" panose="020B0606020202030204" pitchFamily="34" charset="0"/>
              <a:ea typeface="Batang" panose="020B050302000002000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4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4083" y="101600"/>
            <a:ext cx="8383423" cy="667112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Arial"/>
                <a:cs typeface="Arial"/>
              </a:rPr>
              <a:t>Core Topics</a:t>
            </a: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) 	Voltage and Current Sources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(ii) 	Ideal and Non-Ideal Sources</a:t>
            </a:r>
          </a:p>
          <a:p>
            <a:pPr marL="45720" indent="0">
              <a:buNone/>
            </a:pP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	(iii)	Internal resistance 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(iv)	Instrumentation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Voltage and Current Sources: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Two types of electrical power sources are available:</a:t>
            </a:r>
            <a:endParaRPr lang="en-GB" dirty="0"/>
          </a:p>
          <a:p>
            <a:pPr marL="45720" lvl="0" indent="0">
              <a:buNone/>
            </a:pPr>
            <a:endParaRPr lang="en-GB" dirty="0"/>
          </a:p>
          <a:p>
            <a:pPr marL="45720" lvl="0" indent="0">
              <a:buNone/>
            </a:pPr>
            <a:r>
              <a:rPr lang="en-GB" dirty="0"/>
              <a:t>1) </a:t>
            </a:r>
            <a:r>
              <a:rPr lang="en-IE" dirty="0"/>
              <a:t>Voltage Sources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2) </a:t>
            </a:r>
            <a:r>
              <a:rPr lang="en-IE" dirty="0"/>
              <a:t>Current Sources </a:t>
            </a:r>
            <a:endParaRPr lang="en-GB" dirty="0"/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Ideal Sources: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An ideal voltage/current source will provide a stable voltage (dc or ac)/stable current (dc or ac) </a:t>
            </a:r>
            <a:r>
              <a:rPr lang="en-IE" u="sng" dirty="0"/>
              <a:t>regardless</a:t>
            </a:r>
            <a:r>
              <a:rPr lang="en-IE" dirty="0"/>
              <a:t> of the circuit it is supplying.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81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Voltage and Current Sources: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Ideal Voltage Sources:</a:t>
            </a: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</a:rPr>
              <a:t>The ideal voltage source is a two-terminal element with the property that the voltage across its terminals is specified at every instant in time and does not depend on the current flowing through it.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Ideal Current Sources:</a:t>
            </a: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</a:rPr>
              <a:t>An ideal current source is a two-terminal element with property that the current flowing through it is specified at any instant in time and does not depend on the load connected to it.</a:t>
            </a: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37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Voltage and Current Sources: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/>
              <a:t>Electrical Symbols: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Ideal DC Voltage Source: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Cell/Battery (non-ideal source):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				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Macintosh HD:Users:eamonnonuallain:Desktop:dc.png">
            <a:extLst>
              <a:ext uri="{FF2B5EF4-FFF2-40B4-BE49-F238E27FC236}">
                <a16:creationId xmlns:a16="http://schemas.microsoft.com/office/drawing/2014/main" id="{ED288DA8-630B-BA43-8497-5D7D1BCAD63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24" y="3113697"/>
            <a:ext cx="571500" cy="59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CDDC508-1E2C-574C-AA38-C439F7F9D6A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962549" y="5055860"/>
            <a:ext cx="915034" cy="800716"/>
            <a:chOff x="6309" y="3005"/>
            <a:chExt cx="624" cy="611"/>
          </a:xfrm>
        </p:grpSpPr>
        <p:cxnSp>
          <p:nvCxnSpPr>
            <p:cNvPr id="6" name="Line 31">
              <a:extLst>
                <a:ext uri="{FF2B5EF4-FFF2-40B4-BE49-F238E27FC236}">
                  <a16:creationId xmlns:a16="http://schemas.microsoft.com/office/drawing/2014/main" id="{2C4DAD9D-5161-CA4D-A582-76BFD482EF19}"/>
                </a:ext>
              </a:extLst>
            </p:cNvPr>
            <p:cNvCxnSpPr/>
            <p:nvPr/>
          </p:nvCxnSpPr>
          <p:spPr bwMode="auto">
            <a:xfrm flipH="1" flipV="1">
              <a:off x="6309" y="3334"/>
              <a:ext cx="232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7" name="Line 32">
              <a:extLst>
                <a:ext uri="{FF2B5EF4-FFF2-40B4-BE49-F238E27FC236}">
                  <a16:creationId xmlns:a16="http://schemas.microsoft.com/office/drawing/2014/main" id="{A60BE91B-F14B-CC48-AA53-5AA888E03F9C}"/>
                </a:ext>
              </a:extLst>
            </p:cNvPr>
            <p:cNvCxnSpPr/>
            <p:nvPr/>
          </p:nvCxnSpPr>
          <p:spPr bwMode="auto">
            <a:xfrm>
              <a:off x="6692" y="3005"/>
              <a:ext cx="7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9" name="Line 33">
              <a:extLst>
                <a:ext uri="{FF2B5EF4-FFF2-40B4-BE49-F238E27FC236}">
                  <a16:creationId xmlns:a16="http://schemas.microsoft.com/office/drawing/2014/main" id="{D70F3E5C-25F6-854C-8263-AEEEF9CF293A}"/>
                </a:ext>
              </a:extLst>
            </p:cNvPr>
            <p:cNvCxnSpPr/>
            <p:nvPr/>
          </p:nvCxnSpPr>
          <p:spPr bwMode="auto">
            <a:xfrm>
              <a:off x="6553" y="3218"/>
              <a:ext cx="4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0" name="Line 34">
              <a:extLst>
                <a:ext uri="{FF2B5EF4-FFF2-40B4-BE49-F238E27FC236}">
                  <a16:creationId xmlns:a16="http://schemas.microsoft.com/office/drawing/2014/main" id="{28DC2DA5-7467-8A44-AAAA-691879FFB105}"/>
                </a:ext>
              </a:extLst>
            </p:cNvPr>
            <p:cNvCxnSpPr/>
            <p:nvPr/>
          </p:nvCxnSpPr>
          <p:spPr bwMode="auto">
            <a:xfrm flipH="1" flipV="1">
              <a:off x="6701" y="3335"/>
              <a:ext cx="232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373068-9FC7-674C-97A8-F4B6A6D03A3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678062" y="5135262"/>
            <a:ext cx="1315527" cy="697961"/>
            <a:chOff x="6665" y="6402"/>
            <a:chExt cx="1046" cy="616"/>
          </a:xfrm>
        </p:grpSpPr>
        <p:cxnSp>
          <p:nvCxnSpPr>
            <p:cNvPr id="20" name="Line 48">
              <a:extLst>
                <a:ext uri="{FF2B5EF4-FFF2-40B4-BE49-F238E27FC236}">
                  <a16:creationId xmlns:a16="http://schemas.microsoft.com/office/drawing/2014/main" id="{9FA6EEA5-C321-4A49-837B-5B729DBD6095}"/>
                </a:ext>
              </a:extLst>
            </p:cNvPr>
            <p:cNvCxnSpPr/>
            <p:nvPr/>
          </p:nvCxnSpPr>
          <p:spPr bwMode="auto">
            <a:xfrm flipH="1" flipV="1">
              <a:off x="7037" y="6740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1" name="Line 49">
              <a:extLst>
                <a:ext uri="{FF2B5EF4-FFF2-40B4-BE49-F238E27FC236}">
                  <a16:creationId xmlns:a16="http://schemas.microsoft.com/office/drawing/2014/main" id="{1FF5D435-C643-9746-83B2-37CBE101E403}"/>
                </a:ext>
              </a:extLst>
            </p:cNvPr>
            <p:cNvCxnSpPr/>
            <p:nvPr/>
          </p:nvCxnSpPr>
          <p:spPr bwMode="auto">
            <a:xfrm>
              <a:off x="7462" y="6407"/>
              <a:ext cx="7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2" name="Line 50">
              <a:extLst>
                <a:ext uri="{FF2B5EF4-FFF2-40B4-BE49-F238E27FC236}">
                  <a16:creationId xmlns:a16="http://schemas.microsoft.com/office/drawing/2014/main" id="{EE79A432-3E3D-AF4B-92E8-36D5B12F2A0C}"/>
                </a:ext>
              </a:extLst>
            </p:cNvPr>
            <p:cNvCxnSpPr/>
            <p:nvPr/>
          </p:nvCxnSpPr>
          <p:spPr bwMode="auto">
            <a:xfrm>
              <a:off x="7329" y="6621"/>
              <a:ext cx="4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3" name="Line 51">
              <a:extLst>
                <a:ext uri="{FF2B5EF4-FFF2-40B4-BE49-F238E27FC236}">
                  <a16:creationId xmlns:a16="http://schemas.microsoft.com/office/drawing/2014/main" id="{6FC04263-5FA6-ED43-AF61-D31F4DB645A0}"/>
                </a:ext>
              </a:extLst>
            </p:cNvPr>
            <p:cNvCxnSpPr/>
            <p:nvPr/>
          </p:nvCxnSpPr>
          <p:spPr bwMode="auto">
            <a:xfrm flipH="1" flipV="1">
              <a:off x="7479" y="6740"/>
              <a:ext cx="232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4" name="Line 52">
              <a:extLst>
                <a:ext uri="{FF2B5EF4-FFF2-40B4-BE49-F238E27FC236}">
                  <a16:creationId xmlns:a16="http://schemas.microsoft.com/office/drawing/2014/main" id="{FDCCBBDB-02F3-464C-A99B-9EF9F3B1A45B}"/>
                </a:ext>
              </a:extLst>
            </p:cNvPr>
            <p:cNvCxnSpPr/>
            <p:nvPr/>
          </p:nvCxnSpPr>
          <p:spPr bwMode="auto">
            <a:xfrm flipH="1" flipV="1">
              <a:off x="6665" y="6741"/>
              <a:ext cx="232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5" name="Line 53">
              <a:extLst>
                <a:ext uri="{FF2B5EF4-FFF2-40B4-BE49-F238E27FC236}">
                  <a16:creationId xmlns:a16="http://schemas.microsoft.com/office/drawing/2014/main" id="{736DDAFC-399B-D74C-9EAE-FA0488607CB8}"/>
                </a:ext>
              </a:extLst>
            </p:cNvPr>
            <p:cNvCxnSpPr/>
            <p:nvPr/>
          </p:nvCxnSpPr>
          <p:spPr bwMode="auto">
            <a:xfrm>
              <a:off x="7046" y="6402"/>
              <a:ext cx="7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6" name="Line 54">
              <a:extLst>
                <a:ext uri="{FF2B5EF4-FFF2-40B4-BE49-F238E27FC236}">
                  <a16:creationId xmlns:a16="http://schemas.microsoft.com/office/drawing/2014/main" id="{81BE0571-364D-CF4A-AF00-988C4EE4F200}"/>
                </a:ext>
              </a:extLst>
            </p:cNvPr>
            <p:cNvCxnSpPr/>
            <p:nvPr/>
          </p:nvCxnSpPr>
          <p:spPr bwMode="auto">
            <a:xfrm>
              <a:off x="6909" y="6617"/>
              <a:ext cx="4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110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Voltage and Current Sources 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AC Voltage Source (ideal):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Current Source (ideal)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072118"/>
              </p:ext>
            </p:extLst>
          </p:nvPr>
        </p:nvGraphicFramePr>
        <p:xfrm>
          <a:off x="3089695" y="3569044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9695" y="3569044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4C9ACC3D-6E16-CE44-87E4-4A11A7914E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86235" y="2829465"/>
            <a:ext cx="661964" cy="661964"/>
            <a:chOff x="0" y="0"/>
            <a:chExt cx="20000" cy="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53F1D-F3EC-C248-BCB7-083B63AC515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0" y="0"/>
              <a:ext cx="20000" cy="20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168F72-3D53-7342-9FF0-B8E490C4FF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91" y="6066"/>
              <a:ext cx="10015" cy="7521"/>
              <a:chOff x="2304" y="8815"/>
              <a:chExt cx="289" cy="2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D8CD4C2-6261-FC4D-B0E1-4D74A1A2041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04" y="8815"/>
                <a:ext cx="145" cy="109"/>
                <a:chOff x="2304" y="8815"/>
                <a:chExt cx="145" cy="109"/>
              </a:xfrm>
            </p:grpSpPr>
            <p:sp>
              <p:nvSpPr>
                <p:cNvPr id="23" name="Arc 320">
                  <a:extLst>
                    <a:ext uri="{FF2B5EF4-FFF2-40B4-BE49-F238E27FC236}">
                      <a16:creationId xmlns:a16="http://schemas.microsoft.com/office/drawing/2014/main" id="{5A12BC5C-96D4-954E-B7BC-9A5C09F4D86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 flipH="1">
                  <a:off x="2304" y="8815"/>
                  <a:ext cx="73" cy="1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Arc 321">
                  <a:extLst>
                    <a:ext uri="{FF2B5EF4-FFF2-40B4-BE49-F238E27FC236}">
                      <a16:creationId xmlns:a16="http://schemas.microsoft.com/office/drawing/2014/main" id="{6F86B799-14D6-3543-AA77-C4E3B91B1C8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376" y="8815"/>
                  <a:ext cx="73" cy="1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3E53905-4EE4-B64C-9455-4F2940A5B7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48" y="8923"/>
                <a:ext cx="145" cy="109"/>
                <a:chOff x="2448" y="8923"/>
                <a:chExt cx="145" cy="109"/>
              </a:xfrm>
            </p:grpSpPr>
            <p:sp>
              <p:nvSpPr>
                <p:cNvPr id="21" name="Arc 323">
                  <a:extLst>
                    <a:ext uri="{FF2B5EF4-FFF2-40B4-BE49-F238E27FC236}">
                      <a16:creationId xmlns:a16="http://schemas.microsoft.com/office/drawing/2014/main" id="{A2E44AF8-59B6-5E47-9512-952F60A7979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 flipH="1" flipV="1">
                  <a:off x="2448" y="8923"/>
                  <a:ext cx="73" cy="1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Arc 324">
                  <a:extLst>
                    <a:ext uri="{FF2B5EF4-FFF2-40B4-BE49-F238E27FC236}">
                      <a16:creationId xmlns:a16="http://schemas.microsoft.com/office/drawing/2014/main" id="{8CC53662-4A8D-8048-969A-83873E29292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 flipV="1">
                  <a:off x="2520" y="8923"/>
                  <a:ext cx="73" cy="1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C253A9-2AB7-CF4A-B4A7-58C40F827C27}"/>
              </a:ext>
            </a:extLst>
          </p:cNvPr>
          <p:cNvGrpSpPr>
            <a:grpSpLocks/>
          </p:cNvGrpSpPr>
          <p:nvPr/>
        </p:nvGrpSpPr>
        <p:grpSpPr bwMode="auto">
          <a:xfrm>
            <a:off x="4131531" y="5043864"/>
            <a:ext cx="548640" cy="548640"/>
            <a:chOff x="7848" y="6552"/>
            <a:chExt cx="864" cy="8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CB5881-E5FD-1745-9AE2-3AD6B16745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7848" y="6552"/>
              <a:ext cx="864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AutoShape 37">
              <a:extLst>
                <a:ext uri="{FF2B5EF4-FFF2-40B4-BE49-F238E27FC236}">
                  <a16:creationId xmlns:a16="http://schemas.microsoft.com/office/drawing/2014/main" id="{2939A8FE-AE5B-8A4D-8ACA-6B78827426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98" y="6729"/>
              <a:ext cx="153" cy="20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8" name="Line 38">
              <a:extLst>
                <a:ext uri="{FF2B5EF4-FFF2-40B4-BE49-F238E27FC236}">
                  <a16:creationId xmlns:a16="http://schemas.microsoft.com/office/drawing/2014/main" id="{BAA662C0-F888-ED47-93C6-DE3FF3530E7A}"/>
                </a:ext>
              </a:extLst>
            </p:cNvPr>
            <p:cNvCxnSpPr/>
            <p:nvPr/>
          </p:nvCxnSpPr>
          <p:spPr bwMode="auto">
            <a:xfrm rot="-5400000">
              <a:off x="8106" y="7069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9362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Voltage and Current Sources 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Deviation from the Ideal: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In practice, sources are not ideal. Sometimes sources can be well modelled or assumed to be ideal – the mains for example. Other times it cannot – a battery near depletion or having a high current drawn from it is not an ideal scenario. The deviation from the ideal is well modelled using a resistor (known as the ‘internal resistance’ of the non-ideal source) in series with the ideal source (for voltage sources). (For current sources the resistor is placed in parallel)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94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Internal Resistance: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/>
              <a:t>A battery (non-ideal source) modelled as an ideal source and a series resistor (known as the internal resistance of the source):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If </a:t>
            </a:r>
            <a:r>
              <a:rPr lang="en-IE" dirty="0" err="1"/>
              <a:t>R</a:t>
            </a:r>
            <a:r>
              <a:rPr lang="en-IE" baseline="-25000" dirty="0" err="1"/>
              <a:t>Internal</a:t>
            </a:r>
            <a:r>
              <a:rPr lang="en-IE" baseline="-25000" dirty="0"/>
              <a:t> </a:t>
            </a:r>
            <a:r>
              <a:rPr lang="en-IE" dirty="0"/>
              <a:t>is small enough to be ignored, then we can simply consider the source to be ideal.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 </a:t>
            </a:r>
            <a:r>
              <a:rPr lang="en-IE" u="sng" dirty="0"/>
              <a:t>Note:</a:t>
            </a:r>
            <a:r>
              <a:rPr lang="en-IE" dirty="0"/>
              <a:t> An ideal voltage source has zero internal resistance.</a:t>
            </a:r>
            <a:endParaRPr lang="en-GB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1E92417-F776-2E4A-823D-C7BCB1BD7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155" y="2482650"/>
            <a:ext cx="2545871" cy="20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458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10425</TotalTime>
  <Words>597</Words>
  <Application>Microsoft Office PowerPoint</Application>
  <PresentationFormat>On-screen Show (4:3)</PresentationFormat>
  <Paragraphs>109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Cambria Math</vt:lpstr>
      <vt:lpstr>Georgia</vt:lpstr>
      <vt:lpstr>Minion Pro</vt:lpstr>
      <vt:lpstr>Times New Roman</vt:lpstr>
      <vt:lpstr>Trebuchet MS</vt:lpstr>
      <vt:lpstr>Slipstream</vt:lpstr>
      <vt:lpstr>Equation</vt:lpstr>
      <vt:lpstr>Section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Dorota Blaszczak</cp:lastModifiedBy>
  <cp:revision>270</cp:revision>
  <dcterms:created xsi:type="dcterms:W3CDTF">2016-01-06T15:48:15Z</dcterms:created>
  <dcterms:modified xsi:type="dcterms:W3CDTF">2020-10-04T17:12:03Z</dcterms:modified>
</cp:coreProperties>
</file>