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5"/>
  </p:notesMasterIdLst>
  <p:sldIdLst>
    <p:sldId id="256" r:id="rId2"/>
    <p:sldId id="314" r:id="rId3"/>
    <p:sldId id="257" r:id="rId4"/>
    <p:sldId id="260" r:id="rId5"/>
    <p:sldId id="273" r:id="rId6"/>
    <p:sldId id="262" r:id="rId7"/>
    <p:sldId id="263" r:id="rId8"/>
    <p:sldId id="264" r:id="rId9"/>
    <p:sldId id="265" r:id="rId10"/>
    <p:sldId id="274" r:id="rId11"/>
    <p:sldId id="275" r:id="rId12"/>
    <p:sldId id="276" r:id="rId13"/>
    <p:sldId id="277" r:id="rId14"/>
    <p:sldId id="286" r:id="rId15"/>
    <p:sldId id="28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1"/>
    <p:restoredTop sz="86572"/>
  </p:normalViewPr>
  <p:slideViewPr>
    <p:cSldViewPr snapToGrid="0" snapToObjects="1">
      <p:cViewPr varScale="1">
        <p:scale>
          <a:sx n="52" d="100"/>
          <a:sy n="52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2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2.emf"/><Relationship Id="rId4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2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3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7"/>
            <a:ext cx="7527924" cy="3643425"/>
          </a:xfrm>
        </p:spPr>
        <p:txBody>
          <a:bodyPr/>
          <a:lstStyle>
            <a:lvl1pPr marL="0" indent="0" rtl="0">
              <a:spcBef>
                <a:spcPts val="675"/>
              </a:spcBef>
              <a:buClr>
                <a:schemeClr val="tx2"/>
              </a:buClr>
              <a:buSzPts val="2000"/>
              <a:buFont typeface="Arial"/>
              <a:buNone/>
              <a:defRPr sz="1500" b="1"/>
            </a:lvl1pPr>
            <a:lvl2pPr marL="469106" indent="-175022" rtl="0">
              <a:buSzPts val="2000"/>
              <a:buFont typeface="Minion Pro"/>
              <a:buChar char="‒"/>
              <a:defRPr sz="1500"/>
            </a:lvl2pPr>
            <a:lvl3pPr marL="684610" indent="-166688" rtl="0">
              <a:buSzPts val="2000"/>
              <a:buFont typeface="Arial"/>
              <a:buChar char="»"/>
              <a:defRPr sz="1500"/>
            </a:lvl3pPr>
            <a:lvl4pPr marL="846535" indent="-142875">
              <a:defRPr sz="1500"/>
            </a:lvl4pPr>
            <a:lvl5pPr marL="1079897" indent="-13930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7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45306"/>
            <a:endParaRPr lang="en-GB" sz="75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50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6" y="914402"/>
            <a:ext cx="7500938" cy="276225"/>
          </a:xfrm>
        </p:spPr>
        <p:txBody>
          <a:bodyPr/>
          <a:lstStyle>
            <a:lvl1pPr>
              <a:defRPr sz="105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8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jpe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d.ie/about/polici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cd.ie/info_compliance/data-protectio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Electrical Fundamentals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>
                <a:latin typeface="Arial"/>
                <a:cs typeface="Arial"/>
              </a:rPr>
              <a:t>Section II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Potential (Voltage):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The (Electrical) Potential Difference (</a:t>
            </a:r>
            <a:r>
              <a:rPr lang="en-IE" i="1" dirty="0" err="1">
                <a:solidFill>
                  <a:srgbClr val="FF0000"/>
                </a:solidFill>
              </a:rPr>
              <a:t>p.d</a:t>
            </a:r>
            <a:r>
              <a:rPr lang="en-IE" i="1" dirty="0">
                <a:solidFill>
                  <a:srgbClr val="FF0000"/>
                </a:solidFill>
              </a:rPr>
              <a:t>.) between two points is the work done in bringing a unit positive charge from one point to another. </a:t>
            </a:r>
            <a:endParaRPr lang="en-GB" i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IE" i="1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Potential difference is a scalar quantity. Its unit (dimension) is the volt.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 </a:t>
            </a:r>
            <a:endParaRPr lang="en-GB" dirty="0"/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dirty="0"/>
              <a:t>				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ADF8EA-EDDC-1F4E-939B-DD9A454E0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7325"/>
              </p:ext>
            </p:extLst>
          </p:nvPr>
        </p:nvGraphicFramePr>
        <p:xfrm>
          <a:off x="3886199" y="4789905"/>
          <a:ext cx="152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r:id="rId5" imgW="825500" imgH="431800" progId="Equation.3">
                  <p:embed/>
                </p:oleObj>
              </mc:Choice>
              <mc:Fallback>
                <p:oleObj r:id="rId5" imgW="825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4789905"/>
                        <a:ext cx="1524000" cy="7239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07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Potential (Voltage):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b="1" i="1" dirty="0">
                <a:solidFill>
                  <a:srgbClr val="FF0000"/>
                </a:solidFill>
              </a:rPr>
              <a:t>One Volt</a:t>
            </a:r>
            <a:r>
              <a:rPr lang="en-IE" i="1" dirty="0">
                <a:solidFill>
                  <a:srgbClr val="FF0000"/>
                </a:solidFill>
              </a:rPr>
              <a:t> is the potential difference between two points if  the work done in bringing a charge of one Coulomb from one point to the other is one Joule.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b="1" i="1" dirty="0">
                <a:solidFill>
                  <a:srgbClr val="FF0000"/>
                </a:solidFill>
              </a:rPr>
              <a:t>The Electromotive Force (E.M.F.)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IE" i="1" dirty="0">
                <a:solidFill>
                  <a:srgbClr val="FF0000"/>
                </a:solidFill>
              </a:rPr>
              <a:t>in any closed loop is the work done in bringing unit positive charge around that loop.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IE" i="1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In practical terms the EMF is the ‘driving’ or supply voltage.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Current:</a:t>
            </a: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When charge (or charged particles) move (flow) from one point to another, we have electrical current.</a:t>
            </a:r>
            <a:endParaRPr lang="en-GB" dirty="0"/>
          </a:p>
          <a:p>
            <a:endParaRPr lang="en-GB" dirty="0"/>
          </a:p>
          <a:p>
            <a:pPr marL="45720" indent="0">
              <a:buNone/>
            </a:pPr>
            <a:r>
              <a:rPr lang="en-IE" b="1" i="1" dirty="0">
                <a:solidFill>
                  <a:srgbClr val="FF0000"/>
                </a:solidFill>
              </a:rPr>
              <a:t>Electrical Current</a:t>
            </a:r>
            <a:r>
              <a:rPr lang="en-IE" i="1" dirty="0">
                <a:solidFill>
                  <a:srgbClr val="FF0000"/>
                </a:solidFill>
              </a:rPr>
              <a:t> is the rate of charge flow with respect to time. 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Electrical Current is a scalar quantity. Its unit is the Ampere.</a:t>
            </a:r>
            <a:endParaRPr lang="en-GB" dirty="0"/>
          </a:p>
          <a:p>
            <a:endParaRPr lang="en-GB" dirty="0"/>
          </a:p>
          <a:p>
            <a:pPr marL="45720" indent="0">
              <a:buNone/>
            </a:pPr>
            <a:r>
              <a:rPr lang="en-IE" b="1" i="1" dirty="0">
                <a:solidFill>
                  <a:srgbClr val="FF0000"/>
                </a:solidFill>
              </a:rPr>
              <a:t>One Ampere</a:t>
            </a:r>
            <a:r>
              <a:rPr lang="en-IE" i="1" dirty="0">
                <a:solidFill>
                  <a:srgbClr val="FF0000"/>
                </a:solidFill>
              </a:rPr>
              <a:t> is one Coulomb per second.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96BFF19-8BFF-8A4C-99D3-F5D424A5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DEED853-3451-6A41-A2C4-08710D296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095065"/>
              </p:ext>
            </p:extLst>
          </p:nvPr>
        </p:nvGraphicFramePr>
        <p:xfrm>
          <a:off x="3949700" y="3556000"/>
          <a:ext cx="109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r:id="rId5" imgW="952500" imgH="508000" progId="Equation.DSMT4">
                  <p:embed/>
                </p:oleObj>
              </mc:Choice>
              <mc:Fallback>
                <p:oleObj r:id="rId5" imgW="952500" imgH="508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DB84C24-2232-3E42-995B-4618CB21D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556000"/>
                        <a:ext cx="1092200" cy="7239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74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Power: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Electrical Power is defined as the rate of energy expenditure.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IE" i="1" dirty="0"/>
              <a:t> 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The units of power are Joules/sec (J/s) or the Watt (W).</a:t>
            </a:r>
            <a:endParaRPr lang="en-GB" dirty="0"/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F4FACACF-8CE8-954C-9BCA-E14289A3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0DF6108-F6B4-3A4B-942A-AEC3B52E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5878421-6E6A-F24D-A4CA-63B9CBEE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A594A4E-971C-9C43-88B5-BFB298A1B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832632"/>
              </p:ext>
            </p:extLst>
          </p:nvPr>
        </p:nvGraphicFramePr>
        <p:xfrm>
          <a:off x="3681454" y="4142205"/>
          <a:ext cx="1257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r:id="rId5" imgW="876300" imgH="393700" progId="Equation.3">
                  <p:embed/>
                </p:oleObj>
              </mc:Choice>
              <mc:Fallback>
                <p:oleObj r:id="rId5" imgW="8763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54" y="4142205"/>
                        <a:ext cx="1257300" cy="6731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49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A.C. Vs D.C: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</a:rPr>
              <a:t>AC and DC refer to alternating current and direct current respectively.</a:t>
            </a: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With DC, current flows with a constant amplitude from the anode to the cathode. The voltage between the anode and the cathode is constant. Batteries give DC.</a:t>
            </a: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With AC the current alternates i.e. moves backwards and forward in a periodic fashion. The applied voltage alternates positive/negative to achieve this. The mains is AC.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F4FACACF-8CE8-954C-9BCA-E14289A3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0DF6108-F6B4-3A4B-942A-AEC3B52E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5878421-6E6A-F24D-A4CA-63B9CBEE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A.C. Vs DC: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 alternating voltage or current would look like this on an </a:t>
            </a:r>
            <a:r>
              <a:rPr lang="en-US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oscilliscope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: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Let’s say the peak voltage is 5V and the frequency is 50Hz. We assume the phase shift is zero unless otherwise specified. Then:</a:t>
            </a:r>
            <a:endParaRPr lang="en-GB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F4FACACF-8CE8-954C-9BCA-E14289A3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0DF6108-F6B4-3A4B-942A-AEC3B52E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05878421-6E6A-F24D-A4CA-63B9CBEE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scan">
            <a:extLst>
              <a:ext uri="{FF2B5EF4-FFF2-40B4-BE49-F238E27FC236}">
                <a16:creationId xmlns:a16="http://schemas.microsoft.com/office/drawing/2014/main" id="{B6EE0A01-9E6D-354B-BF06-0141064F901B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51" y="2027079"/>
            <a:ext cx="3957637" cy="25498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B45B4FE8-CFD2-1B4F-B9F7-92343BAE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C99288-F768-2F49-AF4D-9BC898DDF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44251"/>
              </p:ext>
            </p:extLst>
          </p:nvPr>
        </p:nvGraphicFramePr>
        <p:xfrm>
          <a:off x="3241969" y="5851842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r:id="rId6" imgW="1689100" imgH="254000" progId="Equation.DSMT4">
                  <p:embed/>
                </p:oleObj>
              </mc:Choice>
              <mc:Fallback>
                <p:oleObj r:id="rId6" imgW="16891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969" y="5851842"/>
                        <a:ext cx="2133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66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Power: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Then: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Hence: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67DF0A-884E-6049-A2A2-2B5E59D53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73112"/>
              </p:ext>
            </p:extLst>
          </p:nvPr>
        </p:nvGraphicFramePr>
        <p:xfrm>
          <a:off x="4807047" y="2068485"/>
          <a:ext cx="1314452" cy="59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r:id="rId5" imgW="838200" imgH="419100" progId="Equation.3">
                  <p:embed/>
                </p:oleObj>
              </mc:Choice>
              <mc:Fallback>
                <p:oleObj r:id="rId5" imgW="838200" imgH="41910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B0C51CB3-8169-6645-903B-A81D5F27A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047" y="2068485"/>
                        <a:ext cx="1314452" cy="597478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95A17B-C797-DB4F-B287-116EA9520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126036"/>
              </p:ext>
            </p:extLst>
          </p:nvPr>
        </p:nvGraphicFramePr>
        <p:xfrm>
          <a:off x="2102532" y="2042508"/>
          <a:ext cx="1145121" cy="62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r:id="rId7" imgW="749300" imgH="393700" progId="Equation.3">
                  <p:embed/>
                </p:oleObj>
              </mc:Choice>
              <mc:Fallback>
                <p:oleObj r:id="rId7" imgW="749300" imgH="3937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BB75D07-79BE-D44C-B2CE-2C761D565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532" y="2042508"/>
                        <a:ext cx="1145121" cy="62345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99239B4-E963-4740-8213-9378AE68C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726534"/>
              </p:ext>
            </p:extLst>
          </p:nvPr>
        </p:nvGraphicFramePr>
        <p:xfrm>
          <a:off x="2488759" y="3768918"/>
          <a:ext cx="3517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r:id="rId9" imgW="2120900" imgH="1066800" progId="Equation.DSMT4">
                  <p:embed/>
                </p:oleObj>
              </mc:Choice>
              <mc:Fallback>
                <p:oleObj r:id="rId9" imgW="2120900" imgH="106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759" y="3768918"/>
                        <a:ext cx="3517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999ADE7-FA14-814D-9CBD-3516514BE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19480"/>
              </p:ext>
            </p:extLst>
          </p:nvPr>
        </p:nvGraphicFramePr>
        <p:xfrm>
          <a:off x="2886324" y="566278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" r:id="rId11" imgW="1155700" imgH="254000" progId="Equation.DSMT4">
                  <p:embed/>
                </p:oleObj>
              </mc:Choice>
              <mc:Fallback>
                <p:oleObj r:id="rId11" imgW="11557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324" y="5662780"/>
                        <a:ext cx="1828800" cy="4572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71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Power: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The instantaneous dc power equals the average dc power.</a:t>
            </a:r>
            <a:endParaRPr lang="en-GB" dirty="0"/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26854EB-470B-D441-A0FB-DADAE40F7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32393"/>
              </p:ext>
            </p:extLst>
          </p:nvPr>
        </p:nvGraphicFramePr>
        <p:xfrm>
          <a:off x="3662678" y="2989560"/>
          <a:ext cx="1336529" cy="47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r:id="rId5" imgW="584200" imgH="203200" progId="Equation.DSMT4">
                  <p:embed/>
                </p:oleObj>
              </mc:Choice>
              <mc:Fallback>
                <p:oleObj r:id="rId5" imgW="5842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678" y="2989560"/>
                        <a:ext cx="1336529" cy="471716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5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Power: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Let     be the </a:t>
            </a:r>
            <a:r>
              <a:rPr lang="en-IE" u="sng" dirty="0"/>
              <a:t>average</a:t>
            </a:r>
            <a:r>
              <a:rPr lang="en-IE" dirty="0"/>
              <a:t> ac power over an interval.</a:t>
            </a:r>
            <a:r>
              <a:rPr lang="en-GB" dirty="0"/>
              <a:t> </a:t>
            </a: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en-IE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dirty="0"/>
              <a:t>then: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4417604-7AB6-D846-BF15-018C897A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FAAFA6C-73D6-A04B-B4C0-700698755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599570"/>
              </p:ext>
            </p:extLst>
          </p:nvPr>
        </p:nvGraphicFramePr>
        <p:xfrm>
          <a:off x="1027569" y="1907176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r:id="rId5" imgW="317500" imgH="279400" progId="Equation.DSMT4">
                  <p:embed/>
                </p:oleObj>
              </mc:Choice>
              <mc:Fallback>
                <p:oleObj r:id="rId5" imgW="3175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69" y="1907176"/>
                        <a:ext cx="368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>
            <a:extLst>
              <a:ext uri="{FF2B5EF4-FFF2-40B4-BE49-F238E27FC236}">
                <a16:creationId xmlns:a16="http://schemas.microsoft.com/office/drawing/2014/main" id="{E337EAC8-EA0E-F74C-9CEE-40AEDDBD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94E116A-962F-6949-A4CD-CBFBEA0DE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92300"/>
              </p:ext>
            </p:extLst>
          </p:nvPr>
        </p:nvGraphicFramePr>
        <p:xfrm>
          <a:off x="1326201" y="3157583"/>
          <a:ext cx="173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r:id="rId7" imgW="914400" imgH="203200" progId="Equation.3">
                  <p:embed/>
                </p:oleObj>
              </mc:Choice>
              <mc:Fallback>
                <p:oleObj r:id="rId7" imgW="9144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01" y="3157583"/>
                        <a:ext cx="1739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>
            <a:extLst>
              <a:ext uri="{FF2B5EF4-FFF2-40B4-BE49-F238E27FC236}">
                <a16:creationId xmlns:a16="http://schemas.microsoft.com/office/drawing/2014/main" id="{1F7D9065-A0E0-8D4B-88AF-D6879CD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07D8685-7904-1947-8C17-6E5AB0B0E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67916"/>
              </p:ext>
            </p:extLst>
          </p:nvPr>
        </p:nvGraphicFramePr>
        <p:xfrm>
          <a:off x="2725783" y="3824524"/>
          <a:ext cx="254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r:id="rId9" imgW="1689100" imgH="508000" progId="Equation.DSMT4">
                  <p:embed/>
                </p:oleObj>
              </mc:Choice>
              <mc:Fallback>
                <p:oleObj r:id="rId9" imgW="16891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83" y="3824524"/>
                        <a:ext cx="2540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1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RMS Voltages and Currents: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By definition, the root mean square (</a:t>
            </a:r>
            <a:r>
              <a:rPr lang="en-IE" dirty="0" err="1"/>
              <a:t>rms</a:t>
            </a:r>
            <a:r>
              <a:rPr lang="en-IE" dirty="0"/>
              <a:t>) value of a periodic (with period T) time variant function y(t) is:</a:t>
            </a:r>
            <a:endParaRPr lang="en-GB" dirty="0"/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Hence: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and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6470A6-11D0-934A-B3C7-51161D09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7F7390-CFE1-B746-BCB4-A737EC031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31281"/>
              </p:ext>
            </p:extLst>
          </p:nvPr>
        </p:nvGraphicFramePr>
        <p:xfrm>
          <a:off x="3169920" y="2586445"/>
          <a:ext cx="2124891" cy="9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r:id="rId5" imgW="1638300" imgH="660400" progId="Equation.3">
                  <p:embed/>
                </p:oleObj>
              </mc:Choice>
              <mc:Fallback>
                <p:oleObj r:id="rId5" imgW="16383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0" y="2586445"/>
                        <a:ext cx="2124891" cy="97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F6047E34-5D6E-6E4C-A48B-63FC9410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27F1B35-BCC4-214D-BE7C-C551F9C4C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08791"/>
              </p:ext>
            </p:extLst>
          </p:nvPr>
        </p:nvGraphicFramePr>
        <p:xfrm>
          <a:off x="1750422" y="4187048"/>
          <a:ext cx="2143355" cy="8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r:id="rId7" imgW="1574800" imgH="660400" progId="Equation.3">
                  <p:embed/>
                </p:oleObj>
              </mc:Choice>
              <mc:Fallback>
                <p:oleObj r:id="rId7" imgW="15748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422" y="4187048"/>
                        <a:ext cx="2143355" cy="88592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FF4470DF-0F40-024F-A50A-C1B7D6FF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463F922-01B4-6B46-808D-C1CD165C2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96465"/>
              </p:ext>
            </p:extLst>
          </p:nvPr>
        </p:nvGraphicFramePr>
        <p:xfrm>
          <a:off x="5434148" y="4184692"/>
          <a:ext cx="2150033" cy="88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" r:id="rId9" imgW="1612900" imgH="660400" progId="Equation.3">
                  <p:embed/>
                </p:oleObj>
              </mc:Choice>
              <mc:Fallback>
                <p:oleObj r:id="rId9" imgW="16129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148" y="4184692"/>
                        <a:ext cx="2150033" cy="888276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>
            <a:extLst>
              <a:ext uri="{FF2B5EF4-FFF2-40B4-BE49-F238E27FC236}">
                <a16:creationId xmlns:a16="http://schemas.microsoft.com/office/drawing/2014/main" id="{0D1672F9-6C46-8B40-AE4B-EFA79068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41C0DF5-91F3-FC4C-B04B-C73EE7F5A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82765"/>
              </p:ext>
            </p:extLst>
          </p:nvPr>
        </p:nvGraphicFramePr>
        <p:xfrm>
          <a:off x="3651249" y="5701546"/>
          <a:ext cx="199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r:id="rId11" imgW="1028700" imgH="317500" progId="Equation.3">
                  <p:embed/>
                </p:oleObj>
              </mc:Choice>
              <mc:Fallback>
                <p:oleObj r:id="rId11" imgW="10287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49" y="5701546"/>
                        <a:ext cx="1993900" cy="6350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1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3E7338-7342-4403-8E8F-882F3F0A9736}"/>
              </a:ext>
            </a:extLst>
          </p:cNvPr>
          <p:cNvSpPr/>
          <p:nvPr/>
        </p:nvSpPr>
        <p:spPr>
          <a:xfrm>
            <a:off x="1339985" y="1256622"/>
            <a:ext cx="646403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26"/>
              </a:spcBef>
            </a:pPr>
            <a:r>
              <a:rPr lang="en-IE" b="1" dirty="0">
                <a:latin typeface="Arial Narrow" panose="020B0606020202030204" pitchFamily="34" charset="0"/>
                <a:ea typeface="Batang" panose="020B0503020000020004" pitchFamily="18" charset="-127"/>
              </a:rPr>
              <a:t>Student Online Teaching Advice Notice</a:t>
            </a:r>
            <a:endParaRPr lang="en-GB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GB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The materials and content presented within this session are intended solely for use in a context of teaching and learning at Trinity.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Any session recorded for subsequent review is made available solely for the purpose of enhancing student learning.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Students should not edit or modify the recording in any way, nor disseminate it for use outside of a context of teaching and learning at Trinity.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Please be mindful of your physical environment and conscious of what may be captured by the device camera and microphone during videoconferencing calls.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Recorded materials will be handled in compliance with Trinity’s statutory duties under the Universities Act, 1997 and in accordance with the University’s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policies and</a:t>
            </a: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procedures</a:t>
            </a: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225"/>
              </a:spcBef>
              <a:spcAft>
                <a:spcPts val="225"/>
              </a:spcAft>
            </a:pPr>
            <a:r>
              <a:rPr lang="en-GB" sz="1275" b="1" dirty="0">
                <a:latin typeface="Arial Narrow" panose="020B0606020202030204" pitchFamily="34" charset="0"/>
                <a:ea typeface="Batang" panose="020B0503020000020004" pitchFamily="18" charset="-127"/>
              </a:rPr>
              <a:t>Further information on data protection and best practice when using videoconferencing software is available at </a:t>
            </a:r>
            <a:r>
              <a:rPr lang="en-GB" sz="1275" b="1" u="sng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https://www.tcd.ie/info_compliance/data-protection/</a:t>
            </a:r>
            <a:r>
              <a:rPr lang="en-GB" sz="1275" b="1" dirty="0">
                <a:solidFill>
                  <a:srgbClr val="0000FF"/>
                </a:solidFill>
                <a:latin typeface="Arial Narrow" panose="020B0606020202030204" pitchFamily="34" charset="0"/>
                <a:ea typeface="Batang" panose="020B0503020000020004" pitchFamily="18" charset="-127"/>
              </a:rPr>
              <a:t>.</a:t>
            </a:r>
            <a:endParaRPr lang="en-IE" sz="1275" b="1" dirty="0">
              <a:latin typeface="Arial Narrow" panose="020B0606020202030204" pitchFamily="34" charset="0"/>
              <a:ea typeface="Batang" panose="020B0503020000020004" pitchFamily="18" charset="-127"/>
            </a:endParaRPr>
          </a:p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GB" sz="1275" dirty="0">
                <a:latin typeface="Arial Narrow" panose="020B0606020202030204" pitchFamily="34" charset="0"/>
                <a:ea typeface="Batang" panose="020B0503020000020004" pitchFamily="18" charset="-127"/>
              </a:rPr>
              <a:t>© Trinity College Dublin 2020</a:t>
            </a:r>
            <a:endParaRPr lang="en-IE" sz="1275" dirty="0">
              <a:latin typeface="Arial Narrow" panose="020B0606020202030204" pitchFamily="34" charset="0"/>
              <a:ea typeface="Batang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45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RMS Voltages and Currents: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There is an important relationship between the peak values of sinusoidal currents and voltages and their </a:t>
            </a:r>
            <a:r>
              <a:rPr lang="en-IE" dirty="0" err="1"/>
              <a:t>rms</a:t>
            </a:r>
            <a:r>
              <a:rPr lang="en-IE" dirty="0"/>
              <a:t> values. To see this consider:</a:t>
            </a:r>
            <a:endParaRPr lang="en-GB" dirty="0"/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EB3D7F-791F-E64A-82C9-7FF8EF1C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BACA2E-B58A-D144-9095-19CF5307D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2541"/>
              </p:ext>
            </p:extLst>
          </p:nvPr>
        </p:nvGraphicFramePr>
        <p:xfrm>
          <a:off x="2360023" y="2647405"/>
          <a:ext cx="53975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r:id="rId5" imgW="3886200" imgH="2273300" progId="Equation.3">
                  <p:embed/>
                </p:oleObj>
              </mc:Choice>
              <mc:Fallback>
                <p:oleObj r:id="rId5" imgW="3886200" imgH="227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23" y="2647405"/>
                        <a:ext cx="5397500" cy="340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49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RMS Voltages and Currents: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Hence:</a:t>
            </a: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And:</a:t>
            </a: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275B9F-97FB-7B4C-AB5A-5C5ED558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21E354-2977-D14E-9E99-166F6C970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80618"/>
              </p:ext>
            </p:extLst>
          </p:nvPr>
        </p:nvGraphicFramePr>
        <p:xfrm>
          <a:off x="3709851" y="2311400"/>
          <a:ext cx="1422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r:id="rId5" imgW="812800" imgH="609600" progId="Equation.3">
                  <p:embed/>
                </p:oleObj>
              </mc:Choice>
              <mc:Fallback>
                <p:oleObj r:id="rId5" imgW="8128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851" y="2311400"/>
                        <a:ext cx="1422400" cy="11176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D53FC7F7-2493-AF45-8EF4-86ACA96A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1BB83B-92C5-7740-B912-AD6DC2249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069246"/>
              </p:ext>
            </p:extLst>
          </p:nvPr>
        </p:nvGraphicFramePr>
        <p:xfrm>
          <a:off x="3709852" y="4754880"/>
          <a:ext cx="1455574" cy="117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r:id="rId7" imgW="812800" imgH="609600" progId="Equation.3">
                  <p:embed/>
                </p:oleObj>
              </mc:Choice>
              <mc:Fallback>
                <p:oleObj r:id="rId7" imgW="8128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852" y="4754880"/>
                        <a:ext cx="1455574" cy="1175656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9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RMS Voltages and Currents: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AC currents and voltages are often expressed in terms of their </a:t>
            </a:r>
            <a:r>
              <a:rPr lang="en-IE" dirty="0" err="1"/>
              <a:t>rms</a:t>
            </a:r>
            <a:r>
              <a:rPr lang="en-IE" dirty="0"/>
              <a:t> values. Take for example the mains voltage which is 230V. It is implicit that this is an </a:t>
            </a:r>
            <a:r>
              <a:rPr lang="en-IE" dirty="0" err="1"/>
              <a:t>rms</a:t>
            </a:r>
            <a:r>
              <a:rPr lang="en-IE" dirty="0"/>
              <a:t> value since we know the mains is not dc. The frequency of the mains is 50Hz. Hence the mathematical expression for the mains voltage is:</a:t>
            </a:r>
            <a:endParaRPr lang="en-GB" dirty="0"/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So the peak voltage for the mains is about 325V.</a:t>
            </a:r>
            <a:endParaRPr lang="en-GB" dirty="0"/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275B9F-97FB-7B4C-AB5A-5C5ED558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3FC7F7-2493-AF45-8EF4-86ACA96A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A885A59-F6D4-BF4E-98B8-566A3BE08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E13EA9B-3BD7-184E-9AD8-9E482E225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86343"/>
              </p:ext>
            </p:extLst>
          </p:nvPr>
        </p:nvGraphicFramePr>
        <p:xfrm>
          <a:off x="2813049" y="3770812"/>
          <a:ext cx="3670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r:id="rId5" imgW="2413000" imgH="355600" progId="Equation.3">
                  <p:embed/>
                </p:oleObj>
              </mc:Choice>
              <mc:Fallback>
                <p:oleObj r:id="rId5" imgW="2413000" imgH="35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49" y="3770812"/>
                        <a:ext cx="3670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09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RMS Voltages and Currents: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/>
              <a:t>Example:</a:t>
            </a:r>
            <a:endParaRPr lang="en-GB" dirty="0"/>
          </a:p>
          <a:p>
            <a:pPr marL="45720" indent="0">
              <a:buNone/>
            </a:pPr>
            <a:r>
              <a:rPr lang="en-IE" dirty="0"/>
              <a:t> A 120V dc source delivers 3.6W to a load. Determine the peak value of the applied current and voltage of an ac source delivering the same power to the load.</a:t>
            </a:r>
            <a:endParaRPr lang="en-GB" dirty="0"/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FB225-4082-4244-89F0-70DC785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5D8300C-B169-BF43-B4AA-9FAF46F2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EB100-90BE-204E-86D5-3D98B7420FAE}"/>
              </a:ext>
            </a:extLst>
          </p:cNvPr>
          <p:cNvSpPr txBox="1"/>
          <p:nvPr/>
        </p:nvSpPr>
        <p:spPr>
          <a:xfrm>
            <a:off x="842838" y="543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3C5C096-2AF0-C040-BDB1-60CD5FC37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01F258B-404E-CD4E-93EC-0ABF4715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275B9F-97FB-7B4C-AB5A-5C5ED558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3FC7F7-2493-AF45-8EF4-86ACA96A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0435BF3-61BC-CA45-AD7C-0F31B8A5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8134905-C339-6049-9FCD-1AE68A696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88244"/>
              </p:ext>
            </p:extLst>
          </p:nvPr>
        </p:nvGraphicFramePr>
        <p:xfrm>
          <a:off x="3013166" y="3429000"/>
          <a:ext cx="3632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r:id="rId5" imgW="2438400" imgH="1549400" progId="Equation.3">
                  <p:embed/>
                </p:oleObj>
              </mc:Choice>
              <mc:Fallback>
                <p:oleObj r:id="rId5" imgW="2438400" imgH="154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6" y="3429000"/>
                        <a:ext cx="36322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80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4083" y="101600"/>
            <a:ext cx="8383423" cy="6671128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US" sz="3200" b="1" dirty="0">
                <a:latin typeface="Arial"/>
                <a:cs typeface="Arial"/>
              </a:rPr>
              <a:t>Core Topics</a:t>
            </a:r>
          </a:p>
          <a:p>
            <a:pPr marL="45720" indent="0">
              <a:buNone/>
            </a:pPr>
            <a:endParaRPr lang="en-US" sz="2000" b="1" i="1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) 	Coulomb’s Law</a:t>
            </a:r>
          </a:p>
          <a:p>
            <a:pPr marL="45720" indent="0">
              <a:buNone/>
            </a:pP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	(ii)	Electrical Potential (Voltage)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(iii)	Electrical Current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(iv)	AC Vs DC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(v)	Electrical Power</a:t>
            </a:r>
          </a:p>
          <a:p>
            <a:pPr marL="4572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(vi)	RMS Voltages </a:t>
            </a:r>
            <a:r>
              <a:rPr lang="en-US" sz="2000">
                <a:latin typeface="Arial"/>
                <a:cs typeface="Arial"/>
              </a:rPr>
              <a:t>and Currents</a:t>
            </a: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br>
              <a:rPr lang="en-US" sz="2000" dirty="0">
                <a:latin typeface="Arial"/>
                <a:cs typeface="Arial"/>
              </a:rPr>
            </a:br>
            <a:endParaRPr lang="en-US" sz="2000" dirty="0">
              <a:latin typeface="Arial"/>
              <a:cs typeface="Arial"/>
            </a:endParaRPr>
          </a:p>
          <a:p>
            <a:pPr marL="45720" indent="0">
              <a:buNone/>
            </a:pPr>
            <a:r>
              <a:rPr lang="en-US" sz="2000" dirty="0">
                <a:latin typeface="Arial"/>
                <a:cs typeface="Arial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Coulomb’s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dirty="0"/>
              <a:t>Recall from atomic theory that protons are said to be positively charged and electrons are said to be negatively charged. </a:t>
            </a: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A force of attraction exists between unlike charges and a force of repulsion exists between like charges. This force is given by Coulomb’s Law.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60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Coulomb’s Law:</a:t>
            </a:r>
          </a:p>
          <a:p>
            <a:pPr marL="45720" indent="0">
              <a:buNone/>
            </a:pPr>
            <a:endParaRPr lang="en-US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</a:rPr>
              <a:t>The force between any two point charges is proportional to the product of the charges and inversely proportional to the square of the distance between them.</a:t>
            </a:r>
            <a:endParaRPr lang="en-GB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				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>
            <a:extLst>
              <a:ext uri="{FF2B5EF4-FFF2-40B4-BE49-F238E27FC236}">
                <a16:creationId xmlns:a16="http://schemas.microsoft.com/office/drawing/2014/main" id="{3AE9F097-74BA-D649-8373-AAC830F4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1C8E803-B24C-8D41-9758-B89DAE202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3731078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r:id="rId5" imgW="965200" imgH="393700" progId="Equation.3">
                  <p:embed/>
                </p:oleObj>
              </mc:Choice>
              <mc:Fallback>
                <p:oleObj r:id="rId5" imgW="965200" imgH="39370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1C8E803-B24C-8D41-9758-B89DAE202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731078"/>
                        <a:ext cx="2171700" cy="8890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40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Coulomb’s Law: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Description: scan2">
            <a:extLst>
              <a:ext uri="{FF2B5EF4-FFF2-40B4-BE49-F238E27FC236}">
                <a16:creationId xmlns:a16="http://schemas.microsoft.com/office/drawing/2014/main" id="{7421B738-14BF-2947-B06E-D5CC70E2726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814512"/>
            <a:ext cx="5476875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57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Coulomb’s Law:</a:t>
            </a:r>
          </a:p>
          <a:p>
            <a:pPr marL="4572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i="1" dirty="0">
                <a:latin typeface="Arial" charset="0"/>
                <a:ea typeface="Arial" charset="0"/>
                <a:cs typeface="Arial" charset="0"/>
              </a:rPr>
              <a:t>Example:</a:t>
            </a:r>
          </a:p>
          <a:p>
            <a:pPr marL="45720" indent="0">
              <a:buNone/>
            </a:pPr>
            <a:r>
              <a:rPr lang="en-IE" dirty="0"/>
              <a:t>Calculate the magnitude of the force in air between two point charges of 4nC each if the distance between them is 5mm.</a:t>
            </a:r>
            <a:endParaRPr lang="en-GB" dirty="0"/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				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IE" dirty="0"/>
              <a:t>Note: If multiple charges exist, the force on any one charge equals the </a:t>
            </a:r>
            <a:r>
              <a:rPr lang="en-IE" u="sng" dirty="0"/>
              <a:t>vector sum</a:t>
            </a:r>
            <a:r>
              <a:rPr lang="en-IE" dirty="0"/>
              <a:t> of the forces exerted on it by the other charges. </a:t>
            </a:r>
            <a:endParaRPr lang="en-GB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5">
            <a:extLst>
              <a:ext uri="{FF2B5EF4-FFF2-40B4-BE49-F238E27FC236}">
                <a16:creationId xmlns:a16="http://schemas.microsoft.com/office/drawing/2014/main" id="{0B3F0969-75F1-1F49-8DAB-D32101C6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789CE52-D193-5C4B-95B1-AB9E1265E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93185"/>
              </p:ext>
            </p:extLst>
          </p:nvPr>
        </p:nvGraphicFramePr>
        <p:xfrm>
          <a:off x="1665515" y="2849336"/>
          <a:ext cx="5422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r:id="rId5" imgW="3187700" imgH="635000" progId="Equation.DSMT4">
                  <p:embed/>
                </p:oleObj>
              </mc:Choice>
              <mc:Fallback>
                <p:oleObj r:id="rId5" imgW="3187700" imgH="635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515" y="2849336"/>
                        <a:ext cx="54229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4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Electrical Potential (Voltage):</a:t>
            </a: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IE" dirty="0"/>
          </a:p>
          <a:p>
            <a:pPr marL="45720" indent="0">
              <a:buNone/>
            </a:pPr>
            <a:r>
              <a:rPr lang="en-IE" dirty="0"/>
              <a:t>When wind blows from one point to another we say there is a pressure difference between these two points.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Likewise, when water flows from one point to another, we say there is a pressure difference or a difference in height as the case may be.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IE" dirty="0"/>
              <a:t>All of the above result phenomena result from a difference in the </a:t>
            </a:r>
            <a:r>
              <a:rPr lang="en-IE" u="sng" dirty="0"/>
              <a:t>potential energy</a:t>
            </a:r>
            <a:r>
              <a:rPr lang="en-IE" dirty="0"/>
              <a:t> of that quantity between the two points.</a:t>
            </a:r>
            <a:endParaRPr lang="en-GB" dirty="0"/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50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6488" y="7658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b="1" i="1" dirty="0">
              <a:latin typeface="Arial"/>
              <a:ea typeface="Arial" charset="0"/>
              <a:cs typeface="Arial"/>
            </a:endParaRPr>
          </a:p>
          <a:p>
            <a:pPr marL="45720" indent="0">
              <a:buNone/>
            </a:pPr>
            <a:r>
              <a:rPr lang="en-US" b="1" i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Electrical Potential (Voltage):</a:t>
            </a:r>
          </a:p>
          <a:p>
            <a:pPr marL="45720" indent="0">
              <a:buNone/>
            </a:pPr>
            <a:endParaRPr lang="en-US" b="1" i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IE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Energy (or Stored Energy) is the energy of a body due to its state or position. 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e.g. a rock at the edge of a cliff, a wound up clock, etc.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When charge flows from one point to another we say there is an electrical </a:t>
            </a:r>
            <a:r>
              <a:rPr lang="en-IE" u="sng" dirty="0">
                <a:latin typeface="Arial" panose="020B0604020202020204" pitchFamily="34" charset="0"/>
                <a:cs typeface="Arial" panose="020B0604020202020204" pitchFamily="34" charset="0"/>
              </a:rPr>
              <a:t>potential (energy) difference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 between these two points.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b="1" i="1" dirty="0">
              <a:latin typeface="Arial" charset="0"/>
              <a:ea typeface="Arial" charset="0"/>
              <a:cs typeface="Arial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33020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152400" imgH="254000" progId="Equation.3">
                  <p:embed/>
                </p:oleObj>
              </mc:Choice>
              <mc:Fallback>
                <p:oleObj name="Equation" r:id="rId3" imgW="152400" imgH="254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020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24922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10507</TotalTime>
  <Words>1102</Words>
  <Application>Microsoft Office PowerPoint</Application>
  <PresentationFormat>On-screen Show (4:3)</PresentationFormat>
  <Paragraphs>248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Calibri</vt:lpstr>
      <vt:lpstr>Georgia</vt:lpstr>
      <vt:lpstr>Minion Pro</vt:lpstr>
      <vt:lpstr>Trebuchet MS</vt:lpstr>
      <vt:lpstr>Slipstream</vt:lpstr>
      <vt:lpstr>Equation</vt:lpstr>
      <vt:lpstr>Equation.3</vt:lpstr>
      <vt:lpstr>Equation.DSMT4</vt:lpstr>
      <vt:lpstr>Section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Dorota Blaszczak</cp:lastModifiedBy>
  <cp:revision>271</cp:revision>
  <dcterms:created xsi:type="dcterms:W3CDTF">2016-01-06T15:48:15Z</dcterms:created>
  <dcterms:modified xsi:type="dcterms:W3CDTF">2020-10-04T17:12:41Z</dcterms:modified>
</cp:coreProperties>
</file>