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57" r:id="rId3"/>
    <p:sldId id="299" r:id="rId4"/>
    <p:sldId id="259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24" r:id="rId28"/>
    <p:sldId id="314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1"/>
    <p:restoredTop sz="86656"/>
  </p:normalViewPr>
  <p:slideViewPr>
    <p:cSldViewPr snapToGrid="0" snapToObjects="1">
      <p:cViewPr varScale="1">
        <p:scale>
          <a:sx n="185" d="100"/>
          <a:sy n="185" d="100"/>
        </p:scale>
        <p:origin x="16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.emf"/><Relationship Id="rId4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jpeg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4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gi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The Resistor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Section IV</a:t>
            </a: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Resistors Connected in Series: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107">
            <a:extLst>
              <a:ext uri="{FF2B5EF4-FFF2-40B4-BE49-F238E27FC236}">
                <a16:creationId xmlns:a16="http://schemas.microsoft.com/office/drawing/2014/main" id="{0DAC06D3-1040-E547-92B5-7892C03C4BDB}"/>
              </a:ext>
            </a:extLst>
          </p:cNvPr>
          <p:cNvGrpSpPr/>
          <p:nvPr/>
        </p:nvGrpSpPr>
        <p:grpSpPr>
          <a:xfrm>
            <a:off x="1828800" y="2419184"/>
            <a:ext cx="5486400" cy="3291840"/>
            <a:chOff x="0" y="0"/>
            <a:chExt cx="5486400" cy="329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A2C2B-77C7-A246-AA43-DA39B0B2B574}"/>
                </a:ext>
              </a:extLst>
            </p:cNvPr>
            <p:cNvSpPr/>
            <p:nvPr/>
          </p:nvSpPr>
          <p:spPr>
            <a:xfrm>
              <a:off x="0" y="0"/>
              <a:ext cx="5486400" cy="329184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46">
              <a:extLst>
                <a:ext uri="{FF2B5EF4-FFF2-40B4-BE49-F238E27FC236}">
                  <a16:creationId xmlns:a16="http://schemas.microsoft.com/office/drawing/2014/main" id="{EE7B0607-943C-864A-826C-31ACA9F41D6D}"/>
                </a:ext>
              </a:extLst>
            </p:cNvPr>
            <p:cNvCxnSpPr/>
            <p:nvPr/>
          </p:nvCxnSpPr>
          <p:spPr bwMode="auto">
            <a:xfrm>
              <a:off x="219456" y="539496"/>
              <a:ext cx="4076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47">
              <a:extLst>
                <a:ext uri="{FF2B5EF4-FFF2-40B4-BE49-F238E27FC236}">
                  <a16:creationId xmlns:a16="http://schemas.microsoft.com/office/drawing/2014/main" id="{38DE9D97-558E-BB4E-9EE1-ED204777F6E6}"/>
                </a:ext>
              </a:extLst>
            </p:cNvPr>
            <p:cNvCxnSpPr/>
            <p:nvPr/>
          </p:nvCxnSpPr>
          <p:spPr bwMode="auto">
            <a:xfrm>
              <a:off x="4305300" y="549402"/>
              <a:ext cx="762" cy="1685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48">
              <a:extLst>
                <a:ext uri="{FF2B5EF4-FFF2-40B4-BE49-F238E27FC236}">
                  <a16:creationId xmlns:a16="http://schemas.microsoft.com/office/drawing/2014/main" id="{31276159-BA5F-DD4A-BFBE-D73BD4AC4E69}"/>
                </a:ext>
              </a:extLst>
            </p:cNvPr>
            <p:cNvCxnSpPr/>
            <p:nvPr/>
          </p:nvCxnSpPr>
          <p:spPr bwMode="auto">
            <a:xfrm>
              <a:off x="238506" y="2222754"/>
              <a:ext cx="4076700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12E285-9349-5546-A4F2-AD5E177D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006" y="2098548"/>
              <a:ext cx="1094994" cy="2476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E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A61992-EFDC-B042-AE69-A58EA2A08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0" y="393954"/>
              <a:ext cx="1248156" cy="2857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E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51">
              <a:extLst>
                <a:ext uri="{FF2B5EF4-FFF2-40B4-BE49-F238E27FC236}">
                  <a16:creationId xmlns:a16="http://schemas.microsoft.com/office/drawing/2014/main" id="{D5B7BCBF-98B1-7B47-B207-683FEF5B3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856" y="1107948"/>
              <a:ext cx="381000" cy="65760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D611CC-B7EE-7844-A04C-F7EBCD2A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70154"/>
              <a:ext cx="90678" cy="9525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F82BAE-E060-7C43-96AC-3CBEFCD5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2193798"/>
              <a:ext cx="90678" cy="762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1BFA8B00-AA97-BC4D-83D2-95C0A1635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712" y="60198"/>
              <a:ext cx="742188" cy="314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8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8FBBF0B4-981E-E44D-AE38-F52490E58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956" y="2498598"/>
              <a:ext cx="809244" cy="314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8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ED5DA1BD-260B-A041-B21C-239F57F1D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956" y="1241298"/>
              <a:ext cx="771144" cy="314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8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57">
              <a:extLst>
                <a:ext uri="{FF2B5EF4-FFF2-40B4-BE49-F238E27FC236}">
                  <a16:creationId xmlns:a16="http://schemas.microsoft.com/office/drawing/2014/main" id="{AB80F21C-672F-4F47-A935-3094CB1B45F2}"/>
                </a:ext>
              </a:extLst>
            </p:cNvPr>
            <p:cNvCxnSpPr/>
            <p:nvPr/>
          </p:nvCxnSpPr>
          <p:spPr bwMode="auto">
            <a:xfrm>
              <a:off x="3314700" y="685800"/>
              <a:ext cx="457200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Text Box 58">
              <a:extLst>
                <a:ext uri="{FF2B5EF4-FFF2-40B4-BE49-F238E27FC236}">
                  <a16:creationId xmlns:a16="http://schemas.microsoft.com/office/drawing/2014/main" id="{B055134F-A97F-B84D-8639-42DFA176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700" y="800100"/>
              <a:ext cx="5715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Line 59">
              <a:extLst>
                <a:ext uri="{FF2B5EF4-FFF2-40B4-BE49-F238E27FC236}">
                  <a16:creationId xmlns:a16="http://schemas.microsoft.com/office/drawing/2014/main" id="{3A13B69B-34AE-424E-A9B2-3DEF86199A66}"/>
                </a:ext>
              </a:extLst>
            </p:cNvPr>
            <p:cNvCxnSpPr/>
            <p:nvPr/>
          </p:nvCxnSpPr>
          <p:spPr bwMode="auto">
            <a:xfrm flipH="1">
              <a:off x="1337310" y="215646"/>
              <a:ext cx="287274" cy="143256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Line 60">
              <a:extLst>
                <a:ext uri="{FF2B5EF4-FFF2-40B4-BE49-F238E27FC236}">
                  <a16:creationId xmlns:a16="http://schemas.microsoft.com/office/drawing/2014/main" id="{2E533D44-6C64-9142-9587-DD3380E365D0}"/>
                </a:ext>
              </a:extLst>
            </p:cNvPr>
            <p:cNvCxnSpPr/>
            <p:nvPr/>
          </p:nvCxnSpPr>
          <p:spPr bwMode="auto">
            <a:xfrm>
              <a:off x="2772156" y="215646"/>
              <a:ext cx="215646" cy="143256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Line 61">
              <a:extLst>
                <a:ext uri="{FF2B5EF4-FFF2-40B4-BE49-F238E27FC236}">
                  <a16:creationId xmlns:a16="http://schemas.microsoft.com/office/drawing/2014/main" id="{26439C55-A872-5C44-BCCD-F04BD8633AD8}"/>
                </a:ext>
              </a:extLst>
            </p:cNvPr>
            <p:cNvCxnSpPr/>
            <p:nvPr/>
          </p:nvCxnSpPr>
          <p:spPr bwMode="auto">
            <a:xfrm flipV="1">
              <a:off x="2700528" y="2439924"/>
              <a:ext cx="287274" cy="214884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Line 62">
              <a:extLst>
                <a:ext uri="{FF2B5EF4-FFF2-40B4-BE49-F238E27FC236}">
                  <a16:creationId xmlns:a16="http://schemas.microsoft.com/office/drawing/2014/main" id="{179AD07E-0FDA-F444-8765-06AF49059C35}"/>
                </a:ext>
              </a:extLst>
            </p:cNvPr>
            <p:cNvCxnSpPr/>
            <p:nvPr/>
          </p:nvCxnSpPr>
          <p:spPr bwMode="auto">
            <a:xfrm flipH="1" flipV="1">
              <a:off x="1265682" y="2511552"/>
              <a:ext cx="214884" cy="143256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Line 63">
              <a:extLst>
                <a:ext uri="{FF2B5EF4-FFF2-40B4-BE49-F238E27FC236}">
                  <a16:creationId xmlns:a16="http://schemas.microsoft.com/office/drawing/2014/main" id="{F17C6851-A7DA-3447-93BA-DD1701D86856}"/>
                </a:ext>
              </a:extLst>
            </p:cNvPr>
            <p:cNvCxnSpPr/>
            <p:nvPr/>
          </p:nvCxnSpPr>
          <p:spPr bwMode="auto">
            <a:xfrm flipH="1" flipV="1">
              <a:off x="4566666" y="932688"/>
              <a:ext cx="286512" cy="144018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64">
              <a:extLst>
                <a:ext uri="{FF2B5EF4-FFF2-40B4-BE49-F238E27FC236}">
                  <a16:creationId xmlns:a16="http://schemas.microsoft.com/office/drawing/2014/main" id="{B32BCD07-7718-324E-A0F7-B387C8782788}"/>
                </a:ext>
              </a:extLst>
            </p:cNvPr>
            <p:cNvCxnSpPr/>
            <p:nvPr/>
          </p:nvCxnSpPr>
          <p:spPr bwMode="auto">
            <a:xfrm flipH="1">
              <a:off x="4494276" y="1865376"/>
              <a:ext cx="358902" cy="144018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890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By Ohm’s Law: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V</a:t>
            </a:r>
            <a:r>
              <a:rPr lang="en-IE" baseline="-25000" dirty="0"/>
              <a:t>1</a:t>
            </a:r>
            <a:r>
              <a:rPr lang="en-IE" dirty="0"/>
              <a:t>(t) = R</a:t>
            </a:r>
            <a:r>
              <a:rPr lang="en-IE" baseline="-25000" dirty="0"/>
              <a:t>1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V</a:t>
            </a:r>
            <a:r>
              <a:rPr lang="en-IE" baseline="-25000" dirty="0"/>
              <a:t>2</a:t>
            </a:r>
            <a:r>
              <a:rPr lang="en-IE" dirty="0"/>
              <a:t>(t) = R</a:t>
            </a:r>
            <a:r>
              <a:rPr lang="en-IE" baseline="-25000" dirty="0"/>
              <a:t>2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V</a:t>
            </a:r>
            <a:r>
              <a:rPr lang="en-IE" baseline="-25000" dirty="0"/>
              <a:t>3</a:t>
            </a:r>
            <a:r>
              <a:rPr lang="en-IE" dirty="0"/>
              <a:t>(t) = R</a:t>
            </a:r>
            <a:r>
              <a:rPr lang="en-IE" baseline="-25000" dirty="0"/>
              <a:t>3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But: 	   V(t) = V</a:t>
            </a:r>
            <a:r>
              <a:rPr lang="en-IE" baseline="-25000" dirty="0"/>
              <a:t>1</a:t>
            </a:r>
            <a:r>
              <a:rPr lang="en-IE" dirty="0"/>
              <a:t>(t) + V</a:t>
            </a:r>
            <a:r>
              <a:rPr lang="en-IE" baseline="-25000" dirty="0"/>
              <a:t>2</a:t>
            </a:r>
            <a:r>
              <a:rPr lang="en-IE" dirty="0"/>
              <a:t>(t) + V</a:t>
            </a:r>
            <a:r>
              <a:rPr lang="en-IE" baseline="-25000" dirty="0"/>
              <a:t>3</a:t>
            </a:r>
            <a:r>
              <a:rPr lang="en-IE" dirty="0"/>
              <a:t>(t)</a:t>
            </a:r>
            <a:endParaRPr lang="en-GB" dirty="0"/>
          </a:p>
          <a:p>
            <a:endParaRPr lang="en-GB" dirty="0"/>
          </a:p>
          <a:p>
            <a:pPr marL="45720" lvl="0" indent="0">
              <a:buNone/>
            </a:pPr>
            <a:r>
              <a:rPr lang="en-IE" dirty="0"/>
              <a:t>Hence:   V(t) = </a:t>
            </a:r>
            <a:r>
              <a:rPr lang="en-IE" dirty="0" err="1"/>
              <a:t>i</a:t>
            </a:r>
            <a:r>
              <a:rPr lang="en-IE" dirty="0"/>
              <a:t>(t) (R</a:t>
            </a:r>
            <a:r>
              <a:rPr lang="en-IE" baseline="-25000" dirty="0"/>
              <a:t>1</a:t>
            </a:r>
            <a:r>
              <a:rPr lang="en-IE" dirty="0"/>
              <a:t> + R</a:t>
            </a:r>
            <a:r>
              <a:rPr lang="en-IE" baseline="-25000" dirty="0"/>
              <a:t>2 </a:t>
            </a:r>
            <a:r>
              <a:rPr lang="en-IE" dirty="0"/>
              <a:t>+ R</a:t>
            </a:r>
            <a:r>
              <a:rPr lang="en-IE" baseline="-25000" dirty="0"/>
              <a:t>3</a:t>
            </a:r>
            <a:r>
              <a:rPr lang="en-IE" dirty="0"/>
              <a:t>)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9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Hence for ‘n’ resistors in series: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And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83F37704-ACED-7A44-AF98-45BF5B08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B15A04-00E7-5340-83DA-5C725DFC4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61613"/>
              </p:ext>
            </p:extLst>
          </p:nvPr>
        </p:nvGraphicFramePr>
        <p:xfrm>
          <a:off x="2368550" y="2520759"/>
          <a:ext cx="425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r:id="rId5" imgW="2501900" imgH="279400" progId="Equation.DSMT4">
                  <p:embed/>
                </p:oleObj>
              </mc:Choice>
              <mc:Fallback>
                <p:oleObj r:id="rId5" imgW="25019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2520759"/>
                        <a:ext cx="4254500" cy="4953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>
            <a:extLst>
              <a:ext uri="{FF2B5EF4-FFF2-40B4-BE49-F238E27FC236}">
                <a16:creationId xmlns:a16="http://schemas.microsoft.com/office/drawing/2014/main" id="{24A276FE-DB01-5A43-A8C1-78B9CDA2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9AB2F74-CCCC-BB48-BE13-0C809F0A9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74868"/>
              </p:ext>
            </p:extLst>
          </p:nvPr>
        </p:nvGraphicFramePr>
        <p:xfrm>
          <a:off x="3676649" y="4338864"/>
          <a:ext cx="194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r:id="rId7" imgW="1193800" imgH="279400" progId="Equation.DSMT4">
                  <p:embed/>
                </p:oleObj>
              </mc:Choice>
              <mc:Fallback>
                <p:oleObj r:id="rId7" imgW="11938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49" y="4338864"/>
                        <a:ext cx="1943100" cy="5461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8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Resistors connected in parallel: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Canvas 87">
            <a:extLst>
              <a:ext uri="{FF2B5EF4-FFF2-40B4-BE49-F238E27FC236}">
                <a16:creationId xmlns:a16="http://schemas.microsoft.com/office/drawing/2014/main" id="{7A278E3B-19EA-6F4D-AF10-50518E4C5653}"/>
              </a:ext>
            </a:extLst>
          </p:cNvPr>
          <p:cNvGrpSpPr/>
          <p:nvPr/>
        </p:nvGrpSpPr>
        <p:grpSpPr>
          <a:xfrm>
            <a:off x="1837944" y="2414016"/>
            <a:ext cx="5486400" cy="3291840"/>
            <a:chOff x="0" y="0"/>
            <a:chExt cx="5486400" cy="3291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B7784D-DFE3-224E-A82F-33F1CCFB2566}"/>
                </a:ext>
              </a:extLst>
            </p:cNvPr>
            <p:cNvSpPr/>
            <p:nvPr/>
          </p:nvSpPr>
          <p:spPr>
            <a:xfrm>
              <a:off x="0" y="0"/>
              <a:ext cx="5486400" cy="329184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9" name="Line 67">
              <a:extLst>
                <a:ext uri="{FF2B5EF4-FFF2-40B4-BE49-F238E27FC236}">
                  <a16:creationId xmlns:a16="http://schemas.microsoft.com/office/drawing/2014/main" id="{4C0DACA7-035D-1741-A416-67C5D147FA5F}"/>
                </a:ext>
              </a:extLst>
            </p:cNvPr>
            <p:cNvCxnSpPr/>
            <p:nvPr/>
          </p:nvCxnSpPr>
          <p:spPr bwMode="auto">
            <a:xfrm>
              <a:off x="400050" y="513080"/>
              <a:ext cx="4429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68">
              <a:extLst>
                <a:ext uri="{FF2B5EF4-FFF2-40B4-BE49-F238E27FC236}">
                  <a16:creationId xmlns:a16="http://schemas.microsoft.com/office/drawing/2014/main" id="{4F8F8CD1-09F3-474F-8BE8-00113A6869FB}"/>
                </a:ext>
              </a:extLst>
            </p:cNvPr>
            <p:cNvCxnSpPr/>
            <p:nvPr/>
          </p:nvCxnSpPr>
          <p:spPr bwMode="auto">
            <a:xfrm>
              <a:off x="4829810" y="494030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69">
              <a:extLst>
                <a:ext uri="{FF2B5EF4-FFF2-40B4-BE49-F238E27FC236}">
                  <a16:creationId xmlns:a16="http://schemas.microsoft.com/office/drawing/2014/main" id="{135C3AF0-7526-6347-9B1C-FDA63EDE787F}"/>
                </a:ext>
              </a:extLst>
            </p:cNvPr>
            <p:cNvCxnSpPr/>
            <p:nvPr/>
          </p:nvCxnSpPr>
          <p:spPr bwMode="auto">
            <a:xfrm>
              <a:off x="1943735" y="514985"/>
              <a:ext cx="635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70">
              <a:extLst>
                <a:ext uri="{FF2B5EF4-FFF2-40B4-BE49-F238E27FC236}">
                  <a16:creationId xmlns:a16="http://schemas.microsoft.com/office/drawing/2014/main" id="{55D4D408-6124-A940-A098-6FAB86DEC6F3}"/>
                </a:ext>
              </a:extLst>
            </p:cNvPr>
            <p:cNvCxnSpPr/>
            <p:nvPr/>
          </p:nvCxnSpPr>
          <p:spPr bwMode="auto">
            <a:xfrm>
              <a:off x="3543935" y="524510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Line 71">
              <a:extLst>
                <a:ext uri="{FF2B5EF4-FFF2-40B4-BE49-F238E27FC236}">
                  <a16:creationId xmlns:a16="http://schemas.microsoft.com/office/drawing/2014/main" id="{816FA120-1E8B-4343-A78D-2644B8DA14C7}"/>
                </a:ext>
              </a:extLst>
            </p:cNvPr>
            <p:cNvCxnSpPr/>
            <p:nvPr/>
          </p:nvCxnSpPr>
          <p:spPr bwMode="auto">
            <a:xfrm>
              <a:off x="400050" y="2334260"/>
              <a:ext cx="4429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Line 72">
              <a:extLst>
                <a:ext uri="{FF2B5EF4-FFF2-40B4-BE49-F238E27FC236}">
                  <a16:creationId xmlns:a16="http://schemas.microsoft.com/office/drawing/2014/main" id="{6BA489BF-2EA0-E643-B22A-CC258EA96C4F}"/>
                </a:ext>
              </a:extLst>
            </p:cNvPr>
            <p:cNvCxnSpPr/>
            <p:nvPr/>
          </p:nvCxnSpPr>
          <p:spPr bwMode="auto">
            <a:xfrm>
              <a:off x="886460" y="513080"/>
              <a:ext cx="2095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Line 73">
              <a:extLst>
                <a:ext uri="{FF2B5EF4-FFF2-40B4-BE49-F238E27FC236}">
                  <a16:creationId xmlns:a16="http://schemas.microsoft.com/office/drawing/2014/main" id="{D8EDEDE1-D3BA-4B4B-9951-8BB900D68EB0}"/>
                </a:ext>
              </a:extLst>
            </p:cNvPr>
            <p:cNvCxnSpPr/>
            <p:nvPr/>
          </p:nvCxnSpPr>
          <p:spPr bwMode="auto">
            <a:xfrm>
              <a:off x="1943100" y="1294130"/>
              <a:ext cx="0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Line 74">
              <a:extLst>
                <a:ext uri="{FF2B5EF4-FFF2-40B4-BE49-F238E27FC236}">
                  <a16:creationId xmlns:a16="http://schemas.microsoft.com/office/drawing/2014/main" id="{29E7AC06-A23A-C345-9D92-DC56885FEEAC}"/>
                </a:ext>
              </a:extLst>
            </p:cNvPr>
            <p:cNvCxnSpPr/>
            <p:nvPr/>
          </p:nvCxnSpPr>
          <p:spPr bwMode="auto">
            <a:xfrm>
              <a:off x="3543300" y="1465580"/>
              <a:ext cx="635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75">
              <a:extLst>
                <a:ext uri="{FF2B5EF4-FFF2-40B4-BE49-F238E27FC236}">
                  <a16:creationId xmlns:a16="http://schemas.microsoft.com/office/drawing/2014/main" id="{A7A2A5AC-9F36-A14D-9915-8A617936B89F}"/>
                </a:ext>
              </a:extLst>
            </p:cNvPr>
            <p:cNvCxnSpPr/>
            <p:nvPr/>
          </p:nvCxnSpPr>
          <p:spPr bwMode="auto">
            <a:xfrm>
              <a:off x="4829175" y="1495425"/>
              <a:ext cx="635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A45A36-2345-4748-ADF9-ED18F38D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25" y="1036955"/>
              <a:ext cx="352425" cy="3619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7C390-F7C6-384A-8362-8DAE9CE37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1075055"/>
              <a:ext cx="352425" cy="3619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2BFC0E-D036-5C4F-8E3A-2D918525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1132205"/>
              <a:ext cx="352425" cy="3619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41C662D5-2080-E744-A104-64C48050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1132205"/>
              <a:ext cx="485775" cy="467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2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80">
              <a:extLst>
                <a:ext uri="{FF2B5EF4-FFF2-40B4-BE49-F238E27FC236}">
                  <a16:creationId xmlns:a16="http://schemas.microsoft.com/office/drawing/2014/main" id="{24E78573-42CE-BA47-9D19-ECD38F4D7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325" y="1179830"/>
              <a:ext cx="48577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2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81">
              <a:extLst>
                <a:ext uri="{FF2B5EF4-FFF2-40B4-BE49-F238E27FC236}">
                  <a16:creationId xmlns:a16="http://schemas.microsoft.com/office/drawing/2014/main" id="{BDC75206-56A3-B44B-BA2E-E5B775129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75" y="1189355"/>
              <a:ext cx="48577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200" baseline="-250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960326-AC59-C644-971B-E7DA84634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901065"/>
              <a:ext cx="361950" cy="733425"/>
              <a:chOff x="4170" y="4286"/>
              <a:chExt cx="570" cy="1155"/>
            </a:xfrm>
          </p:grpSpPr>
          <p:cxnSp>
            <p:nvCxnSpPr>
              <p:cNvPr id="35" name="Line 83">
                <a:extLst>
                  <a:ext uri="{FF2B5EF4-FFF2-40B4-BE49-F238E27FC236}">
                    <a16:creationId xmlns:a16="http://schemas.microsoft.com/office/drawing/2014/main" id="{D69EB1D1-430E-7F45-A552-4B31EC7CBD98}"/>
                  </a:ext>
                </a:extLst>
              </p:cNvPr>
              <p:cNvCxnSpPr/>
              <p:nvPr/>
            </p:nvCxnSpPr>
            <p:spPr bwMode="auto">
              <a:xfrm flipV="1">
                <a:off x="4170" y="4286"/>
                <a:ext cx="570" cy="39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Line 84">
                <a:extLst>
                  <a:ext uri="{FF2B5EF4-FFF2-40B4-BE49-F238E27FC236}">
                    <a16:creationId xmlns:a16="http://schemas.microsoft.com/office/drawing/2014/main" id="{082D8D4B-634A-4D47-90BB-7351D96D8224}"/>
                  </a:ext>
                </a:extLst>
              </p:cNvPr>
              <p:cNvCxnSpPr/>
              <p:nvPr/>
            </p:nvCxnSpPr>
            <p:spPr bwMode="auto">
              <a:xfrm>
                <a:off x="4260" y="5111"/>
                <a:ext cx="450" cy="33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EBAC88-6789-7240-9F87-F71A183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775" y="948690"/>
              <a:ext cx="361950" cy="733425"/>
              <a:chOff x="4170" y="4286"/>
              <a:chExt cx="570" cy="1155"/>
            </a:xfrm>
          </p:grpSpPr>
          <p:cxnSp>
            <p:nvCxnSpPr>
              <p:cNvPr id="33" name="Line 86">
                <a:extLst>
                  <a:ext uri="{FF2B5EF4-FFF2-40B4-BE49-F238E27FC236}">
                    <a16:creationId xmlns:a16="http://schemas.microsoft.com/office/drawing/2014/main" id="{E32C9251-9180-EB4E-89FD-E081954EC601}"/>
                  </a:ext>
                </a:extLst>
              </p:cNvPr>
              <p:cNvCxnSpPr/>
              <p:nvPr/>
            </p:nvCxnSpPr>
            <p:spPr bwMode="auto">
              <a:xfrm flipV="1">
                <a:off x="4170" y="4286"/>
                <a:ext cx="570" cy="39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Line 87">
                <a:extLst>
                  <a:ext uri="{FF2B5EF4-FFF2-40B4-BE49-F238E27FC236}">
                    <a16:creationId xmlns:a16="http://schemas.microsoft.com/office/drawing/2014/main" id="{CC06D2B9-A759-8B4D-9CB4-956EC1ED0E99}"/>
                  </a:ext>
                </a:extLst>
              </p:cNvPr>
              <p:cNvCxnSpPr/>
              <p:nvPr/>
            </p:nvCxnSpPr>
            <p:spPr bwMode="auto">
              <a:xfrm>
                <a:off x="4260" y="5111"/>
                <a:ext cx="450" cy="33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FB8426-530D-5A47-A533-99631BC61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275" y="929640"/>
              <a:ext cx="361950" cy="733425"/>
              <a:chOff x="4170" y="4286"/>
              <a:chExt cx="570" cy="1155"/>
            </a:xfrm>
          </p:grpSpPr>
          <p:cxnSp>
            <p:nvCxnSpPr>
              <p:cNvPr id="31" name="Line 89">
                <a:extLst>
                  <a:ext uri="{FF2B5EF4-FFF2-40B4-BE49-F238E27FC236}">
                    <a16:creationId xmlns:a16="http://schemas.microsoft.com/office/drawing/2014/main" id="{E4A91CB4-3BA6-7441-BAC4-03C770003200}"/>
                  </a:ext>
                </a:extLst>
              </p:cNvPr>
              <p:cNvCxnSpPr/>
              <p:nvPr/>
            </p:nvCxnSpPr>
            <p:spPr bwMode="auto">
              <a:xfrm flipV="1">
                <a:off x="4170" y="4286"/>
                <a:ext cx="570" cy="39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Line 90">
                <a:extLst>
                  <a:ext uri="{FF2B5EF4-FFF2-40B4-BE49-F238E27FC236}">
                    <a16:creationId xmlns:a16="http://schemas.microsoft.com/office/drawing/2014/main" id="{8D9B9118-55FE-6341-8D23-0D246D6B7AB1}"/>
                  </a:ext>
                </a:extLst>
              </p:cNvPr>
              <p:cNvCxnSpPr/>
              <p:nvPr/>
            </p:nvCxnSpPr>
            <p:spPr bwMode="auto">
              <a:xfrm>
                <a:off x="4260" y="5111"/>
                <a:ext cx="450" cy="33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Text Box 91">
              <a:extLst>
                <a:ext uri="{FF2B5EF4-FFF2-40B4-BE49-F238E27FC236}">
                  <a16:creationId xmlns:a16="http://schemas.microsoft.com/office/drawing/2014/main" id="{B27B7BC9-8D1F-7946-A733-AEA22A9D2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714500"/>
              <a:ext cx="5715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en-IE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92">
              <a:extLst>
                <a:ext uri="{FF2B5EF4-FFF2-40B4-BE49-F238E27FC236}">
                  <a16:creationId xmlns:a16="http://schemas.microsoft.com/office/drawing/2014/main" id="{0ECA777D-E268-1E49-BC1E-33389EE23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1828800"/>
              <a:ext cx="5715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48421B65-D88B-974C-A4E3-B70FBCA1F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0" y="1828800"/>
              <a:ext cx="5715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94">
              <a:extLst>
                <a:ext uri="{FF2B5EF4-FFF2-40B4-BE49-F238E27FC236}">
                  <a16:creationId xmlns:a16="http://schemas.microsoft.com/office/drawing/2014/main" id="{BE19776B-3385-5D45-ACFE-247755337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571500"/>
              <a:ext cx="5715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08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Then: 		</a:t>
            </a:r>
            <a:r>
              <a:rPr lang="en-IE" dirty="0" err="1"/>
              <a:t>i</a:t>
            </a:r>
            <a:r>
              <a:rPr lang="en-IE" dirty="0"/>
              <a:t>(t) = i</a:t>
            </a:r>
            <a:r>
              <a:rPr lang="en-IE" baseline="-25000" dirty="0"/>
              <a:t>1</a:t>
            </a:r>
            <a:r>
              <a:rPr lang="en-IE" dirty="0"/>
              <a:t>(t) + i</a:t>
            </a:r>
            <a:r>
              <a:rPr lang="en-IE" baseline="-25000" dirty="0"/>
              <a:t>2</a:t>
            </a:r>
            <a:r>
              <a:rPr lang="en-IE" dirty="0"/>
              <a:t>(t) + i</a:t>
            </a:r>
            <a:r>
              <a:rPr lang="en-IE" baseline="-25000" dirty="0"/>
              <a:t>3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And</a:t>
            </a:r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		v</a:t>
            </a:r>
            <a:r>
              <a:rPr lang="en-IE" baseline="-25000" dirty="0"/>
              <a:t>1</a:t>
            </a:r>
            <a:r>
              <a:rPr lang="en-IE" dirty="0"/>
              <a:t>(t) = R</a:t>
            </a:r>
            <a:r>
              <a:rPr lang="en-IE" baseline="-25000" dirty="0"/>
              <a:t>1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		v</a:t>
            </a:r>
            <a:r>
              <a:rPr lang="en-IE" baseline="-25000" dirty="0"/>
              <a:t>2</a:t>
            </a:r>
            <a:r>
              <a:rPr lang="en-IE" dirty="0"/>
              <a:t>(t) = R</a:t>
            </a:r>
            <a:r>
              <a:rPr lang="en-IE" baseline="-25000" dirty="0"/>
              <a:t>2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		v</a:t>
            </a:r>
            <a:r>
              <a:rPr lang="en-IE" baseline="-25000" dirty="0"/>
              <a:t>3</a:t>
            </a:r>
            <a:r>
              <a:rPr lang="en-IE" dirty="0"/>
              <a:t>(t) = R</a:t>
            </a:r>
            <a:r>
              <a:rPr lang="en-IE" baseline="-25000" dirty="0"/>
              <a:t>3 </a:t>
            </a:r>
            <a:r>
              <a:rPr lang="en-IE" dirty="0" err="1"/>
              <a:t>i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22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de-DE" dirty="0" err="1"/>
              <a:t>Then</a:t>
            </a:r>
            <a:r>
              <a:rPr lang="de-DE" dirty="0"/>
              <a:t>: 			i(t) = i</a:t>
            </a:r>
            <a:r>
              <a:rPr lang="de-DE" baseline="-25000" dirty="0"/>
              <a:t>1</a:t>
            </a:r>
            <a:r>
              <a:rPr lang="de-DE" dirty="0"/>
              <a:t>(t) + i</a:t>
            </a:r>
            <a:r>
              <a:rPr lang="de-DE" baseline="-25000" dirty="0"/>
              <a:t>2</a:t>
            </a:r>
            <a:r>
              <a:rPr lang="de-DE" dirty="0"/>
              <a:t>(t) + i</a:t>
            </a:r>
            <a:r>
              <a:rPr lang="de-DE" baseline="-25000" dirty="0"/>
              <a:t>3</a:t>
            </a:r>
            <a:r>
              <a:rPr lang="de-D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de-DE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			v</a:t>
            </a:r>
            <a:r>
              <a:rPr lang="en-IE" baseline="-25000" dirty="0"/>
              <a:t>1</a:t>
            </a:r>
            <a:r>
              <a:rPr lang="en-IE" dirty="0"/>
              <a:t>(t) = R</a:t>
            </a:r>
            <a:r>
              <a:rPr lang="en-IE" baseline="-25000" dirty="0"/>
              <a:t>1</a:t>
            </a:r>
            <a:r>
              <a:rPr lang="en-IE" dirty="0"/>
              <a:t> i</a:t>
            </a:r>
            <a:r>
              <a:rPr lang="en-IE" baseline="-25000" dirty="0"/>
              <a:t>1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fr-FR" dirty="0"/>
              <a:t>			v</a:t>
            </a:r>
            <a:r>
              <a:rPr lang="fr-FR" baseline="-25000" dirty="0"/>
              <a:t>2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 = R</a:t>
            </a:r>
            <a:r>
              <a:rPr lang="fr-FR" baseline="-25000" dirty="0"/>
              <a:t>2 </a:t>
            </a:r>
            <a:r>
              <a:rPr lang="en-IE" dirty="0"/>
              <a:t>i</a:t>
            </a:r>
            <a:r>
              <a:rPr lang="en-IE" baseline="-25000" dirty="0"/>
              <a:t>2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r>
              <a:rPr lang="fr-FR" dirty="0"/>
              <a:t>			v</a:t>
            </a:r>
            <a:r>
              <a:rPr lang="fr-FR" baseline="-25000" dirty="0"/>
              <a:t>3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 = R</a:t>
            </a:r>
            <a:r>
              <a:rPr lang="fr-FR" baseline="-25000" dirty="0"/>
              <a:t>3 </a:t>
            </a:r>
            <a:r>
              <a:rPr lang="en-IE" dirty="0"/>
              <a:t>i</a:t>
            </a:r>
            <a:r>
              <a:rPr lang="en-IE" baseline="-25000" dirty="0"/>
              <a:t>3</a:t>
            </a:r>
            <a:r>
              <a:rPr lang="en-IE" dirty="0"/>
              <a:t>(t)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fr-FR" dirty="0"/>
              <a:t>But 			v(</a:t>
            </a:r>
            <a:r>
              <a:rPr lang="fr-FR" dirty="0" err="1"/>
              <a:t>t</a:t>
            </a:r>
            <a:r>
              <a:rPr lang="fr-FR" dirty="0"/>
              <a:t>) = v</a:t>
            </a:r>
            <a:r>
              <a:rPr lang="fr-FR" baseline="-25000" dirty="0"/>
              <a:t>1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 = v</a:t>
            </a:r>
            <a:r>
              <a:rPr lang="fr-FR" baseline="-25000" dirty="0"/>
              <a:t>2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 = v</a:t>
            </a:r>
            <a:r>
              <a:rPr lang="fr-FR" baseline="-25000" dirty="0"/>
              <a:t>3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fr-FR" dirty="0"/>
              <a:t>		=&gt;	i</a:t>
            </a:r>
            <a:r>
              <a:rPr lang="fr-FR" baseline="-25000" dirty="0"/>
              <a:t>1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 =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			etc.</a:t>
            </a:r>
          </a:p>
          <a:p>
            <a:pPr marL="45720" indent="0">
              <a:buNone/>
            </a:pPr>
            <a:r>
              <a:rPr lang="en-US" dirty="0"/>
              <a:t>			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7E7498F4-7C67-7A4E-9830-80BC13852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B0CB87-04E2-6349-B953-8B1A57CAD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39101"/>
              </p:ext>
            </p:extLst>
          </p:nvPr>
        </p:nvGraphicFramePr>
        <p:xfrm>
          <a:off x="4102099" y="4777205"/>
          <a:ext cx="54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6" r:id="rId5" imgW="368300" imgH="558800" progId="Equation.DSMT4">
                  <p:embed/>
                </p:oleObj>
              </mc:Choice>
              <mc:Fallback>
                <p:oleObj r:id="rId5" imgW="3683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099" y="4777205"/>
                        <a:ext cx="5461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Series and Parallel Resistors: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=&gt;	</a:t>
            </a:r>
            <a:r>
              <a:rPr lang="en-IE" dirty="0" err="1"/>
              <a:t>i</a:t>
            </a:r>
            <a:r>
              <a:rPr lang="en-IE" dirty="0"/>
              <a:t>(t) =      +     +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=&gt;             =       +       +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=&gt;             =     +</a:t>
            </a:r>
            <a:r>
              <a:rPr lang="en-GB" dirty="0"/>
              <a:t>     +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Hence for ‘n’ resistors in parallel: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B39F58CA-E01B-B24E-9C1D-EA580AD6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707B7F-C02D-5A4F-B17A-AA6A148F3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8510"/>
              </p:ext>
            </p:extLst>
          </p:nvPr>
        </p:nvGraphicFramePr>
        <p:xfrm>
          <a:off x="2130552" y="1426464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0" r:id="rId5" imgW="368300" imgH="558800" progId="Equation.DSMT4">
                  <p:embed/>
                </p:oleObj>
              </mc:Choice>
              <mc:Fallback>
                <p:oleObj r:id="rId5" imgW="3683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552" y="1426464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B3F4D680-896F-6241-9C97-E30AEE3E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930F14-0CEA-F542-8418-212234E1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64366"/>
              </p:ext>
            </p:extLst>
          </p:nvPr>
        </p:nvGraphicFramePr>
        <p:xfrm>
          <a:off x="2761488" y="1426464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1" r:id="rId7" imgW="368300" imgH="558800" progId="Equation.DSMT4">
                  <p:embed/>
                </p:oleObj>
              </mc:Choice>
              <mc:Fallback>
                <p:oleObj r:id="rId7" imgW="368300" imgH="55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88" y="1426464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>
            <a:extLst>
              <a:ext uri="{FF2B5EF4-FFF2-40B4-BE49-F238E27FC236}">
                <a16:creationId xmlns:a16="http://schemas.microsoft.com/office/drawing/2014/main" id="{382A27D1-CB25-A043-B587-601FE870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DAB54BA-37D5-2841-A4AF-69CAAA8EA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76585"/>
              </p:ext>
            </p:extLst>
          </p:nvPr>
        </p:nvGraphicFramePr>
        <p:xfrm>
          <a:off x="3392424" y="1426464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2" r:id="rId9" imgW="368300" imgH="558800" progId="Equation.DSMT4">
                  <p:embed/>
                </p:oleObj>
              </mc:Choice>
              <mc:Fallback>
                <p:oleObj r:id="rId9" imgW="368300" imgH="55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24" y="1426464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>
            <a:extLst>
              <a:ext uri="{FF2B5EF4-FFF2-40B4-BE49-F238E27FC236}">
                <a16:creationId xmlns:a16="http://schemas.microsoft.com/office/drawing/2014/main" id="{225AFC88-80D9-0F4C-B21D-5F2D3810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D4CDDA4-CEE8-5C46-97E8-957D69357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48257"/>
              </p:ext>
            </p:extLst>
          </p:nvPr>
        </p:nvGraphicFramePr>
        <p:xfrm>
          <a:off x="1399032" y="2258568"/>
          <a:ext cx="444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3" r:id="rId11" imgW="444500" imgH="558800" progId="Equation.DSMT4">
                  <p:embed/>
                </p:oleObj>
              </mc:Choice>
              <mc:Fallback>
                <p:oleObj r:id="rId11" imgW="444500" imgH="55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032" y="2258568"/>
                        <a:ext cx="444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>
            <a:extLst>
              <a:ext uri="{FF2B5EF4-FFF2-40B4-BE49-F238E27FC236}">
                <a16:creationId xmlns:a16="http://schemas.microsoft.com/office/drawing/2014/main" id="{A34A67E1-0844-2A46-9486-57D4B379C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DEA0ECD-77DE-084C-974E-4D18D3287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60516"/>
              </p:ext>
            </p:extLst>
          </p:nvPr>
        </p:nvGraphicFramePr>
        <p:xfrm>
          <a:off x="2262378" y="2258568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4" r:id="rId13" imgW="368300" imgH="558800" progId="Equation.DSMT4">
                  <p:embed/>
                </p:oleObj>
              </mc:Choice>
              <mc:Fallback>
                <p:oleObj r:id="rId13" imgW="3683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378" y="2258568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9">
            <a:extLst>
              <a:ext uri="{FF2B5EF4-FFF2-40B4-BE49-F238E27FC236}">
                <a16:creationId xmlns:a16="http://schemas.microsoft.com/office/drawing/2014/main" id="{BEBCB1BA-077F-BC49-B886-3E8A0D51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A3D6688-EF7E-1A42-BEFB-F440ABF0D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02108"/>
              </p:ext>
            </p:extLst>
          </p:nvPr>
        </p:nvGraphicFramePr>
        <p:xfrm>
          <a:off x="2945638" y="2258568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5" r:id="rId15" imgW="368300" imgH="558800" progId="Equation.DSMT4">
                  <p:embed/>
                </p:oleObj>
              </mc:Choice>
              <mc:Fallback>
                <p:oleObj r:id="rId15" imgW="368300" imgH="55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638" y="2258568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>
            <a:extLst>
              <a:ext uri="{FF2B5EF4-FFF2-40B4-BE49-F238E27FC236}">
                <a16:creationId xmlns:a16="http://schemas.microsoft.com/office/drawing/2014/main" id="{86201FCE-1269-4C4F-B423-2149F0FA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B434524-7B8F-EC4B-B671-BCB3A00A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42345"/>
              </p:ext>
            </p:extLst>
          </p:nvPr>
        </p:nvGraphicFramePr>
        <p:xfrm>
          <a:off x="3628898" y="2258568"/>
          <a:ext cx="36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6" r:id="rId17" imgW="368300" imgH="558800" progId="Equation.DSMT4">
                  <p:embed/>
                </p:oleObj>
              </mc:Choice>
              <mc:Fallback>
                <p:oleObj r:id="rId17" imgW="368300" imgH="558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898" y="2258568"/>
                        <a:ext cx="36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3">
            <a:extLst>
              <a:ext uri="{FF2B5EF4-FFF2-40B4-BE49-F238E27FC236}">
                <a16:creationId xmlns:a16="http://schemas.microsoft.com/office/drawing/2014/main" id="{45BC29A7-0071-1E4E-896A-53857DE4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7B13B94-B87F-D646-A819-948B3BB51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78220"/>
              </p:ext>
            </p:extLst>
          </p:nvPr>
        </p:nvGraphicFramePr>
        <p:xfrm>
          <a:off x="1386332" y="3120047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7" r:id="rId19" imgW="355600" imgH="431800" progId="Equation.3">
                  <p:embed/>
                </p:oleObj>
              </mc:Choice>
              <mc:Fallback>
                <p:oleObj r:id="rId19" imgW="3556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332" y="3120047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>
            <a:extLst>
              <a:ext uri="{FF2B5EF4-FFF2-40B4-BE49-F238E27FC236}">
                <a16:creationId xmlns:a16="http://schemas.microsoft.com/office/drawing/2014/main" id="{57A0D150-7B6D-3C4A-8F28-1456239E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AF040A8-0FFD-754C-A9DD-116E241A6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45539"/>
              </p:ext>
            </p:extLst>
          </p:nvPr>
        </p:nvGraphicFramePr>
        <p:xfrm>
          <a:off x="2175166" y="3120047"/>
          <a:ext cx="323686" cy="63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8" r:id="rId21" imgW="228600" imgH="431800" progId="Equation.3">
                  <p:embed/>
                </p:oleObj>
              </mc:Choice>
              <mc:Fallback>
                <p:oleObj r:id="rId21" imgW="2286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166" y="3120047"/>
                        <a:ext cx="323686" cy="633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7">
            <a:extLst>
              <a:ext uri="{FF2B5EF4-FFF2-40B4-BE49-F238E27FC236}">
                <a16:creationId xmlns:a16="http://schemas.microsoft.com/office/drawing/2014/main" id="{FD7B235E-2BB9-5042-819D-3600DB30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932CB46-8494-AA48-9E13-8F9816FCC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863997"/>
              </p:ext>
            </p:extLst>
          </p:nvPr>
        </p:nvGraphicFramePr>
        <p:xfrm>
          <a:off x="2761488" y="3120047"/>
          <a:ext cx="305844" cy="62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9" r:id="rId23" imgW="241300" imgH="431800" progId="Equation.3">
                  <p:embed/>
                </p:oleObj>
              </mc:Choice>
              <mc:Fallback>
                <p:oleObj r:id="rId23" imgW="2413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88" y="3120047"/>
                        <a:ext cx="305844" cy="625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9">
            <a:extLst>
              <a:ext uri="{FF2B5EF4-FFF2-40B4-BE49-F238E27FC236}">
                <a16:creationId xmlns:a16="http://schemas.microsoft.com/office/drawing/2014/main" id="{75A6AFD0-5046-0248-A86A-F5852F78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A8FCD28-4517-2440-AC00-03B89B864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08031"/>
              </p:ext>
            </p:extLst>
          </p:nvPr>
        </p:nvGraphicFramePr>
        <p:xfrm>
          <a:off x="3256829" y="3120047"/>
          <a:ext cx="319745" cy="62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0" r:id="rId25" imgW="228600" imgH="431800" progId="Equation.3">
                  <p:embed/>
                </p:oleObj>
              </mc:Choice>
              <mc:Fallback>
                <p:oleObj r:id="rId25" imgW="2286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829" y="3120047"/>
                        <a:ext cx="319745" cy="625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3">
            <a:extLst>
              <a:ext uri="{FF2B5EF4-FFF2-40B4-BE49-F238E27FC236}">
                <a16:creationId xmlns:a16="http://schemas.microsoft.com/office/drawing/2014/main" id="{1484DC9A-F057-424A-B115-CE0CC8BA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5B259D2-CF30-484A-A8FC-97169DF10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8628"/>
              </p:ext>
            </p:extLst>
          </p:nvPr>
        </p:nvGraphicFramePr>
        <p:xfrm>
          <a:off x="2736849" y="4732755"/>
          <a:ext cx="382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1" r:id="rId27" imgW="2768600" imgH="558800" progId="Equation.DSMT4">
                  <p:embed/>
                </p:oleObj>
              </mc:Choice>
              <mc:Fallback>
                <p:oleObj r:id="rId27" imgW="2768600" imgH="558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49" y="4732755"/>
                        <a:ext cx="3822700" cy="8382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8">
            <a:extLst>
              <a:ext uri="{FF2B5EF4-FFF2-40B4-BE49-F238E27FC236}">
                <a16:creationId xmlns:a16="http://schemas.microsoft.com/office/drawing/2014/main" id="{E548EC12-054E-C349-B75C-D9971FBA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C7F1E81-72BB-F841-BAC3-7E3722EAD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95995"/>
              </p:ext>
            </p:extLst>
          </p:nvPr>
        </p:nvGraphicFramePr>
        <p:xfrm>
          <a:off x="3877056" y="5886283"/>
          <a:ext cx="194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2" r:id="rId29" imgW="1193800" imgH="279400" progId="Equation.DSMT4">
                  <p:embed/>
                </p:oleObj>
              </mc:Choice>
              <mc:Fallback>
                <p:oleObj r:id="rId29" imgW="1193800" imgH="2794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056" y="5886283"/>
                        <a:ext cx="1943100" cy="5461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32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Basic Resistive Circuits: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Consider the following circuit: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Find the total current drawn from the source.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58">
            <a:extLst>
              <a:ext uri="{FF2B5EF4-FFF2-40B4-BE49-F238E27FC236}">
                <a16:creationId xmlns:a16="http://schemas.microsoft.com/office/drawing/2014/main" id="{AB1F4A29-A7F2-D742-A883-5603B1E9C7C1}"/>
              </a:ext>
            </a:extLst>
          </p:cNvPr>
          <p:cNvGrpSpPr/>
          <p:nvPr/>
        </p:nvGrpSpPr>
        <p:grpSpPr>
          <a:xfrm>
            <a:off x="2348928" y="2113597"/>
            <a:ext cx="4153535" cy="2884805"/>
            <a:chOff x="0" y="0"/>
            <a:chExt cx="4153535" cy="2884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A5151F-92DB-734F-A470-D2356DE9F40F}"/>
                </a:ext>
              </a:extLst>
            </p:cNvPr>
            <p:cNvSpPr/>
            <p:nvPr/>
          </p:nvSpPr>
          <p:spPr>
            <a:xfrm>
              <a:off x="0" y="0"/>
              <a:ext cx="4153535" cy="288480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28">
              <a:extLst>
                <a:ext uri="{FF2B5EF4-FFF2-40B4-BE49-F238E27FC236}">
                  <a16:creationId xmlns:a16="http://schemas.microsoft.com/office/drawing/2014/main" id="{A9749602-565B-634E-BBC5-9129B4441768}"/>
                </a:ext>
              </a:extLst>
            </p:cNvPr>
            <p:cNvCxnSpPr/>
            <p:nvPr/>
          </p:nvCxnSpPr>
          <p:spPr bwMode="auto">
            <a:xfrm>
              <a:off x="462280" y="582295"/>
              <a:ext cx="315341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29">
              <a:extLst>
                <a:ext uri="{FF2B5EF4-FFF2-40B4-BE49-F238E27FC236}">
                  <a16:creationId xmlns:a16="http://schemas.microsoft.com/office/drawing/2014/main" id="{89BE8C2C-0751-E14B-87BA-BF3BFF422C6B}"/>
                </a:ext>
              </a:extLst>
            </p:cNvPr>
            <p:cNvCxnSpPr/>
            <p:nvPr/>
          </p:nvCxnSpPr>
          <p:spPr bwMode="auto">
            <a:xfrm>
              <a:off x="2005965" y="584200"/>
              <a:ext cx="635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30">
              <a:extLst>
                <a:ext uri="{FF2B5EF4-FFF2-40B4-BE49-F238E27FC236}">
                  <a16:creationId xmlns:a16="http://schemas.microsoft.com/office/drawing/2014/main" id="{1D4CCD66-6250-D546-9C80-F518F98902BA}"/>
                </a:ext>
              </a:extLst>
            </p:cNvPr>
            <p:cNvCxnSpPr/>
            <p:nvPr/>
          </p:nvCxnSpPr>
          <p:spPr bwMode="auto">
            <a:xfrm>
              <a:off x="3606165" y="593725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31">
              <a:extLst>
                <a:ext uri="{FF2B5EF4-FFF2-40B4-BE49-F238E27FC236}">
                  <a16:creationId xmlns:a16="http://schemas.microsoft.com/office/drawing/2014/main" id="{EF1345C0-8172-FF4E-8210-F6C959A25D68}"/>
                </a:ext>
              </a:extLst>
            </p:cNvPr>
            <p:cNvCxnSpPr/>
            <p:nvPr/>
          </p:nvCxnSpPr>
          <p:spPr bwMode="auto">
            <a:xfrm>
              <a:off x="462280" y="2403475"/>
              <a:ext cx="314388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32">
              <a:extLst>
                <a:ext uri="{FF2B5EF4-FFF2-40B4-BE49-F238E27FC236}">
                  <a16:creationId xmlns:a16="http://schemas.microsoft.com/office/drawing/2014/main" id="{E04A4453-BE7A-C448-8EE0-2F66350F4C08}"/>
                </a:ext>
              </a:extLst>
            </p:cNvPr>
            <p:cNvCxnSpPr/>
            <p:nvPr/>
          </p:nvCxnSpPr>
          <p:spPr bwMode="auto">
            <a:xfrm>
              <a:off x="948690" y="582295"/>
              <a:ext cx="2095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33">
              <a:extLst>
                <a:ext uri="{FF2B5EF4-FFF2-40B4-BE49-F238E27FC236}">
                  <a16:creationId xmlns:a16="http://schemas.microsoft.com/office/drawing/2014/main" id="{DDA4D0DF-1464-D845-8F4F-26F64F0FFA28}"/>
                </a:ext>
              </a:extLst>
            </p:cNvPr>
            <p:cNvCxnSpPr/>
            <p:nvPr/>
          </p:nvCxnSpPr>
          <p:spPr bwMode="auto">
            <a:xfrm>
              <a:off x="2005330" y="1363345"/>
              <a:ext cx="0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Line 34">
              <a:extLst>
                <a:ext uri="{FF2B5EF4-FFF2-40B4-BE49-F238E27FC236}">
                  <a16:creationId xmlns:a16="http://schemas.microsoft.com/office/drawing/2014/main" id="{54EE9B61-F2B7-EB44-872F-7DC6DE85C2F3}"/>
                </a:ext>
              </a:extLst>
            </p:cNvPr>
            <p:cNvCxnSpPr/>
            <p:nvPr/>
          </p:nvCxnSpPr>
          <p:spPr bwMode="auto">
            <a:xfrm>
              <a:off x="3605530" y="1430020"/>
              <a:ext cx="635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107BA53B-FD40-E14E-A8FD-F41F77A31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330" y="46228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69686AB3-4830-CB4A-B4D7-CDA4ACBD2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775" y="48641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5373DBB7-6404-944D-AAA1-95CE2ACF5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780" y="1890395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7E0C21A2-32FD-934F-ABF6-0696CE655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205" y="189992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39">
              <a:extLst>
                <a:ext uri="{FF2B5EF4-FFF2-40B4-BE49-F238E27FC236}">
                  <a16:creationId xmlns:a16="http://schemas.microsoft.com/office/drawing/2014/main" id="{2B1ED6B3-7D67-7546-820E-8DBCEE16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" y="1049020"/>
              <a:ext cx="78105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 = 5V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40">
              <a:extLst>
                <a:ext uri="{FF2B5EF4-FFF2-40B4-BE49-F238E27FC236}">
                  <a16:creationId xmlns:a16="http://schemas.microsoft.com/office/drawing/2014/main" id="{E986B72A-A8FA-F445-A767-F14612058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285" y="220980"/>
              <a:ext cx="4286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41">
              <a:extLst>
                <a:ext uri="{FF2B5EF4-FFF2-40B4-BE49-F238E27FC236}">
                  <a16:creationId xmlns:a16="http://schemas.microsoft.com/office/drawing/2014/main" id="{1BAE6B8B-CB82-F044-9400-257F34B2F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910" y="220980"/>
              <a:ext cx="4286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42">
              <a:extLst>
                <a:ext uri="{FF2B5EF4-FFF2-40B4-BE49-F238E27FC236}">
                  <a16:creationId xmlns:a16="http://schemas.microsoft.com/office/drawing/2014/main" id="{87EECA90-398E-8F47-9AE6-945BC9B48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285" y="1868805"/>
              <a:ext cx="4286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43">
              <a:extLst>
                <a:ext uri="{FF2B5EF4-FFF2-40B4-BE49-F238E27FC236}">
                  <a16:creationId xmlns:a16="http://schemas.microsoft.com/office/drawing/2014/main" id="{58FFCCDC-755F-1B44-A29E-00ED27E3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435" y="1678305"/>
              <a:ext cx="4286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73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sz="2400" b="1" i="1" dirty="0">
                  <a:latin typeface="Arial"/>
                  <a:ea typeface="Arial" charset="0"/>
                  <a:cs typeface="Arial"/>
                </a:endParaRPr>
              </a:p>
              <a:p>
                <a:pPr marL="45720" indent="0">
                  <a:buNone/>
                </a:pPr>
                <a:r>
                  <a:rPr lang="en-US" b="1" i="1" dirty="0">
                    <a:latin typeface="Arial" charset="0"/>
                    <a:ea typeface="Arial" charset="0"/>
                    <a:cs typeface="Arial" charset="0"/>
                  </a:rPr>
                  <a:t>Basic Resistive Circuits:</a:t>
                </a:r>
              </a:p>
              <a:p>
                <a:pPr marL="45720" indent="0">
                  <a:buNone/>
                </a:pPr>
                <a:endParaRPr lang="en-US" b="1" i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45720" indent="0">
                  <a:buNone/>
                </a:pPr>
                <a:r>
                  <a:rPr lang="en-IE" dirty="0"/>
                  <a:t> </a:t>
                </a:r>
                <a:endParaRPr lang="en-GB" dirty="0"/>
              </a:p>
              <a:p>
                <a:pPr marL="45720" indent="0">
                  <a:buNone/>
                </a:pPr>
                <a:r>
                  <a:rPr lang="en-IE" dirty="0"/>
                  <a:t>Any purely resistive circuit can be reduced to a source in series with a single resistance!</a:t>
                </a:r>
                <a:endParaRPr lang="en-GB" dirty="0"/>
              </a:p>
              <a:p>
                <a:endParaRPr lang="en-GB" dirty="0"/>
              </a:p>
              <a:p>
                <a:pPr marL="45720" indent="0">
                  <a:buNone/>
                </a:pPr>
                <a:r>
                  <a:rPr lang="en-IE" dirty="0"/>
                  <a:t>The problem is to determine the total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IE" dirty="0"/>
                  <a:t>, and then, by Ohm’s Law, the total current, I, drawn from the source.</a:t>
                </a:r>
                <a:endParaRPr lang="en-GB" dirty="0"/>
              </a:p>
              <a:p>
                <a:pPr marL="45720" indent="0">
                  <a:buNone/>
                </a:pPr>
                <a:endParaRPr lang="en-IE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  <a:blipFill>
                <a:blip r:embed="rId3"/>
                <a:stretch>
                  <a:fillRect l="-455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4" imgW="152400" imgH="254000" progId="Equation.3">
                  <p:embed/>
                </p:oleObj>
              </mc:Choice>
              <mc:Fallback>
                <p:oleObj name="Equation" r:id="rId4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15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sz="2400" b="1" i="1" dirty="0">
                  <a:latin typeface="Arial"/>
                  <a:ea typeface="Arial" charset="0"/>
                  <a:cs typeface="Arial"/>
                </a:endParaRPr>
              </a:p>
              <a:p>
                <a:pPr marL="45720" indent="0">
                  <a:buNone/>
                </a:pPr>
                <a:r>
                  <a:rPr lang="en-US" b="1" i="1" dirty="0">
                    <a:latin typeface="Arial" charset="0"/>
                    <a:ea typeface="Arial" charset="0"/>
                    <a:cs typeface="Arial" charset="0"/>
                  </a:rPr>
                  <a:t>Basic Resistive Circuits:</a:t>
                </a:r>
              </a:p>
              <a:p>
                <a:pPr marL="45720" indent="0">
                  <a:buNone/>
                </a:pPr>
                <a:endParaRPr lang="en-US" b="1" i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45720" indent="0">
                  <a:buNone/>
                </a:pPr>
                <a:r>
                  <a:rPr lang="en-IE" dirty="0"/>
                  <a:t>Method:</a:t>
                </a:r>
              </a:p>
              <a:p>
                <a:pPr marL="45720" indent="0">
                  <a:buNone/>
                </a:pPr>
                <a:r>
                  <a:rPr lang="en-IE" sz="2400" dirty="0"/>
                  <a:t>R</a:t>
                </a:r>
                <a:r>
                  <a:rPr lang="en-IE" sz="2400" baseline="-25000" dirty="0"/>
                  <a:t>2</a:t>
                </a:r>
                <a:r>
                  <a:rPr lang="en-IE" sz="2400" dirty="0"/>
                  <a:t> is in series with R</a:t>
                </a:r>
                <a:r>
                  <a:rPr lang="en-IE" sz="2400" baseline="-25000" dirty="0"/>
                  <a:t>4</a:t>
                </a:r>
                <a:r>
                  <a:rPr lang="en-IE" sz="2400" dirty="0"/>
                  <a:t> forming R</a:t>
                </a:r>
                <a:r>
                  <a:rPr lang="en-IE" sz="2400" baseline="-25000" dirty="0"/>
                  <a:t>5.</a:t>
                </a:r>
                <a:r>
                  <a:rPr lang="en-IE" sz="2400" dirty="0"/>
                  <a:t> </a:t>
                </a:r>
                <a:endParaRPr lang="en-GB" sz="1400" dirty="0"/>
              </a:p>
              <a:p>
                <a:pPr marL="640080" lvl="2" indent="0">
                  <a:buNone/>
                </a:pPr>
                <a:r>
                  <a:rPr lang="en-IE" sz="2400" dirty="0"/>
                  <a:t>i.e. R</a:t>
                </a:r>
                <a:r>
                  <a:rPr lang="en-IE" sz="2400" baseline="-25000" dirty="0"/>
                  <a:t>5 </a:t>
                </a:r>
                <a:r>
                  <a:rPr lang="en-IE" sz="2400" dirty="0"/>
                  <a:t>= R</a:t>
                </a:r>
                <a:r>
                  <a:rPr lang="en-IE" sz="2400" baseline="-25000" dirty="0"/>
                  <a:t>2</a:t>
                </a:r>
                <a:r>
                  <a:rPr lang="en-IE" sz="2400" dirty="0"/>
                  <a:t> + R</a:t>
                </a:r>
                <a:r>
                  <a:rPr lang="en-IE" sz="2400" baseline="-25000" dirty="0"/>
                  <a:t>4</a:t>
                </a:r>
                <a:endParaRPr lang="en-GB" sz="2400" dirty="0"/>
              </a:p>
              <a:p>
                <a:endParaRPr lang="en-GB" sz="1400" dirty="0"/>
              </a:p>
              <a:p>
                <a:pPr marL="45720" indent="0">
                  <a:buNone/>
                </a:pPr>
                <a:r>
                  <a:rPr lang="en-IE" sz="2400" dirty="0"/>
                  <a:t> R</a:t>
                </a:r>
                <a:r>
                  <a:rPr lang="en-IE" sz="2400" baseline="-25000" dirty="0"/>
                  <a:t>3</a:t>
                </a:r>
                <a:r>
                  <a:rPr lang="en-IE" sz="2400" dirty="0"/>
                  <a:t> is in parallel with R</a:t>
                </a:r>
                <a:r>
                  <a:rPr lang="en-IE" sz="2400" baseline="-25000" dirty="0"/>
                  <a:t>5</a:t>
                </a:r>
                <a:r>
                  <a:rPr lang="en-IE" sz="2400" dirty="0"/>
                  <a:t>, forming R</a:t>
                </a:r>
                <a:r>
                  <a:rPr lang="en-IE" sz="2400" baseline="-25000" dirty="0"/>
                  <a:t>6</a:t>
                </a:r>
                <a:r>
                  <a:rPr lang="en-IE" sz="2400" dirty="0"/>
                  <a:t>.</a:t>
                </a:r>
                <a:endParaRPr lang="en-GB" sz="1400" dirty="0"/>
              </a:p>
              <a:p>
                <a:pPr marL="45720" indent="0">
                  <a:buNone/>
                </a:pPr>
                <a:r>
                  <a:rPr lang="pt-BR" sz="2400" dirty="0"/>
                  <a:t>- i.e. 1/R6 = 1/R3 + 1/R5</a:t>
                </a:r>
                <a:endParaRPr lang="en-GB" sz="1400" dirty="0"/>
              </a:p>
              <a:p>
                <a:endParaRPr lang="en-GB" sz="1400" dirty="0"/>
              </a:p>
              <a:p>
                <a:pPr marL="45720" indent="0">
                  <a:buNone/>
                </a:pPr>
                <a:r>
                  <a:rPr lang="pt-BR" sz="2400" dirty="0" err="1"/>
                  <a:t>R</a:t>
                </a:r>
                <a:r>
                  <a:rPr lang="pt-BR" sz="2400" baseline="-25000" dirty="0" err="1"/>
                  <a:t>Total</a:t>
                </a:r>
                <a:r>
                  <a:rPr lang="pt-BR" sz="2400" dirty="0"/>
                  <a:t> </a:t>
                </a:r>
                <a:r>
                  <a:rPr lang="pt-BR" sz="2400" dirty="0" err="1"/>
                  <a:t>is</a:t>
                </a:r>
                <a:r>
                  <a:rPr lang="pt-BR" sz="2400" dirty="0"/>
                  <a:t> </a:t>
                </a:r>
                <a:r>
                  <a:rPr lang="pt-BR" sz="2400" dirty="0" err="1"/>
                  <a:t>then</a:t>
                </a:r>
                <a:r>
                  <a:rPr lang="pt-BR" sz="2400" dirty="0"/>
                  <a:t> R</a:t>
                </a:r>
                <a:r>
                  <a:rPr lang="pt-BR" sz="2400" baseline="-25000" dirty="0"/>
                  <a:t>1</a:t>
                </a:r>
                <a:r>
                  <a:rPr lang="pt-BR" sz="2400" dirty="0"/>
                  <a:t> + R</a:t>
                </a:r>
                <a:r>
                  <a:rPr lang="pt-BR" sz="2400" baseline="-25000" dirty="0"/>
                  <a:t>6</a:t>
                </a:r>
                <a:endParaRPr lang="en-IE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en-GB" dirty="0"/>
                  <a:t>Then: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4" imgW="152400" imgH="254000" progId="Equation.3">
                  <p:embed/>
                </p:oleObj>
              </mc:Choice>
              <mc:Fallback>
                <p:oleObj name="Equation" r:id="rId4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2D8030-137C-F64D-A5DA-6882C63DF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43772"/>
              </p:ext>
            </p:extLst>
          </p:nvPr>
        </p:nvGraphicFramePr>
        <p:xfrm>
          <a:off x="5154168" y="5129784"/>
          <a:ext cx="66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r:id="rId6" imgW="520700" imgH="635000" progId="Equation.3">
                  <p:embed/>
                </p:oleObj>
              </mc:Choice>
              <mc:Fallback>
                <p:oleObj r:id="rId6" imgW="5207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168" y="5129784"/>
                        <a:ext cx="660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69A7AAE0-EDF4-C743-9511-E547109C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5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9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The Resistor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(ii)	Ohm’s Law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(iii)	Series and Parallel Resistors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(iv)	Basic Resistive Circuits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(v)	The Potential Divider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(vi)	AC Sources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(vii)	Resistor </a:t>
            </a:r>
            <a:r>
              <a:rPr lang="en-US" sz="2000" dirty="0" err="1">
                <a:latin typeface="Arial"/>
                <a:cs typeface="Arial"/>
              </a:rPr>
              <a:t>Colour</a:t>
            </a:r>
            <a:r>
              <a:rPr lang="en-US" sz="2000" dirty="0">
                <a:latin typeface="Arial"/>
                <a:cs typeface="Arial"/>
              </a:rPr>
              <a:t> Coding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>
                <a:latin typeface="Arial"/>
                <a:cs typeface="Arial"/>
              </a:rPr>
              <a:t>(viii)</a:t>
            </a:r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err="1">
                <a:latin typeface="Arial"/>
                <a:cs typeface="Arial"/>
              </a:rPr>
              <a:t>Kirchoff’s</a:t>
            </a:r>
            <a:r>
              <a:rPr lang="en-US" sz="2000" dirty="0">
                <a:latin typeface="Arial"/>
                <a:cs typeface="Arial"/>
              </a:rPr>
              <a:t> Laws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sz="2400" b="1" i="1" dirty="0">
                  <a:latin typeface="Arial"/>
                  <a:ea typeface="Arial" charset="0"/>
                  <a:cs typeface="Arial"/>
                </a:endParaRPr>
              </a:p>
              <a:p>
                <a:pPr marL="45720" indent="0">
                  <a:buNone/>
                </a:pPr>
                <a:r>
                  <a:rPr lang="en-US" b="1" i="1" dirty="0">
                    <a:latin typeface="Arial" charset="0"/>
                    <a:ea typeface="Arial" charset="0"/>
                    <a:cs typeface="Arial" charset="0"/>
                  </a:rPr>
                  <a:t>Basic Resistive Circuits:</a:t>
                </a:r>
              </a:p>
              <a:p>
                <a:pPr marL="45720" indent="0">
                  <a:buNone/>
                </a:pPr>
                <a:endParaRPr lang="en-US" b="1" i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45720" indent="0">
                  <a:buNone/>
                </a:pPr>
                <a:r>
                  <a:rPr lang="en-IE" dirty="0"/>
                  <a:t>Calculations:</a:t>
                </a:r>
              </a:p>
              <a:p>
                <a:pPr marL="45720" indent="0">
                  <a:buNone/>
                </a:pPr>
                <a:endParaRPr lang="en-IE" dirty="0"/>
              </a:p>
              <a:p>
                <a:pPr marL="45720" indent="0">
                  <a:buNone/>
                </a:pPr>
                <a:r>
                  <a:rPr lang="pt-BR" dirty="0"/>
                  <a:t>R</a:t>
                </a:r>
                <a:r>
                  <a:rPr lang="pt-BR" baseline="-25000" dirty="0"/>
                  <a:t>5</a:t>
                </a:r>
                <a:r>
                  <a:rPr lang="pt-BR" dirty="0"/>
                  <a:t> = R</a:t>
                </a:r>
                <a:r>
                  <a:rPr lang="pt-BR" baseline="-25000" dirty="0"/>
                  <a:t>2</a:t>
                </a:r>
                <a:r>
                  <a:rPr lang="pt-BR" dirty="0"/>
                  <a:t>+ R</a:t>
                </a:r>
                <a:r>
                  <a:rPr lang="pt-BR" baseline="-25000" dirty="0"/>
                  <a:t>4</a:t>
                </a:r>
                <a:r>
                  <a:rPr lang="pt-BR" dirty="0"/>
                  <a:t> = 5 + 1 = 6</a:t>
                </a:r>
                <a:r>
                  <a:rPr lang="en-IE" dirty="0" err="1"/>
                  <a:t>Ω</a:t>
                </a:r>
                <a:endParaRPr lang="en-GB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pt-BR" dirty="0"/>
                  <a:t>R</a:t>
                </a:r>
                <a:r>
                  <a:rPr lang="pt-BR" baseline="-25000" dirty="0"/>
                  <a:t>6</a:t>
                </a:r>
                <a:r>
                  <a:rPr lang="pt-BR" dirty="0"/>
                  <a:t> = R</a:t>
                </a:r>
                <a:r>
                  <a:rPr lang="pt-BR" baseline="-25000" dirty="0"/>
                  <a:t>3 </a:t>
                </a:r>
                <a:r>
                  <a:rPr lang="pt-BR" dirty="0"/>
                  <a:t>|| R</a:t>
                </a:r>
                <a:r>
                  <a:rPr lang="pt-BR" baseline="-25000" dirty="0"/>
                  <a:t>5 </a:t>
                </a:r>
                <a:r>
                  <a:rPr lang="pt-BR" dirty="0"/>
                  <a:t>= (1/6 + 1/2)</a:t>
                </a:r>
                <a:r>
                  <a:rPr lang="pt-BR" baseline="30000" dirty="0"/>
                  <a:t>-1</a:t>
                </a:r>
                <a:r>
                  <a:rPr lang="pt-BR" dirty="0"/>
                  <a:t> = 1.5</a:t>
                </a:r>
                <a:r>
                  <a:rPr lang="en-IE" dirty="0" err="1"/>
                  <a:t>Ω</a:t>
                </a:r>
                <a:endParaRPr lang="en-IE" dirty="0"/>
              </a:p>
              <a:p>
                <a:pPr marL="45720" indent="0">
                  <a:buNone/>
                </a:pPr>
                <a:endParaRPr lang="en-IE" dirty="0"/>
              </a:p>
              <a:p>
                <a:pPr marL="45720" indent="0">
                  <a:buNone/>
                </a:pPr>
                <a:r>
                  <a:rPr lang="pt-BR" dirty="0" err="1"/>
                  <a:t>R</a:t>
                </a:r>
                <a:r>
                  <a:rPr lang="pt-BR" baseline="-25000" dirty="0" err="1"/>
                  <a:t>Total</a:t>
                </a:r>
                <a:r>
                  <a:rPr lang="pt-BR" dirty="0"/>
                  <a:t> = R</a:t>
                </a:r>
                <a:r>
                  <a:rPr lang="pt-BR" baseline="-25000" dirty="0"/>
                  <a:t>1</a:t>
                </a:r>
                <a:r>
                  <a:rPr lang="pt-BR" dirty="0"/>
                  <a:t> + R</a:t>
                </a:r>
                <a:r>
                  <a:rPr lang="pt-BR" baseline="-25000" dirty="0"/>
                  <a:t>6</a:t>
                </a:r>
                <a:r>
                  <a:rPr lang="pt-BR" dirty="0"/>
                  <a:t> = 10 + 1.5 = 11.5</a:t>
                </a:r>
                <a:r>
                  <a:rPr lang="en-IE" dirty="0" err="1"/>
                  <a:t>Ω</a:t>
                </a:r>
                <a:endParaRPr lang="en-GB" dirty="0"/>
              </a:p>
              <a:p>
                <a:pPr marL="45720" indent="0">
                  <a:buNone/>
                </a:pPr>
                <a:endParaRPr lang="en-GB" dirty="0"/>
              </a:p>
              <a:p>
                <a:pPr marL="45720" indent="0">
                  <a:buNone/>
                </a:pPr>
                <a:r>
                  <a:rPr lang="en-GB" dirty="0"/>
                  <a:t>Hence:</a:t>
                </a:r>
              </a:p>
              <a:p>
                <a:pPr marL="4572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0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IE" dirty="0"/>
                  <a:t>= 0.43 A</a:t>
                </a:r>
                <a:r>
                  <a:rPr lang="en-GB" dirty="0"/>
                  <a:t>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  <a:blipFill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Equation" r:id="rId4" imgW="152400" imgH="254000" progId="Equation.3">
                  <p:embed/>
                </p:oleObj>
              </mc:Choice>
              <mc:Fallback>
                <p:oleObj name="Equation" r:id="rId4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F55CFA23-0BD2-8449-934A-AD23AA5D6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3532B6-535F-D84C-8A6C-6C08C3963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88213"/>
              </p:ext>
            </p:extLst>
          </p:nvPr>
        </p:nvGraphicFramePr>
        <p:xfrm>
          <a:off x="5166360" y="5285232"/>
          <a:ext cx="41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r:id="rId6" imgW="317500" imgH="393700" progId="Equation.3">
                  <p:embed/>
                </p:oleObj>
              </mc:Choice>
              <mc:Fallback>
                <p:oleObj r:id="rId6" imgW="317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60" y="5285232"/>
                        <a:ext cx="419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1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Potential Divider: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An important application of resistors is the </a:t>
            </a:r>
            <a:r>
              <a:rPr lang="en-IE" u="sng" dirty="0"/>
              <a:t>Potential Divider</a:t>
            </a:r>
            <a:r>
              <a:rPr lang="en-IE" dirty="0"/>
              <a:t>. It is used to obtain a lower </a:t>
            </a:r>
            <a:r>
              <a:rPr lang="en-IE" dirty="0" err="1"/>
              <a:t>p.d</a:t>
            </a:r>
            <a:r>
              <a:rPr lang="en-IE" dirty="0"/>
              <a:t>. from a higher one: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41">
            <a:extLst>
              <a:ext uri="{FF2B5EF4-FFF2-40B4-BE49-F238E27FC236}">
                <a16:creationId xmlns:a16="http://schemas.microsoft.com/office/drawing/2014/main" id="{98A13C2E-0DBE-FA48-BB0D-5CBBF81E0E07}"/>
              </a:ext>
            </a:extLst>
          </p:cNvPr>
          <p:cNvGrpSpPr/>
          <p:nvPr/>
        </p:nvGrpSpPr>
        <p:grpSpPr>
          <a:xfrm>
            <a:off x="1828800" y="2633472"/>
            <a:ext cx="5486400" cy="3291840"/>
            <a:chOff x="0" y="0"/>
            <a:chExt cx="5486400" cy="329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CF135A-EED8-B84A-B225-07C51BB09E5E}"/>
                </a:ext>
              </a:extLst>
            </p:cNvPr>
            <p:cNvSpPr/>
            <p:nvPr/>
          </p:nvSpPr>
          <p:spPr>
            <a:xfrm>
              <a:off x="0" y="0"/>
              <a:ext cx="5486400" cy="329184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97">
              <a:extLst>
                <a:ext uri="{FF2B5EF4-FFF2-40B4-BE49-F238E27FC236}">
                  <a16:creationId xmlns:a16="http://schemas.microsoft.com/office/drawing/2014/main" id="{94265C06-A59E-EE46-9588-2BD90505B20D}"/>
                </a:ext>
              </a:extLst>
            </p:cNvPr>
            <p:cNvCxnSpPr/>
            <p:nvPr/>
          </p:nvCxnSpPr>
          <p:spPr bwMode="auto">
            <a:xfrm>
              <a:off x="791210" y="552450"/>
              <a:ext cx="200914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98">
              <a:extLst>
                <a:ext uri="{FF2B5EF4-FFF2-40B4-BE49-F238E27FC236}">
                  <a16:creationId xmlns:a16="http://schemas.microsoft.com/office/drawing/2014/main" id="{8FAB321D-214E-6F42-8277-81E9580B0A4D}"/>
                </a:ext>
              </a:extLst>
            </p:cNvPr>
            <p:cNvCxnSpPr/>
            <p:nvPr/>
          </p:nvCxnSpPr>
          <p:spPr bwMode="auto">
            <a:xfrm>
              <a:off x="781685" y="2372360"/>
              <a:ext cx="32004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99">
              <a:extLst>
                <a:ext uri="{FF2B5EF4-FFF2-40B4-BE49-F238E27FC236}">
                  <a16:creationId xmlns:a16="http://schemas.microsoft.com/office/drawing/2014/main" id="{B63E7492-51E1-7045-AE76-E62AD8C0C9E4}"/>
                </a:ext>
              </a:extLst>
            </p:cNvPr>
            <p:cNvCxnSpPr/>
            <p:nvPr/>
          </p:nvCxnSpPr>
          <p:spPr bwMode="auto">
            <a:xfrm flipV="1">
              <a:off x="2809875" y="542925"/>
              <a:ext cx="635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Text Box 100">
              <a:extLst>
                <a:ext uri="{FF2B5EF4-FFF2-40B4-BE49-F238E27FC236}">
                  <a16:creationId xmlns:a16="http://schemas.microsoft.com/office/drawing/2014/main" id="{E7C86221-7302-5149-A241-C83C84275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790575"/>
              <a:ext cx="438150" cy="3905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01">
              <a:extLst>
                <a:ext uri="{FF2B5EF4-FFF2-40B4-BE49-F238E27FC236}">
                  <a16:creationId xmlns:a16="http://schemas.microsoft.com/office/drawing/2014/main" id="{A528578A-64E2-8E42-9604-D8806C64D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900" y="1752600"/>
              <a:ext cx="438150" cy="3905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r>
                <a:rPr lang="en-IE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Line 102">
              <a:extLst>
                <a:ext uri="{FF2B5EF4-FFF2-40B4-BE49-F238E27FC236}">
                  <a16:creationId xmlns:a16="http://schemas.microsoft.com/office/drawing/2014/main" id="{FDDE10B7-26C0-514A-82AA-574CD62DAC05}"/>
                </a:ext>
              </a:extLst>
            </p:cNvPr>
            <p:cNvCxnSpPr/>
            <p:nvPr/>
          </p:nvCxnSpPr>
          <p:spPr bwMode="auto">
            <a:xfrm>
              <a:off x="2800350" y="1457325"/>
              <a:ext cx="1152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5FC418-1B66-4943-B32B-775BDF71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75" y="514350"/>
              <a:ext cx="114300" cy="9525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2D0098-9E63-CC4A-B272-A4A04F5A1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333625"/>
              <a:ext cx="114300" cy="9525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DEE706-F5E9-C54C-A01C-B1528B2BB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286000"/>
              <a:ext cx="114300" cy="9525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7D43FA-8094-7349-886E-6778F7CB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71600"/>
              <a:ext cx="114300" cy="9525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Text Box 107">
              <a:extLst>
                <a:ext uri="{FF2B5EF4-FFF2-40B4-BE49-F238E27FC236}">
                  <a16:creationId xmlns:a16="http://schemas.microsoft.com/office/drawing/2014/main" id="{8077AF54-0DE9-934A-BA95-2CA23D382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12573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108">
              <a:extLst>
                <a:ext uri="{FF2B5EF4-FFF2-40B4-BE49-F238E27FC236}">
                  <a16:creationId xmlns:a16="http://schemas.microsoft.com/office/drawing/2014/main" id="{9A002011-7CD1-FB46-BBB0-9F53B432484D}"/>
                </a:ext>
              </a:extLst>
            </p:cNvPr>
            <p:cNvCxnSpPr/>
            <p:nvPr/>
          </p:nvCxnSpPr>
          <p:spPr bwMode="auto">
            <a:xfrm flipV="1">
              <a:off x="800100" y="8001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Text Box 109">
              <a:extLst>
                <a:ext uri="{FF2B5EF4-FFF2-40B4-BE49-F238E27FC236}">
                  <a16:creationId xmlns:a16="http://schemas.microsoft.com/office/drawing/2014/main" id="{A3795AD1-97EE-FB45-804D-30C6AFF43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17145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Line 110">
              <a:extLst>
                <a:ext uri="{FF2B5EF4-FFF2-40B4-BE49-F238E27FC236}">
                  <a16:creationId xmlns:a16="http://schemas.microsoft.com/office/drawing/2014/main" id="{FEE0C537-0420-4D4B-B087-55B132CABCD3}"/>
                </a:ext>
              </a:extLst>
            </p:cNvPr>
            <p:cNvCxnSpPr/>
            <p:nvPr/>
          </p:nvCxnSpPr>
          <p:spPr bwMode="auto">
            <a:xfrm flipH="1" flipV="1">
              <a:off x="4114800" y="1485900"/>
              <a:ext cx="228600" cy="114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Line 111">
              <a:extLst>
                <a:ext uri="{FF2B5EF4-FFF2-40B4-BE49-F238E27FC236}">
                  <a16:creationId xmlns:a16="http://schemas.microsoft.com/office/drawing/2014/main" id="{D0761C48-8808-534B-9539-CCF432BD88F5}"/>
                </a:ext>
              </a:extLst>
            </p:cNvPr>
            <p:cNvCxnSpPr/>
            <p:nvPr/>
          </p:nvCxnSpPr>
          <p:spPr bwMode="auto">
            <a:xfrm flipH="1">
              <a:off x="4114800" y="2171700"/>
              <a:ext cx="114300" cy="114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Line 112">
              <a:extLst>
                <a:ext uri="{FF2B5EF4-FFF2-40B4-BE49-F238E27FC236}">
                  <a16:creationId xmlns:a16="http://schemas.microsoft.com/office/drawing/2014/main" id="{4339F085-4357-CF45-A55E-B6737D3D3803}"/>
                </a:ext>
              </a:extLst>
            </p:cNvPr>
            <p:cNvCxnSpPr/>
            <p:nvPr/>
          </p:nvCxnSpPr>
          <p:spPr bwMode="auto">
            <a:xfrm>
              <a:off x="800100" y="17145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152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Potential Divider: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Clearly:   		v(t) = </a:t>
            </a:r>
            <a:r>
              <a:rPr lang="en-IE" dirty="0" err="1"/>
              <a:t>i</a:t>
            </a:r>
            <a:r>
              <a:rPr lang="en-IE" dirty="0"/>
              <a:t>(t) (R</a:t>
            </a:r>
            <a:r>
              <a:rPr lang="en-IE" baseline="-25000" dirty="0"/>
              <a:t>1</a:t>
            </a:r>
            <a:r>
              <a:rPr lang="en-IE" dirty="0"/>
              <a:t> + R</a:t>
            </a:r>
            <a:r>
              <a:rPr lang="en-IE" baseline="-25000" dirty="0"/>
              <a:t>2</a:t>
            </a:r>
            <a:r>
              <a:rPr lang="en-IE" dirty="0"/>
              <a:t>)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fr-FR" dirty="0"/>
              <a:t>But:			v</a:t>
            </a:r>
            <a:r>
              <a:rPr lang="fr-FR" baseline="-25000" dirty="0"/>
              <a:t>2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 R</a:t>
            </a:r>
            <a:r>
              <a:rPr lang="fr-FR" baseline="-25000" dirty="0"/>
              <a:t>2</a:t>
            </a:r>
            <a:r>
              <a:rPr lang="fr-FR" dirty="0"/>
              <a:t> i(</a:t>
            </a:r>
            <a:r>
              <a:rPr lang="fr-FR" dirty="0" err="1"/>
              <a:t>t</a:t>
            </a:r>
            <a:r>
              <a:rPr lang="fr-FR" dirty="0"/>
              <a:t>)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fr-FR" dirty="0" err="1"/>
              <a:t>Hence</a:t>
            </a:r>
            <a:r>
              <a:rPr lang="fr-FR" dirty="0"/>
              <a:t>: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4">
            <a:extLst>
              <a:ext uri="{FF2B5EF4-FFF2-40B4-BE49-F238E27FC236}">
                <a16:creationId xmlns:a16="http://schemas.microsoft.com/office/drawing/2014/main" id="{B41B8C23-CFDE-2748-B412-29F9BC96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EA758F-D718-F145-BC5E-6418A951C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97376"/>
              </p:ext>
            </p:extLst>
          </p:nvPr>
        </p:nvGraphicFramePr>
        <p:xfrm>
          <a:off x="3371850" y="4681728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r:id="rId5" imgW="1752600" imgH="609600" progId="Equation.DSMT4">
                  <p:embed/>
                </p:oleObj>
              </mc:Choice>
              <mc:Fallback>
                <p:oleObj r:id="rId5" imgW="1752600" imgH="60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681728"/>
                        <a:ext cx="2400300" cy="7747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41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Potential Divider: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Find the potential difference between points ‘a’ and ‘b’ in the following circuit:</a:t>
            </a: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24">
            <a:extLst>
              <a:ext uri="{FF2B5EF4-FFF2-40B4-BE49-F238E27FC236}">
                <a16:creationId xmlns:a16="http://schemas.microsoft.com/office/drawing/2014/main" id="{3B7B8DB5-55C2-5F4B-90D3-9E0FE1AA0824}"/>
              </a:ext>
            </a:extLst>
          </p:cNvPr>
          <p:cNvGrpSpPr/>
          <p:nvPr/>
        </p:nvGrpSpPr>
        <p:grpSpPr>
          <a:xfrm>
            <a:off x="1585595" y="2590101"/>
            <a:ext cx="5972810" cy="2884805"/>
            <a:chOff x="0" y="0"/>
            <a:chExt cx="5972810" cy="2884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A9704-165E-8247-BA78-C60E0350CBA0}"/>
                </a:ext>
              </a:extLst>
            </p:cNvPr>
            <p:cNvSpPr/>
            <p:nvPr/>
          </p:nvSpPr>
          <p:spPr>
            <a:xfrm>
              <a:off x="0" y="0"/>
              <a:ext cx="5972810" cy="288480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4">
              <a:extLst>
                <a:ext uri="{FF2B5EF4-FFF2-40B4-BE49-F238E27FC236}">
                  <a16:creationId xmlns:a16="http://schemas.microsoft.com/office/drawing/2014/main" id="{A1F0CE66-BD81-C647-AE3E-B144E5CE5F7C}"/>
                </a:ext>
              </a:extLst>
            </p:cNvPr>
            <p:cNvCxnSpPr/>
            <p:nvPr/>
          </p:nvCxnSpPr>
          <p:spPr bwMode="auto">
            <a:xfrm>
              <a:off x="462280" y="582295"/>
              <a:ext cx="465836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5">
              <a:extLst>
                <a:ext uri="{FF2B5EF4-FFF2-40B4-BE49-F238E27FC236}">
                  <a16:creationId xmlns:a16="http://schemas.microsoft.com/office/drawing/2014/main" id="{EA7DD15C-6BE3-2F4B-BF32-028CCEDB2491}"/>
                </a:ext>
              </a:extLst>
            </p:cNvPr>
            <p:cNvCxnSpPr/>
            <p:nvPr/>
          </p:nvCxnSpPr>
          <p:spPr bwMode="auto">
            <a:xfrm>
              <a:off x="2005965" y="584200"/>
              <a:ext cx="635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6">
              <a:extLst>
                <a:ext uri="{FF2B5EF4-FFF2-40B4-BE49-F238E27FC236}">
                  <a16:creationId xmlns:a16="http://schemas.microsoft.com/office/drawing/2014/main" id="{D6E030EF-BFDF-3F4C-B1DE-5119BC1961F2}"/>
                </a:ext>
              </a:extLst>
            </p:cNvPr>
            <p:cNvCxnSpPr/>
            <p:nvPr/>
          </p:nvCxnSpPr>
          <p:spPr bwMode="auto">
            <a:xfrm>
              <a:off x="3606165" y="593725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7">
              <a:extLst>
                <a:ext uri="{FF2B5EF4-FFF2-40B4-BE49-F238E27FC236}">
                  <a16:creationId xmlns:a16="http://schemas.microsoft.com/office/drawing/2014/main" id="{C11EE8B9-2290-0941-B1D3-743205B46C52}"/>
                </a:ext>
              </a:extLst>
            </p:cNvPr>
            <p:cNvCxnSpPr/>
            <p:nvPr/>
          </p:nvCxnSpPr>
          <p:spPr bwMode="auto">
            <a:xfrm>
              <a:off x="462280" y="2403475"/>
              <a:ext cx="465836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8">
              <a:extLst>
                <a:ext uri="{FF2B5EF4-FFF2-40B4-BE49-F238E27FC236}">
                  <a16:creationId xmlns:a16="http://schemas.microsoft.com/office/drawing/2014/main" id="{CD9EF5DE-0F3C-C640-B621-8DBC162787BF}"/>
                </a:ext>
              </a:extLst>
            </p:cNvPr>
            <p:cNvCxnSpPr/>
            <p:nvPr/>
          </p:nvCxnSpPr>
          <p:spPr bwMode="auto">
            <a:xfrm>
              <a:off x="948690" y="582295"/>
              <a:ext cx="2095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9">
              <a:extLst>
                <a:ext uri="{FF2B5EF4-FFF2-40B4-BE49-F238E27FC236}">
                  <a16:creationId xmlns:a16="http://schemas.microsoft.com/office/drawing/2014/main" id="{9B795BB8-93CB-EF4D-BBC9-FCF989DED28D}"/>
                </a:ext>
              </a:extLst>
            </p:cNvPr>
            <p:cNvCxnSpPr/>
            <p:nvPr/>
          </p:nvCxnSpPr>
          <p:spPr bwMode="auto">
            <a:xfrm>
              <a:off x="2005330" y="1363345"/>
              <a:ext cx="0" cy="31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Line 10">
              <a:extLst>
                <a:ext uri="{FF2B5EF4-FFF2-40B4-BE49-F238E27FC236}">
                  <a16:creationId xmlns:a16="http://schemas.microsoft.com/office/drawing/2014/main" id="{0BCD201F-798D-AF4D-A259-BB65469058D4}"/>
                </a:ext>
              </a:extLst>
            </p:cNvPr>
            <p:cNvCxnSpPr/>
            <p:nvPr/>
          </p:nvCxnSpPr>
          <p:spPr bwMode="auto">
            <a:xfrm>
              <a:off x="3605530" y="1430020"/>
              <a:ext cx="635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D41170B4-7B20-7B46-9F17-A658548CB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330" y="46228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AF4FAC98-B89F-E54B-88B7-A38C48E89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125730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0F29A351-B47C-7449-9270-56B09B961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700" y="125730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76F8A5D8-5D1C-974C-A6B6-FEB43D2AA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108458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solidFill>
                    <a:srgbClr val="33996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 = 5V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15">
              <a:extLst>
                <a:ext uri="{FF2B5EF4-FFF2-40B4-BE49-F238E27FC236}">
                  <a16:creationId xmlns:a16="http://schemas.microsoft.com/office/drawing/2014/main" id="{6FF811EA-5594-D044-914D-A20C691CDD8D}"/>
                </a:ext>
              </a:extLst>
            </p:cNvPr>
            <p:cNvCxnSpPr/>
            <p:nvPr/>
          </p:nvCxnSpPr>
          <p:spPr bwMode="auto">
            <a:xfrm>
              <a:off x="5120640" y="565150"/>
              <a:ext cx="635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Line 16">
              <a:extLst>
                <a:ext uri="{FF2B5EF4-FFF2-40B4-BE49-F238E27FC236}">
                  <a16:creationId xmlns:a16="http://schemas.microsoft.com/office/drawing/2014/main" id="{5468F8F1-6BB6-EE42-BC59-15FF48460BD7}"/>
                </a:ext>
              </a:extLst>
            </p:cNvPr>
            <p:cNvCxnSpPr/>
            <p:nvPr/>
          </p:nvCxnSpPr>
          <p:spPr bwMode="auto">
            <a:xfrm>
              <a:off x="5120005" y="1401445"/>
              <a:ext cx="635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EC1D2087-B2E9-1648-9B9D-4DC0FD9C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257300"/>
              <a:ext cx="52387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72BAB8FD-60FB-774C-BC63-761E31E03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83845"/>
              <a:ext cx="3714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08AA7B0-29F1-2443-B803-A9B1729C1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700" y="2331720"/>
              <a:ext cx="3714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19BBFE03-ADDB-0B47-BBF0-241A850FA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14300"/>
              <a:ext cx="3429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Line 21">
              <a:extLst>
                <a:ext uri="{FF2B5EF4-FFF2-40B4-BE49-F238E27FC236}">
                  <a16:creationId xmlns:a16="http://schemas.microsoft.com/office/drawing/2014/main" id="{0F1000C6-ADEF-8F4C-A05A-F25DC0FAA696}"/>
                </a:ext>
              </a:extLst>
            </p:cNvPr>
            <p:cNvCxnSpPr/>
            <p:nvPr/>
          </p:nvCxnSpPr>
          <p:spPr bwMode="auto">
            <a:xfrm>
              <a:off x="457200" y="18288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22">
              <a:extLst>
                <a:ext uri="{FF2B5EF4-FFF2-40B4-BE49-F238E27FC236}">
                  <a16:creationId xmlns:a16="http://schemas.microsoft.com/office/drawing/2014/main" id="{CBDDE7A3-A09A-3C46-8DB3-76D777F0AC44}"/>
                </a:ext>
              </a:extLst>
            </p:cNvPr>
            <p:cNvCxnSpPr/>
            <p:nvPr/>
          </p:nvCxnSpPr>
          <p:spPr bwMode="auto">
            <a:xfrm flipV="1">
              <a:off x="457200" y="9144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84760C2C-30E0-FF4A-898A-AB6509541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1257300"/>
              <a:ext cx="571500" cy="4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ab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Line 24">
              <a:extLst>
                <a:ext uri="{FF2B5EF4-FFF2-40B4-BE49-F238E27FC236}">
                  <a16:creationId xmlns:a16="http://schemas.microsoft.com/office/drawing/2014/main" id="{13A4FA87-3829-EC45-A50F-7CF9E6CD1087}"/>
                </a:ext>
              </a:extLst>
            </p:cNvPr>
            <p:cNvCxnSpPr/>
            <p:nvPr/>
          </p:nvCxnSpPr>
          <p:spPr bwMode="auto">
            <a:xfrm flipH="1" flipV="1">
              <a:off x="2286000" y="800100"/>
              <a:ext cx="4572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Line 25">
              <a:extLst>
                <a:ext uri="{FF2B5EF4-FFF2-40B4-BE49-F238E27FC236}">
                  <a16:creationId xmlns:a16="http://schemas.microsoft.com/office/drawing/2014/main" id="{B92F6F7C-911A-BF4A-A887-3FBB0B335505}"/>
                </a:ext>
              </a:extLst>
            </p:cNvPr>
            <p:cNvCxnSpPr/>
            <p:nvPr/>
          </p:nvCxnSpPr>
          <p:spPr bwMode="auto">
            <a:xfrm flipH="1">
              <a:off x="2400300" y="1828800"/>
              <a:ext cx="3429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448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sz="2400" b="1" i="1" dirty="0">
                  <a:latin typeface="Arial"/>
                  <a:ea typeface="Arial" charset="0"/>
                  <a:cs typeface="Arial"/>
                </a:endParaRPr>
              </a:p>
              <a:p>
                <a:pPr marL="45720" indent="0">
                  <a:buNone/>
                </a:pPr>
                <a:r>
                  <a:rPr lang="en-US" b="1" i="1" dirty="0">
                    <a:latin typeface="Arial" charset="0"/>
                    <a:ea typeface="Arial" charset="0"/>
                    <a:cs typeface="Arial" charset="0"/>
                  </a:rPr>
                  <a:t>The Potential Divider:</a:t>
                </a:r>
              </a:p>
              <a:p>
                <a:pPr marL="45720" indent="0">
                  <a:buNone/>
                </a:pPr>
                <a:endParaRPr lang="en-US" b="1" i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45720" indent="0">
                  <a:buNone/>
                </a:pPr>
                <a:r>
                  <a:rPr lang="en-IE" dirty="0"/>
                  <a:t>Three of the resistors are in parallel which implies:</a:t>
                </a:r>
              </a:p>
              <a:p>
                <a:pPr marL="45720" indent="0">
                  <a:buNone/>
                </a:pPr>
                <a:r>
                  <a:rPr lang="en-IE" dirty="0" err="1"/>
                  <a:t>R</a:t>
                </a:r>
                <a:r>
                  <a:rPr lang="en-IE" baseline="-25000" dirty="0" err="1"/>
                  <a:t>Total</a:t>
                </a:r>
                <a:r>
                  <a:rPr lang="en-IE" dirty="0"/>
                  <a:t> = 1/(1/5+1/1+1/2)= 0.59 </a:t>
                </a:r>
                <a:r>
                  <a:rPr lang="en-IE" dirty="0" err="1"/>
                  <a:t>Ω</a:t>
                </a:r>
                <a:r>
                  <a:rPr lang="en-GB" dirty="0"/>
                  <a:t> </a:t>
                </a: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en-IE" dirty="0"/>
                  <a:t>These three resistors can then be treated as a single resistor in series with the 10Ω resistor which implies:</a:t>
                </a:r>
                <a:endParaRPr lang="pt-BR" dirty="0"/>
              </a:p>
              <a:p>
                <a:pPr marL="45720" indent="0">
                  <a:buNone/>
                </a:pPr>
                <a:r>
                  <a:rPr lang="pt-BR" dirty="0" err="1"/>
                  <a:t>R</a:t>
                </a:r>
                <a:r>
                  <a:rPr lang="pt-BR" baseline="-25000" dirty="0" err="1"/>
                  <a:t>Total</a:t>
                </a:r>
                <a:r>
                  <a:rPr lang="pt-BR" dirty="0"/>
                  <a:t> = 10 + 0.59 = 10.59 </a:t>
                </a:r>
                <a:r>
                  <a:rPr lang="en-IE" dirty="0" err="1"/>
                  <a:t>Ω</a:t>
                </a:r>
                <a:endParaRPr lang="en-IE" dirty="0"/>
              </a:p>
              <a:p>
                <a:pPr marL="45720" indent="0">
                  <a:buNone/>
                </a:pPr>
                <a:endParaRPr lang="en-GB" dirty="0"/>
              </a:p>
              <a:p>
                <a:pPr marL="45720" indent="0">
                  <a:buNone/>
                </a:pPr>
                <a:r>
                  <a:rPr lang="en-US" dirty="0"/>
                  <a:t>Then:</a:t>
                </a:r>
                <a:br>
                  <a:rPr lang="en-US" dirty="0"/>
                </a:br>
                <a:r>
                  <a:rPr lang="pt-BR" dirty="0" err="1"/>
                  <a:t>I</a:t>
                </a:r>
                <a:r>
                  <a:rPr lang="pt-BR" dirty="0"/>
                  <a:t> = 5 / 10.59 = 0.47 A</a:t>
                </a:r>
                <a:endParaRPr lang="en-GB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pt-BR" dirty="0" err="1"/>
                  <a:t>Hence</a:t>
                </a:r>
                <a:r>
                  <a:rPr lang="pt-BR" dirty="0"/>
                  <a:t>:</a:t>
                </a:r>
                <a:endParaRPr lang="en-GB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IE" dirty="0"/>
                  <a:t>= 0.47 * 0.59 = 0.27 V</a:t>
                </a:r>
                <a:endParaRPr lang="en-GB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6488" y="76583"/>
                <a:ext cx="8383423" cy="6671128"/>
              </a:xfrm>
              <a:blipFill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4" imgW="152400" imgH="254000" progId="Equation.3">
                  <p:embed/>
                </p:oleObj>
              </mc:Choice>
              <mc:Fallback>
                <p:oleObj name="Equation" r:id="rId4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56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Potential Divider: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Using the Potential Divider Rule:</a:t>
            </a: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9">
            <a:extLst>
              <a:ext uri="{FF2B5EF4-FFF2-40B4-BE49-F238E27FC236}">
                <a16:creationId xmlns:a16="http://schemas.microsoft.com/office/drawing/2014/main" id="{A23A34CA-85C4-5641-9C78-034997EB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423CC1-0FB2-0C48-9AA2-477FF48C7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03316"/>
              </p:ext>
            </p:extLst>
          </p:nvPr>
        </p:nvGraphicFramePr>
        <p:xfrm>
          <a:off x="2711449" y="3412147"/>
          <a:ext cx="387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r:id="rId5" imgW="2413000" imgH="558800" progId="Equation.DSMT4">
                  <p:embed/>
                </p:oleObj>
              </mc:Choice>
              <mc:Fallback>
                <p:oleObj r:id="rId5" imgW="2413000" imgH="55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49" y="3412147"/>
                        <a:ext cx="3873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625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AC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Let’s say the source was sinusoidal – that is the </a:t>
            </a:r>
            <a:r>
              <a:rPr lang="en-IE" dirty="0" err="1"/>
              <a:t>p.d</a:t>
            </a:r>
            <a:r>
              <a:rPr lang="en-IE" dirty="0"/>
              <a:t>. between its terminals varies in a sinusoidal fashion.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Then the supply voltage is ac and is described by the general equation: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640080" lvl="2" indent="0">
              <a:buNone/>
            </a:pPr>
            <a:endParaRPr lang="en-US" dirty="0"/>
          </a:p>
          <a:p>
            <a:pPr marL="640080" lvl="2" indent="0">
              <a:buNone/>
            </a:pPr>
            <a:endParaRPr lang="en-IE" dirty="0"/>
          </a:p>
          <a:p>
            <a:pPr marL="640080" lvl="2" indent="0">
              <a:buNone/>
            </a:pPr>
            <a:r>
              <a:rPr lang="en-IE" dirty="0"/>
              <a:t>Vmax is the peak voltage</a:t>
            </a:r>
            <a:endParaRPr lang="en-GB" sz="1100" dirty="0"/>
          </a:p>
          <a:p>
            <a:pPr marL="640080" lvl="2" indent="0">
              <a:buNone/>
            </a:pPr>
            <a:r>
              <a:rPr lang="en-IE" dirty="0" err="1"/>
              <a:t>ω</a:t>
            </a:r>
            <a:r>
              <a:rPr lang="en-IE" dirty="0"/>
              <a:t> is the frequency in radians per second (= 2πf = 2π/T). </a:t>
            </a:r>
            <a:endParaRPr lang="en-GB" sz="1100" dirty="0"/>
          </a:p>
          <a:p>
            <a:pPr marL="640080" lvl="2" indent="0">
              <a:buNone/>
            </a:pPr>
            <a:r>
              <a:rPr lang="en-IE" dirty="0" err="1"/>
              <a:t>Ψ</a:t>
            </a:r>
            <a:r>
              <a:rPr lang="en-IE" dirty="0"/>
              <a:t> is the phase shift.</a:t>
            </a:r>
            <a:endParaRPr lang="en-GB" sz="11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0">
            <a:extLst>
              <a:ext uri="{FF2B5EF4-FFF2-40B4-BE49-F238E27FC236}">
                <a16:creationId xmlns:a16="http://schemas.microsoft.com/office/drawing/2014/main" id="{AD69ACB6-9A2B-0E47-B47F-05853518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70AFAE-4A69-1E4A-B7F9-98AECED74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2199"/>
              </p:ext>
            </p:extLst>
          </p:nvPr>
        </p:nvGraphicFramePr>
        <p:xfrm>
          <a:off x="3200400" y="3968496"/>
          <a:ext cx="274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r:id="rId5" imgW="1790700" imgH="279400" progId="Equation.DSMT4">
                  <p:embed/>
                </p:oleObj>
              </mc:Choice>
              <mc:Fallback>
                <p:oleObj r:id="rId5" imgW="17907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8496"/>
                        <a:ext cx="2743200" cy="4953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94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AC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 Diagram: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scan">
            <a:extLst>
              <a:ext uri="{FF2B5EF4-FFF2-40B4-BE49-F238E27FC236}">
                <a16:creationId xmlns:a16="http://schemas.microsoft.com/office/drawing/2014/main" id="{F8A9EFA5-AB66-174A-855A-B8C496FE264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86" y="2104453"/>
            <a:ext cx="5476875" cy="427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0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AC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Let’s say the peak voltage is 5V and the frequency is 50Hz. We assume the phase shift is zero unless otherwise specified.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Then: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By repeating the above example with this supply we get: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Reading Work: ‘Sinusoidal Alternating Waveforms’ - Introductory Circuit Analysis – </a:t>
            </a:r>
            <a:r>
              <a:rPr lang="en-IE" dirty="0" err="1"/>
              <a:t>Boylestad</a:t>
            </a:r>
            <a:r>
              <a:rPr lang="en-IE" dirty="0"/>
              <a:t>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2">
            <a:extLst>
              <a:ext uri="{FF2B5EF4-FFF2-40B4-BE49-F238E27FC236}">
                <a16:creationId xmlns:a16="http://schemas.microsoft.com/office/drawing/2014/main" id="{5AB332DC-092E-1F47-81E9-09894DD0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860447-B8A6-2649-8C7C-EB45E4F26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8733"/>
              </p:ext>
            </p:extLst>
          </p:nvPr>
        </p:nvGraphicFramePr>
        <p:xfrm>
          <a:off x="3581399" y="3146426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3" r:id="rId5" imgW="1689100" imgH="254000" progId="Equation.DSMT4">
                  <p:embed/>
                </p:oleObj>
              </mc:Choice>
              <mc:Fallback>
                <p:oleObj r:id="rId5" imgW="1689100" imgH="254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9" y="3146426"/>
                        <a:ext cx="213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48F315A3-65DC-4A47-8144-C8F9C598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A8BEC6-86EA-3C4D-B900-FDEB7E0A2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31023"/>
              </p:ext>
            </p:extLst>
          </p:nvPr>
        </p:nvGraphicFramePr>
        <p:xfrm>
          <a:off x="3194049" y="4907381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4" r:id="rId7" imgW="2082800" imgH="279400" progId="Equation.DSMT4">
                  <p:embed/>
                </p:oleObj>
              </mc:Choice>
              <mc:Fallback>
                <p:oleObj r:id="rId7" imgW="20828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49" y="4907381"/>
                        <a:ext cx="290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15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Resistor 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Colour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Codes: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Resistors do not have their numerical Ohmic value printed on them. Rather a colour code is used where each colour band corresponds to a numerical value. The colour code is given here: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Macintosh HD:Users:eamonnonuallain:Desktop:CS1025:New_Notes:Resistor_color_codes.jpg">
            <a:extLst>
              <a:ext uri="{FF2B5EF4-FFF2-40B4-BE49-F238E27FC236}">
                <a16:creationId xmlns:a16="http://schemas.microsoft.com/office/drawing/2014/main" id="{A2226C48-330A-A447-8E9F-39B3BCF474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4" y="2704973"/>
            <a:ext cx="5721350" cy="395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1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Resistor: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The resistor is a two-terminal element which impedes the flow of electrical current (through it) converting some of the electrical energy into another form (usually heat and light).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The degree to which it impedes current flow is given numerically by its </a:t>
            </a:r>
            <a:r>
              <a:rPr lang="en-IE" u="sng" dirty="0"/>
              <a:t>Resistance Value </a:t>
            </a:r>
            <a:r>
              <a:rPr lang="en-IE" dirty="0"/>
              <a:t>– measured in ‘</a:t>
            </a:r>
            <a:r>
              <a:rPr lang="en-IE" u="sng" dirty="0"/>
              <a:t>Ohms</a:t>
            </a:r>
            <a:r>
              <a:rPr lang="en-IE" dirty="0"/>
              <a:t>’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Every material possesses this property (resistance) to some extent. When we refer to devices known as </a:t>
            </a:r>
            <a:r>
              <a:rPr lang="en-IE" u="sng" dirty="0"/>
              <a:t>‘resistors’</a:t>
            </a:r>
            <a:r>
              <a:rPr lang="en-IE" dirty="0"/>
              <a:t>, we are referring to what are known as ‘</a:t>
            </a:r>
            <a:r>
              <a:rPr lang="en-IE" u="sng" dirty="0"/>
              <a:t>Ohmic Materials’</a:t>
            </a:r>
            <a:r>
              <a:rPr lang="en-IE" dirty="0"/>
              <a:t> – where there is a </a:t>
            </a:r>
            <a:r>
              <a:rPr lang="en-IE" u="sng" dirty="0"/>
              <a:t>linear relationship</a:t>
            </a:r>
            <a:r>
              <a:rPr lang="en-IE" dirty="0"/>
              <a:t> between the applied voltage and the current.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C7A4B7F-4ECE-FD48-B548-79A521CE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5CC262C-96EE-3444-8724-124750E67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0473" y="3302000"/>
          <a:ext cx="53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r:id="rId5" imgW="355600" imgH="304800" progId="Equation.DSMT4">
                  <p:embed/>
                </p:oleObj>
              </mc:Choice>
              <mc:Fallback>
                <p:oleObj r:id="rId5" imgW="355600" imgH="304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5CC262C-96EE-3444-8724-124750E67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0473" y="3302000"/>
                        <a:ext cx="533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2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The relationship between the terminal voltage of a resistor and the current flowing through it is given by Ohm’s Law: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Macintosh HD:Users:eamonnonuallain:Desktop:CS1025:New_Notes:ohmg.gif">
            <a:extLst>
              <a:ext uri="{FF2B5EF4-FFF2-40B4-BE49-F238E27FC236}">
                <a16:creationId xmlns:a16="http://schemas.microsoft.com/office/drawing/2014/main" id="{FF580AFA-D7C5-A142-A0A0-05801600FC0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1" y="1040104"/>
            <a:ext cx="4988118" cy="318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64">
            <a:extLst>
              <a:ext uri="{FF2B5EF4-FFF2-40B4-BE49-F238E27FC236}">
                <a16:creationId xmlns:a16="http://schemas.microsoft.com/office/drawing/2014/main" id="{92832929-15AF-FF4F-B35C-6E96FCFD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678E8E-B050-D54F-801A-8D0FDC660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75071"/>
              </p:ext>
            </p:extLst>
          </p:nvPr>
        </p:nvGraphicFramePr>
        <p:xfrm>
          <a:off x="3311940" y="5716987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r:id="rId6" imgW="736600" imgH="203200" progId="Equation.3">
                  <p:embed/>
                </p:oleObj>
              </mc:Choice>
              <mc:Fallback>
                <p:oleObj r:id="rId6" imgW="736600" imgH="203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40" y="5716987"/>
                        <a:ext cx="1778000" cy="4826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8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Electrical symbols for the resistor are: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1A063B42-0992-694D-983E-137C5DA9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DFCF11-201F-924B-84EC-1A9BA0E85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21046"/>
              </p:ext>
            </p:extLst>
          </p:nvPr>
        </p:nvGraphicFramePr>
        <p:xfrm>
          <a:off x="2921000" y="1392609"/>
          <a:ext cx="3149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9" r:id="rId5" imgW="1714500" imgH="508000" progId="Equation.DSMT4">
                  <p:embed/>
                </p:oleObj>
              </mc:Choice>
              <mc:Fallback>
                <p:oleObj r:id="rId5" imgW="17145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392609"/>
                        <a:ext cx="3149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Canvas 139">
            <a:extLst>
              <a:ext uri="{FF2B5EF4-FFF2-40B4-BE49-F238E27FC236}">
                <a16:creationId xmlns:a16="http://schemas.microsoft.com/office/drawing/2014/main" id="{EABCD44C-E2C4-1140-945B-B01B3BBB7408}"/>
              </a:ext>
            </a:extLst>
          </p:cNvPr>
          <p:cNvGrpSpPr/>
          <p:nvPr/>
        </p:nvGrpSpPr>
        <p:grpSpPr>
          <a:xfrm>
            <a:off x="1752600" y="3555810"/>
            <a:ext cx="5486400" cy="1828800"/>
            <a:chOff x="0" y="0"/>
            <a:chExt cx="5486400" cy="182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89BE2A-8B03-A54C-A12D-7D31723A35A8}"/>
                </a:ext>
              </a:extLst>
            </p:cNvPr>
            <p:cNvSpPr/>
            <p:nvPr/>
          </p:nvSpPr>
          <p:spPr>
            <a:xfrm>
              <a:off x="0" y="0"/>
              <a:ext cx="5486400" cy="182880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9" name="Line 140">
              <a:extLst>
                <a:ext uri="{FF2B5EF4-FFF2-40B4-BE49-F238E27FC236}">
                  <a16:creationId xmlns:a16="http://schemas.microsoft.com/office/drawing/2014/main" id="{45C8FBCA-2A33-F844-86BC-201B3382D051}"/>
                </a:ext>
              </a:extLst>
            </p:cNvPr>
            <p:cNvCxnSpPr/>
            <p:nvPr/>
          </p:nvCxnSpPr>
          <p:spPr bwMode="auto">
            <a:xfrm>
              <a:off x="1257300" y="342946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9C2094E-1A54-414D-8B44-F82FCA76A3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449412" y="-48834"/>
              <a:ext cx="182954" cy="738378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1" name="Line 142">
              <a:extLst>
                <a:ext uri="{FF2B5EF4-FFF2-40B4-BE49-F238E27FC236}">
                  <a16:creationId xmlns:a16="http://schemas.microsoft.com/office/drawing/2014/main" id="{182998A9-AB5E-4A45-B70E-56C8FDFA5982}"/>
                </a:ext>
              </a:extLst>
            </p:cNvPr>
            <p:cNvCxnSpPr/>
            <p:nvPr/>
          </p:nvCxnSpPr>
          <p:spPr bwMode="auto">
            <a:xfrm>
              <a:off x="2971800" y="342946"/>
              <a:ext cx="685800" cy="7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143">
              <a:extLst>
                <a:ext uri="{FF2B5EF4-FFF2-40B4-BE49-F238E27FC236}">
                  <a16:creationId xmlns:a16="http://schemas.microsoft.com/office/drawing/2014/main" id="{AEBB045E-47D5-BC4D-BD1C-6799D06C986A}"/>
                </a:ext>
              </a:extLst>
            </p:cNvPr>
            <p:cNvCxnSpPr/>
            <p:nvPr/>
          </p:nvCxnSpPr>
          <p:spPr bwMode="auto">
            <a:xfrm>
              <a:off x="1257300" y="1485854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BCF6E5-18C5-394E-89A9-B8F5A8C6E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1371785"/>
              <a:ext cx="800100" cy="22813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45">
              <a:extLst>
                <a:ext uri="{FF2B5EF4-FFF2-40B4-BE49-F238E27FC236}">
                  <a16:creationId xmlns:a16="http://schemas.microsoft.com/office/drawing/2014/main" id="{133AA1F5-6072-5140-907D-D9A6D779ACDB}"/>
                </a:ext>
              </a:extLst>
            </p:cNvPr>
            <p:cNvCxnSpPr/>
            <p:nvPr/>
          </p:nvCxnSpPr>
          <p:spPr bwMode="auto">
            <a:xfrm>
              <a:off x="2971800" y="1485854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349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132">
            <a:extLst>
              <a:ext uri="{FF2B5EF4-FFF2-40B4-BE49-F238E27FC236}">
                <a16:creationId xmlns:a16="http://schemas.microsoft.com/office/drawing/2014/main" id="{26886E75-C6A2-D54C-B2D1-1053E23D9A85}"/>
              </a:ext>
            </a:extLst>
          </p:cNvPr>
          <p:cNvGrpSpPr/>
          <p:nvPr/>
        </p:nvGrpSpPr>
        <p:grpSpPr>
          <a:xfrm>
            <a:off x="1828800" y="1783080"/>
            <a:ext cx="5486400" cy="3291840"/>
            <a:chOff x="0" y="0"/>
            <a:chExt cx="5486400" cy="329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A6F049-FA13-6C4A-98F0-5B2DECFCA365}"/>
                </a:ext>
              </a:extLst>
            </p:cNvPr>
            <p:cNvSpPr/>
            <p:nvPr/>
          </p:nvSpPr>
          <p:spPr>
            <a:xfrm>
              <a:off x="0" y="0"/>
              <a:ext cx="5486400" cy="329184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115">
              <a:extLst>
                <a:ext uri="{FF2B5EF4-FFF2-40B4-BE49-F238E27FC236}">
                  <a16:creationId xmlns:a16="http://schemas.microsoft.com/office/drawing/2014/main" id="{BE205E5B-E0E5-CE41-8FC6-B70E85BE59EC}"/>
                </a:ext>
              </a:extLst>
            </p:cNvPr>
            <p:cNvCxnSpPr/>
            <p:nvPr/>
          </p:nvCxnSpPr>
          <p:spPr bwMode="auto">
            <a:xfrm>
              <a:off x="1371600" y="400050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116">
              <a:extLst>
                <a:ext uri="{FF2B5EF4-FFF2-40B4-BE49-F238E27FC236}">
                  <a16:creationId xmlns:a16="http://schemas.microsoft.com/office/drawing/2014/main" id="{38796B22-36B9-5945-AE45-49B138B78642}"/>
                </a:ext>
              </a:extLst>
            </p:cNvPr>
            <p:cNvCxnSpPr/>
            <p:nvPr/>
          </p:nvCxnSpPr>
          <p:spPr bwMode="auto">
            <a:xfrm>
              <a:off x="3343656" y="400050"/>
              <a:ext cx="0" cy="628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225482-D824-A54E-9D41-82D87A32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1009650"/>
              <a:ext cx="276606" cy="103860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118">
              <a:extLst>
                <a:ext uri="{FF2B5EF4-FFF2-40B4-BE49-F238E27FC236}">
                  <a16:creationId xmlns:a16="http://schemas.microsoft.com/office/drawing/2014/main" id="{1E1B7016-C458-DB4C-9A9C-04898EFDB5EB}"/>
                </a:ext>
              </a:extLst>
            </p:cNvPr>
            <p:cNvCxnSpPr/>
            <p:nvPr/>
          </p:nvCxnSpPr>
          <p:spPr bwMode="auto">
            <a:xfrm>
              <a:off x="3343656" y="2067306"/>
              <a:ext cx="0" cy="428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119">
              <a:extLst>
                <a:ext uri="{FF2B5EF4-FFF2-40B4-BE49-F238E27FC236}">
                  <a16:creationId xmlns:a16="http://schemas.microsoft.com/office/drawing/2014/main" id="{628FF69F-F904-FC42-9B51-59F2E8A2E801}"/>
                </a:ext>
              </a:extLst>
            </p:cNvPr>
            <p:cNvCxnSpPr/>
            <p:nvPr/>
          </p:nvCxnSpPr>
          <p:spPr bwMode="auto">
            <a:xfrm flipH="1">
              <a:off x="1428750" y="2505456"/>
              <a:ext cx="19149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120">
              <a:extLst>
                <a:ext uri="{FF2B5EF4-FFF2-40B4-BE49-F238E27FC236}">
                  <a16:creationId xmlns:a16="http://schemas.microsoft.com/office/drawing/2014/main" id="{7B0E4343-BA7F-3442-9C98-91533F2D865F}"/>
                </a:ext>
              </a:extLst>
            </p:cNvPr>
            <p:cNvCxnSpPr/>
            <p:nvPr/>
          </p:nvCxnSpPr>
          <p:spPr bwMode="auto">
            <a:xfrm>
              <a:off x="3086100" y="1123950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Text Box 121">
              <a:extLst>
                <a:ext uri="{FF2B5EF4-FFF2-40B4-BE49-F238E27FC236}">
                  <a16:creationId xmlns:a16="http://schemas.microsoft.com/office/drawing/2014/main" id="{D37BDAB5-CB1F-4147-B84E-5DBFDDA4C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1315212"/>
              <a:ext cx="10287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Current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i(t)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122">
              <a:extLst>
                <a:ext uri="{FF2B5EF4-FFF2-40B4-BE49-F238E27FC236}">
                  <a16:creationId xmlns:a16="http://schemas.microsoft.com/office/drawing/2014/main" id="{8BFF06A3-5FD5-A444-B5AF-A81791982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50620"/>
              <a:ext cx="1581912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Applied Voltage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23">
              <a:extLst>
                <a:ext uri="{FF2B5EF4-FFF2-40B4-BE49-F238E27FC236}">
                  <a16:creationId xmlns:a16="http://schemas.microsoft.com/office/drawing/2014/main" id="{0811545A-9634-D04C-81BF-99B8B768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1028700"/>
              <a:ext cx="11430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Resistor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124">
              <a:extLst>
                <a:ext uri="{FF2B5EF4-FFF2-40B4-BE49-F238E27FC236}">
                  <a16:creationId xmlns:a16="http://schemas.microsoft.com/office/drawing/2014/main" id="{0CCD30D1-711E-6246-BD36-3C35E7557503}"/>
                </a:ext>
              </a:extLst>
            </p:cNvPr>
            <p:cNvCxnSpPr/>
            <p:nvPr/>
          </p:nvCxnSpPr>
          <p:spPr bwMode="auto">
            <a:xfrm flipV="1">
              <a:off x="1143000" y="486156"/>
              <a:ext cx="200406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125">
              <a:extLst>
                <a:ext uri="{FF2B5EF4-FFF2-40B4-BE49-F238E27FC236}">
                  <a16:creationId xmlns:a16="http://schemas.microsoft.com/office/drawing/2014/main" id="{43DCF425-19CC-E649-B1EB-507A935E23BA}"/>
                </a:ext>
              </a:extLst>
            </p:cNvPr>
            <p:cNvCxnSpPr/>
            <p:nvPr/>
          </p:nvCxnSpPr>
          <p:spPr bwMode="auto">
            <a:xfrm>
              <a:off x="1152906" y="1581150"/>
              <a:ext cx="20955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Line 126">
              <a:extLst>
                <a:ext uri="{FF2B5EF4-FFF2-40B4-BE49-F238E27FC236}">
                  <a16:creationId xmlns:a16="http://schemas.microsoft.com/office/drawing/2014/main" id="{0DA59978-1069-CE41-A486-0BED89FA2B0F}"/>
                </a:ext>
              </a:extLst>
            </p:cNvPr>
            <p:cNvCxnSpPr/>
            <p:nvPr/>
          </p:nvCxnSpPr>
          <p:spPr bwMode="auto">
            <a:xfrm flipH="1">
              <a:off x="3496056" y="1286256"/>
              <a:ext cx="390144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77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Since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Then from Ohm’s Law: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FE6366D8-F840-7341-89E7-90078453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2EC9B9-E420-E84B-897B-FE5090818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62789"/>
              </p:ext>
            </p:extLst>
          </p:nvPr>
        </p:nvGraphicFramePr>
        <p:xfrm>
          <a:off x="1407381" y="1876507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r:id="rId5" imgW="889000" imgH="203200" progId="Equation.3">
                  <p:embed/>
                </p:oleObj>
              </mc:Choice>
              <mc:Fallback>
                <p:oleObj r:id="rId5" imgW="889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81" y="1876507"/>
                        <a:ext cx="160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39954E34-9262-DE48-B2E9-ED0DD5A8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095E06F-AF3E-9741-9830-5D69484F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82339"/>
              </p:ext>
            </p:extLst>
          </p:nvPr>
        </p:nvGraphicFramePr>
        <p:xfrm>
          <a:off x="3644900" y="3556000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3" r:id="rId7" imgW="1079500" imgH="292100" progId="Equation.DSMT4">
                  <p:embed/>
                </p:oleObj>
              </mc:Choice>
              <mc:Fallback>
                <p:oleObj r:id="rId7" imgW="1079500" imgH="292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556000"/>
                        <a:ext cx="1701800" cy="5080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0A6BE929-DDEF-EE4B-994D-897F62D4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500267A-0099-2B4A-B3E7-8049BF2DC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15780"/>
              </p:ext>
            </p:extLst>
          </p:nvPr>
        </p:nvGraphicFramePr>
        <p:xfrm>
          <a:off x="3705308" y="4778733"/>
          <a:ext cx="1476292" cy="9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4" r:id="rId9" imgW="1003300" imgH="533400" progId="Equation.DSMT4">
                  <p:embed/>
                </p:oleObj>
              </mc:Choice>
              <mc:Fallback>
                <p:oleObj r:id="rId9" imgW="1003300" imgH="533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308" y="4778733"/>
                        <a:ext cx="1476292" cy="943187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70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Example:</a:t>
            </a:r>
          </a:p>
          <a:p>
            <a:pPr marL="45720" indent="0">
              <a:buNone/>
            </a:pPr>
            <a:r>
              <a:rPr lang="en-IE" dirty="0"/>
              <a:t>Consider a heater which is connected to a fixed electrical power supply – e.g. mains. Such heaters are common in many household items such as heaters, toasters, hairdryers, etc.</a:t>
            </a:r>
            <a:br>
              <a:rPr lang="en-GB" dirty="0"/>
            </a:br>
            <a:r>
              <a:rPr lang="en-IE" dirty="0"/>
              <a:t>The power of this heater (i.e. the rate at which heat is produced) is: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It is obvious from this equation that a smaller resistance will give a greater heating effect.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0">
            <a:extLst>
              <a:ext uri="{FF2B5EF4-FFF2-40B4-BE49-F238E27FC236}">
                <a16:creationId xmlns:a16="http://schemas.microsoft.com/office/drawing/2014/main" id="{F3B5458B-4E02-2247-B3FE-EB0C40D1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EF03FB-B3A0-F841-87CF-2428D279D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65287"/>
              </p:ext>
            </p:extLst>
          </p:nvPr>
        </p:nvGraphicFramePr>
        <p:xfrm>
          <a:off x="3673503" y="3632582"/>
          <a:ext cx="1397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r:id="rId5" imgW="927100" imgH="457200" progId="Equation.3">
                  <p:embed/>
                </p:oleObj>
              </mc:Choice>
              <mc:Fallback>
                <p:oleObj r:id="rId5" imgW="927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503" y="3632582"/>
                        <a:ext cx="1397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4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Ohm’s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However, if R </a:t>
            </a:r>
            <a:r>
              <a:rPr lang="en-IE" dirty="0">
                <a:sym typeface="Wingdings" pitchFamily="2" charset="2"/>
              </a:rPr>
              <a:t></a:t>
            </a:r>
            <a:r>
              <a:rPr lang="en-IE" dirty="0"/>
              <a:t>0 then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=&gt; burnout of circuit which is undesirable so R must be kept above a certain minimum.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0">
            <a:extLst>
              <a:ext uri="{FF2B5EF4-FFF2-40B4-BE49-F238E27FC236}">
                <a16:creationId xmlns:a16="http://schemas.microsoft.com/office/drawing/2014/main" id="{3E8C1708-25AD-B24B-AA8C-5C8C3E07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C678F3-7255-344F-A222-A37401826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72614"/>
              </p:ext>
            </p:extLst>
          </p:nvPr>
        </p:nvGraphicFramePr>
        <p:xfrm>
          <a:off x="3540378" y="1924215"/>
          <a:ext cx="1206500" cy="35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r:id="rId5" imgW="901700" imgH="279400" progId="Equation.DSMT4">
                  <p:embed/>
                </p:oleObj>
              </mc:Choice>
              <mc:Fallback>
                <p:oleObj r:id="rId5" imgW="9017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378" y="1924215"/>
                        <a:ext cx="1206500" cy="357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90220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10576</TotalTime>
  <Words>747</Words>
  <Application>Microsoft Macintosh PowerPoint</Application>
  <PresentationFormat>On-screen Show (4:3)</PresentationFormat>
  <Paragraphs>385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Wingdings</vt:lpstr>
      <vt:lpstr>Slipstream</vt:lpstr>
      <vt:lpstr>Equation</vt:lpstr>
      <vt:lpstr>Equation.DSMT4</vt:lpstr>
      <vt:lpstr>Equation.3</vt:lpstr>
      <vt:lpstr>Section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Microsoft Office User</cp:lastModifiedBy>
  <cp:revision>319</cp:revision>
  <dcterms:created xsi:type="dcterms:W3CDTF">2016-01-06T15:48:15Z</dcterms:created>
  <dcterms:modified xsi:type="dcterms:W3CDTF">2019-08-21T13:08:41Z</dcterms:modified>
</cp:coreProperties>
</file>