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57"/>
  </p:notesMasterIdLst>
  <p:sldIdLst>
    <p:sldId id="256" r:id="rId2"/>
    <p:sldId id="257" r:id="rId3"/>
    <p:sldId id="292" r:id="rId4"/>
    <p:sldId id="259" r:id="rId5"/>
    <p:sldId id="280" r:id="rId6"/>
    <p:sldId id="281" r:id="rId7"/>
    <p:sldId id="282" r:id="rId8"/>
    <p:sldId id="283" r:id="rId9"/>
    <p:sldId id="305" r:id="rId10"/>
    <p:sldId id="293" r:id="rId11"/>
    <p:sldId id="294" r:id="rId12"/>
    <p:sldId id="295" r:id="rId13"/>
    <p:sldId id="318" r:id="rId14"/>
    <p:sldId id="296" r:id="rId15"/>
    <p:sldId id="313" r:id="rId16"/>
    <p:sldId id="314" r:id="rId17"/>
    <p:sldId id="319" r:id="rId18"/>
    <p:sldId id="320" r:id="rId19"/>
    <p:sldId id="329" r:id="rId20"/>
    <p:sldId id="330" r:id="rId21"/>
    <p:sldId id="331" r:id="rId22"/>
    <p:sldId id="332" r:id="rId23"/>
    <p:sldId id="333" r:id="rId24"/>
    <p:sldId id="334" r:id="rId25"/>
    <p:sldId id="335" r:id="rId26"/>
    <p:sldId id="340" r:id="rId27"/>
    <p:sldId id="336" r:id="rId28"/>
    <p:sldId id="337" r:id="rId29"/>
    <p:sldId id="338" r:id="rId30"/>
    <p:sldId id="339" r:id="rId31"/>
    <p:sldId id="321" r:id="rId32"/>
    <p:sldId id="322" r:id="rId33"/>
    <p:sldId id="323" r:id="rId34"/>
    <p:sldId id="324" r:id="rId35"/>
    <p:sldId id="325" r:id="rId36"/>
    <p:sldId id="341" r:id="rId37"/>
    <p:sldId id="351" r:id="rId38"/>
    <p:sldId id="342" r:id="rId39"/>
    <p:sldId id="343" r:id="rId40"/>
    <p:sldId id="344" r:id="rId41"/>
    <p:sldId id="345" r:id="rId42"/>
    <p:sldId id="346" r:id="rId43"/>
    <p:sldId id="347" r:id="rId44"/>
    <p:sldId id="348" r:id="rId45"/>
    <p:sldId id="349" r:id="rId46"/>
    <p:sldId id="352" r:id="rId47"/>
    <p:sldId id="365" r:id="rId48"/>
    <p:sldId id="364" r:id="rId49"/>
    <p:sldId id="353" r:id="rId50"/>
    <p:sldId id="358" r:id="rId51"/>
    <p:sldId id="360" r:id="rId52"/>
    <p:sldId id="361" r:id="rId53"/>
    <p:sldId id="369" r:id="rId54"/>
    <p:sldId id="362" r:id="rId55"/>
    <p:sldId id="366"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31"/>
    <p:restoredTop sz="86572"/>
  </p:normalViewPr>
  <p:slideViewPr>
    <p:cSldViewPr snapToGrid="0" snapToObjects="1">
      <p:cViewPr varScale="1">
        <p:scale>
          <a:sx n="184" d="100"/>
          <a:sy n="184" d="100"/>
        </p:scale>
        <p:origin x="1672"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EF11D5-87C7-0A43-BD52-3CB93A556D20}" type="datetimeFigureOut">
              <a:rPr lang="en-US" smtClean="0"/>
              <a:t>8/21/19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6A29ED-2E91-924E-AFCF-46BEDC85F806}" type="slidenum">
              <a:rPr lang="en-US" smtClean="0"/>
              <a:t>‹#›</a:t>
            </a:fld>
            <a:endParaRPr lang="en-US"/>
          </a:p>
        </p:txBody>
      </p:sp>
    </p:spTree>
    <p:extLst>
      <p:ext uri="{BB962C8B-B14F-4D97-AF65-F5344CB8AC3E}">
        <p14:creationId xmlns:p14="http://schemas.microsoft.com/office/powerpoint/2010/main" val="660916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6A29ED-2E91-924E-AFCF-46BEDC85F806}" type="slidenum">
              <a:rPr lang="en-US" smtClean="0"/>
              <a:t>35</a:t>
            </a:fld>
            <a:endParaRPr lang="en-US"/>
          </a:p>
        </p:txBody>
      </p:sp>
    </p:spTree>
    <p:extLst>
      <p:ext uri="{BB962C8B-B14F-4D97-AF65-F5344CB8AC3E}">
        <p14:creationId xmlns:p14="http://schemas.microsoft.com/office/powerpoint/2010/main" val="2384847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6A29ED-2E91-924E-AFCF-46BEDC85F806}" type="slidenum">
              <a:rPr lang="en-US" smtClean="0"/>
              <a:t>44</a:t>
            </a:fld>
            <a:endParaRPr lang="en-US"/>
          </a:p>
        </p:txBody>
      </p:sp>
    </p:spTree>
    <p:extLst>
      <p:ext uri="{BB962C8B-B14F-4D97-AF65-F5344CB8AC3E}">
        <p14:creationId xmlns:p14="http://schemas.microsoft.com/office/powerpoint/2010/main" val="4137216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6A29ED-2E91-924E-AFCF-46BEDC85F806}" type="slidenum">
              <a:rPr lang="en-US" smtClean="0"/>
              <a:t>45</a:t>
            </a:fld>
            <a:endParaRPr lang="en-US"/>
          </a:p>
        </p:txBody>
      </p:sp>
    </p:spTree>
    <p:extLst>
      <p:ext uri="{BB962C8B-B14F-4D97-AF65-F5344CB8AC3E}">
        <p14:creationId xmlns:p14="http://schemas.microsoft.com/office/powerpoint/2010/main" val="3853671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6A29ED-2E91-924E-AFCF-46BEDC85F806}" type="slidenum">
              <a:rPr lang="en-US" smtClean="0"/>
              <a:t>46</a:t>
            </a:fld>
            <a:endParaRPr lang="en-US"/>
          </a:p>
        </p:txBody>
      </p:sp>
    </p:spTree>
    <p:extLst>
      <p:ext uri="{BB962C8B-B14F-4D97-AF65-F5344CB8AC3E}">
        <p14:creationId xmlns:p14="http://schemas.microsoft.com/office/powerpoint/2010/main" val="1003396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6A29ED-2E91-924E-AFCF-46BEDC85F806}" type="slidenum">
              <a:rPr lang="en-US" smtClean="0"/>
              <a:t>47</a:t>
            </a:fld>
            <a:endParaRPr lang="en-US"/>
          </a:p>
        </p:txBody>
      </p:sp>
    </p:spTree>
    <p:extLst>
      <p:ext uri="{BB962C8B-B14F-4D97-AF65-F5344CB8AC3E}">
        <p14:creationId xmlns:p14="http://schemas.microsoft.com/office/powerpoint/2010/main" val="1918942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6A29ED-2E91-924E-AFCF-46BEDC85F806}" type="slidenum">
              <a:rPr lang="en-US" smtClean="0"/>
              <a:t>48</a:t>
            </a:fld>
            <a:endParaRPr lang="en-US"/>
          </a:p>
        </p:txBody>
      </p:sp>
    </p:spTree>
    <p:extLst>
      <p:ext uri="{BB962C8B-B14F-4D97-AF65-F5344CB8AC3E}">
        <p14:creationId xmlns:p14="http://schemas.microsoft.com/office/powerpoint/2010/main" val="3779162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6A29ED-2E91-924E-AFCF-46BEDC85F806}" type="slidenum">
              <a:rPr lang="en-US" smtClean="0"/>
              <a:t>49</a:t>
            </a:fld>
            <a:endParaRPr lang="en-US"/>
          </a:p>
        </p:txBody>
      </p:sp>
    </p:spTree>
    <p:extLst>
      <p:ext uri="{BB962C8B-B14F-4D97-AF65-F5344CB8AC3E}">
        <p14:creationId xmlns:p14="http://schemas.microsoft.com/office/powerpoint/2010/main" val="1136816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6A29ED-2E91-924E-AFCF-46BEDC85F806}" type="slidenum">
              <a:rPr lang="en-US" smtClean="0"/>
              <a:t>50</a:t>
            </a:fld>
            <a:endParaRPr lang="en-US"/>
          </a:p>
        </p:txBody>
      </p:sp>
    </p:spTree>
    <p:extLst>
      <p:ext uri="{BB962C8B-B14F-4D97-AF65-F5344CB8AC3E}">
        <p14:creationId xmlns:p14="http://schemas.microsoft.com/office/powerpoint/2010/main" val="642649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6A29ED-2E91-924E-AFCF-46BEDC85F806}" type="slidenum">
              <a:rPr lang="en-US" smtClean="0"/>
              <a:t>51</a:t>
            </a:fld>
            <a:endParaRPr lang="en-US"/>
          </a:p>
        </p:txBody>
      </p:sp>
    </p:spTree>
    <p:extLst>
      <p:ext uri="{BB962C8B-B14F-4D97-AF65-F5344CB8AC3E}">
        <p14:creationId xmlns:p14="http://schemas.microsoft.com/office/powerpoint/2010/main" val="1532166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6A29ED-2E91-924E-AFCF-46BEDC85F806}" type="slidenum">
              <a:rPr lang="en-US" smtClean="0"/>
              <a:t>52</a:t>
            </a:fld>
            <a:endParaRPr lang="en-US"/>
          </a:p>
        </p:txBody>
      </p:sp>
    </p:spTree>
    <p:extLst>
      <p:ext uri="{BB962C8B-B14F-4D97-AF65-F5344CB8AC3E}">
        <p14:creationId xmlns:p14="http://schemas.microsoft.com/office/powerpoint/2010/main" val="37981019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6A29ED-2E91-924E-AFCF-46BEDC85F806}" type="slidenum">
              <a:rPr lang="en-US" smtClean="0"/>
              <a:t>53</a:t>
            </a:fld>
            <a:endParaRPr lang="en-US"/>
          </a:p>
        </p:txBody>
      </p:sp>
    </p:spTree>
    <p:extLst>
      <p:ext uri="{BB962C8B-B14F-4D97-AF65-F5344CB8AC3E}">
        <p14:creationId xmlns:p14="http://schemas.microsoft.com/office/powerpoint/2010/main" val="3750822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6A29ED-2E91-924E-AFCF-46BEDC85F806}" type="slidenum">
              <a:rPr lang="en-US" smtClean="0"/>
              <a:t>36</a:t>
            </a:fld>
            <a:endParaRPr lang="en-US"/>
          </a:p>
        </p:txBody>
      </p:sp>
    </p:spTree>
    <p:extLst>
      <p:ext uri="{BB962C8B-B14F-4D97-AF65-F5344CB8AC3E}">
        <p14:creationId xmlns:p14="http://schemas.microsoft.com/office/powerpoint/2010/main" val="2709091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6A29ED-2E91-924E-AFCF-46BEDC85F806}" type="slidenum">
              <a:rPr lang="en-US" smtClean="0"/>
              <a:t>54</a:t>
            </a:fld>
            <a:endParaRPr lang="en-US"/>
          </a:p>
        </p:txBody>
      </p:sp>
    </p:spTree>
    <p:extLst>
      <p:ext uri="{BB962C8B-B14F-4D97-AF65-F5344CB8AC3E}">
        <p14:creationId xmlns:p14="http://schemas.microsoft.com/office/powerpoint/2010/main" val="1467569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6A29ED-2E91-924E-AFCF-46BEDC85F806}" type="slidenum">
              <a:rPr lang="en-US" smtClean="0"/>
              <a:t>55</a:t>
            </a:fld>
            <a:endParaRPr lang="en-US"/>
          </a:p>
        </p:txBody>
      </p:sp>
    </p:spTree>
    <p:extLst>
      <p:ext uri="{BB962C8B-B14F-4D97-AF65-F5344CB8AC3E}">
        <p14:creationId xmlns:p14="http://schemas.microsoft.com/office/powerpoint/2010/main" val="2565090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6A29ED-2E91-924E-AFCF-46BEDC85F806}" type="slidenum">
              <a:rPr lang="en-US" smtClean="0"/>
              <a:t>37</a:t>
            </a:fld>
            <a:endParaRPr lang="en-US"/>
          </a:p>
        </p:txBody>
      </p:sp>
    </p:spTree>
    <p:extLst>
      <p:ext uri="{BB962C8B-B14F-4D97-AF65-F5344CB8AC3E}">
        <p14:creationId xmlns:p14="http://schemas.microsoft.com/office/powerpoint/2010/main" val="2674069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6A29ED-2E91-924E-AFCF-46BEDC85F806}" type="slidenum">
              <a:rPr lang="en-US" smtClean="0"/>
              <a:t>38</a:t>
            </a:fld>
            <a:endParaRPr lang="en-US"/>
          </a:p>
        </p:txBody>
      </p:sp>
    </p:spTree>
    <p:extLst>
      <p:ext uri="{BB962C8B-B14F-4D97-AF65-F5344CB8AC3E}">
        <p14:creationId xmlns:p14="http://schemas.microsoft.com/office/powerpoint/2010/main" val="1752108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6A29ED-2E91-924E-AFCF-46BEDC85F806}" type="slidenum">
              <a:rPr lang="en-US" smtClean="0"/>
              <a:t>39</a:t>
            </a:fld>
            <a:endParaRPr lang="en-US"/>
          </a:p>
        </p:txBody>
      </p:sp>
    </p:spTree>
    <p:extLst>
      <p:ext uri="{BB962C8B-B14F-4D97-AF65-F5344CB8AC3E}">
        <p14:creationId xmlns:p14="http://schemas.microsoft.com/office/powerpoint/2010/main" val="2254818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6A29ED-2E91-924E-AFCF-46BEDC85F806}" type="slidenum">
              <a:rPr lang="en-US" smtClean="0"/>
              <a:t>40</a:t>
            </a:fld>
            <a:endParaRPr lang="en-US"/>
          </a:p>
        </p:txBody>
      </p:sp>
    </p:spTree>
    <p:extLst>
      <p:ext uri="{BB962C8B-B14F-4D97-AF65-F5344CB8AC3E}">
        <p14:creationId xmlns:p14="http://schemas.microsoft.com/office/powerpoint/2010/main" val="1241485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6A29ED-2E91-924E-AFCF-46BEDC85F806}" type="slidenum">
              <a:rPr lang="en-US" smtClean="0"/>
              <a:t>41</a:t>
            </a:fld>
            <a:endParaRPr lang="en-US"/>
          </a:p>
        </p:txBody>
      </p:sp>
    </p:spTree>
    <p:extLst>
      <p:ext uri="{BB962C8B-B14F-4D97-AF65-F5344CB8AC3E}">
        <p14:creationId xmlns:p14="http://schemas.microsoft.com/office/powerpoint/2010/main" val="1438311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6A29ED-2E91-924E-AFCF-46BEDC85F806}" type="slidenum">
              <a:rPr lang="en-US" smtClean="0"/>
              <a:t>42</a:t>
            </a:fld>
            <a:endParaRPr lang="en-US"/>
          </a:p>
        </p:txBody>
      </p:sp>
    </p:spTree>
    <p:extLst>
      <p:ext uri="{BB962C8B-B14F-4D97-AF65-F5344CB8AC3E}">
        <p14:creationId xmlns:p14="http://schemas.microsoft.com/office/powerpoint/2010/main" val="1194862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6A29ED-2E91-924E-AFCF-46BEDC85F806}" type="slidenum">
              <a:rPr lang="en-US" smtClean="0"/>
              <a:t>43</a:t>
            </a:fld>
            <a:endParaRPr lang="en-US"/>
          </a:p>
        </p:txBody>
      </p:sp>
    </p:spTree>
    <p:extLst>
      <p:ext uri="{BB962C8B-B14F-4D97-AF65-F5344CB8AC3E}">
        <p14:creationId xmlns:p14="http://schemas.microsoft.com/office/powerpoint/2010/main" val="200639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8/21/19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GB"/>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8/21/19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GB"/>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8/21/19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E80666-FB37-4B36-9149-507F3B0178E3}" type="datetimeFigureOut">
              <a:rPr lang="en-US" smtClean="0"/>
              <a:pPr/>
              <a:t>8/21/19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en-GB"/>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GB"/>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8/21/19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8E80666-FB37-4B36-9149-507F3B0178E3}" type="datetimeFigureOut">
              <a:rPr lang="en-US" smtClean="0"/>
              <a:pPr/>
              <a:t>8/21/19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en-GB"/>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GB"/>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8E80666-FB37-4B36-9149-507F3B0178E3}" type="datetimeFigureOut">
              <a:rPr lang="en-US" smtClean="0"/>
              <a:pPr/>
              <a:t>8/21/19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E63A33-8271-4DD0-9C48-789913D7C115}" type="slidenum">
              <a:rPr lang="en-US" smtClean="0"/>
              <a:pPr/>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8E80666-FB37-4B36-9149-507F3B0178E3}" type="datetimeFigureOut">
              <a:rPr lang="en-US" smtClean="0"/>
              <a:pPr/>
              <a:t>8/21/19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80666-FB37-4B36-9149-507F3B0178E3}" type="datetimeFigureOut">
              <a:rPr lang="en-US" smtClean="0"/>
              <a:pPr/>
              <a:t>8/21/19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GB"/>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8/21/19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8/21/19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GB"/>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GB"/>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28E80666-FB37-4B36-9149-507F3B0178E3}" type="datetimeFigureOut">
              <a:rPr lang="en-US" smtClean="0"/>
              <a:pPr/>
              <a:t>8/21/19</a:t>
            </a:fld>
            <a:endParaRPr lang="en-US"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D7E63A33-8271-4DD0-9C48-789913D7C11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1.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1.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1.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1.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1.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1.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1.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image" Target="../media/image1.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6.png"/><Relationship Id="rId4" Type="http://schemas.openxmlformats.org/officeDocument/2006/relationships/image" Target="../media/image1.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7.png"/><Relationship Id="rId4" Type="http://schemas.openxmlformats.org/officeDocument/2006/relationships/image" Target="../media/image1.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1.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image" Target="../media/image8.png"/><Relationship Id="rId4" Type="http://schemas.openxmlformats.org/officeDocument/2006/relationships/image" Target="../media/image1.e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9.jpeg"/><Relationship Id="rId5" Type="http://schemas.openxmlformats.org/officeDocument/2006/relationships/image" Target="../media/image1.emf"/><Relationship Id="rId4"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5.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0.png"/><Relationship Id="rId5" Type="http://schemas.openxmlformats.org/officeDocument/2006/relationships/image" Target="../media/image1.emf"/><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e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2.jpeg"/><Relationship Id="rId5" Type="http://schemas.openxmlformats.org/officeDocument/2006/relationships/image" Target="../media/image1.e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9.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3.jpeg"/><Relationship Id="rId5" Type="http://schemas.openxmlformats.org/officeDocument/2006/relationships/image" Target="../media/image1.emf"/><Relationship Id="rId4" Type="http://schemas.openxmlformats.org/officeDocument/2006/relationships/oleObject" Target="../embeddings/oleObject1.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4.gif"/><Relationship Id="rId5" Type="http://schemas.openxmlformats.org/officeDocument/2006/relationships/image" Target="../media/image1.emf"/><Relationship Id="rId4" Type="http://schemas.openxmlformats.org/officeDocument/2006/relationships/oleObject" Target="../embeddings/oleObject1.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5.jpeg"/><Relationship Id="rId5" Type="http://schemas.openxmlformats.org/officeDocument/2006/relationships/image" Target="../media/image1.emf"/><Relationship Id="rId4" Type="http://schemas.openxmlformats.org/officeDocument/2006/relationships/oleObject" Target="../embeddings/oleObject1.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44.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notesSlide" Target="../notesSlides/notesSlide14.xml"/><Relationship Id="rId7" Type="http://schemas.openxmlformats.org/officeDocument/2006/relationships/image" Target="../media/image18.tiff"/><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17.tiff"/><Relationship Id="rId5" Type="http://schemas.openxmlformats.org/officeDocument/2006/relationships/image" Target="../media/image1.emf"/><Relationship Id="rId4" Type="http://schemas.openxmlformats.org/officeDocument/2006/relationships/oleObject" Target="../embeddings/oleObject1.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47.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hyperlink" Target="https://en.wikipedia.org/wiki/Silicate_minerals" TargetMode="Externa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bin"/><Relationship Id="rId5" Type="http://schemas.openxmlformats.org/officeDocument/2006/relationships/hyperlink" Target="https://en.wikipedia.org/wiki/Oxygen" TargetMode="External"/><Relationship Id="rId4" Type="http://schemas.openxmlformats.org/officeDocument/2006/relationships/hyperlink" Target="https://en.wikipedia.org/wiki/Abundance_of_elements_in_Earth's_crust" TargetMode="Externa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20.tiff"/><Relationship Id="rId5" Type="http://schemas.openxmlformats.org/officeDocument/2006/relationships/image" Target="../media/image1.emf"/><Relationship Id="rId4" Type="http://schemas.openxmlformats.org/officeDocument/2006/relationships/oleObject" Target="../embeddings/oleObject1.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49.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21.gif"/><Relationship Id="rId5" Type="http://schemas.openxmlformats.org/officeDocument/2006/relationships/image" Target="../media/image1.emf"/><Relationship Id="rId4" Type="http://schemas.openxmlformats.org/officeDocument/2006/relationships/oleObject" Target="../embeddings/oleObject1.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image" Target="../media/image24.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image" Target="../media/image25.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lnSpcReduction="10000"/>
          </a:bodyPr>
          <a:lstStyle/>
          <a:p>
            <a:pPr algn="ctr"/>
            <a:r>
              <a:rPr lang="en-US" sz="2800" b="1" dirty="0">
                <a:latin typeface="Arial"/>
                <a:cs typeface="Arial"/>
              </a:rPr>
              <a:t>Semiconductors and Semiconductor Devices</a:t>
            </a:r>
          </a:p>
        </p:txBody>
      </p:sp>
      <p:sp>
        <p:nvSpPr>
          <p:cNvPr id="3" name="Title 2"/>
          <p:cNvSpPr>
            <a:spLocks noGrp="1"/>
          </p:cNvSpPr>
          <p:nvPr>
            <p:ph type="ctrTitle"/>
          </p:nvPr>
        </p:nvSpPr>
        <p:spPr>
          <a:xfrm>
            <a:off x="954223" y="2175827"/>
            <a:ext cx="7175351" cy="1793167"/>
          </a:xfrm>
        </p:spPr>
        <p:txBody>
          <a:bodyPr/>
          <a:lstStyle/>
          <a:p>
            <a:pPr marL="182880" indent="0">
              <a:buNone/>
            </a:pPr>
            <a:r>
              <a:rPr lang="en-US" dirty="0">
                <a:latin typeface="Arial"/>
                <a:cs typeface="Arial"/>
              </a:rPr>
              <a:t>Section IX</a:t>
            </a:r>
          </a:p>
        </p:txBody>
      </p:sp>
    </p:spTree>
    <p:extLst>
      <p:ext uri="{BB962C8B-B14F-4D97-AF65-F5344CB8AC3E}">
        <p14:creationId xmlns:p14="http://schemas.microsoft.com/office/powerpoint/2010/main" val="2147637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 Doping:</a:t>
            </a:r>
          </a:p>
          <a:p>
            <a:pPr marL="45720" indent="0">
              <a:buNone/>
            </a:pPr>
            <a:endParaRPr lang="en-US" b="1" i="1" dirty="0">
              <a:latin typeface="Arial" charset="0"/>
              <a:ea typeface="Arial" charset="0"/>
              <a:cs typeface="Arial" charset="0"/>
            </a:endParaRPr>
          </a:p>
          <a:p>
            <a:pPr marL="45720" indent="0">
              <a:buNone/>
            </a:pPr>
            <a:endParaRPr lang="en-IE" i="1" dirty="0">
              <a:solidFill>
                <a:srgbClr val="FF0000"/>
              </a:solidFill>
            </a:endParaRPr>
          </a:p>
          <a:p>
            <a:pPr marL="45720" indent="0">
              <a:buNone/>
            </a:pPr>
            <a:r>
              <a:rPr lang="en-IE" dirty="0"/>
              <a:t>All atoms have a propensity to seek either the full compliment of electrons in their outer-most shell (2n</a:t>
            </a:r>
            <a:r>
              <a:rPr lang="en-IE" baseline="30000" dirty="0"/>
              <a:t>2</a:t>
            </a:r>
            <a:r>
              <a:rPr lang="en-IE" dirty="0"/>
              <a:t>) or, failing this, eight electrons in the outer-most shell for n&gt;=2.</a:t>
            </a:r>
            <a:endParaRPr lang="en-US" dirty="0"/>
          </a:p>
          <a:p>
            <a:pPr marL="45720" indent="0">
              <a:buNone/>
            </a:pPr>
            <a:endParaRPr lang="en-IE" dirty="0"/>
          </a:p>
          <a:p>
            <a:pPr marL="45720" indent="0">
              <a:buNone/>
            </a:pPr>
            <a:r>
              <a:rPr lang="en-IE" dirty="0"/>
              <a:t>Hence, the reason for chemical bonding where atoms share electrons in their outer-most shells.</a:t>
            </a:r>
            <a:r>
              <a:rPr lang="en-GB" dirty="0"/>
              <a:t> </a:t>
            </a: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48206"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1908969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 Doping:</a:t>
            </a:r>
          </a:p>
          <a:p>
            <a:pPr marL="45720" indent="0">
              <a:buNone/>
            </a:pPr>
            <a:endParaRPr lang="en-US" b="1" i="1" dirty="0">
              <a:latin typeface="Arial" charset="0"/>
              <a:ea typeface="Arial" charset="0"/>
              <a:cs typeface="Arial" charset="0"/>
            </a:endParaRPr>
          </a:p>
          <a:p>
            <a:pPr marL="45720" indent="0">
              <a:buNone/>
            </a:pPr>
            <a:r>
              <a:rPr lang="en-IE" dirty="0"/>
              <a:t>Pure silicon achieves the latter in the following manner: </a:t>
            </a:r>
          </a:p>
          <a:p>
            <a:pPr marL="45720" indent="0">
              <a:buNone/>
            </a:pPr>
            <a:endParaRPr lang="en-IE" dirty="0"/>
          </a:p>
          <a:p>
            <a:pPr marL="45720" indent="0">
              <a:buNone/>
            </a:pPr>
            <a:endParaRPr lang="en-IE" dirty="0"/>
          </a:p>
          <a:p>
            <a:pPr marL="45720" indent="0">
              <a:buNone/>
            </a:pPr>
            <a:endParaRPr lang="en-IE" dirty="0"/>
          </a:p>
          <a:p>
            <a:pPr marL="45720" indent="0">
              <a:buNone/>
            </a:pPr>
            <a:endParaRPr lang="en-IE" dirty="0"/>
          </a:p>
          <a:p>
            <a:pPr marL="45720" indent="0">
              <a:buNone/>
            </a:pPr>
            <a:endParaRPr lang="en-IE" dirty="0"/>
          </a:p>
          <a:p>
            <a:pPr marL="45720" indent="0">
              <a:buNone/>
            </a:pPr>
            <a:endParaRPr lang="en-IE" dirty="0"/>
          </a:p>
          <a:p>
            <a:pPr marL="45720" indent="0">
              <a:buNone/>
            </a:pPr>
            <a:endParaRPr lang="en-IE" dirty="0"/>
          </a:p>
          <a:p>
            <a:pPr marL="45720" indent="0">
              <a:buNone/>
            </a:pPr>
            <a:r>
              <a:rPr lang="en-IE" dirty="0"/>
              <a:t>Here the centre atom achieves eight electrons in its valence orbit by sharing its electrons with each of the four Silicon atoms that surround it.</a:t>
            </a:r>
            <a:endParaRPr lang="en-GB" dirty="0"/>
          </a:p>
          <a:p>
            <a:pPr marL="45720" indent="0">
              <a:buNone/>
            </a:pPr>
            <a:endParaRPr lang="en-GB" dirty="0"/>
          </a:p>
          <a:p>
            <a:pPr marL="45720" indent="0">
              <a:buNone/>
            </a:pPr>
            <a:endParaRPr lang="en-IE" i="1" dirty="0">
              <a:solidFill>
                <a:srgbClr val="FF0000"/>
              </a:solidFill>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49224"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grpSp>
        <p:nvGrpSpPr>
          <p:cNvPr id="4" name="Canvas 41">
            <a:extLst>
              <a:ext uri="{FF2B5EF4-FFF2-40B4-BE49-F238E27FC236}">
                <a16:creationId xmlns:a16="http://schemas.microsoft.com/office/drawing/2014/main" id="{4C282A8E-DE0B-2F4B-8021-6819E96BC67D}"/>
              </a:ext>
            </a:extLst>
          </p:cNvPr>
          <p:cNvGrpSpPr/>
          <p:nvPr/>
        </p:nvGrpSpPr>
        <p:grpSpPr>
          <a:xfrm>
            <a:off x="2228850" y="2109470"/>
            <a:ext cx="4686300" cy="2639060"/>
            <a:chOff x="0" y="0"/>
            <a:chExt cx="4686300" cy="2639060"/>
          </a:xfrm>
        </p:grpSpPr>
        <p:sp>
          <p:nvSpPr>
            <p:cNvPr id="5" name="Rectangle 4">
              <a:extLst>
                <a:ext uri="{FF2B5EF4-FFF2-40B4-BE49-F238E27FC236}">
                  <a16:creationId xmlns:a16="http://schemas.microsoft.com/office/drawing/2014/main" id="{5438496D-4F80-7849-B6D9-333EA2348E3F}"/>
                </a:ext>
              </a:extLst>
            </p:cNvPr>
            <p:cNvSpPr/>
            <p:nvPr/>
          </p:nvSpPr>
          <p:spPr>
            <a:xfrm>
              <a:off x="0" y="0"/>
              <a:ext cx="4686300" cy="2639060"/>
            </a:xfrm>
            <a:prstGeom prst="rect">
              <a:avLst/>
            </a:prstGeom>
            <a:noFill/>
            <a:ln>
              <a:noFill/>
            </a:ln>
          </p:spPr>
        </p:sp>
        <p:grpSp>
          <p:nvGrpSpPr>
            <p:cNvPr id="6" name="Group 5">
              <a:extLst>
                <a:ext uri="{FF2B5EF4-FFF2-40B4-BE49-F238E27FC236}">
                  <a16:creationId xmlns:a16="http://schemas.microsoft.com/office/drawing/2014/main" id="{D0DAF4B7-6FE9-7D40-91A4-B527549800B0}"/>
                </a:ext>
              </a:extLst>
            </p:cNvPr>
            <p:cNvGrpSpPr>
              <a:grpSpLocks noRot="1" noChangeAspect="1"/>
            </p:cNvGrpSpPr>
            <p:nvPr/>
          </p:nvGrpSpPr>
          <p:grpSpPr bwMode="auto">
            <a:xfrm>
              <a:off x="2210435" y="191135"/>
              <a:ext cx="1028700" cy="1028700"/>
              <a:chOff x="5460" y="7496"/>
              <a:chExt cx="1620" cy="1620"/>
            </a:xfrm>
          </p:grpSpPr>
          <p:sp>
            <p:nvSpPr>
              <p:cNvPr id="44" name="Oval 43">
                <a:extLst>
                  <a:ext uri="{FF2B5EF4-FFF2-40B4-BE49-F238E27FC236}">
                    <a16:creationId xmlns:a16="http://schemas.microsoft.com/office/drawing/2014/main" id="{0503ABA4-1176-AE4F-86E6-6458532187DE}"/>
                  </a:ext>
                </a:extLst>
              </p:cNvPr>
              <p:cNvSpPr>
                <a:spLocks noRot="1" noChangeAspect="1" noEditPoints="1" noChangeArrowheads="1" noChangeShapeType="1" noTextEdit="1"/>
              </p:cNvSpPr>
              <p:nvPr/>
            </p:nvSpPr>
            <p:spPr bwMode="auto">
              <a:xfrm>
                <a:off x="5460" y="7496"/>
                <a:ext cx="1620" cy="162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5" name="Oval 44">
                <a:extLst>
                  <a:ext uri="{FF2B5EF4-FFF2-40B4-BE49-F238E27FC236}">
                    <a16:creationId xmlns:a16="http://schemas.microsoft.com/office/drawing/2014/main" id="{A7790EA4-B1DE-BA44-86B1-C7E21B4CAD42}"/>
                  </a:ext>
                </a:extLst>
              </p:cNvPr>
              <p:cNvSpPr>
                <a:spLocks noRot="1" noChangeAspect="1" noEditPoints="1" noChangeArrowheads="1" noChangeShapeType="1" noTextEdit="1"/>
              </p:cNvSpPr>
              <p:nvPr/>
            </p:nvSpPr>
            <p:spPr bwMode="auto">
              <a:xfrm>
                <a:off x="6000" y="8036"/>
                <a:ext cx="540" cy="540"/>
              </a:xfrm>
              <a:prstGeom prst="ellipse">
                <a:avLst/>
              </a:prstGeom>
              <a:solidFill>
                <a:srgbClr val="8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grpSp>
        <p:grpSp>
          <p:nvGrpSpPr>
            <p:cNvPr id="7" name="Group 6">
              <a:extLst>
                <a:ext uri="{FF2B5EF4-FFF2-40B4-BE49-F238E27FC236}">
                  <a16:creationId xmlns:a16="http://schemas.microsoft.com/office/drawing/2014/main" id="{33A31ED8-00B3-FF46-85EF-CF21733FAC07}"/>
                </a:ext>
              </a:extLst>
            </p:cNvPr>
            <p:cNvGrpSpPr>
              <a:grpSpLocks noRot="1" noChangeAspect="1"/>
            </p:cNvGrpSpPr>
            <p:nvPr/>
          </p:nvGrpSpPr>
          <p:grpSpPr bwMode="auto">
            <a:xfrm>
              <a:off x="915035" y="181610"/>
              <a:ext cx="1028700" cy="1028700"/>
              <a:chOff x="5460" y="7496"/>
              <a:chExt cx="1620" cy="1620"/>
            </a:xfrm>
          </p:grpSpPr>
          <p:sp>
            <p:nvSpPr>
              <p:cNvPr id="42" name="Oval 41">
                <a:extLst>
                  <a:ext uri="{FF2B5EF4-FFF2-40B4-BE49-F238E27FC236}">
                    <a16:creationId xmlns:a16="http://schemas.microsoft.com/office/drawing/2014/main" id="{95156B00-3EA5-5949-B141-7D23DCB80A94}"/>
                  </a:ext>
                </a:extLst>
              </p:cNvPr>
              <p:cNvSpPr>
                <a:spLocks noRot="1" noChangeAspect="1" noEditPoints="1" noChangeArrowheads="1" noChangeShapeType="1" noTextEdit="1"/>
              </p:cNvSpPr>
              <p:nvPr/>
            </p:nvSpPr>
            <p:spPr bwMode="auto">
              <a:xfrm>
                <a:off x="5460" y="7496"/>
                <a:ext cx="1620" cy="162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3" name="Oval 42">
                <a:extLst>
                  <a:ext uri="{FF2B5EF4-FFF2-40B4-BE49-F238E27FC236}">
                    <a16:creationId xmlns:a16="http://schemas.microsoft.com/office/drawing/2014/main" id="{B49724C2-20D6-2D4F-BB81-95374057FD2C}"/>
                  </a:ext>
                </a:extLst>
              </p:cNvPr>
              <p:cNvSpPr>
                <a:spLocks noRot="1" noChangeAspect="1" noEditPoints="1" noChangeArrowheads="1" noChangeShapeType="1" noTextEdit="1"/>
              </p:cNvSpPr>
              <p:nvPr/>
            </p:nvSpPr>
            <p:spPr bwMode="auto">
              <a:xfrm>
                <a:off x="6000" y="8036"/>
                <a:ext cx="540" cy="540"/>
              </a:xfrm>
              <a:prstGeom prst="ellipse">
                <a:avLst/>
              </a:prstGeom>
              <a:solidFill>
                <a:srgbClr val="8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grpSp>
        <p:grpSp>
          <p:nvGrpSpPr>
            <p:cNvPr id="9" name="Group 8">
              <a:extLst>
                <a:ext uri="{FF2B5EF4-FFF2-40B4-BE49-F238E27FC236}">
                  <a16:creationId xmlns:a16="http://schemas.microsoft.com/office/drawing/2014/main" id="{1CB49D46-FAB4-AC45-A9A2-7DC19E711C34}"/>
                </a:ext>
              </a:extLst>
            </p:cNvPr>
            <p:cNvGrpSpPr>
              <a:grpSpLocks noRot="1" noChangeAspect="1"/>
            </p:cNvGrpSpPr>
            <p:nvPr/>
          </p:nvGrpSpPr>
          <p:grpSpPr bwMode="auto">
            <a:xfrm>
              <a:off x="1524635" y="791210"/>
              <a:ext cx="1028700" cy="1028700"/>
              <a:chOff x="5460" y="7496"/>
              <a:chExt cx="1620" cy="1620"/>
            </a:xfrm>
          </p:grpSpPr>
          <p:sp>
            <p:nvSpPr>
              <p:cNvPr id="40" name="Oval 39">
                <a:extLst>
                  <a:ext uri="{FF2B5EF4-FFF2-40B4-BE49-F238E27FC236}">
                    <a16:creationId xmlns:a16="http://schemas.microsoft.com/office/drawing/2014/main" id="{40EFAB22-7F69-944F-9A48-D6D5EB40D36C}"/>
                  </a:ext>
                </a:extLst>
              </p:cNvPr>
              <p:cNvSpPr>
                <a:spLocks noRot="1" noChangeAspect="1" noEditPoints="1" noChangeArrowheads="1" noChangeShapeType="1" noTextEdit="1"/>
              </p:cNvSpPr>
              <p:nvPr/>
            </p:nvSpPr>
            <p:spPr bwMode="auto">
              <a:xfrm>
                <a:off x="5460" y="7496"/>
                <a:ext cx="1620" cy="162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1" name="Oval 40">
                <a:extLst>
                  <a:ext uri="{FF2B5EF4-FFF2-40B4-BE49-F238E27FC236}">
                    <a16:creationId xmlns:a16="http://schemas.microsoft.com/office/drawing/2014/main" id="{06CB8CD5-09FC-8D48-BADF-B639AE97BF43}"/>
                  </a:ext>
                </a:extLst>
              </p:cNvPr>
              <p:cNvSpPr>
                <a:spLocks noRot="1" noChangeAspect="1" noEditPoints="1" noChangeArrowheads="1" noChangeShapeType="1" noTextEdit="1"/>
              </p:cNvSpPr>
              <p:nvPr/>
            </p:nvSpPr>
            <p:spPr bwMode="auto">
              <a:xfrm>
                <a:off x="6000" y="8036"/>
                <a:ext cx="540" cy="540"/>
              </a:xfrm>
              <a:prstGeom prst="ellipse">
                <a:avLst/>
              </a:prstGeom>
              <a:solidFill>
                <a:srgbClr val="8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grpSp>
        <p:grpSp>
          <p:nvGrpSpPr>
            <p:cNvPr id="10" name="Group 9">
              <a:extLst>
                <a:ext uri="{FF2B5EF4-FFF2-40B4-BE49-F238E27FC236}">
                  <a16:creationId xmlns:a16="http://schemas.microsoft.com/office/drawing/2014/main" id="{2790549E-867E-414C-AE86-8587D5AB0653}"/>
                </a:ext>
              </a:extLst>
            </p:cNvPr>
            <p:cNvGrpSpPr>
              <a:grpSpLocks noRot="1" noChangeAspect="1"/>
            </p:cNvGrpSpPr>
            <p:nvPr/>
          </p:nvGrpSpPr>
          <p:grpSpPr bwMode="auto">
            <a:xfrm>
              <a:off x="2162810" y="1410335"/>
              <a:ext cx="1028700" cy="1028700"/>
              <a:chOff x="5460" y="7496"/>
              <a:chExt cx="1620" cy="1620"/>
            </a:xfrm>
          </p:grpSpPr>
          <p:sp>
            <p:nvSpPr>
              <p:cNvPr id="38" name="Oval 37">
                <a:extLst>
                  <a:ext uri="{FF2B5EF4-FFF2-40B4-BE49-F238E27FC236}">
                    <a16:creationId xmlns:a16="http://schemas.microsoft.com/office/drawing/2014/main" id="{167C64EB-F525-FF4D-8AFF-C47214D7C008}"/>
                  </a:ext>
                </a:extLst>
              </p:cNvPr>
              <p:cNvSpPr>
                <a:spLocks noRot="1" noChangeAspect="1" noEditPoints="1" noChangeArrowheads="1" noChangeShapeType="1" noTextEdit="1"/>
              </p:cNvSpPr>
              <p:nvPr/>
            </p:nvSpPr>
            <p:spPr bwMode="auto">
              <a:xfrm>
                <a:off x="5460" y="7496"/>
                <a:ext cx="1620" cy="162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9" name="Oval 38">
                <a:extLst>
                  <a:ext uri="{FF2B5EF4-FFF2-40B4-BE49-F238E27FC236}">
                    <a16:creationId xmlns:a16="http://schemas.microsoft.com/office/drawing/2014/main" id="{F7194223-9821-6F47-944C-016FAA5F4EFC}"/>
                  </a:ext>
                </a:extLst>
              </p:cNvPr>
              <p:cNvSpPr>
                <a:spLocks noRot="1" noChangeAspect="1" noEditPoints="1" noChangeArrowheads="1" noChangeShapeType="1" noTextEdit="1"/>
              </p:cNvSpPr>
              <p:nvPr/>
            </p:nvSpPr>
            <p:spPr bwMode="auto">
              <a:xfrm>
                <a:off x="6000" y="8036"/>
                <a:ext cx="540" cy="540"/>
              </a:xfrm>
              <a:prstGeom prst="ellipse">
                <a:avLst/>
              </a:prstGeom>
              <a:solidFill>
                <a:srgbClr val="8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grpSp>
        <p:grpSp>
          <p:nvGrpSpPr>
            <p:cNvPr id="11" name="Group 10">
              <a:extLst>
                <a:ext uri="{FF2B5EF4-FFF2-40B4-BE49-F238E27FC236}">
                  <a16:creationId xmlns:a16="http://schemas.microsoft.com/office/drawing/2014/main" id="{122A0B10-5598-024F-BA1F-33C41440E734}"/>
                </a:ext>
              </a:extLst>
            </p:cNvPr>
            <p:cNvGrpSpPr>
              <a:grpSpLocks noRot="1" noChangeAspect="1"/>
            </p:cNvGrpSpPr>
            <p:nvPr/>
          </p:nvGrpSpPr>
          <p:grpSpPr bwMode="auto">
            <a:xfrm>
              <a:off x="867410" y="1410335"/>
              <a:ext cx="1028700" cy="1028700"/>
              <a:chOff x="5460" y="7496"/>
              <a:chExt cx="1620" cy="1620"/>
            </a:xfrm>
          </p:grpSpPr>
          <p:sp>
            <p:nvSpPr>
              <p:cNvPr id="36" name="Oval 35">
                <a:extLst>
                  <a:ext uri="{FF2B5EF4-FFF2-40B4-BE49-F238E27FC236}">
                    <a16:creationId xmlns:a16="http://schemas.microsoft.com/office/drawing/2014/main" id="{B62985D6-4A4B-EC41-879F-390F2F13055E}"/>
                  </a:ext>
                </a:extLst>
              </p:cNvPr>
              <p:cNvSpPr>
                <a:spLocks noRot="1" noChangeAspect="1" noEditPoints="1" noChangeArrowheads="1" noChangeShapeType="1" noTextEdit="1"/>
              </p:cNvSpPr>
              <p:nvPr/>
            </p:nvSpPr>
            <p:spPr bwMode="auto">
              <a:xfrm>
                <a:off x="5460" y="7496"/>
                <a:ext cx="1620" cy="162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7" name="Oval 36">
                <a:extLst>
                  <a:ext uri="{FF2B5EF4-FFF2-40B4-BE49-F238E27FC236}">
                    <a16:creationId xmlns:a16="http://schemas.microsoft.com/office/drawing/2014/main" id="{50182679-B8AF-8E4E-9417-4A2636A83001}"/>
                  </a:ext>
                </a:extLst>
              </p:cNvPr>
              <p:cNvSpPr>
                <a:spLocks noRot="1" noChangeAspect="1" noEditPoints="1" noChangeArrowheads="1" noChangeShapeType="1" noTextEdit="1"/>
              </p:cNvSpPr>
              <p:nvPr/>
            </p:nvSpPr>
            <p:spPr bwMode="auto">
              <a:xfrm>
                <a:off x="6000" y="8036"/>
                <a:ext cx="540" cy="540"/>
              </a:xfrm>
              <a:prstGeom prst="ellipse">
                <a:avLst/>
              </a:prstGeom>
              <a:solidFill>
                <a:srgbClr val="8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grpSp>
        <p:sp>
          <p:nvSpPr>
            <p:cNvPr id="12" name="Oval 11">
              <a:extLst>
                <a:ext uri="{FF2B5EF4-FFF2-40B4-BE49-F238E27FC236}">
                  <a16:creationId xmlns:a16="http://schemas.microsoft.com/office/drawing/2014/main" id="{6094EFAB-F343-1A44-A7F9-7866FAF5F2A1}"/>
                </a:ext>
              </a:extLst>
            </p:cNvPr>
            <p:cNvSpPr>
              <a:spLocks noRot="1" noChangeAspect="1" noEditPoints="1" noChangeArrowheads="1" noChangeShapeType="1" noTextEdit="1"/>
            </p:cNvSpPr>
            <p:nvPr/>
          </p:nvSpPr>
          <p:spPr bwMode="auto">
            <a:xfrm>
              <a:off x="1891030" y="714375"/>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3" name="Oval 12">
              <a:extLst>
                <a:ext uri="{FF2B5EF4-FFF2-40B4-BE49-F238E27FC236}">
                  <a16:creationId xmlns:a16="http://schemas.microsoft.com/office/drawing/2014/main" id="{04B88E64-0AFF-F847-AAF2-CBCBCF1837CA}"/>
                </a:ext>
              </a:extLst>
            </p:cNvPr>
            <p:cNvSpPr>
              <a:spLocks noRot="1" noChangeAspect="1" noEditPoints="1" noChangeArrowheads="1" noChangeShapeType="1" noTextEdit="1"/>
            </p:cNvSpPr>
            <p:nvPr/>
          </p:nvSpPr>
          <p:spPr bwMode="auto">
            <a:xfrm>
              <a:off x="1462405" y="1123950"/>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4" name="Oval 13">
              <a:extLst>
                <a:ext uri="{FF2B5EF4-FFF2-40B4-BE49-F238E27FC236}">
                  <a16:creationId xmlns:a16="http://schemas.microsoft.com/office/drawing/2014/main" id="{A3629337-B2C6-0749-85DC-597B6600BC19}"/>
                </a:ext>
              </a:extLst>
            </p:cNvPr>
            <p:cNvSpPr>
              <a:spLocks noRot="1" noChangeAspect="1" noEditPoints="1" noChangeArrowheads="1" noChangeShapeType="1" noTextEdit="1"/>
            </p:cNvSpPr>
            <p:nvPr/>
          </p:nvSpPr>
          <p:spPr bwMode="auto">
            <a:xfrm>
              <a:off x="1471930" y="1381125"/>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5" name="Oval 14">
              <a:extLst>
                <a:ext uri="{FF2B5EF4-FFF2-40B4-BE49-F238E27FC236}">
                  <a16:creationId xmlns:a16="http://schemas.microsoft.com/office/drawing/2014/main" id="{99BFB991-6A99-DF4D-99BB-2F646B5CD89B}"/>
                </a:ext>
              </a:extLst>
            </p:cNvPr>
            <p:cNvSpPr>
              <a:spLocks noRot="1" noChangeAspect="1" noEditPoints="1" noChangeArrowheads="1" noChangeShapeType="1" noTextEdit="1"/>
            </p:cNvSpPr>
            <p:nvPr/>
          </p:nvSpPr>
          <p:spPr bwMode="auto">
            <a:xfrm>
              <a:off x="1814830" y="1733550"/>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6" name="Oval 15">
              <a:extLst>
                <a:ext uri="{FF2B5EF4-FFF2-40B4-BE49-F238E27FC236}">
                  <a16:creationId xmlns:a16="http://schemas.microsoft.com/office/drawing/2014/main" id="{B024EE80-9198-E14B-B983-5B735F0785A3}"/>
                </a:ext>
              </a:extLst>
            </p:cNvPr>
            <p:cNvSpPr>
              <a:spLocks noRot="1" noChangeAspect="1" noEditPoints="1" noChangeArrowheads="1" noChangeShapeType="1" noTextEdit="1"/>
            </p:cNvSpPr>
            <p:nvPr/>
          </p:nvSpPr>
          <p:spPr bwMode="auto">
            <a:xfrm>
              <a:off x="2167255" y="752475"/>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7" name="Oval 16">
              <a:extLst>
                <a:ext uri="{FF2B5EF4-FFF2-40B4-BE49-F238E27FC236}">
                  <a16:creationId xmlns:a16="http://schemas.microsoft.com/office/drawing/2014/main" id="{174AD4D8-9E1F-354A-982D-E8607CF56214}"/>
                </a:ext>
              </a:extLst>
            </p:cNvPr>
            <p:cNvSpPr>
              <a:spLocks noRot="1" noChangeAspect="1" noEditPoints="1" noChangeArrowheads="1" noChangeShapeType="1" noTextEdit="1"/>
            </p:cNvSpPr>
            <p:nvPr/>
          </p:nvSpPr>
          <p:spPr bwMode="auto">
            <a:xfrm>
              <a:off x="2462530" y="1123950"/>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8" name="Oval 17">
              <a:extLst>
                <a:ext uri="{FF2B5EF4-FFF2-40B4-BE49-F238E27FC236}">
                  <a16:creationId xmlns:a16="http://schemas.microsoft.com/office/drawing/2014/main" id="{DDE5F728-6458-6E42-8FC0-D1057D5DAF02}"/>
                </a:ext>
              </a:extLst>
            </p:cNvPr>
            <p:cNvSpPr>
              <a:spLocks noRot="1" noChangeAspect="1" noEditPoints="1" noChangeArrowheads="1" noChangeShapeType="1" noTextEdit="1"/>
            </p:cNvSpPr>
            <p:nvPr/>
          </p:nvSpPr>
          <p:spPr bwMode="auto">
            <a:xfrm>
              <a:off x="2472055" y="1362075"/>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9" name="Oval 18">
              <a:extLst>
                <a:ext uri="{FF2B5EF4-FFF2-40B4-BE49-F238E27FC236}">
                  <a16:creationId xmlns:a16="http://schemas.microsoft.com/office/drawing/2014/main" id="{C70B89E2-C8FE-A543-8177-74FBB68B75E4}"/>
                </a:ext>
              </a:extLst>
            </p:cNvPr>
            <p:cNvSpPr>
              <a:spLocks noRot="1" noChangeAspect="1" noEditPoints="1" noChangeArrowheads="1" noChangeShapeType="1" noTextEdit="1"/>
            </p:cNvSpPr>
            <p:nvPr/>
          </p:nvSpPr>
          <p:spPr bwMode="auto">
            <a:xfrm>
              <a:off x="2119630" y="1724025"/>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0" name="Oval 19">
              <a:extLst>
                <a:ext uri="{FF2B5EF4-FFF2-40B4-BE49-F238E27FC236}">
                  <a16:creationId xmlns:a16="http://schemas.microsoft.com/office/drawing/2014/main" id="{72BF8B2C-9DA8-324E-907A-23725F6D74F8}"/>
                </a:ext>
              </a:extLst>
            </p:cNvPr>
            <p:cNvSpPr>
              <a:spLocks noRot="1" noChangeAspect="1" noEditPoints="1" noChangeArrowheads="1" noChangeShapeType="1" noTextEdit="1"/>
            </p:cNvSpPr>
            <p:nvPr/>
          </p:nvSpPr>
          <p:spPr bwMode="auto">
            <a:xfrm>
              <a:off x="824230" y="1971675"/>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1" name="Oval 20">
              <a:extLst>
                <a:ext uri="{FF2B5EF4-FFF2-40B4-BE49-F238E27FC236}">
                  <a16:creationId xmlns:a16="http://schemas.microsoft.com/office/drawing/2014/main" id="{B16E8BEF-AC2A-7042-B7A5-15271724BD06}"/>
                </a:ext>
              </a:extLst>
            </p:cNvPr>
            <p:cNvSpPr>
              <a:spLocks noRot="1" noChangeAspect="1" noEditPoints="1" noChangeArrowheads="1" noChangeShapeType="1" noTextEdit="1"/>
            </p:cNvSpPr>
            <p:nvPr/>
          </p:nvSpPr>
          <p:spPr bwMode="auto">
            <a:xfrm>
              <a:off x="1157605" y="171450"/>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2" name="Oval 21">
              <a:extLst>
                <a:ext uri="{FF2B5EF4-FFF2-40B4-BE49-F238E27FC236}">
                  <a16:creationId xmlns:a16="http://schemas.microsoft.com/office/drawing/2014/main" id="{374F8122-AFA8-C14B-A4FE-93993BD05995}"/>
                </a:ext>
              </a:extLst>
            </p:cNvPr>
            <p:cNvSpPr>
              <a:spLocks noRot="1" noChangeAspect="1" noEditPoints="1" noChangeArrowheads="1" noChangeShapeType="1" noTextEdit="1"/>
            </p:cNvSpPr>
            <p:nvPr/>
          </p:nvSpPr>
          <p:spPr bwMode="auto">
            <a:xfrm>
              <a:off x="1624330" y="2266950"/>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3" name="Oval 22">
              <a:extLst>
                <a:ext uri="{FF2B5EF4-FFF2-40B4-BE49-F238E27FC236}">
                  <a16:creationId xmlns:a16="http://schemas.microsoft.com/office/drawing/2014/main" id="{B75074F4-40EB-E74A-B254-9C21ABCC5D8C}"/>
                </a:ext>
              </a:extLst>
            </p:cNvPr>
            <p:cNvSpPr>
              <a:spLocks noRot="1" noChangeAspect="1" noEditPoints="1" noChangeArrowheads="1" noChangeShapeType="1" noTextEdit="1"/>
            </p:cNvSpPr>
            <p:nvPr/>
          </p:nvSpPr>
          <p:spPr bwMode="auto">
            <a:xfrm>
              <a:off x="995680" y="1438275"/>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4" name="Oval 23">
              <a:extLst>
                <a:ext uri="{FF2B5EF4-FFF2-40B4-BE49-F238E27FC236}">
                  <a16:creationId xmlns:a16="http://schemas.microsoft.com/office/drawing/2014/main" id="{00B9A7E3-1F12-9E42-A96E-0EAD39C36528}"/>
                </a:ext>
              </a:extLst>
            </p:cNvPr>
            <p:cNvSpPr>
              <a:spLocks noRot="1" noChangeAspect="1" noEditPoints="1" noChangeArrowheads="1" noChangeShapeType="1" noTextEdit="1"/>
            </p:cNvSpPr>
            <p:nvPr/>
          </p:nvSpPr>
          <p:spPr bwMode="auto">
            <a:xfrm>
              <a:off x="1714500" y="228600"/>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5" name="Oval 24">
              <a:extLst>
                <a:ext uri="{FF2B5EF4-FFF2-40B4-BE49-F238E27FC236}">
                  <a16:creationId xmlns:a16="http://schemas.microsoft.com/office/drawing/2014/main" id="{A6A4FB5A-1E75-EF44-88E0-25F6AA8964B3}"/>
                </a:ext>
              </a:extLst>
            </p:cNvPr>
            <p:cNvSpPr>
              <a:spLocks noRot="1" noChangeAspect="1" noEditPoints="1" noChangeArrowheads="1" noChangeShapeType="1" noTextEdit="1"/>
            </p:cNvSpPr>
            <p:nvPr/>
          </p:nvSpPr>
          <p:spPr bwMode="auto">
            <a:xfrm>
              <a:off x="929005" y="866775"/>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6" name="Oval 25">
              <a:extLst>
                <a:ext uri="{FF2B5EF4-FFF2-40B4-BE49-F238E27FC236}">
                  <a16:creationId xmlns:a16="http://schemas.microsoft.com/office/drawing/2014/main" id="{ED9AD58C-97D3-6341-B8D8-D92CAEADBBDE}"/>
                </a:ext>
              </a:extLst>
            </p:cNvPr>
            <p:cNvSpPr>
              <a:spLocks noRot="1" noChangeAspect="1" noEditPoints="1" noChangeArrowheads="1" noChangeShapeType="1" noTextEdit="1"/>
            </p:cNvSpPr>
            <p:nvPr/>
          </p:nvSpPr>
          <p:spPr bwMode="auto">
            <a:xfrm>
              <a:off x="2500630" y="152400"/>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7" name="Oval 26">
              <a:extLst>
                <a:ext uri="{FF2B5EF4-FFF2-40B4-BE49-F238E27FC236}">
                  <a16:creationId xmlns:a16="http://schemas.microsoft.com/office/drawing/2014/main" id="{668AEC35-62D5-FB4B-913B-24E05C7637C1}"/>
                </a:ext>
              </a:extLst>
            </p:cNvPr>
            <p:cNvSpPr>
              <a:spLocks noRot="1" noChangeAspect="1" noEditPoints="1" noChangeArrowheads="1" noChangeShapeType="1" noTextEdit="1"/>
            </p:cNvSpPr>
            <p:nvPr/>
          </p:nvSpPr>
          <p:spPr bwMode="auto">
            <a:xfrm>
              <a:off x="3129280" y="457200"/>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8" name="Oval 27">
              <a:extLst>
                <a:ext uri="{FF2B5EF4-FFF2-40B4-BE49-F238E27FC236}">
                  <a16:creationId xmlns:a16="http://schemas.microsoft.com/office/drawing/2014/main" id="{B5BE5B71-90E4-2643-AA96-322DAA8CDC5B}"/>
                </a:ext>
              </a:extLst>
            </p:cNvPr>
            <p:cNvSpPr>
              <a:spLocks noRot="1" noChangeAspect="1" noEditPoints="1" noChangeArrowheads="1" noChangeShapeType="1" noTextEdit="1"/>
            </p:cNvSpPr>
            <p:nvPr/>
          </p:nvSpPr>
          <p:spPr bwMode="auto">
            <a:xfrm>
              <a:off x="2872105" y="1095375"/>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9" name="Oval 28">
              <a:extLst>
                <a:ext uri="{FF2B5EF4-FFF2-40B4-BE49-F238E27FC236}">
                  <a16:creationId xmlns:a16="http://schemas.microsoft.com/office/drawing/2014/main" id="{E4436EEA-B8D8-1542-A09D-9663449A5DFD}"/>
                </a:ext>
              </a:extLst>
            </p:cNvPr>
            <p:cNvSpPr>
              <a:spLocks noRot="1" noChangeAspect="1" noEditPoints="1" noChangeArrowheads="1" noChangeShapeType="1" noTextEdit="1"/>
            </p:cNvSpPr>
            <p:nvPr/>
          </p:nvSpPr>
          <p:spPr bwMode="auto">
            <a:xfrm>
              <a:off x="3024505" y="1562100"/>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0" name="Oval 29">
              <a:extLst>
                <a:ext uri="{FF2B5EF4-FFF2-40B4-BE49-F238E27FC236}">
                  <a16:creationId xmlns:a16="http://schemas.microsoft.com/office/drawing/2014/main" id="{ED3B7184-7B92-1D4B-BDC1-9C3E8CCC586B}"/>
                </a:ext>
              </a:extLst>
            </p:cNvPr>
            <p:cNvSpPr>
              <a:spLocks noRot="1" noChangeAspect="1" noEditPoints="1" noChangeArrowheads="1" noChangeShapeType="1" noTextEdit="1"/>
            </p:cNvSpPr>
            <p:nvPr/>
          </p:nvSpPr>
          <p:spPr bwMode="auto">
            <a:xfrm>
              <a:off x="2929255" y="2257425"/>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1" name="Oval 30">
              <a:extLst>
                <a:ext uri="{FF2B5EF4-FFF2-40B4-BE49-F238E27FC236}">
                  <a16:creationId xmlns:a16="http://schemas.microsoft.com/office/drawing/2014/main" id="{F07E6A81-3AD5-644D-8DB8-9EC66A4DF42F}"/>
                </a:ext>
              </a:extLst>
            </p:cNvPr>
            <p:cNvSpPr>
              <a:spLocks noRot="1" noChangeAspect="1" noEditPoints="1" noChangeArrowheads="1" noChangeShapeType="1" noTextEdit="1"/>
            </p:cNvSpPr>
            <p:nvPr/>
          </p:nvSpPr>
          <p:spPr bwMode="auto">
            <a:xfrm>
              <a:off x="2176780" y="2114550"/>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2" name="Text Box 424">
              <a:extLst>
                <a:ext uri="{FF2B5EF4-FFF2-40B4-BE49-F238E27FC236}">
                  <a16:creationId xmlns:a16="http://schemas.microsoft.com/office/drawing/2014/main" id="{2AB51534-457F-9840-AB51-1A95AD3BCB2D}"/>
                </a:ext>
              </a:extLst>
            </p:cNvPr>
            <p:cNvSpPr txBox="1">
              <a:spLocks noRot="1" noChangeAspect="1" noEditPoints="1" noChangeArrowheads="1" noChangeShapeType="1" noTextEdit="1"/>
            </p:cNvSpPr>
            <p:nvPr/>
          </p:nvSpPr>
          <p:spPr bwMode="auto">
            <a:xfrm>
              <a:off x="3314700" y="685800"/>
              <a:ext cx="1143000" cy="571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800">
                  <a:effectLst/>
                  <a:latin typeface="Times New Roman" panose="02020603050405020304" pitchFamily="18" charset="0"/>
                  <a:ea typeface="Times New Roman" panose="02020603050405020304" pitchFamily="18" charset="0"/>
                </a:rPr>
                <a:t>Valence Orbits</a:t>
              </a:r>
              <a:endParaRPr lang="en-GB" sz="1200">
                <a:effectLst/>
                <a:latin typeface="Times New Roman" panose="02020603050405020304" pitchFamily="18" charset="0"/>
                <a:ea typeface="Times New Roman" panose="02020603050405020304" pitchFamily="18" charset="0"/>
              </a:endParaRPr>
            </a:p>
          </p:txBody>
        </p:sp>
        <p:cxnSp>
          <p:nvCxnSpPr>
            <p:cNvPr id="33" name="Line 425">
              <a:extLst>
                <a:ext uri="{FF2B5EF4-FFF2-40B4-BE49-F238E27FC236}">
                  <a16:creationId xmlns:a16="http://schemas.microsoft.com/office/drawing/2014/main" id="{232E1CCE-9343-3B4F-8E73-8A863523789A}"/>
                </a:ext>
              </a:extLst>
            </p:cNvPr>
            <p:cNvCxnSpPr>
              <a:cxnSpLocks noRot="1" noChangeAspect="1" noEditPoints="1" noChangeArrowheads="1" noChangeShapeType="1"/>
            </p:cNvCxnSpPr>
            <p:nvPr/>
          </p:nvCxnSpPr>
          <p:spPr bwMode="auto">
            <a:xfrm flipH="1">
              <a:off x="3200400" y="1257300"/>
              <a:ext cx="342900"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4" name="Line 426">
              <a:extLst>
                <a:ext uri="{FF2B5EF4-FFF2-40B4-BE49-F238E27FC236}">
                  <a16:creationId xmlns:a16="http://schemas.microsoft.com/office/drawing/2014/main" id="{F8A54A22-09B2-B148-9E3D-03402FE8B068}"/>
                </a:ext>
              </a:extLst>
            </p:cNvPr>
            <p:cNvCxnSpPr>
              <a:cxnSpLocks noRot="1" noChangeAspect="1" noEditPoints="1" noChangeArrowheads="1" noChangeShapeType="1"/>
            </p:cNvCxnSpPr>
            <p:nvPr/>
          </p:nvCxnSpPr>
          <p:spPr bwMode="auto">
            <a:xfrm flipH="1" flipV="1">
              <a:off x="3086100" y="342900"/>
              <a:ext cx="80010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5" name="Text Box 427">
              <a:extLst>
                <a:ext uri="{FF2B5EF4-FFF2-40B4-BE49-F238E27FC236}">
                  <a16:creationId xmlns:a16="http://schemas.microsoft.com/office/drawing/2014/main" id="{60D5A2D9-4ADB-3B41-9159-6D383200D059}"/>
                </a:ext>
              </a:extLst>
            </p:cNvPr>
            <p:cNvSpPr txBox="1">
              <a:spLocks noRot="1" noChangeAspect="1" noEditPoints="1" noChangeArrowheads="1" noChangeShapeType="1" noTextEdit="1"/>
            </p:cNvSpPr>
            <p:nvPr/>
          </p:nvSpPr>
          <p:spPr bwMode="auto">
            <a:xfrm>
              <a:off x="114300" y="3429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2000">
                  <a:effectLst/>
                  <a:latin typeface="Times New Roman" panose="02020603050405020304" pitchFamily="18" charset="0"/>
                  <a:ea typeface="Times New Roman" panose="02020603050405020304" pitchFamily="18" charset="0"/>
                </a:rPr>
                <a:t>Si </a:t>
              </a:r>
              <a:endParaRPr lang="en-GB" sz="12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910837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 Doping:</a:t>
            </a:r>
          </a:p>
          <a:p>
            <a:pPr marL="45720" indent="0">
              <a:buNone/>
            </a:pPr>
            <a:endParaRPr lang="en-US" b="1" i="1" dirty="0">
              <a:latin typeface="Arial" charset="0"/>
              <a:ea typeface="Arial" charset="0"/>
              <a:cs typeface="Arial" charset="0"/>
            </a:endParaRPr>
          </a:p>
          <a:p>
            <a:pPr marL="45720" indent="0">
              <a:buNone/>
            </a:pPr>
            <a:endParaRPr lang="en-IE" i="1" dirty="0">
              <a:solidFill>
                <a:srgbClr val="FF0000"/>
              </a:solidFill>
            </a:endParaRPr>
          </a:p>
          <a:p>
            <a:pPr marL="45720" indent="0">
              <a:buNone/>
            </a:pPr>
            <a:r>
              <a:rPr lang="en-IE" dirty="0"/>
              <a:t>These atoms in turn establish the same relationship with other neighbouring Silicon atoms. It is this regular arrangement that gives Silicon its crystalline structure.</a:t>
            </a:r>
            <a:endParaRPr lang="en-GB"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50248"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900551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 Doping:</a:t>
            </a:r>
          </a:p>
          <a:p>
            <a:pPr marL="45720" indent="0">
              <a:buNone/>
            </a:pPr>
            <a:endParaRPr lang="en-US" b="1" i="1" dirty="0">
              <a:latin typeface="Arial" charset="0"/>
              <a:ea typeface="Arial" charset="0"/>
              <a:cs typeface="Arial" charset="0"/>
            </a:endParaRPr>
          </a:p>
          <a:p>
            <a:pPr marL="45720" indent="0">
              <a:buNone/>
            </a:pPr>
            <a:endParaRPr lang="en-IE" i="1" dirty="0">
              <a:solidFill>
                <a:srgbClr val="FF0000"/>
              </a:solidFill>
            </a:endParaRPr>
          </a:p>
          <a:p>
            <a:pPr marL="45720" indent="0">
              <a:buNone/>
            </a:pPr>
            <a:endParaRPr lang="en-IE" dirty="0"/>
          </a:p>
          <a:p>
            <a:pPr marL="45720" indent="0">
              <a:buNone/>
            </a:pPr>
            <a:r>
              <a:rPr lang="en-IE" dirty="0"/>
              <a:t>These have an enhanced number of free electrons and so have a better conductivity than intrinsic Silicon.</a:t>
            </a:r>
            <a:endParaRPr lang="en-GB" dirty="0"/>
          </a:p>
          <a:p>
            <a:pPr marL="45720" indent="0">
              <a:buNone/>
            </a:pPr>
            <a:r>
              <a:rPr lang="en-IE" dirty="0"/>
              <a:t> </a:t>
            </a:r>
            <a:endParaRPr lang="en-GB" dirty="0"/>
          </a:p>
          <a:p>
            <a:pPr marL="45720" indent="0">
              <a:buNone/>
            </a:pPr>
            <a:r>
              <a:rPr lang="en-IE" dirty="0"/>
              <a:t>This is achieved by adding pentavalent atoms (i.e. atoms with five electrons in the outer shell) in a process known as ‘</a:t>
            </a:r>
            <a:r>
              <a:rPr lang="en-IE" u="sng" dirty="0"/>
              <a:t>doping</a:t>
            </a:r>
            <a:r>
              <a:rPr lang="en-IE" dirty="0"/>
              <a:t>’. </a:t>
            </a: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73791"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1654885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 Doping:</a:t>
            </a:r>
          </a:p>
          <a:p>
            <a:pPr marL="45720" indent="0">
              <a:buNone/>
            </a:pPr>
            <a:endParaRPr lang="en-US" b="1" i="1" dirty="0">
              <a:latin typeface="Arial" charset="0"/>
              <a:ea typeface="Arial" charset="0"/>
              <a:cs typeface="Arial" charset="0"/>
            </a:endParaRPr>
          </a:p>
          <a:p>
            <a:pPr marL="45720" indent="0">
              <a:buNone/>
            </a:pPr>
            <a:r>
              <a:rPr lang="en-IE" dirty="0"/>
              <a:t>The resulting structure is then:</a:t>
            </a:r>
            <a:endParaRPr lang="en-IE" i="1" dirty="0">
              <a:solidFill>
                <a:srgbClr val="FF0000"/>
              </a:solidFill>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51272"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grpSp>
        <p:nvGrpSpPr>
          <p:cNvPr id="4" name="Canvas 101">
            <a:extLst>
              <a:ext uri="{FF2B5EF4-FFF2-40B4-BE49-F238E27FC236}">
                <a16:creationId xmlns:a16="http://schemas.microsoft.com/office/drawing/2014/main" id="{D4AD8053-59A2-9849-85E2-A5B41395BCE9}"/>
              </a:ext>
            </a:extLst>
          </p:cNvPr>
          <p:cNvGrpSpPr/>
          <p:nvPr/>
        </p:nvGrpSpPr>
        <p:grpSpPr>
          <a:xfrm>
            <a:off x="1957767" y="1928750"/>
            <a:ext cx="5600700" cy="4457065"/>
            <a:chOff x="0" y="0"/>
            <a:chExt cx="5600700" cy="4457065"/>
          </a:xfrm>
        </p:grpSpPr>
        <p:sp>
          <p:nvSpPr>
            <p:cNvPr id="5" name="Rectangle 4">
              <a:extLst>
                <a:ext uri="{FF2B5EF4-FFF2-40B4-BE49-F238E27FC236}">
                  <a16:creationId xmlns:a16="http://schemas.microsoft.com/office/drawing/2014/main" id="{37D4B0EE-C6D8-CB41-AF0B-E235F62F7B11}"/>
                </a:ext>
              </a:extLst>
            </p:cNvPr>
            <p:cNvSpPr/>
            <p:nvPr/>
          </p:nvSpPr>
          <p:spPr>
            <a:xfrm>
              <a:off x="0" y="0"/>
              <a:ext cx="5600700" cy="4457065"/>
            </a:xfrm>
            <a:prstGeom prst="rect">
              <a:avLst/>
            </a:prstGeom>
            <a:noFill/>
            <a:ln>
              <a:noFill/>
            </a:ln>
          </p:spPr>
        </p:sp>
        <p:grpSp>
          <p:nvGrpSpPr>
            <p:cNvPr id="6" name="Group 5">
              <a:extLst>
                <a:ext uri="{FF2B5EF4-FFF2-40B4-BE49-F238E27FC236}">
                  <a16:creationId xmlns:a16="http://schemas.microsoft.com/office/drawing/2014/main" id="{037D5435-CE69-F743-AFF0-B90C07ED410D}"/>
                </a:ext>
              </a:extLst>
            </p:cNvPr>
            <p:cNvGrpSpPr>
              <a:grpSpLocks noRot="1" noChangeAspect="1"/>
            </p:cNvGrpSpPr>
            <p:nvPr/>
          </p:nvGrpSpPr>
          <p:grpSpPr bwMode="auto">
            <a:xfrm>
              <a:off x="3353435" y="1447800"/>
              <a:ext cx="1028700" cy="1028700"/>
              <a:chOff x="5460" y="7496"/>
              <a:chExt cx="1620" cy="1620"/>
            </a:xfrm>
          </p:grpSpPr>
          <p:sp>
            <p:nvSpPr>
              <p:cNvPr id="48" name="Oval 47">
                <a:extLst>
                  <a:ext uri="{FF2B5EF4-FFF2-40B4-BE49-F238E27FC236}">
                    <a16:creationId xmlns:a16="http://schemas.microsoft.com/office/drawing/2014/main" id="{1B455246-DBA3-A141-9A0D-D94947F31EB3}"/>
                  </a:ext>
                </a:extLst>
              </p:cNvPr>
              <p:cNvSpPr>
                <a:spLocks noRot="1" noChangeAspect="1" noEditPoints="1" noChangeArrowheads="1" noChangeShapeType="1" noTextEdit="1"/>
              </p:cNvSpPr>
              <p:nvPr/>
            </p:nvSpPr>
            <p:spPr bwMode="auto">
              <a:xfrm>
                <a:off x="5460" y="7496"/>
                <a:ext cx="1620" cy="162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9" name="Oval 48">
                <a:extLst>
                  <a:ext uri="{FF2B5EF4-FFF2-40B4-BE49-F238E27FC236}">
                    <a16:creationId xmlns:a16="http://schemas.microsoft.com/office/drawing/2014/main" id="{85BC655D-757D-AF4D-BA2D-8C13D9BD8489}"/>
                  </a:ext>
                </a:extLst>
              </p:cNvPr>
              <p:cNvSpPr>
                <a:spLocks noRot="1" noChangeAspect="1" noEditPoints="1" noChangeArrowheads="1" noChangeShapeType="1" noTextEdit="1"/>
              </p:cNvSpPr>
              <p:nvPr/>
            </p:nvSpPr>
            <p:spPr bwMode="auto">
              <a:xfrm>
                <a:off x="6000" y="8036"/>
                <a:ext cx="540" cy="540"/>
              </a:xfrm>
              <a:prstGeom prst="ellipse">
                <a:avLst/>
              </a:prstGeom>
              <a:solidFill>
                <a:srgbClr val="8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grpSp>
        <p:grpSp>
          <p:nvGrpSpPr>
            <p:cNvPr id="7" name="Group 6">
              <a:extLst>
                <a:ext uri="{FF2B5EF4-FFF2-40B4-BE49-F238E27FC236}">
                  <a16:creationId xmlns:a16="http://schemas.microsoft.com/office/drawing/2014/main" id="{45BF44F1-6863-2446-8325-826DDD833235}"/>
                </a:ext>
              </a:extLst>
            </p:cNvPr>
            <p:cNvGrpSpPr>
              <a:grpSpLocks noRot="1" noChangeAspect="1"/>
            </p:cNvGrpSpPr>
            <p:nvPr/>
          </p:nvGrpSpPr>
          <p:grpSpPr bwMode="auto">
            <a:xfrm>
              <a:off x="2058035" y="1438275"/>
              <a:ext cx="1028700" cy="1028700"/>
              <a:chOff x="5460" y="7496"/>
              <a:chExt cx="1620" cy="1620"/>
            </a:xfrm>
          </p:grpSpPr>
          <p:sp>
            <p:nvSpPr>
              <p:cNvPr id="46" name="Oval 45">
                <a:extLst>
                  <a:ext uri="{FF2B5EF4-FFF2-40B4-BE49-F238E27FC236}">
                    <a16:creationId xmlns:a16="http://schemas.microsoft.com/office/drawing/2014/main" id="{14EE362E-B104-9E42-A849-7DC4B8A8EDF5}"/>
                  </a:ext>
                </a:extLst>
              </p:cNvPr>
              <p:cNvSpPr>
                <a:spLocks noRot="1" noChangeAspect="1" noEditPoints="1" noChangeArrowheads="1" noChangeShapeType="1" noTextEdit="1"/>
              </p:cNvSpPr>
              <p:nvPr/>
            </p:nvSpPr>
            <p:spPr bwMode="auto">
              <a:xfrm>
                <a:off x="5460" y="7496"/>
                <a:ext cx="1620" cy="162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7" name="Oval 46">
                <a:extLst>
                  <a:ext uri="{FF2B5EF4-FFF2-40B4-BE49-F238E27FC236}">
                    <a16:creationId xmlns:a16="http://schemas.microsoft.com/office/drawing/2014/main" id="{712F96D6-469C-1243-A046-DFEEC63DD8FD}"/>
                  </a:ext>
                </a:extLst>
              </p:cNvPr>
              <p:cNvSpPr>
                <a:spLocks noRot="1" noChangeAspect="1" noEditPoints="1" noChangeArrowheads="1" noChangeShapeType="1" noTextEdit="1"/>
              </p:cNvSpPr>
              <p:nvPr/>
            </p:nvSpPr>
            <p:spPr bwMode="auto">
              <a:xfrm>
                <a:off x="6000" y="8036"/>
                <a:ext cx="540" cy="540"/>
              </a:xfrm>
              <a:prstGeom prst="ellipse">
                <a:avLst/>
              </a:prstGeom>
              <a:solidFill>
                <a:srgbClr val="8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grpSp>
        <p:grpSp>
          <p:nvGrpSpPr>
            <p:cNvPr id="9" name="Group 8">
              <a:extLst>
                <a:ext uri="{FF2B5EF4-FFF2-40B4-BE49-F238E27FC236}">
                  <a16:creationId xmlns:a16="http://schemas.microsoft.com/office/drawing/2014/main" id="{530E39CA-C195-C94B-91DE-6563AA10260F}"/>
                </a:ext>
              </a:extLst>
            </p:cNvPr>
            <p:cNvGrpSpPr>
              <a:grpSpLocks noRot="1" noChangeAspect="1"/>
            </p:cNvGrpSpPr>
            <p:nvPr/>
          </p:nvGrpSpPr>
          <p:grpSpPr bwMode="auto">
            <a:xfrm>
              <a:off x="2667635" y="2047875"/>
              <a:ext cx="1028700" cy="1028700"/>
              <a:chOff x="5460" y="7496"/>
              <a:chExt cx="1620" cy="1620"/>
            </a:xfrm>
          </p:grpSpPr>
          <p:sp>
            <p:nvSpPr>
              <p:cNvPr id="44" name="Oval 43">
                <a:extLst>
                  <a:ext uri="{FF2B5EF4-FFF2-40B4-BE49-F238E27FC236}">
                    <a16:creationId xmlns:a16="http://schemas.microsoft.com/office/drawing/2014/main" id="{2FC492AB-8991-DC4D-9E62-3DD3166AC41F}"/>
                  </a:ext>
                </a:extLst>
              </p:cNvPr>
              <p:cNvSpPr>
                <a:spLocks noRot="1" noChangeAspect="1" noEditPoints="1" noChangeArrowheads="1" noChangeShapeType="1" noTextEdit="1"/>
              </p:cNvSpPr>
              <p:nvPr/>
            </p:nvSpPr>
            <p:spPr bwMode="auto">
              <a:xfrm>
                <a:off x="5460" y="7496"/>
                <a:ext cx="1620" cy="162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5" name="Oval 44">
                <a:extLst>
                  <a:ext uri="{FF2B5EF4-FFF2-40B4-BE49-F238E27FC236}">
                    <a16:creationId xmlns:a16="http://schemas.microsoft.com/office/drawing/2014/main" id="{FFECEE0D-5E60-D646-A945-117397EBC45E}"/>
                  </a:ext>
                </a:extLst>
              </p:cNvPr>
              <p:cNvSpPr>
                <a:spLocks noRot="1" noChangeAspect="1" noEditPoints="1" noChangeArrowheads="1" noChangeShapeType="1" noTextEdit="1"/>
              </p:cNvSpPr>
              <p:nvPr/>
            </p:nvSpPr>
            <p:spPr bwMode="auto">
              <a:xfrm>
                <a:off x="6000" y="8036"/>
                <a:ext cx="540" cy="540"/>
              </a:xfrm>
              <a:prstGeom prst="ellipse">
                <a:avLst/>
              </a:prstGeom>
              <a:solidFill>
                <a:srgbClr val="FF00FF"/>
              </a:solidFill>
              <a:ln w="9525">
                <a:solidFill>
                  <a:srgbClr val="000000"/>
                </a:solidFill>
                <a:round/>
                <a:headEnd/>
                <a:tailEnd/>
              </a:ln>
            </p:spPr>
            <p:txBody>
              <a:bodyPr rot="0" vert="horz" wrap="square" lIns="91440" tIns="45720" rIns="91440" bIns="45720" anchor="t" anchorCtr="0" upright="1">
                <a:noAutofit/>
              </a:bodyPr>
              <a:lstStyle/>
              <a:p>
                <a:endParaRPr lang="en-US"/>
              </a:p>
            </p:txBody>
          </p:sp>
        </p:grpSp>
        <p:grpSp>
          <p:nvGrpSpPr>
            <p:cNvPr id="10" name="Group 9">
              <a:extLst>
                <a:ext uri="{FF2B5EF4-FFF2-40B4-BE49-F238E27FC236}">
                  <a16:creationId xmlns:a16="http://schemas.microsoft.com/office/drawing/2014/main" id="{3A1B62A9-F448-0240-BFA0-6DEF2430044B}"/>
                </a:ext>
              </a:extLst>
            </p:cNvPr>
            <p:cNvGrpSpPr>
              <a:grpSpLocks noRot="1" noChangeAspect="1"/>
            </p:cNvGrpSpPr>
            <p:nvPr/>
          </p:nvGrpSpPr>
          <p:grpSpPr bwMode="auto">
            <a:xfrm>
              <a:off x="3305810" y="2667000"/>
              <a:ext cx="1028700" cy="1028700"/>
              <a:chOff x="5460" y="7496"/>
              <a:chExt cx="1620" cy="1620"/>
            </a:xfrm>
          </p:grpSpPr>
          <p:sp>
            <p:nvSpPr>
              <p:cNvPr id="42" name="Oval 41">
                <a:extLst>
                  <a:ext uri="{FF2B5EF4-FFF2-40B4-BE49-F238E27FC236}">
                    <a16:creationId xmlns:a16="http://schemas.microsoft.com/office/drawing/2014/main" id="{861BA5AC-F26C-6F48-BAF6-D47BA3B6589F}"/>
                  </a:ext>
                </a:extLst>
              </p:cNvPr>
              <p:cNvSpPr>
                <a:spLocks noRot="1" noChangeAspect="1" noEditPoints="1" noChangeArrowheads="1" noChangeShapeType="1" noTextEdit="1"/>
              </p:cNvSpPr>
              <p:nvPr/>
            </p:nvSpPr>
            <p:spPr bwMode="auto">
              <a:xfrm>
                <a:off x="5460" y="7496"/>
                <a:ext cx="1620" cy="162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3" name="Oval 42">
                <a:extLst>
                  <a:ext uri="{FF2B5EF4-FFF2-40B4-BE49-F238E27FC236}">
                    <a16:creationId xmlns:a16="http://schemas.microsoft.com/office/drawing/2014/main" id="{498CA07B-DDDA-3849-862D-F9F83042565E}"/>
                  </a:ext>
                </a:extLst>
              </p:cNvPr>
              <p:cNvSpPr>
                <a:spLocks noRot="1" noChangeAspect="1" noEditPoints="1" noChangeArrowheads="1" noChangeShapeType="1" noTextEdit="1"/>
              </p:cNvSpPr>
              <p:nvPr/>
            </p:nvSpPr>
            <p:spPr bwMode="auto">
              <a:xfrm>
                <a:off x="6000" y="8036"/>
                <a:ext cx="540" cy="540"/>
              </a:xfrm>
              <a:prstGeom prst="ellipse">
                <a:avLst/>
              </a:prstGeom>
              <a:solidFill>
                <a:srgbClr val="8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grpSp>
        <p:grpSp>
          <p:nvGrpSpPr>
            <p:cNvPr id="11" name="Group 10">
              <a:extLst>
                <a:ext uri="{FF2B5EF4-FFF2-40B4-BE49-F238E27FC236}">
                  <a16:creationId xmlns:a16="http://schemas.microsoft.com/office/drawing/2014/main" id="{72DF4AF7-AB13-BF40-A97C-F9C379E3628A}"/>
                </a:ext>
              </a:extLst>
            </p:cNvPr>
            <p:cNvGrpSpPr>
              <a:grpSpLocks noRot="1" noChangeAspect="1"/>
            </p:cNvGrpSpPr>
            <p:nvPr/>
          </p:nvGrpSpPr>
          <p:grpSpPr bwMode="auto">
            <a:xfrm>
              <a:off x="2010410" y="2667000"/>
              <a:ext cx="1028700" cy="1028700"/>
              <a:chOff x="5460" y="7496"/>
              <a:chExt cx="1620" cy="1620"/>
            </a:xfrm>
          </p:grpSpPr>
          <p:sp>
            <p:nvSpPr>
              <p:cNvPr id="40" name="Oval 39">
                <a:extLst>
                  <a:ext uri="{FF2B5EF4-FFF2-40B4-BE49-F238E27FC236}">
                    <a16:creationId xmlns:a16="http://schemas.microsoft.com/office/drawing/2014/main" id="{DD0752FD-83D3-994F-AE28-FC52BAEFC028}"/>
                  </a:ext>
                </a:extLst>
              </p:cNvPr>
              <p:cNvSpPr>
                <a:spLocks noRot="1" noChangeAspect="1" noEditPoints="1" noChangeArrowheads="1" noChangeShapeType="1" noTextEdit="1"/>
              </p:cNvSpPr>
              <p:nvPr/>
            </p:nvSpPr>
            <p:spPr bwMode="auto">
              <a:xfrm>
                <a:off x="5460" y="7496"/>
                <a:ext cx="1620" cy="162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1" name="Oval 40">
                <a:extLst>
                  <a:ext uri="{FF2B5EF4-FFF2-40B4-BE49-F238E27FC236}">
                    <a16:creationId xmlns:a16="http://schemas.microsoft.com/office/drawing/2014/main" id="{73875F0B-56FC-DB42-AB69-7A325AF80501}"/>
                  </a:ext>
                </a:extLst>
              </p:cNvPr>
              <p:cNvSpPr>
                <a:spLocks noRot="1" noChangeAspect="1" noEditPoints="1" noChangeArrowheads="1" noChangeShapeType="1" noTextEdit="1"/>
              </p:cNvSpPr>
              <p:nvPr/>
            </p:nvSpPr>
            <p:spPr bwMode="auto">
              <a:xfrm>
                <a:off x="6000" y="8036"/>
                <a:ext cx="540" cy="540"/>
              </a:xfrm>
              <a:prstGeom prst="ellipse">
                <a:avLst/>
              </a:prstGeom>
              <a:solidFill>
                <a:srgbClr val="8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grpSp>
        <p:sp>
          <p:nvSpPr>
            <p:cNvPr id="12" name="Oval 11">
              <a:extLst>
                <a:ext uri="{FF2B5EF4-FFF2-40B4-BE49-F238E27FC236}">
                  <a16:creationId xmlns:a16="http://schemas.microsoft.com/office/drawing/2014/main" id="{FF99057B-B55C-214B-AFCB-229DB0CB5DFD}"/>
                </a:ext>
              </a:extLst>
            </p:cNvPr>
            <p:cNvSpPr>
              <a:spLocks noRot="1" noChangeAspect="1" noEditPoints="1" noChangeArrowheads="1" noChangeShapeType="1" noTextEdit="1"/>
            </p:cNvSpPr>
            <p:nvPr/>
          </p:nvSpPr>
          <p:spPr bwMode="auto">
            <a:xfrm>
              <a:off x="3034030" y="1971040"/>
              <a:ext cx="123825" cy="133350"/>
            </a:xfrm>
            <a:prstGeom prst="ellipse">
              <a:avLst/>
            </a:prstGeom>
            <a:solidFill>
              <a:srgbClr val="00FF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3" name="Oval 12">
              <a:extLst>
                <a:ext uri="{FF2B5EF4-FFF2-40B4-BE49-F238E27FC236}">
                  <a16:creationId xmlns:a16="http://schemas.microsoft.com/office/drawing/2014/main" id="{CB38095D-CF07-7044-BAF4-9A0171A1C2C0}"/>
                </a:ext>
              </a:extLst>
            </p:cNvPr>
            <p:cNvSpPr>
              <a:spLocks noRot="1" noChangeAspect="1" noEditPoints="1" noChangeArrowheads="1" noChangeShapeType="1" noTextEdit="1"/>
            </p:cNvSpPr>
            <p:nvPr/>
          </p:nvSpPr>
          <p:spPr bwMode="auto">
            <a:xfrm>
              <a:off x="2605405" y="2380615"/>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4" name="Oval 13">
              <a:extLst>
                <a:ext uri="{FF2B5EF4-FFF2-40B4-BE49-F238E27FC236}">
                  <a16:creationId xmlns:a16="http://schemas.microsoft.com/office/drawing/2014/main" id="{A824B539-4677-4245-AA61-4AC9E1E03A22}"/>
                </a:ext>
              </a:extLst>
            </p:cNvPr>
            <p:cNvSpPr>
              <a:spLocks noRot="1" noChangeAspect="1" noEditPoints="1" noChangeArrowheads="1" noChangeShapeType="1" noTextEdit="1"/>
            </p:cNvSpPr>
            <p:nvPr/>
          </p:nvSpPr>
          <p:spPr bwMode="auto">
            <a:xfrm>
              <a:off x="2614930" y="2637790"/>
              <a:ext cx="123825" cy="133350"/>
            </a:xfrm>
            <a:prstGeom prst="ellipse">
              <a:avLst/>
            </a:prstGeom>
            <a:solidFill>
              <a:srgbClr val="00FF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5" name="Oval 14">
              <a:extLst>
                <a:ext uri="{FF2B5EF4-FFF2-40B4-BE49-F238E27FC236}">
                  <a16:creationId xmlns:a16="http://schemas.microsoft.com/office/drawing/2014/main" id="{5114C8E7-3B63-1447-A1F9-7CF42E951BA2}"/>
                </a:ext>
              </a:extLst>
            </p:cNvPr>
            <p:cNvSpPr>
              <a:spLocks noRot="1" noChangeAspect="1" noEditPoints="1" noChangeArrowheads="1" noChangeShapeType="1" noTextEdit="1"/>
            </p:cNvSpPr>
            <p:nvPr/>
          </p:nvSpPr>
          <p:spPr bwMode="auto">
            <a:xfrm>
              <a:off x="2957830" y="2990215"/>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6" name="Oval 15">
              <a:extLst>
                <a:ext uri="{FF2B5EF4-FFF2-40B4-BE49-F238E27FC236}">
                  <a16:creationId xmlns:a16="http://schemas.microsoft.com/office/drawing/2014/main" id="{1BF4E557-47C9-FD49-A0AF-1ACB05650E5D}"/>
                </a:ext>
              </a:extLst>
            </p:cNvPr>
            <p:cNvSpPr>
              <a:spLocks noRot="1" noChangeAspect="1" noEditPoints="1" noChangeArrowheads="1" noChangeShapeType="1" noTextEdit="1"/>
            </p:cNvSpPr>
            <p:nvPr/>
          </p:nvSpPr>
          <p:spPr bwMode="auto">
            <a:xfrm>
              <a:off x="3310255" y="2009140"/>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7" name="Oval 16">
              <a:extLst>
                <a:ext uri="{FF2B5EF4-FFF2-40B4-BE49-F238E27FC236}">
                  <a16:creationId xmlns:a16="http://schemas.microsoft.com/office/drawing/2014/main" id="{CB4F9C2C-C8EA-8149-9318-EBA7C9A9D203}"/>
                </a:ext>
              </a:extLst>
            </p:cNvPr>
            <p:cNvSpPr>
              <a:spLocks noRot="1" noChangeAspect="1" noEditPoints="1" noChangeArrowheads="1" noChangeShapeType="1" noTextEdit="1"/>
            </p:cNvSpPr>
            <p:nvPr/>
          </p:nvSpPr>
          <p:spPr bwMode="auto">
            <a:xfrm>
              <a:off x="3605530" y="2380615"/>
              <a:ext cx="123825" cy="133350"/>
            </a:xfrm>
            <a:prstGeom prst="ellipse">
              <a:avLst/>
            </a:prstGeom>
            <a:solidFill>
              <a:srgbClr val="00FF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8" name="Oval 17">
              <a:extLst>
                <a:ext uri="{FF2B5EF4-FFF2-40B4-BE49-F238E27FC236}">
                  <a16:creationId xmlns:a16="http://schemas.microsoft.com/office/drawing/2014/main" id="{35D55AC0-17A2-234F-B890-90323F2652B6}"/>
                </a:ext>
              </a:extLst>
            </p:cNvPr>
            <p:cNvSpPr>
              <a:spLocks noRot="1" noChangeAspect="1" noEditPoints="1" noChangeArrowheads="1" noChangeShapeType="1" noTextEdit="1"/>
            </p:cNvSpPr>
            <p:nvPr/>
          </p:nvSpPr>
          <p:spPr bwMode="auto">
            <a:xfrm>
              <a:off x="3615055" y="2618740"/>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9" name="Oval 18">
              <a:extLst>
                <a:ext uri="{FF2B5EF4-FFF2-40B4-BE49-F238E27FC236}">
                  <a16:creationId xmlns:a16="http://schemas.microsoft.com/office/drawing/2014/main" id="{D06CE581-D2D3-994F-B85A-2DC723252766}"/>
                </a:ext>
              </a:extLst>
            </p:cNvPr>
            <p:cNvSpPr>
              <a:spLocks noRot="1" noChangeAspect="1" noEditPoints="1" noChangeArrowheads="1" noChangeShapeType="1" noTextEdit="1"/>
            </p:cNvSpPr>
            <p:nvPr/>
          </p:nvSpPr>
          <p:spPr bwMode="auto">
            <a:xfrm>
              <a:off x="3262630" y="2980690"/>
              <a:ext cx="123825" cy="133350"/>
            </a:xfrm>
            <a:prstGeom prst="ellipse">
              <a:avLst/>
            </a:prstGeom>
            <a:solidFill>
              <a:srgbClr val="00FF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0" name="Oval 19">
              <a:extLst>
                <a:ext uri="{FF2B5EF4-FFF2-40B4-BE49-F238E27FC236}">
                  <a16:creationId xmlns:a16="http://schemas.microsoft.com/office/drawing/2014/main" id="{1EC1A4DB-1575-E74B-BCDC-5C925C88674E}"/>
                </a:ext>
              </a:extLst>
            </p:cNvPr>
            <p:cNvSpPr>
              <a:spLocks noRot="1" noChangeAspect="1" noEditPoints="1" noChangeArrowheads="1" noChangeShapeType="1" noTextEdit="1"/>
            </p:cNvSpPr>
            <p:nvPr/>
          </p:nvSpPr>
          <p:spPr bwMode="auto">
            <a:xfrm>
              <a:off x="3757930" y="2504440"/>
              <a:ext cx="123825" cy="133350"/>
            </a:xfrm>
            <a:prstGeom prst="ellipse">
              <a:avLst/>
            </a:prstGeom>
            <a:solidFill>
              <a:srgbClr val="00FF00"/>
            </a:solidFill>
            <a:ln w="9525">
              <a:solidFill>
                <a:srgbClr val="000000"/>
              </a:solidFill>
              <a:round/>
              <a:headEnd/>
              <a:tailEnd/>
            </a:ln>
          </p:spPr>
          <p:txBody>
            <a:bodyPr rot="0" vert="horz" wrap="square" lIns="91440" tIns="45720" rIns="91440" bIns="45720" anchor="t" anchorCtr="0" upright="1">
              <a:noAutofit/>
            </a:bodyPr>
            <a:lstStyle/>
            <a:p>
              <a:endParaRPr lang="en-US"/>
            </a:p>
          </p:txBody>
        </p:sp>
        <p:cxnSp>
          <p:nvCxnSpPr>
            <p:cNvPr id="21" name="Line 139">
              <a:extLst>
                <a:ext uri="{FF2B5EF4-FFF2-40B4-BE49-F238E27FC236}">
                  <a16:creationId xmlns:a16="http://schemas.microsoft.com/office/drawing/2014/main" id="{4B897282-460C-FC44-9A42-BC0559DDB4B4}"/>
                </a:ext>
              </a:extLst>
            </p:cNvPr>
            <p:cNvCxnSpPr>
              <a:cxnSpLocks noRot="1" noChangeAspect="1" noEditPoints="1" noChangeArrowheads="1" noChangeShapeType="1"/>
            </p:cNvCxnSpPr>
            <p:nvPr/>
          </p:nvCxnSpPr>
          <p:spPr bwMode="auto">
            <a:xfrm flipH="1" flipV="1">
              <a:off x="3948430" y="2583815"/>
              <a:ext cx="447675" cy="95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2" name="Oval 21">
              <a:extLst>
                <a:ext uri="{FF2B5EF4-FFF2-40B4-BE49-F238E27FC236}">
                  <a16:creationId xmlns:a16="http://schemas.microsoft.com/office/drawing/2014/main" id="{44A28B30-EF02-C14C-B8D9-5ED027F47F11}"/>
                </a:ext>
              </a:extLst>
            </p:cNvPr>
            <p:cNvSpPr>
              <a:spLocks noRot="1" noChangeAspect="1" noEditPoints="1" noChangeArrowheads="1" noChangeShapeType="1" noTextEdit="1"/>
            </p:cNvSpPr>
            <p:nvPr/>
          </p:nvSpPr>
          <p:spPr bwMode="auto">
            <a:xfrm>
              <a:off x="3771900" y="1370965"/>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3" name="Oval 22">
              <a:extLst>
                <a:ext uri="{FF2B5EF4-FFF2-40B4-BE49-F238E27FC236}">
                  <a16:creationId xmlns:a16="http://schemas.microsoft.com/office/drawing/2014/main" id="{350D2CD7-53BC-BA48-B2AE-A0FF16812017}"/>
                </a:ext>
              </a:extLst>
            </p:cNvPr>
            <p:cNvSpPr>
              <a:spLocks noRot="1" noChangeAspect="1" noEditPoints="1" noChangeArrowheads="1" noChangeShapeType="1" noTextEdit="1"/>
            </p:cNvSpPr>
            <p:nvPr/>
          </p:nvSpPr>
          <p:spPr bwMode="auto">
            <a:xfrm>
              <a:off x="2057400" y="2856865"/>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4" name="Oval 23">
              <a:extLst>
                <a:ext uri="{FF2B5EF4-FFF2-40B4-BE49-F238E27FC236}">
                  <a16:creationId xmlns:a16="http://schemas.microsoft.com/office/drawing/2014/main" id="{0DE71461-107C-3E47-BAD0-1E8A7587D6F6}"/>
                </a:ext>
              </a:extLst>
            </p:cNvPr>
            <p:cNvSpPr>
              <a:spLocks noRot="1" noChangeAspect="1" noEditPoints="1" noChangeArrowheads="1" noChangeShapeType="1" noTextEdit="1"/>
            </p:cNvSpPr>
            <p:nvPr/>
          </p:nvSpPr>
          <p:spPr bwMode="auto">
            <a:xfrm>
              <a:off x="2057400" y="3428365"/>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5" name="Oval 24">
              <a:extLst>
                <a:ext uri="{FF2B5EF4-FFF2-40B4-BE49-F238E27FC236}">
                  <a16:creationId xmlns:a16="http://schemas.microsoft.com/office/drawing/2014/main" id="{96DCED5A-A281-1542-BABE-DEF88FAD5C2E}"/>
                </a:ext>
              </a:extLst>
            </p:cNvPr>
            <p:cNvSpPr>
              <a:spLocks noRot="1" noChangeAspect="1" noEditPoints="1" noChangeArrowheads="1" noChangeShapeType="1" noTextEdit="1"/>
            </p:cNvSpPr>
            <p:nvPr/>
          </p:nvSpPr>
          <p:spPr bwMode="auto">
            <a:xfrm>
              <a:off x="2743200" y="3542665"/>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6" name="Oval 25">
              <a:extLst>
                <a:ext uri="{FF2B5EF4-FFF2-40B4-BE49-F238E27FC236}">
                  <a16:creationId xmlns:a16="http://schemas.microsoft.com/office/drawing/2014/main" id="{5C3CBA7F-FEDA-504E-8FE2-01E2BAEC33EA}"/>
                </a:ext>
              </a:extLst>
            </p:cNvPr>
            <p:cNvSpPr>
              <a:spLocks noRot="1" noChangeAspect="1" noEditPoints="1" noChangeArrowheads="1" noChangeShapeType="1" noTextEdit="1"/>
            </p:cNvSpPr>
            <p:nvPr/>
          </p:nvSpPr>
          <p:spPr bwMode="auto">
            <a:xfrm>
              <a:off x="3543300" y="3542665"/>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7" name="Oval 26">
              <a:extLst>
                <a:ext uri="{FF2B5EF4-FFF2-40B4-BE49-F238E27FC236}">
                  <a16:creationId xmlns:a16="http://schemas.microsoft.com/office/drawing/2014/main" id="{F0FBB5EE-EC84-274B-8F52-F32516274809}"/>
                </a:ext>
              </a:extLst>
            </p:cNvPr>
            <p:cNvSpPr>
              <a:spLocks noRot="1" noChangeAspect="1" noEditPoints="1" noChangeArrowheads="1" noChangeShapeType="1" noTextEdit="1"/>
            </p:cNvSpPr>
            <p:nvPr/>
          </p:nvSpPr>
          <p:spPr bwMode="auto">
            <a:xfrm>
              <a:off x="4229100" y="3314065"/>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8" name="Oval 27">
              <a:extLst>
                <a:ext uri="{FF2B5EF4-FFF2-40B4-BE49-F238E27FC236}">
                  <a16:creationId xmlns:a16="http://schemas.microsoft.com/office/drawing/2014/main" id="{BF0CCAAA-0BA4-4C47-9452-F5B8DEDC40B7}"/>
                </a:ext>
              </a:extLst>
            </p:cNvPr>
            <p:cNvSpPr>
              <a:spLocks noRot="1" noChangeAspect="1" noEditPoints="1" noChangeArrowheads="1" noChangeShapeType="1" noTextEdit="1"/>
            </p:cNvSpPr>
            <p:nvPr/>
          </p:nvSpPr>
          <p:spPr bwMode="auto">
            <a:xfrm>
              <a:off x="4114800" y="2742565"/>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9" name="Oval 28">
              <a:extLst>
                <a:ext uri="{FF2B5EF4-FFF2-40B4-BE49-F238E27FC236}">
                  <a16:creationId xmlns:a16="http://schemas.microsoft.com/office/drawing/2014/main" id="{111C3066-4120-564B-9907-2C05D7292177}"/>
                </a:ext>
              </a:extLst>
            </p:cNvPr>
            <p:cNvSpPr>
              <a:spLocks noRot="1" noChangeAspect="1" noEditPoints="1" noChangeArrowheads="1" noChangeShapeType="1" noTextEdit="1"/>
            </p:cNvSpPr>
            <p:nvPr/>
          </p:nvSpPr>
          <p:spPr bwMode="auto">
            <a:xfrm>
              <a:off x="4229100" y="2171065"/>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0" name="Oval 29">
              <a:extLst>
                <a:ext uri="{FF2B5EF4-FFF2-40B4-BE49-F238E27FC236}">
                  <a16:creationId xmlns:a16="http://schemas.microsoft.com/office/drawing/2014/main" id="{D93D78DE-7BE6-C141-8BB3-3F7735F9DA89}"/>
                </a:ext>
              </a:extLst>
            </p:cNvPr>
            <p:cNvSpPr>
              <a:spLocks noRot="1" noChangeAspect="1" noEditPoints="1" noChangeArrowheads="1" noChangeShapeType="1" noTextEdit="1"/>
            </p:cNvSpPr>
            <p:nvPr/>
          </p:nvSpPr>
          <p:spPr bwMode="auto">
            <a:xfrm>
              <a:off x="4229100" y="1599565"/>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1" name="Oval 30">
              <a:extLst>
                <a:ext uri="{FF2B5EF4-FFF2-40B4-BE49-F238E27FC236}">
                  <a16:creationId xmlns:a16="http://schemas.microsoft.com/office/drawing/2014/main" id="{AB0590DF-2705-0141-9747-046B3FEDC743}"/>
                </a:ext>
              </a:extLst>
            </p:cNvPr>
            <p:cNvSpPr>
              <a:spLocks noRot="1" noChangeAspect="1" noEditPoints="1" noChangeArrowheads="1" noChangeShapeType="1" noTextEdit="1"/>
            </p:cNvSpPr>
            <p:nvPr/>
          </p:nvSpPr>
          <p:spPr bwMode="auto">
            <a:xfrm>
              <a:off x="2057400" y="2171065"/>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2" name="Oval 31">
              <a:extLst>
                <a:ext uri="{FF2B5EF4-FFF2-40B4-BE49-F238E27FC236}">
                  <a16:creationId xmlns:a16="http://schemas.microsoft.com/office/drawing/2014/main" id="{ECD61AA8-9FDC-EE49-862F-E9D77E80AC68}"/>
                </a:ext>
              </a:extLst>
            </p:cNvPr>
            <p:cNvSpPr>
              <a:spLocks noRot="1" noChangeAspect="1" noEditPoints="1" noChangeArrowheads="1" noChangeShapeType="1" noTextEdit="1"/>
            </p:cNvSpPr>
            <p:nvPr/>
          </p:nvSpPr>
          <p:spPr bwMode="auto">
            <a:xfrm>
              <a:off x="2171700" y="1485265"/>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3" name="Oval 32">
              <a:extLst>
                <a:ext uri="{FF2B5EF4-FFF2-40B4-BE49-F238E27FC236}">
                  <a16:creationId xmlns:a16="http://schemas.microsoft.com/office/drawing/2014/main" id="{F3E4C129-A5B5-7D48-B804-00C2132BE217}"/>
                </a:ext>
              </a:extLst>
            </p:cNvPr>
            <p:cNvSpPr>
              <a:spLocks noRot="1" noChangeAspect="1" noEditPoints="1" noChangeArrowheads="1" noChangeShapeType="1" noTextEdit="1"/>
            </p:cNvSpPr>
            <p:nvPr/>
          </p:nvSpPr>
          <p:spPr bwMode="auto">
            <a:xfrm>
              <a:off x="2857500" y="1485265"/>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4" name="Text Box 446">
              <a:extLst>
                <a:ext uri="{FF2B5EF4-FFF2-40B4-BE49-F238E27FC236}">
                  <a16:creationId xmlns:a16="http://schemas.microsoft.com/office/drawing/2014/main" id="{F0369CC3-A32A-A946-A9DC-6523D2905711}"/>
                </a:ext>
              </a:extLst>
            </p:cNvPr>
            <p:cNvSpPr txBox="1">
              <a:spLocks noRot="1" noChangeAspect="1" noEditPoints="1" noChangeArrowheads="1" noChangeShapeType="1" noTextEdit="1"/>
            </p:cNvSpPr>
            <p:nvPr/>
          </p:nvSpPr>
          <p:spPr bwMode="auto">
            <a:xfrm>
              <a:off x="0" y="1942465"/>
              <a:ext cx="1600200" cy="914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600">
                  <a:effectLst/>
                  <a:latin typeface="Times New Roman" panose="02020603050405020304" pitchFamily="18" charset="0"/>
                  <a:ea typeface="Times New Roman" panose="02020603050405020304" pitchFamily="18" charset="0"/>
                </a:rPr>
                <a:t>Pentavalent Atom</a:t>
              </a:r>
              <a:endParaRPr lang="en-GB" sz="1200">
                <a:effectLst/>
                <a:latin typeface="Times New Roman" panose="02020603050405020304" pitchFamily="18" charset="0"/>
                <a:ea typeface="Times New Roman" panose="02020603050405020304" pitchFamily="18" charset="0"/>
              </a:endParaRPr>
            </a:p>
          </p:txBody>
        </p:sp>
        <p:cxnSp>
          <p:nvCxnSpPr>
            <p:cNvPr id="35" name="Line 447">
              <a:extLst>
                <a:ext uri="{FF2B5EF4-FFF2-40B4-BE49-F238E27FC236}">
                  <a16:creationId xmlns:a16="http://schemas.microsoft.com/office/drawing/2014/main" id="{21B4FD60-EA4C-6946-91A8-D49A5B6F1804}"/>
                </a:ext>
              </a:extLst>
            </p:cNvPr>
            <p:cNvCxnSpPr>
              <a:cxnSpLocks noRot="1" noChangeAspect="1" noEditPoints="1" noChangeArrowheads="1" noChangeShapeType="1"/>
            </p:cNvCxnSpPr>
            <p:nvPr/>
          </p:nvCxnSpPr>
          <p:spPr bwMode="auto">
            <a:xfrm>
              <a:off x="1028700" y="2399665"/>
              <a:ext cx="1828800" cy="1143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6" name="Text Box 448">
              <a:extLst>
                <a:ext uri="{FF2B5EF4-FFF2-40B4-BE49-F238E27FC236}">
                  <a16:creationId xmlns:a16="http://schemas.microsoft.com/office/drawing/2014/main" id="{A9E2A832-4CD3-2944-A59E-F9FF8453F75A}"/>
                </a:ext>
              </a:extLst>
            </p:cNvPr>
            <p:cNvSpPr txBox="1">
              <a:spLocks noRot="1" noChangeAspect="1" noEditPoints="1" noChangeArrowheads="1" noChangeShapeType="1" noTextEdit="1"/>
            </p:cNvSpPr>
            <p:nvPr/>
          </p:nvSpPr>
          <p:spPr bwMode="auto">
            <a:xfrm>
              <a:off x="228600" y="113665"/>
              <a:ext cx="3086100" cy="571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2000">
                  <a:effectLst/>
                  <a:latin typeface="Times New Roman" panose="02020603050405020304" pitchFamily="18" charset="0"/>
                  <a:ea typeface="Times New Roman" panose="02020603050405020304" pitchFamily="18" charset="0"/>
                </a:rPr>
                <a:t>N-Type Silicon:</a:t>
              </a:r>
              <a:endParaRPr lang="en-GB" sz="1200">
                <a:effectLst/>
                <a:latin typeface="Times New Roman" panose="02020603050405020304" pitchFamily="18" charset="0"/>
                <a:ea typeface="Times New Roman" panose="02020603050405020304" pitchFamily="18" charset="0"/>
              </a:endParaRPr>
            </a:p>
          </p:txBody>
        </p:sp>
        <p:cxnSp>
          <p:nvCxnSpPr>
            <p:cNvPr id="37" name="Line 442">
              <a:extLst>
                <a:ext uri="{FF2B5EF4-FFF2-40B4-BE49-F238E27FC236}">
                  <a16:creationId xmlns:a16="http://schemas.microsoft.com/office/drawing/2014/main" id="{AFF97B62-970A-0C4E-A82D-64A52910F4C6}"/>
                </a:ext>
              </a:extLst>
            </p:cNvPr>
            <p:cNvCxnSpPr>
              <a:cxnSpLocks noRot="1" noChangeAspect="1" noEditPoints="1" noChangeArrowheads="1" noChangeShapeType="1"/>
            </p:cNvCxnSpPr>
            <p:nvPr/>
          </p:nvCxnSpPr>
          <p:spPr bwMode="auto">
            <a:xfrm flipH="1">
              <a:off x="4000500" y="913765"/>
              <a:ext cx="685800"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Line 443">
              <a:extLst>
                <a:ext uri="{FF2B5EF4-FFF2-40B4-BE49-F238E27FC236}">
                  <a16:creationId xmlns:a16="http://schemas.microsoft.com/office/drawing/2014/main" id="{7B16FCAD-6F46-AC40-B530-D24EFE1EE448}"/>
                </a:ext>
              </a:extLst>
            </p:cNvPr>
            <p:cNvCxnSpPr>
              <a:cxnSpLocks noRot="1" noChangeAspect="1" noEditPoints="1" noChangeArrowheads="1" noChangeShapeType="1"/>
            </p:cNvCxnSpPr>
            <p:nvPr/>
          </p:nvCxnSpPr>
          <p:spPr bwMode="auto">
            <a:xfrm flipH="1">
              <a:off x="2514600" y="799465"/>
              <a:ext cx="2171700" cy="5715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9" name="Text Box 441">
              <a:extLst>
                <a:ext uri="{FF2B5EF4-FFF2-40B4-BE49-F238E27FC236}">
                  <a16:creationId xmlns:a16="http://schemas.microsoft.com/office/drawing/2014/main" id="{6EE4BD14-D052-494C-B821-92DE19D15FB9}"/>
                </a:ext>
              </a:extLst>
            </p:cNvPr>
            <p:cNvSpPr txBox="1">
              <a:spLocks noRot="1" noChangeAspect="1" noEditPoints="1" noChangeArrowheads="1" noChangeShapeType="1" noTextEdit="1"/>
            </p:cNvSpPr>
            <p:nvPr/>
          </p:nvSpPr>
          <p:spPr bwMode="auto">
            <a:xfrm>
              <a:off x="4572000" y="405765"/>
              <a:ext cx="9144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2000">
                  <a:effectLst/>
                  <a:latin typeface="Times New Roman" panose="02020603050405020304" pitchFamily="18" charset="0"/>
                  <a:ea typeface="Times New Roman" panose="02020603050405020304" pitchFamily="18" charset="0"/>
                </a:rPr>
                <a:t>Si</a:t>
              </a:r>
              <a:endParaRPr lang="en-GB" sz="1200">
                <a:effectLst/>
                <a:latin typeface="Times New Roman" panose="02020603050405020304" pitchFamily="18" charset="0"/>
                <a:ea typeface="Times New Roman" panose="02020603050405020304" pitchFamily="18" charset="0"/>
              </a:endParaRPr>
            </a:p>
          </p:txBody>
        </p:sp>
      </p:grpSp>
      <p:sp>
        <p:nvSpPr>
          <p:cNvPr id="50" name="Text Box 140">
            <a:extLst>
              <a:ext uri="{FF2B5EF4-FFF2-40B4-BE49-F238E27FC236}">
                <a16:creationId xmlns:a16="http://schemas.microsoft.com/office/drawing/2014/main" id="{AEB5046F-3FDA-6848-A516-4948E5BDE677}"/>
              </a:ext>
            </a:extLst>
          </p:cNvPr>
          <p:cNvSpPr txBox="1">
            <a:spLocks noChangeAspect="1" noEditPoints="1" noChangeArrowheads="1" noChangeShapeType="1" noTextEdit="1"/>
          </p:cNvSpPr>
          <p:nvPr/>
        </p:nvSpPr>
        <p:spPr bwMode="auto">
          <a:xfrm>
            <a:off x="6474714" y="4348669"/>
            <a:ext cx="2181225" cy="295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600">
                <a:effectLst/>
                <a:latin typeface="Times New Roman" panose="02020603050405020304" pitchFamily="18" charset="0"/>
                <a:ea typeface="Times New Roman" panose="02020603050405020304" pitchFamily="18" charset="0"/>
              </a:rPr>
              <a:t>Extra ‘Free Electron’</a:t>
            </a:r>
            <a:endParaRPr lang="en-GB" sz="12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3113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 Doping:</a:t>
            </a:r>
          </a:p>
          <a:p>
            <a:pPr marL="45720" indent="0">
              <a:buNone/>
            </a:pPr>
            <a:endParaRPr lang="en-US" b="1" i="1" dirty="0">
              <a:latin typeface="Arial" charset="0"/>
              <a:ea typeface="Arial" charset="0"/>
              <a:cs typeface="Arial" charset="0"/>
            </a:endParaRPr>
          </a:p>
          <a:p>
            <a:pPr marL="45720" indent="0">
              <a:buNone/>
            </a:pPr>
            <a:endParaRPr lang="en-IE" dirty="0"/>
          </a:p>
          <a:p>
            <a:pPr marL="45720" indent="0">
              <a:buNone/>
            </a:pPr>
            <a:r>
              <a:rPr lang="en-IE" dirty="0"/>
              <a:t>As we can see the structure is similar to that of pure Silicon but with an electron in the valence orbit ‘left over’. This partially ‘excluded’ electron is a strong candidate for conduction and so an increased presence of such electrons enhances the conductivity of the resulting material.</a:t>
            </a:r>
            <a:endParaRPr lang="en-GB" dirty="0"/>
          </a:p>
          <a:p>
            <a:pPr marL="45720" indent="0">
              <a:buNone/>
            </a:pPr>
            <a:r>
              <a:rPr lang="en-IE" dirty="0"/>
              <a:t>Examples of Pentavalent Atoms include Arsenic, </a:t>
            </a:r>
            <a:r>
              <a:rPr lang="en-IE" dirty="0" err="1"/>
              <a:t>Atimony</a:t>
            </a:r>
            <a:r>
              <a:rPr lang="en-GB" dirty="0"/>
              <a:t> and </a:t>
            </a:r>
            <a:r>
              <a:rPr lang="en-IE" dirty="0"/>
              <a:t>Phosphorus.</a:t>
            </a:r>
            <a:endParaRPr lang="en-GB" dirty="0"/>
          </a:p>
          <a:p>
            <a:pPr marL="45720" indent="0">
              <a:buNone/>
            </a:pPr>
            <a:r>
              <a:rPr lang="en-IE" dirty="0"/>
              <a:t>In these materials (n-type semiconductors), there is a greater number of free electrons than there are holes. Hence, we say that the ‘majority carriers’ are electrons.</a:t>
            </a:r>
            <a:endParaRPr lang="en-GB"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68672"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751047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 Doping:</a:t>
            </a:r>
          </a:p>
          <a:p>
            <a:pPr marL="45720" indent="0">
              <a:buNone/>
            </a:pPr>
            <a:endParaRPr lang="en-US" b="1" i="1" dirty="0">
              <a:latin typeface="Arial" charset="0"/>
              <a:ea typeface="Arial" charset="0"/>
              <a:cs typeface="Arial" charset="0"/>
            </a:endParaRPr>
          </a:p>
          <a:p>
            <a:pPr marL="45720" indent="0">
              <a:buNone/>
            </a:pPr>
            <a:r>
              <a:rPr lang="en-IE" dirty="0"/>
              <a:t>Another way of enhancing the conductivity of an intrinsic semiconductor is to add a trivalent element.</a:t>
            </a:r>
            <a:endParaRPr lang="en-GB" dirty="0"/>
          </a:p>
          <a:p>
            <a:pPr marL="45720" indent="0">
              <a:buNone/>
            </a:pPr>
            <a:r>
              <a:rPr lang="en-IE" dirty="0"/>
              <a:t>The resulting structure is this:</a:t>
            </a:r>
          </a:p>
          <a:p>
            <a:pPr marL="45720" indent="0">
              <a:buNone/>
            </a:pPr>
            <a:endParaRPr lang="en-GB" dirty="0"/>
          </a:p>
          <a:p>
            <a:pPr marL="45720" indent="0">
              <a:buNone/>
            </a:pPr>
            <a:endParaRPr lang="en-IE" i="1" dirty="0">
              <a:solidFill>
                <a:srgbClr val="FF0000"/>
              </a:solidFill>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69696"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grpSp>
        <p:nvGrpSpPr>
          <p:cNvPr id="4" name="Canvas 141">
            <a:extLst>
              <a:ext uri="{FF2B5EF4-FFF2-40B4-BE49-F238E27FC236}">
                <a16:creationId xmlns:a16="http://schemas.microsoft.com/office/drawing/2014/main" id="{ECAAA813-AF67-D04C-B67D-539CE5C9B2B0}"/>
              </a:ext>
            </a:extLst>
          </p:cNvPr>
          <p:cNvGrpSpPr/>
          <p:nvPr/>
        </p:nvGrpSpPr>
        <p:grpSpPr>
          <a:xfrm>
            <a:off x="2282966" y="2505497"/>
            <a:ext cx="5257800" cy="3886200"/>
            <a:chOff x="0" y="0"/>
            <a:chExt cx="5257800" cy="3886200"/>
          </a:xfrm>
        </p:grpSpPr>
        <p:sp>
          <p:nvSpPr>
            <p:cNvPr id="5" name="Rectangle 4">
              <a:extLst>
                <a:ext uri="{FF2B5EF4-FFF2-40B4-BE49-F238E27FC236}">
                  <a16:creationId xmlns:a16="http://schemas.microsoft.com/office/drawing/2014/main" id="{4073C95B-9D26-684B-8281-81748D185517}"/>
                </a:ext>
              </a:extLst>
            </p:cNvPr>
            <p:cNvSpPr/>
            <p:nvPr/>
          </p:nvSpPr>
          <p:spPr>
            <a:xfrm>
              <a:off x="0" y="0"/>
              <a:ext cx="5257800" cy="3886200"/>
            </a:xfrm>
            <a:prstGeom prst="rect">
              <a:avLst/>
            </a:prstGeom>
            <a:noFill/>
            <a:ln>
              <a:noFill/>
            </a:ln>
          </p:spPr>
        </p:sp>
        <p:grpSp>
          <p:nvGrpSpPr>
            <p:cNvPr id="6" name="Group 5">
              <a:extLst>
                <a:ext uri="{FF2B5EF4-FFF2-40B4-BE49-F238E27FC236}">
                  <a16:creationId xmlns:a16="http://schemas.microsoft.com/office/drawing/2014/main" id="{F068B990-3B2E-E842-B4CE-C99CDAB9EF73}"/>
                </a:ext>
              </a:extLst>
            </p:cNvPr>
            <p:cNvGrpSpPr>
              <a:grpSpLocks noRot="1" noChangeAspect="1"/>
            </p:cNvGrpSpPr>
            <p:nvPr/>
          </p:nvGrpSpPr>
          <p:grpSpPr bwMode="auto">
            <a:xfrm>
              <a:off x="2439035" y="876935"/>
              <a:ext cx="1028700" cy="1028700"/>
              <a:chOff x="5460" y="7496"/>
              <a:chExt cx="1620" cy="1620"/>
            </a:xfrm>
          </p:grpSpPr>
          <p:sp>
            <p:nvSpPr>
              <p:cNvPr id="46" name="Oval 45">
                <a:extLst>
                  <a:ext uri="{FF2B5EF4-FFF2-40B4-BE49-F238E27FC236}">
                    <a16:creationId xmlns:a16="http://schemas.microsoft.com/office/drawing/2014/main" id="{279D2257-5FD3-AD4D-B0D2-ECB164CE28F4}"/>
                  </a:ext>
                </a:extLst>
              </p:cNvPr>
              <p:cNvSpPr>
                <a:spLocks noRot="1" noChangeAspect="1" noEditPoints="1" noChangeArrowheads="1" noChangeShapeType="1" noTextEdit="1"/>
              </p:cNvSpPr>
              <p:nvPr/>
            </p:nvSpPr>
            <p:spPr bwMode="auto">
              <a:xfrm>
                <a:off x="5460" y="7496"/>
                <a:ext cx="1620" cy="162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7" name="Oval 46">
                <a:extLst>
                  <a:ext uri="{FF2B5EF4-FFF2-40B4-BE49-F238E27FC236}">
                    <a16:creationId xmlns:a16="http://schemas.microsoft.com/office/drawing/2014/main" id="{6C38A2C2-317A-1B4D-B610-31E8A957B689}"/>
                  </a:ext>
                </a:extLst>
              </p:cNvPr>
              <p:cNvSpPr>
                <a:spLocks noRot="1" noChangeAspect="1" noEditPoints="1" noChangeArrowheads="1" noChangeShapeType="1" noTextEdit="1"/>
              </p:cNvSpPr>
              <p:nvPr/>
            </p:nvSpPr>
            <p:spPr bwMode="auto">
              <a:xfrm>
                <a:off x="6000" y="8036"/>
                <a:ext cx="540" cy="540"/>
              </a:xfrm>
              <a:prstGeom prst="ellipse">
                <a:avLst/>
              </a:prstGeom>
              <a:solidFill>
                <a:srgbClr val="8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grpSp>
        <p:grpSp>
          <p:nvGrpSpPr>
            <p:cNvPr id="7" name="Group 6">
              <a:extLst>
                <a:ext uri="{FF2B5EF4-FFF2-40B4-BE49-F238E27FC236}">
                  <a16:creationId xmlns:a16="http://schemas.microsoft.com/office/drawing/2014/main" id="{4EB72EFE-2E30-1249-BD76-0EE816840E8B}"/>
                </a:ext>
              </a:extLst>
            </p:cNvPr>
            <p:cNvGrpSpPr>
              <a:grpSpLocks noRot="1" noChangeAspect="1"/>
            </p:cNvGrpSpPr>
            <p:nvPr/>
          </p:nvGrpSpPr>
          <p:grpSpPr bwMode="auto">
            <a:xfrm>
              <a:off x="1143635" y="867410"/>
              <a:ext cx="1028700" cy="1028700"/>
              <a:chOff x="5460" y="7496"/>
              <a:chExt cx="1620" cy="1620"/>
            </a:xfrm>
          </p:grpSpPr>
          <p:sp>
            <p:nvSpPr>
              <p:cNvPr id="44" name="Oval 43">
                <a:extLst>
                  <a:ext uri="{FF2B5EF4-FFF2-40B4-BE49-F238E27FC236}">
                    <a16:creationId xmlns:a16="http://schemas.microsoft.com/office/drawing/2014/main" id="{E4F7FE8D-EA32-D44C-8113-980C33D553F4}"/>
                  </a:ext>
                </a:extLst>
              </p:cNvPr>
              <p:cNvSpPr>
                <a:spLocks noRot="1" noChangeAspect="1" noEditPoints="1" noChangeArrowheads="1" noChangeShapeType="1" noTextEdit="1"/>
              </p:cNvSpPr>
              <p:nvPr/>
            </p:nvSpPr>
            <p:spPr bwMode="auto">
              <a:xfrm>
                <a:off x="5460" y="7496"/>
                <a:ext cx="1620" cy="162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5" name="Oval 44">
                <a:extLst>
                  <a:ext uri="{FF2B5EF4-FFF2-40B4-BE49-F238E27FC236}">
                    <a16:creationId xmlns:a16="http://schemas.microsoft.com/office/drawing/2014/main" id="{0E05B7DC-A5FF-C040-B3D1-56991F4ED313}"/>
                  </a:ext>
                </a:extLst>
              </p:cNvPr>
              <p:cNvSpPr>
                <a:spLocks noRot="1" noChangeAspect="1" noEditPoints="1" noChangeArrowheads="1" noChangeShapeType="1" noTextEdit="1"/>
              </p:cNvSpPr>
              <p:nvPr/>
            </p:nvSpPr>
            <p:spPr bwMode="auto">
              <a:xfrm>
                <a:off x="6000" y="8036"/>
                <a:ext cx="540" cy="540"/>
              </a:xfrm>
              <a:prstGeom prst="ellipse">
                <a:avLst/>
              </a:prstGeom>
              <a:solidFill>
                <a:srgbClr val="8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grpSp>
        <p:grpSp>
          <p:nvGrpSpPr>
            <p:cNvPr id="9" name="Group 8">
              <a:extLst>
                <a:ext uri="{FF2B5EF4-FFF2-40B4-BE49-F238E27FC236}">
                  <a16:creationId xmlns:a16="http://schemas.microsoft.com/office/drawing/2014/main" id="{9ED034D2-0D25-2348-86AD-7720F652FCD4}"/>
                </a:ext>
              </a:extLst>
            </p:cNvPr>
            <p:cNvGrpSpPr>
              <a:grpSpLocks noRot="1" noChangeAspect="1"/>
            </p:cNvGrpSpPr>
            <p:nvPr/>
          </p:nvGrpSpPr>
          <p:grpSpPr bwMode="auto">
            <a:xfrm>
              <a:off x="1753235" y="1477010"/>
              <a:ext cx="1028700" cy="1028700"/>
              <a:chOff x="5460" y="7496"/>
              <a:chExt cx="1620" cy="1620"/>
            </a:xfrm>
          </p:grpSpPr>
          <p:sp>
            <p:nvSpPr>
              <p:cNvPr id="42" name="Oval 41">
                <a:extLst>
                  <a:ext uri="{FF2B5EF4-FFF2-40B4-BE49-F238E27FC236}">
                    <a16:creationId xmlns:a16="http://schemas.microsoft.com/office/drawing/2014/main" id="{7BB855B9-F88A-234E-BCB9-05A4DDA94A25}"/>
                  </a:ext>
                </a:extLst>
              </p:cNvPr>
              <p:cNvSpPr>
                <a:spLocks noRot="1" noChangeAspect="1" noEditPoints="1" noChangeArrowheads="1" noChangeShapeType="1" noTextEdit="1"/>
              </p:cNvSpPr>
              <p:nvPr/>
            </p:nvSpPr>
            <p:spPr bwMode="auto">
              <a:xfrm>
                <a:off x="5460" y="7496"/>
                <a:ext cx="1620" cy="162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3" name="Oval 42">
                <a:extLst>
                  <a:ext uri="{FF2B5EF4-FFF2-40B4-BE49-F238E27FC236}">
                    <a16:creationId xmlns:a16="http://schemas.microsoft.com/office/drawing/2014/main" id="{4622B235-F253-7A43-99D8-D5189B497020}"/>
                  </a:ext>
                </a:extLst>
              </p:cNvPr>
              <p:cNvSpPr>
                <a:spLocks noRot="1" noChangeAspect="1" noEditPoints="1" noChangeArrowheads="1" noChangeShapeType="1" noTextEdit="1"/>
              </p:cNvSpPr>
              <p:nvPr/>
            </p:nvSpPr>
            <p:spPr bwMode="auto">
              <a:xfrm>
                <a:off x="6000" y="8036"/>
                <a:ext cx="540" cy="540"/>
              </a:xfrm>
              <a:prstGeom prst="ellipse">
                <a:avLst/>
              </a:prstGeom>
              <a:solidFill>
                <a:srgbClr val="FF9900"/>
              </a:solidFill>
              <a:ln w="9525">
                <a:solidFill>
                  <a:srgbClr val="000000"/>
                </a:solidFill>
                <a:round/>
                <a:headEnd/>
                <a:tailEnd/>
              </a:ln>
            </p:spPr>
            <p:txBody>
              <a:bodyPr rot="0" vert="horz" wrap="square" lIns="91440" tIns="45720" rIns="91440" bIns="45720" anchor="t" anchorCtr="0" upright="1">
                <a:noAutofit/>
              </a:bodyPr>
              <a:lstStyle/>
              <a:p>
                <a:endParaRPr lang="en-US"/>
              </a:p>
            </p:txBody>
          </p:sp>
        </p:grpSp>
        <p:grpSp>
          <p:nvGrpSpPr>
            <p:cNvPr id="10" name="Group 9">
              <a:extLst>
                <a:ext uri="{FF2B5EF4-FFF2-40B4-BE49-F238E27FC236}">
                  <a16:creationId xmlns:a16="http://schemas.microsoft.com/office/drawing/2014/main" id="{AEBC4EAE-3831-6C40-9D9A-9685D68DF773}"/>
                </a:ext>
              </a:extLst>
            </p:cNvPr>
            <p:cNvGrpSpPr>
              <a:grpSpLocks noRot="1" noChangeAspect="1"/>
            </p:cNvGrpSpPr>
            <p:nvPr/>
          </p:nvGrpSpPr>
          <p:grpSpPr bwMode="auto">
            <a:xfrm>
              <a:off x="2391410" y="2096135"/>
              <a:ext cx="1028700" cy="1028700"/>
              <a:chOff x="5460" y="7496"/>
              <a:chExt cx="1620" cy="1620"/>
            </a:xfrm>
          </p:grpSpPr>
          <p:sp>
            <p:nvSpPr>
              <p:cNvPr id="40" name="Oval 39">
                <a:extLst>
                  <a:ext uri="{FF2B5EF4-FFF2-40B4-BE49-F238E27FC236}">
                    <a16:creationId xmlns:a16="http://schemas.microsoft.com/office/drawing/2014/main" id="{83EBC630-35AC-2247-AA00-AFB63078AFEC}"/>
                  </a:ext>
                </a:extLst>
              </p:cNvPr>
              <p:cNvSpPr>
                <a:spLocks noRot="1" noChangeAspect="1" noEditPoints="1" noChangeArrowheads="1" noChangeShapeType="1" noTextEdit="1"/>
              </p:cNvSpPr>
              <p:nvPr/>
            </p:nvSpPr>
            <p:spPr bwMode="auto">
              <a:xfrm>
                <a:off x="5460" y="7496"/>
                <a:ext cx="1620" cy="162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1" name="Oval 40">
                <a:extLst>
                  <a:ext uri="{FF2B5EF4-FFF2-40B4-BE49-F238E27FC236}">
                    <a16:creationId xmlns:a16="http://schemas.microsoft.com/office/drawing/2014/main" id="{3EBAD4E3-68BF-1742-B624-5EFA30F20657}"/>
                  </a:ext>
                </a:extLst>
              </p:cNvPr>
              <p:cNvSpPr>
                <a:spLocks noRot="1" noChangeAspect="1" noEditPoints="1" noChangeArrowheads="1" noChangeShapeType="1" noTextEdit="1"/>
              </p:cNvSpPr>
              <p:nvPr/>
            </p:nvSpPr>
            <p:spPr bwMode="auto">
              <a:xfrm>
                <a:off x="6000" y="8036"/>
                <a:ext cx="540" cy="540"/>
              </a:xfrm>
              <a:prstGeom prst="ellipse">
                <a:avLst/>
              </a:prstGeom>
              <a:solidFill>
                <a:srgbClr val="8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grpSp>
        <p:grpSp>
          <p:nvGrpSpPr>
            <p:cNvPr id="11" name="Group 10">
              <a:extLst>
                <a:ext uri="{FF2B5EF4-FFF2-40B4-BE49-F238E27FC236}">
                  <a16:creationId xmlns:a16="http://schemas.microsoft.com/office/drawing/2014/main" id="{91ABC2D9-49E4-0E46-851B-9383779D61AC}"/>
                </a:ext>
              </a:extLst>
            </p:cNvPr>
            <p:cNvGrpSpPr>
              <a:grpSpLocks noRot="1" noChangeAspect="1"/>
            </p:cNvGrpSpPr>
            <p:nvPr/>
          </p:nvGrpSpPr>
          <p:grpSpPr bwMode="auto">
            <a:xfrm>
              <a:off x="1096010" y="2096135"/>
              <a:ext cx="1028700" cy="1028700"/>
              <a:chOff x="5460" y="7496"/>
              <a:chExt cx="1620" cy="1620"/>
            </a:xfrm>
          </p:grpSpPr>
          <p:sp>
            <p:nvSpPr>
              <p:cNvPr id="38" name="Oval 37">
                <a:extLst>
                  <a:ext uri="{FF2B5EF4-FFF2-40B4-BE49-F238E27FC236}">
                    <a16:creationId xmlns:a16="http://schemas.microsoft.com/office/drawing/2014/main" id="{AF448A3B-E6D1-8042-998D-D7166AE0D2EE}"/>
                  </a:ext>
                </a:extLst>
              </p:cNvPr>
              <p:cNvSpPr>
                <a:spLocks noRot="1" noChangeAspect="1" noEditPoints="1" noChangeArrowheads="1" noChangeShapeType="1" noTextEdit="1"/>
              </p:cNvSpPr>
              <p:nvPr/>
            </p:nvSpPr>
            <p:spPr bwMode="auto">
              <a:xfrm>
                <a:off x="5460" y="7496"/>
                <a:ext cx="1620" cy="162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9" name="Oval 38">
                <a:extLst>
                  <a:ext uri="{FF2B5EF4-FFF2-40B4-BE49-F238E27FC236}">
                    <a16:creationId xmlns:a16="http://schemas.microsoft.com/office/drawing/2014/main" id="{400D6C39-63CE-8144-9C58-E8458A105278}"/>
                  </a:ext>
                </a:extLst>
              </p:cNvPr>
              <p:cNvSpPr>
                <a:spLocks noRot="1" noChangeAspect="1" noEditPoints="1" noChangeArrowheads="1" noChangeShapeType="1" noTextEdit="1"/>
              </p:cNvSpPr>
              <p:nvPr/>
            </p:nvSpPr>
            <p:spPr bwMode="auto">
              <a:xfrm>
                <a:off x="6000" y="8036"/>
                <a:ext cx="540" cy="540"/>
              </a:xfrm>
              <a:prstGeom prst="ellipse">
                <a:avLst/>
              </a:prstGeom>
              <a:solidFill>
                <a:srgbClr val="8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grpSp>
        <p:sp>
          <p:nvSpPr>
            <p:cNvPr id="12" name="Oval 11">
              <a:extLst>
                <a:ext uri="{FF2B5EF4-FFF2-40B4-BE49-F238E27FC236}">
                  <a16:creationId xmlns:a16="http://schemas.microsoft.com/office/drawing/2014/main" id="{C376F15C-A5F3-2940-8C57-61DF9532A80C}"/>
                </a:ext>
              </a:extLst>
            </p:cNvPr>
            <p:cNvSpPr>
              <a:spLocks noRot="1" noChangeAspect="1" noEditPoints="1" noChangeArrowheads="1" noChangeShapeType="1" noTextEdit="1"/>
            </p:cNvSpPr>
            <p:nvPr/>
          </p:nvSpPr>
          <p:spPr bwMode="auto">
            <a:xfrm>
              <a:off x="2119630" y="1400175"/>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3" name="Oval 12">
              <a:extLst>
                <a:ext uri="{FF2B5EF4-FFF2-40B4-BE49-F238E27FC236}">
                  <a16:creationId xmlns:a16="http://schemas.microsoft.com/office/drawing/2014/main" id="{A576B6E1-7563-E745-BACB-DBACA31527AC}"/>
                </a:ext>
              </a:extLst>
            </p:cNvPr>
            <p:cNvSpPr>
              <a:spLocks noRot="1" noChangeAspect="1" noEditPoints="1" noChangeArrowheads="1" noChangeShapeType="1" noTextEdit="1"/>
            </p:cNvSpPr>
            <p:nvPr/>
          </p:nvSpPr>
          <p:spPr bwMode="auto">
            <a:xfrm>
              <a:off x="1691005" y="1809750"/>
              <a:ext cx="123825" cy="133350"/>
            </a:xfrm>
            <a:prstGeom prst="ellipse">
              <a:avLst/>
            </a:prstGeom>
            <a:solidFill>
              <a:srgbClr val="FFFFFF"/>
            </a:solidFill>
            <a:ln w="19050">
              <a:solidFill>
                <a:srgbClr val="00FF00"/>
              </a:solidFill>
              <a:round/>
              <a:headEnd/>
              <a:tailEnd/>
            </a:ln>
          </p:spPr>
          <p:txBody>
            <a:bodyPr rot="0" vert="horz" wrap="square" lIns="91440" tIns="45720" rIns="91440" bIns="45720" anchor="t" anchorCtr="0" upright="1">
              <a:noAutofit/>
            </a:bodyPr>
            <a:lstStyle/>
            <a:p>
              <a:endParaRPr lang="en-US"/>
            </a:p>
          </p:txBody>
        </p:sp>
        <p:sp>
          <p:nvSpPr>
            <p:cNvPr id="14" name="Oval 13">
              <a:extLst>
                <a:ext uri="{FF2B5EF4-FFF2-40B4-BE49-F238E27FC236}">
                  <a16:creationId xmlns:a16="http://schemas.microsoft.com/office/drawing/2014/main" id="{8E1D5E08-0AFC-E34D-8F6B-0B809AEB0381}"/>
                </a:ext>
              </a:extLst>
            </p:cNvPr>
            <p:cNvSpPr>
              <a:spLocks noRot="1" noChangeAspect="1" noEditPoints="1" noChangeArrowheads="1" noChangeShapeType="1" noTextEdit="1"/>
            </p:cNvSpPr>
            <p:nvPr/>
          </p:nvSpPr>
          <p:spPr bwMode="auto">
            <a:xfrm>
              <a:off x="1700530" y="2066925"/>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5" name="Oval 14">
              <a:extLst>
                <a:ext uri="{FF2B5EF4-FFF2-40B4-BE49-F238E27FC236}">
                  <a16:creationId xmlns:a16="http://schemas.microsoft.com/office/drawing/2014/main" id="{2BC085C5-FB98-7C4F-896C-BA0CA0C47627}"/>
                </a:ext>
              </a:extLst>
            </p:cNvPr>
            <p:cNvSpPr>
              <a:spLocks noRot="1" noChangeAspect="1" noEditPoints="1" noChangeArrowheads="1" noChangeShapeType="1" noTextEdit="1"/>
            </p:cNvSpPr>
            <p:nvPr/>
          </p:nvSpPr>
          <p:spPr bwMode="auto">
            <a:xfrm>
              <a:off x="2043430" y="2419350"/>
              <a:ext cx="123825" cy="133350"/>
            </a:xfrm>
            <a:prstGeom prst="ellipse">
              <a:avLst/>
            </a:prstGeom>
            <a:solidFill>
              <a:srgbClr val="00FF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6" name="Oval 15">
              <a:extLst>
                <a:ext uri="{FF2B5EF4-FFF2-40B4-BE49-F238E27FC236}">
                  <a16:creationId xmlns:a16="http://schemas.microsoft.com/office/drawing/2014/main" id="{76E8F78A-A4DB-F544-9971-C67DCB584674}"/>
                </a:ext>
              </a:extLst>
            </p:cNvPr>
            <p:cNvSpPr>
              <a:spLocks noRot="1" noChangeAspect="1" noEditPoints="1" noChangeArrowheads="1" noChangeShapeType="1" noTextEdit="1"/>
            </p:cNvSpPr>
            <p:nvPr/>
          </p:nvSpPr>
          <p:spPr bwMode="auto">
            <a:xfrm>
              <a:off x="2395855" y="1438275"/>
              <a:ext cx="123825" cy="133350"/>
            </a:xfrm>
            <a:prstGeom prst="ellipse">
              <a:avLst/>
            </a:prstGeom>
            <a:solidFill>
              <a:srgbClr val="00FF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7" name="Oval 16">
              <a:extLst>
                <a:ext uri="{FF2B5EF4-FFF2-40B4-BE49-F238E27FC236}">
                  <a16:creationId xmlns:a16="http://schemas.microsoft.com/office/drawing/2014/main" id="{AC1A290C-2CF0-0C4B-9E23-425C917A3CFC}"/>
                </a:ext>
              </a:extLst>
            </p:cNvPr>
            <p:cNvSpPr>
              <a:spLocks noRot="1" noChangeAspect="1" noEditPoints="1" noChangeArrowheads="1" noChangeShapeType="1" noTextEdit="1"/>
            </p:cNvSpPr>
            <p:nvPr/>
          </p:nvSpPr>
          <p:spPr bwMode="auto">
            <a:xfrm>
              <a:off x="2691130" y="1809750"/>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8" name="Oval 17">
              <a:extLst>
                <a:ext uri="{FF2B5EF4-FFF2-40B4-BE49-F238E27FC236}">
                  <a16:creationId xmlns:a16="http://schemas.microsoft.com/office/drawing/2014/main" id="{6FFEF976-F829-D245-A54A-4ACB4687828C}"/>
                </a:ext>
              </a:extLst>
            </p:cNvPr>
            <p:cNvSpPr>
              <a:spLocks noRot="1" noChangeAspect="1" noEditPoints="1" noChangeArrowheads="1" noChangeShapeType="1" noTextEdit="1"/>
            </p:cNvSpPr>
            <p:nvPr/>
          </p:nvSpPr>
          <p:spPr bwMode="auto">
            <a:xfrm>
              <a:off x="2700655" y="2047875"/>
              <a:ext cx="123825" cy="133350"/>
            </a:xfrm>
            <a:prstGeom prst="ellipse">
              <a:avLst/>
            </a:prstGeom>
            <a:solidFill>
              <a:srgbClr val="00FF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9" name="Oval 18">
              <a:extLst>
                <a:ext uri="{FF2B5EF4-FFF2-40B4-BE49-F238E27FC236}">
                  <a16:creationId xmlns:a16="http://schemas.microsoft.com/office/drawing/2014/main" id="{6258B2B9-0D0B-7148-B547-07C5AAAA30DD}"/>
                </a:ext>
              </a:extLst>
            </p:cNvPr>
            <p:cNvSpPr>
              <a:spLocks noRot="1" noChangeAspect="1" noEditPoints="1" noChangeArrowheads="1" noChangeShapeType="1" noTextEdit="1"/>
            </p:cNvSpPr>
            <p:nvPr/>
          </p:nvSpPr>
          <p:spPr bwMode="auto">
            <a:xfrm>
              <a:off x="2348230" y="2409825"/>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cxnSp>
          <p:nvCxnSpPr>
            <p:cNvPr id="20" name="Line 173">
              <a:extLst>
                <a:ext uri="{FF2B5EF4-FFF2-40B4-BE49-F238E27FC236}">
                  <a16:creationId xmlns:a16="http://schemas.microsoft.com/office/drawing/2014/main" id="{16EF81A1-CF14-0449-8552-C8D83B2B39CC}"/>
                </a:ext>
              </a:extLst>
            </p:cNvPr>
            <p:cNvCxnSpPr>
              <a:cxnSpLocks noRot="1" noChangeAspect="1" noEditPoints="1" noChangeArrowheads="1" noChangeShapeType="1"/>
            </p:cNvCxnSpPr>
            <p:nvPr/>
          </p:nvCxnSpPr>
          <p:spPr bwMode="auto">
            <a:xfrm flipH="1" flipV="1">
              <a:off x="2472055" y="1976120"/>
              <a:ext cx="1047750" cy="2000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1" name="Oval 20">
              <a:extLst>
                <a:ext uri="{FF2B5EF4-FFF2-40B4-BE49-F238E27FC236}">
                  <a16:creationId xmlns:a16="http://schemas.microsoft.com/office/drawing/2014/main" id="{1589CD43-0C41-1E4D-B4FE-65842D41F7C3}"/>
                </a:ext>
              </a:extLst>
            </p:cNvPr>
            <p:cNvSpPr>
              <a:spLocks noRot="1" noChangeAspect="1" noEditPoints="1" noChangeArrowheads="1" noChangeShapeType="1" noTextEdit="1"/>
            </p:cNvSpPr>
            <p:nvPr/>
          </p:nvSpPr>
          <p:spPr bwMode="auto">
            <a:xfrm>
              <a:off x="1943100" y="914400"/>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2" name="Oval 21">
              <a:extLst>
                <a:ext uri="{FF2B5EF4-FFF2-40B4-BE49-F238E27FC236}">
                  <a16:creationId xmlns:a16="http://schemas.microsoft.com/office/drawing/2014/main" id="{73998152-6A13-9B4D-BD12-1A57A800E45C}"/>
                </a:ext>
              </a:extLst>
            </p:cNvPr>
            <p:cNvSpPr>
              <a:spLocks noRot="1" noChangeAspect="1" noEditPoints="1" noChangeArrowheads="1" noChangeShapeType="1" noTextEdit="1"/>
            </p:cNvSpPr>
            <p:nvPr/>
          </p:nvSpPr>
          <p:spPr bwMode="auto">
            <a:xfrm>
              <a:off x="1143000" y="2857500"/>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3" name="Oval 22">
              <a:extLst>
                <a:ext uri="{FF2B5EF4-FFF2-40B4-BE49-F238E27FC236}">
                  <a16:creationId xmlns:a16="http://schemas.microsoft.com/office/drawing/2014/main" id="{7D89E010-C979-4B4D-A41E-C0AC234BCA11}"/>
                </a:ext>
              </a:extLst>
            </p:cNvPr>
            <p:cNvSpPr>
              <a:spLocks noRot="1" noChangeAspect="1" noEditPoints="1" noChangeArrowheads="1" noChangeShapeType="1" noTextEdit="1"/>
            </p:cNvSpPr>
            <p:nvPr/>
          </p:nvSpPr>
          <p:spPr bwMode="auto">
            <a:xfrm>
              <a:off x="1943100" y="2857500"/>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4" name="Oval 23">
              <a:extLst>
                <a:ext uri="{FF2B5EF4-FFF2-40B4-BE49-F238E27FC236}">
                  <a16:creationId xmlns:a16="http://schemas.microsoft.com/office/drawing/2014/main" id="{E48EFCC5-206F-944E-830B-34FADC58A381}"/>
                </a:ext>
              </a:extLst>
            </p:cNvPr>
            <p:cNvSpPr>
              <a:spLocks noRot="1" noChangeAspect="1" noEditPoints="1" noChangeArrowheads="1" noChangeShapeType="1" noTextEdit="1"/>
            </p:cNvSpPr>
            <p:nvPr/>
          </p:nvSpPr>
          <p:spPr bwMode="auto">
            <a:xfrm>
              <a:off x="2514600" y="2971800"/>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5" name="Oval 24">
              <a:extLst>
                <a:ext uri="{FF2B5EF4-FFF2-40B4-BE49-F238E27FC236}">
                  <a16:creationId xmlns:a16="http://schemas.microsoft.com/office/drawing/2014/main" id="{DEC5F005-032C-BA4D-B638-F076D8B610DC}"/>
                </a:ext>
              </a:extLst>
            </p:cNvPr>
            <p:cNvSpPr>
              <a:spLocks noRot="1" noChangeAspect="1" noEditPoints="1" noChangeArrowheads="1" noChangeShapeType="1" noTextEdit="1"/>
            </p:cNvSpPr>
            <p:nvPr/>
          </p:nvSpPr>
          <p:spPr bwMode="auto">
            <a:xfrm>
              <a:off x="3200400" y="2971800"/>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6" name="Oval 25">
              <a:extLst>
                <a:ext uri="{FF2B5EF4-FFF2-40B4-BE49-F238E27FC236}">
                  <a16:creationId xmlns:a16="http://schemas.microsoft.com/office/drawing/2014/main" id="{3DB5B74C-E6BE-D848-95A5-05B246FCBE32}"/>
                </a:ext>
              </a:extLst>
            </p:cNvPr>
            <p:cNvSpPr>
              <a:spLocks noRot="1" noChangeAspect="1" noEditPoints="1" noChangeArrowheads="1" noChangeShapeType="1" noTextEdit="1"/>
            </p:cNvSpPr>
            <p:nvPr/>
          </p:nvSpPr>
          <p:spPr bwMode="auto">
            <a:xfrm>
              <a:off x="3314700" y="2286000"/>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7" name="Oval 26">
              <a:extLst>
                <a:ext uri="{FF2B5EF4-FFF2-40B4-BE49-F238E27FC236}">
                  <a16:creationId xmlns:a16="http://schemas.microsoft.com/office/drawing/2014/main" id="{6E31F87B-5507-6440-A940-71E3C960CBC5}"/>
                </a:ext>
              </a:extLst>
            </p:cNvPr>
            <p:cNvSpPr>
              <a:spLocks noRot="1" noChangeAspect="1" noEditPoints="1" noChangeArrowheads="1" noChangeShapeType="1" noTextEdit="1"/>
            </p:cNvSpPr>
            <p:nvPr/>
          </p:nvSpPr>
          <p:spPr bwMode="auto">
            <a:xfrm>
              <a:off x="3200400" y="1714500"/>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8" name="Oval 27">
              <a:extLst>
                <a:ext uri="{FF2B5EF4-FFF2-40B4-BE49-F238E27FC236}">
                  <a16:creationId xmlns:a16="http://schemas.microsoft.com/office/drawing/2014/main" id="{47907E12-95D1-894B-809F-85F9D7DF15CD}"/>
                </a:ext>
              </a:extLst>
            </p:cNvPr>
            <p:cNvSpPr>
              <a:spLocks noRot="1" noChangeAspect="1" noEditPoints="1" noChangeArrowheads="1" noChangeShapeType="1" noTextEdit="1"/>
            </p:cNvSpPr>
            <p:nvPr/>
          </p:nvSpPr>
          <p:spPr bwMode="auto">
            <a:xfrm>
              <a:off x="3314700" y="1028700"/>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9" name="Oval 28">
              <a:extLst>
                <a:ext uri="{FF2B5EF4-FFF2-40B4-BE49-F238E27FC236}">
                  <a16:creationId xmlns:a16="http://schemas.microsoft.com/office/drawing/2014/main" id="{FCCFAA96-2595-3B44-8840-9698DFC9AE9D}"/>
                </a:ext>
              </a:extLst>
            </p:cNvPr>
            <p:cNvSpPr>
              <a:spLocks noRot="1" noChangeAspect="1" noEditPoints="1" noChangeArrowheads="1" noChangeShapeType="1" noTextEdit="1"/>
            </p:cNvSpPr>
            <p:nvPr/>
          </p:nvSpPr>
          <p:spPr bwMode="auto">
            <a:xfrm>
              <a:off x="2628900" y="914400"/>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0" name="Oval 29">
              <a:extLst>
                <a:ext uri="{FF2B5EF4-FFF2-40B4-BE49-F238E27FC236}">
                  <a16:creationId xmlns:a16="http://schemas.microsoft.com/office/drawing/2014/main" id="{39E7F1BF-80E8-944A-AF64-E10137CF8794}"/>
                </a:ext>
              </a:extLst>
            </p:cNvPr>
            <p:cNvSpPr>
              <a:spLocks noRot="1" noChangeAspect="1" noEditPoints="1" noChangeArrowheads="1" noChangeShapeType="1" noTextEdit="1"/>
            </p:cNvSpPr>
            <p:nvPr/>
          </p:nvSpPr>
          <p:spPr bwMode="auto">
            <a:xfrm>
              <a:off x="1143000" y="1600200"/>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1" name="Oval 30">
              <a:extLst>
                <a:ext uri="{FF2B5EF4-FFF2-40B4-BE49-F238E27FC236}">
                  <a16:creationId xmlns:a16="http://schemas.microsoft.com/office/drawing/2014/main" id="{F2EE6B64-6A66-2049-B19F-A73F77A8D400}"/>
                </a:ext>
              </a:extLst>
            </p:cNvPr>
            <p:cNvSpPr>
              <a:spLocks noRot="1" noChangeAspect="1" noEditPoints="1" noChangeArrowheads="1" noChangeShapeType="1" noTextEdit="1"/>
            </p:cNvSpPr>
            <p:nvPr/>
          </p:nvSpPr>
          <p:spPr bwMode="auto">
            <a:xfrm>
              <a:off x="1257300" y="914400"/>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2" name="Oval 31">
              <a:extLst>
                <a:ext uri="{FF2B5EF4-FFF2-40B4-BE49-F238E27FC236}">
                  <a16:creationId xmlns:a16="http://schemas.microsoft.com/office/drawing/2014/main" id="{9D213FA2-E70A-E641-B399-68967BAB8288}"/>
                </a:ext>
              </a:extLst>
            </p:cNvPr>
            <p:cNvSpPr>
              <a:spLocks noRot="1" noChangeAspect="1" noEditPoints="1" noChangeArrowheads="1" noChangeShapeType="1" noTextEdit="1"/>
            </p:cNvSpPr>
            <p:nvPr/>
          </p:nvSpPr>
          <p:spPr bwMode="auto">
            <a:xfrm>
              <a:off x="1143000" y="2171700"/>
              <a:ext cx="123825" cy="13335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3" name="Text Box 461">
              <a:extLst>
                <a:ext uri="{FF2B5EF4-FFF2-40B4-BE49-F238E27FC236}">
                  <a16:creationId xmlns:a16="http://schemas.microsoft.com/office/drawing/2014/main" id="{01A6E783-70E7-D847-9D2D-4154E31D9682}"/>
                </a:ext>
              </a:extLst>
            </p:cNvPr>
            <p:cNvSpPr txBox="1">
              <a:spLocks noRot="1" noChangeAspect="1" noEditPoints="1" noChangeArrowheads="1" noChangeShapeType="1" noTextEdit="1"/>
            </p:cNvSpPr>
            <p:nvPr/>
          </p:nvSpPr>
          <p:spPr bwMode="auto">
            <a:xfrm>
              <a:off x="3886200" y="342900"/>
              <a:ext cx="9144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600">
                  <a:effectLst/>
                  <a:latin typeface="Times New Roman" panose="02020603050405020304" pitchFamily="18" charset="0"/>
                  <a:ea typeface="Times New Roman" panose="02020603050405020304" pitchFamily="18" charset="0"/>
                </a:rPr>
                <a:t>Si</a:t>
              </a:r>
              <a:endParaRPr lang="en-GB" sz="1200">
                <a:effectLst/>
                <a:latin typeface="Times New Roman" panose="02020603050405020304" pitchFamily="18" charset="0"/>
                <a:ea typeface="Times New Roman" panose="02020603050405020304" pitchFamily="18" charset="0"/>
              </a:endParaRPr>
            </a:p>
          </p:txBody>
        </p:sp>
        <p:cxnSp>
          <p:nvCxnSpPr>
            <p:cNvPr id="34" name="Line 462">
              <a:extLst>
                <a:ext uri="{FF2B5EF4-FFF2-40B4-BE49-F238E27FC236}">
                  <a16:creationId xmlns:a16="http://schemas.microsoft.com/office/drawing/2014/main" id="{396A558A-0A85-D14B-9ED4-4FC7935DE9FC}"/>
                </a:ext>
              </a:extLst>
            </p:cNvPr>
            <p:cNvCxnSpPr>
              <a:cxnSpLocks noRot="1" noChangeAspect="1" noEditPoints="1" noChangeArrowheads="1" noChangeShapeType="1"/>
            </p:cNvCxnSpPr>
            <p:nvPr/>
          </p:nvCxnSpPr>
          <p:spPr bwMode="auto">
            <a:xfrm flipH="1">
              <a:off x="1714500" y="571500"/>
              <a:ext cx="2057400"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5" name="Line 463">
              <a:extLst>
                <a:ext uri="{FF2B5EF4-FFF2-40B4-BE49-F238E27FC236}">
                  <a16:creationId xmlns:a16="http://schemas.microsoft.com/office/drawing/2014/main" id="{A1B79595-D234-DE46-A619-7896198E358F}"/>
                </a:ext>
              </a:extLst>
            </p:cNvPr>
            <p:cNvCxnSpPr>
              <a:cxnSpLocks noRot="1" noChangeAspect="1" noEditPoints="1" noChangeArrowheads="1" noChangeShapeType="1"/>
            </p:cNvCxnSpPr>
            <p:nvPr/>
          </p:nvCxnSpPr>
          <p:spPr bwMode="auto">
            <a:xfrm flipH="1">
              <a:off x="3200400" y="685800"/>
              <a:ext cx="800100" cy="685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6" name="Text Box 174">
              <a:extLst>
                <a:ext uri="{FF2B5EF4-FFF2-40B4-BE49-F238E27FC236}">
                  <a16:creationId xmlns:a16="http://schemas.microsoft.com/office/drawing/2014/main" id="{8F2165AB-5EE7-B14A-90AD-907DCA937BE7}"/>
                </a:ext>
              </a:extLst>
            </p:cNvPr>
            <p:cNvSpPr txBox="1">
              <a:spLocks noRot="1" noChangeAspect="1" noEditPoints="1" noChangeArrowheads="1" noChangeShapeType="1" noTextEdit="1"/>
            </p:cNvSpPr>
            <p:nvPr/>
          </p:nvSpPr>
          <p:spPr bwMode="auto">
            <a:xfrm>
              <a:off x="3312795" y="1981200"/>
              <a:ext cx="19145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600">
                  <a:effectLst/>
                  <a:latin typeface="Times New Roman" panose="02020603050405020304" pitchFamily="18" charset="0"/>
                  <a:ea typeface="Times New Roman" panose="02020603050405020304" pitchFamily="18" charset="0"/>
                </a:rPr>
                <a:t>Trivalent Atom</a:t>
              </a:r>
              <a:endParaRPr lang="en-GB" sz="1200">
                <a:effectLst/>
                <a:latin typeface="Times New Roman" panose="02020603050405020304" pitchFamily="18" charset="0"/>
                <a:ea typeface="Times New Roman" panose="02020603050405020304" pitchFamily="18" charset="0"/>
              </a:endParaRPr>
            </a:p>
          </p:txBody>
        </p:sp>
        <p:cxnSp>
          <p:nvCxnSpPr>
            <p:cNvPr id="37" name="Line 168">
              <a:extLst>
                <a:ext uri="{FF2B5EF4-FFF2-40B4-BE49-F238E27FC236}">
                  <a16:creationId xmlns:a16="http://schemas.microsoft.com/office/drawing/2014/main" id="{AEE680AB-7DEB-2442-B752-E35978F6800B}"/>
                </a:ext>
              </a:extLst>
            </p:cNvPr>
            <p:cNvCxnSpPr>
              <a:cxnSpLocks noRot="1" noChangeAspect="1" noEditPoints="1" noChangeArrowheads="1" noChangeShapeType="1"/>
            </p:cNvCxnSpPr>
            <p:nvPr/>
          </p:nvCxnSpPr>
          <p:spPr bwMode="auto">
            <a:xfrm>
              <a:off x="457200" y="1828800"/>
              <a:ext cx="1247775" cy="571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48" name="Text Box 464">
            <a:extLst>
              <a:ext uri="{FF2B5EF4-FFF2-40B4-BE49-F238E27FC236}">
                <a16:creationId xmlns:a16="http://schemas.microsoft.com/office/drawing/2014/main" id="{8B0F3CFB-86F0-3846-AEFE-05B15395C85B}"/>
              </a:ext>
            </a:extLst>
          </p:cNvPr>
          <p:cNvSpPr txBox="1">
            <a:spLocks noChangeAspect="1" noEditPoints="1" noChangeArrowheads="1" noChangeShapeType="1" noTextEdit="1"/>
          </p:cNvSpPr>
          <p:nvPr/>
        </p:nvSpPr>
        <p:spPr bwMode="auto">
          <a:xfrm>
            <a:off x="1435876" y="2868082"/>
            <a:ext cx="22860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2000">
                <a:effectLst/>
                <a:latin typeface="Times New Roman" panose="02020603050405020304" pitchFamily="18" charset="0"/>
                <a:ea typeface="Times New Roman" panose="02020603050405020304" pitchFamily="18" charset="0"/>
              </a:rPr>
              <a:t>P-Type Silicon</a:t>
            </a:r>
            <a:endParaRPr lang="en-GB" sz="1200">
              <a:effectLst/>
              <a:latin typeface="Times New Roman" panose="02020603050405020304" pitchFamily="18" charset="0"/>
              <a:ea typeface="Times New Roman" panose="02020603050405020304" pitchFamily="18" charset="0"/>
            </a:endParaRPr>
          </a:p>
        </p:txBody>
      </p:sp>
      <p:sp>
        <p:nvSpPr>
          <p:cNvPr id="49" name="Text Box 169">
            <a:extLst>
              <a:ext uri="{FF2B5EF4-FFF2-40B4-BE49-F238E27FC236}">
                <a16:creationId xmlns:a16="http://schemas.microsoft.com/office/drawing/2014/main" id="{6C1134DB-A84D-B244-9044-0A593DAD80B0}"/>
              </a:ext>
            </a:extLst>
          </p:cNvPr>
          <p:cNvSpPr txBox="1">
            <a:spLocks noChangeAspect="1" noEditPoints="1" noChangeArrowheads="1" noChangeShapeType="1" noTextEdit="1"/>
          </p:cNvSpPr>
          <p:nvPr/>
        </p:nvSpPr>
        <p:spPr bwMode="auto">
          <a:xfrm>
            <a:off x="1955306" y="4153957"/>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600">
                <a:solidFill>
                  <a:srgbClr val="000000"/>
                </a:solidFill>
                <a:effectLst/>
                <a:latin typeface="Times New Roman" panose="02020603050405020304" pitchFamily="18" charset="0"/>
                <a:ea typeface="Times New Roman" panose="02020603050405020304" pitchFamily="18" charset="0"/>
              </a:rPr>
              <a:t>Hole</a:t>
            </a:r>
            <a:endParaRPr lang="en-GB" sz="12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20168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 Doping:</a:t>
            </a:r>
          </a:p>
          <a:p>
            <a:pPr marL="45720" indent="0">
              <a:buNone/>
            </a:pPr>
            <a:endParaRPr lang="en-US" b="1" i="1" dirty="0">
              <a:latin typeface="Arial" charset="0"/>
              <a:ea typeface="Arial" charset="0"/>
              <a:cs typeface="Arial" charset="0"/>
            </a:endParaRPr>
          </a:p>
          <a:p>
            <a:pPr marL="45720" indent="0">
              <a:buNone/>
            </a:pPr>
            <a:endParaRPr lang="en-IE" dirty="0"/>
          </a:p>
          <a:p>
            <a:pPr marL="45720" indent="0">
              <a:buNone/>
            </a:pPr>
            <a:r>
              <a:rPr lang="en-IE" dirty="0"/>
              <a:t>A semiconductor doped with a trivalent impurity element (i.e. an element with three electrons in its valence orbit) is known as a p-type semiconductor. (‘p’ for positive)</a:t>
            </a:r>
            <a:endParaRPr lang="en-GB" dirty="0"/>
          </a:p>
          <a:p>
            <a:pPr marL="45720" indent="0">
              <a:buNone/>
            </a:pPr>
            <a:r>
              <a:rPr lang="en-IE" dirty="0"/>
              <a:t> </a:t>
            </a:r>
            <a:endParaRPr lang="en-GB" dirty="0"/>
          </a:p>
          <a:p>
            <a:pPr marL="45720" indent="0">
              <a:buNone/>
            </a:pPr>
            <a:r>
              <a:rPr lang="en-IE" dirty="0"/>
              <a:t>The number of ‘holes’ in a p-type semiconductor exceeds the number of free electrons. Hence we say that the ‘majority carriers’ are holes. </a:t>
            </a:r>
          </a:p>
          <a:p>
            <a:pPr marL="45720" indent="0">
              <a:buNone/>
            </a:pPr>
            <a:endParaRPr lang="en-GB" dirty="0"/>
          </a:p>
          <a:p>
            <a:pPr marL="45720" indent="0">
              <a:buNone/>
            </a:pPr>
            <a:r>
              <a:rPr lang="en-IE" dirty="0"/>
              <a:t>Examples of Trivalent Atoms Include Aluminium</a:t>
            </a:r>
            <a:r>
              <a:rPr lang="en-GB" dirty="0"/>
              <a:t>, </a:t>
            </a:r>
            <a:r>
              <a:rPr lang="en-IE" dirty="0"/>
              <a:t>Boron</a:t>
            </a:r>
            <a:r>
              <a:rPr lang="en-GB" dirty="0"/>
              <a:t> and </a:t>
            </a:r>
            <a:r>
              <a:rPr lang="en-IE" dirty="0"/>
              <a:t>Gallium.</a:t>
            </a:r>
            <a:endParaRPr lang="en-GB" dirty="0"/>
          </a:p>
          <a:p>
            <a:pPr marL="45720" indent="0">
              <a:buNone/>
            </a:pPr>
            <a:endParaRPr lang="en-IE" i="1" dirty="0">
              <a:solidFill>
                <a:srgbClr val="FF0000"/>
              </a:solidFill>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75836"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681554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 Diodes:</a:t>
            </a:r>
          </a:p>
          <a:p>
            <a:pPr marL="45720" indent="0">
              <a:buNone/>
            </a:pPr>
            <a:endParaRPr lang="en-US" b="1" i="1" dirty="0">
              <a:latin typeface="Arial" charset="0"/>
              <a:ea typeface="Arial" charset="0"/>
              <a:cs typeface="Arial" charset="0"/>
            </a:endParaRPr>
          </a:p>
          <a:p>
            <a:pPr marL="45720" indent="0">
              <a:buNone/>
            </a:pPr>
            <a:r>
              <a:rPr lang="en-IE" dirty="0"/>
              <a:t>It is possible to produce the following crystal:</a:t>
            </a:r>
            <a:endParaRPr lang="en-GB" dirty="0"/>
          </a:p>
          <a:p>
            <a:pPr marL="45720" indent="0">
              <a:buNone/>
            </a:pPr>
            <a:endParaRPr lang="en-IE" i="1" dirty="0">
              <a:solidFill>
                <a:srgbClr val="FF0000"/>
              </a:solidFill>
            </a:endParaRPr>
          </a:p>
          <a:p>
            <a:pPr marL="45720" indent="0">
              <a:buNone/>
            </a:pPr>
            <a:r>
              <a:rPr lang="en-US" dirty="0"/>
              <a:t>		</a:t>
            </a:r>
          </a:p>
          <a:p>
            <a:pPr marL="45720" indent="0">
              <a:buNone/>
            </a:pPr>
            <a:r>
              <a:rPr lang="en-US" dirty="0"/>
              <a:t>		p-type				n-type</a:t>
            </a: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76860"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grpSp>
        <p:nvGrpSpPr>
          <p:cNvPr id="4" name="Canvas 512">
            <a:extLst>
              <a:ext uri="{FF2B5EF4-FFF2-40B4-BE49-F238E27FC236}">
                <a16:creationId xmlns:a16="http://schemas.microsoft.com/office/drawing/2014/main" id="{F741F2A2-EED9-4D4A-8C33-71342F0E0B6C}"/>
              </a:ext>
            </a:extLst>
          </p:cNvPr>
          <p:cNvGrpSpPr/>
          <p:nvPr/>
        </p:nvGrpSpPr>
        <p:grpSpPr>
          <a:xfrm>
            <a:off x="1930012" y="3216205"/>
            <a:ext cx="4944110" cy="1914525"/>
            <a:chOff x="0" y="0"/>
            <a:chExt cx="4944110" cy="1914525"/>
          </a:xfrm>
        </p:grpSpPr>
        <p:sp>
          <p:nvSpPr>
            <p:cNvPr id="5" name="Rectangle 4">
              <a:extLst>
                <a:ext uri="{FF2B5EF4-FFF2-40B4-BE49-F238E27FC236}">
                  <a16:creationId xmlns:a16="http://schemas.microsoft.com/office/drawing/2014/main" id="{4904B337-9B95-A14D-81E0-B2BCFD07F089}"/>
                </a:ext>
              </a:extLst>
            </p:cNvPr>
            <p:cNvSpPr/>
            <p:nvPr/>
          </p:nvSpPr>
          <p:spPr>
            <a:xfrm>
              <a:off x="0" y="0"/>
              <a:ext cx="4944110" cy="1914525"/>
            </a:xfrm>
            <a:prstGeom prst="rect">
              <a:avLst/>
            </a:prstGeom>
            <a:noFill/>
            <a:ln>
              <a:noFill/>
            </a:ln>
          </p:spPr>
        </p:sp>
        <p:cxnSp>
          <p:nvCxnSpPr>
            <p:cNvPr id="6" name="Line 514">
              <a:extLst>
                <a:ext uri="{FF2B5EF4-FFF2-40B4-BE49-F238E27FC236}">
                  <a16:creationId xmlns:a16="http://schemas.microsoft.com/office/drawing/2014/main" id="{CCD44642-B4E0-B14B-B264-FF402C24F60F}"/>
                </a:ext>
              </a:extLst>
            </p:cNvPr>
            <p:cNvCxnSpPr>
              <a:cxnSpLocks noRot="1" noChangeAspect="1" noEditPoints="1" noChangeArrowheads="1" noChangeShapeType="1"/>
            </p:cNvCxnSpPr>
            <p:nvPr/>
          </p:nvCxnSpPr>
          <p:spPr bwMode="auto">
            <a:xfrm>
              <a:off x="5080" y="732155"/>
              <a:ext cx="12865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a:extLst>
                <a:ext uri="{FF2B5EF4-FFF2-40B4-BE49-F238E27FC236}">
                  <a16:creationId xmlns:a16="http://schemas.microsoft.com/office/drawing/2014/main" id="{328839EB-1634-6247-A59E-D589327F3BA1}"/>
                </a:ext>
              </a:extLst>
            </p:cNvPr>
            <p:cNvSpPr>
              <a:spLocks noRot="1" noChangeAspect="1" noEditPoints="1" noChangeArrowheads="1" noChangeShapeType="1" noTextEdit="1"/>
            </p:cNvSpPr>
            <p:nvPr/>
          </p:nvSpPr>
          <p:spPr bwMode="auto">
            <a:xfrm>
              <a:off x="1281430" y="217805"/>
              <a:ext cx="2457450" cy="105727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cxnSp>
          <p:nvCxnSpPr>
            <p:cNvPr id="9" name="Line 516">
              <a:extLst>
                <a:ext uri="{FF2B5EF4-FFF2-40B4-BE49-F238E27FC236}">
                  <a16:creationId xmlns:a16="http://schemas.microsoft.com/office/drawing/2014/main" id="{28E9BD01-2C5D-3449-9051-FA3535F49ED4}"/>
                </a:ext>
              </a:extLst>
            </p:cNvPr>
            <p:cNvCxnSpPr>
              <a:cxnSpLocks noRot="1" noChangeAspect="1" noEditPoints="1" noChangeArrowheads="1" noChangeShapeType="1"/>
            </p:cNvCxnSpPr>
            <p:nvPr/>
          </p:nvCxnSpPr>
          <p:spPr bwMode="auto">
            <a:xfrm>
              <a:off x="3749040" y="741680"/>
              <a:ext cx="11899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 name="Line 517">
              <a:extLst>
                <a:ext uri="{FF2B5EF4-FFF2-40B4-BE49-F238E27FC236}">
                  <a16:creationId xmlns:a16="http://schemas.microsoft.com/office/drawing/2014/main" id="{33FAD08E-C4B4-7747-B36B-91814B1BDDBD}"/>
                </a:ext>
              </a:extLst>
            </p:cNvPr>
            <p:cNvCxnSpPr>
              <a:cxnSpLocks noRot="1" noChangeAspect="1" noEditPoints="1" noChangeArrowheads="1" noChangeShapeType="1"/>
            </p:cNvCxnSpPr>
            <p:nvPr/>
          </p:nvCxnSpPr>
          <p:spPr bwMode="auto">
            <a:xfrm>
              <a:off x="2510790" y="208280"/>
              <a:ext cx="0" cy="1085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1" name="Rectangle 10">
              <a:extLst>
                <a:ext uri="{FF2B5EF4-FFF2-40B4-BE49-F238E27FC236}">
                  <a16:creationId xmlns:a16="http://schemas.microsoft.com/office/drawing/2014/main" id="{F3D463B6-D14B-9346-9922-42473E276DE8}"/>
                </a:ext>
              </a:extLst>
            </p:cNvPr>
            <p:cNvSpPr>
              <a:spLocks noRot="1" noChangeAspect="1" noEditPoints="1" noChangeArrowheads="1" noChangeShapeType="1" noTextEdit="1"/>
            </p:cNvSpPr>
            <p:nvPr/>
          </p:nvSpPr>
          <p:spPr bwMode="auto">
            <a:xfrm>
              <a:off x="2129790" y="227330"/>
              <a:ext cx="370840" cy="1038225"/>
            </a:xfrm>
            <a:prstGeom prst="rect">
              <a:avLst/>
            </a:prstGeom>
            <a:solidFill>
              <a:srgbClr val="00FF00">
                <a:alpha val="3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2" name="Rectangle 11">
              <a:extLst>
                <a:ext uri="{FF2B5EF4-FFF2-40B4-BE49-F238E27FC236}">
                  <a16:creationId xmlns:a16="http://schemas.microsoft.com/office/drawing/2014/main" id="{8C55221B-E557-D44E-BF9B-FBA06F06F16A}"/>
                </a:ext>
              </a:extLst>
            </p:cNvPr>
            <p:cNvSpPr>
              <a:spLocks noRot="1" noChangeAspect="1" noEditPoints="1" noChangeArrowheads="1" noChangeShapeType="1" noTextEdit="1"/>
            </p:cNvSpPr>
            <p:nvPr/>
          </p:nvSpPr>
          <p:spPr bwMode="auto">
            <a:xfrm>
              <a:off x="2529840" y="227330"/>
              <a:ext cx="370840" cy="1038225"/>
            </a:xfrm>
            <a:prstGeom prst="rect">
              <a:avLst/>
            </a:prstGeom>
            <a:solidFill>
              <a:srgbClr val="00FF00">
                <a:alpha val="3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cxnSp>
          <p:nvCxnSpPr>
            <p:cNvPr id="13" name="Line 521">
              <a:extLst>
                <a:ext uri="{FF2B5EF4-FFF2-40B4-BE49-F238E27FC236}">
                  <a16:creationId xmlns:a16="http://schemas.microsoft.com/office/drawing/2014/main" id="{6E558917-B63C-214A-B91C-79E868B4CD56}"/>
                </a:ext>
              </a:extLst>
            </p:cNvPr>
            <p:cNvCxnSpPr>
              <a:cxnSpLocks noRot="1" noChangeAspect="1" noEditPoints="1" noChangeArrowheads="1" noChangeShapeType="1"/>
            </p:cNvCxnSpPr>
            <p:nvPr/>
          </p:nvCxnSpPr>
          <p:spPr bwMode="auto">
            <a:xfrm flipH="1">
              <a:off x="3510280" y="5080"/>
              <a:ext cx="238125" cy="2857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4" name="Text Box 522">
              <a:extLst>
                <a:ext uri="{FF2B5EF4-FFF2-40B4-BE49-F238E27FC236}">
                  <a16:creationId xmlns:a16="http://schemas.microsoft.com/office/drawing/2014/main" id="{01E525D0-6120-5C46-9FB7-DBEE410B5611}"/>
                </a:ext>
              </a:extLst>
            </p:cNvPr>
            <p:cNvSpPr txBox="1">
              <a:spLocks noRot="1" noChangeAspect="1" noEditPoints="1" noChangeArrowheads="1" noChangeShapeType="1" noTextEdit="1"/>
            </p:cNvSpPr>
            <p:nvPr/>
          </p:nvSpPr>
          <p:spPr bwMode="auto">
            <a:xfrm>
              <a:off x="1290955" y="26225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15" name="Text Box 523">
              <a:extLst>
                <a:ext uri="{FF2B5EF4-FFF2-40B4-BE49-F238E27FC236}">
                  <a16:creationId xmlns:a16="http://schemas.microsoft.com/office/drawing/2014/main" id="{736167A7-87C4-D94F-A316-2460BAEA7E38}"/>
                </a:ext>
              </a:extLst>
            </p:cNvPr>
            <p:cNvSpPr txBox="1">
              <a:spLocks noRot="1" noChangeAspect="1" noEditPoints="1" noChangeArrowheads="1" noChangeShapeType="1" noTextEdit="1"/>
            </p:cNvSpPr>
            <p:nvPr/>
          </p:nvSpPr>
          <p:spPr bwMode="auto">
            <a:xfrm>
              <a:off x="1443355" y="41465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16" name="Text Box 524">
              <a:extLst>
                <a:ext uri="{FF2B5EF4-FFF2-40B4-BE49-F238E27FC236}">
                  <a16:creationId xmlns:a16="http://schemas.microsoft.com/office/drawing/2014/main" id="{BA07C0DF-F08B-0746-921B-B73282C406B0}"/>
                </a:ext>
              </a:extLst>
            </p:cNvPr>
            <p:cNvSpPr txBox="1">
              <a:spLocks noRot="1" noChangeAspect="1" noEditPoints="1" noChangeArrowheads="1" noChangeShapeType="1" noTextEdit="1"/>
            </p:cNvSpPr>
            <p:nvPr/>
          </p:nvSpPr>
          <p:spPr bwMode="auto">
            <a:xfrm>
              <a:off x="1538605" y="976630"/>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17" name="Text Box 525">
              <a:extLst>
                <a:ext uri="{FF2B5EF4-FFF2-40B4-BE49-F238E27FC236}">
                  <a16:creationId xmlns:a16="http://schemas.microsoft.com/office/drawing/2014/main" id="{623F20DE-D7E1-0D4F-A64D-97515F1AEDFE}"/>
                </a:ext>
              </a:extLst>
            </p:cNvPr>
            <p:cNvSpPr txBox="1">
              <a:spLocks noRot="1" noChangeAspect="1" noEditPoints="1" noChangeArrowheads="1" noChangeShapeType="1" noTextEdit="1"/>
            </p:cNvSpPr>
            <p:nvPr/>
          </p:nvSpPr>
          <p:spPr bwMode="auto">
            <a:xfrm>
              <a:off x="1319530" y="671830"/>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18" name="Text Box 526">
              <a:extLst>
                <a:ext uri="{FF2B5EF4-FFF2-40B4-BE49-F238E27FC236}">
                  <a16:creationId xmlns:a16="http://schemas.microsoft.com/office/drawing/2014/main" id="{0733678E-49F2-E743-8E53-2608B98CC903}"/>
                </a:ext>
              </a:extLst>
            </p:cNvPr>
            <p:cNvSpPr txBox="1">
              <a:spLocks noRot="1" noChangeAspect="1" noEditPoints="1" noChangeArrowheads="1" noChangeShapeType="1" noTextEdit="1"/>
            </p:cNvSpPr>
            <p:nvPr/>
          </p:nvSpPr>
          <p:spPr bwMode="auto">
            <a:xfrm>
              <a:off x="1786255" y="92900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19" name="Text Box 527">
              <a:extLst>
                <a:ext uri="{FF2B5EF4-FFF2-40B4-BE49-F238E27FC236}">
                  <a16:creationId xmlns:a16="http://schemas.microsoft.com/office/drawing/2014/main" id="{DC8218CB-9BAA-8949-A1F7-CB9DFD6C84DB}"/>
                </a:ext>
              </a:extLst>
            </p:cNvPr>
            <p:cNvSpPr txBox="1">
              <a:spLocks noRot="1" noChangeAspect="1" noEditPoints="1" noChangeArrowheads="1" noChangeShapeType="1" noTextEdit="1"/>
            </p:cNvSpPr>
            <p:nvPr/>
          </p:nvSpPr>
          <p:spPr bwMode="auto">
            <a:xfrm>
              <a:off x="1843405" y="367030"/>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20" name="Text Box 528">
              <a:extLst>
                <a:ext uri="{FF2B5EF4-FFF2-40B4-BE49-F238E27FC236}">
                  <a16:creationId xmlns:a16="http://schemas.microsoft.com/office/drawing/2014/main" id="{F77F635A-91F6-0C47-AB6F-4EAA56C89298}"/>
                </a:ext>
              </a:extLst>
            </p:cNvPr>
            <p:cNvSpPr txBox="1">
              <a:spLocks noRot="1" noChangeAspect="1" noEditPoints="1" noChangeArrowheads="1" noChangeShapeType="1" noTextEdit="1"/>
            </p:cNvSpPr>
            <p:nvPr/>
          </p:nvSpPr>
          <p:spPr bwMode="auto">
            <a:xfrm>
              <a:off x="1348105" y="957580"/>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21" name="Text Box 529">
              <a:extLst>
                <a:ext uri="{FF2B5EF4-FFF2-40B4-BE49-F238E27FC236}">
                  <a16:creationId xmlns:a16="http://schemas.microsoft.com/office/drawing/2014/main" id="{7EC97850-34B5-174F-8183-5E4ABC46AF17}"/>
                </a:ext>
              </a:extLst>
            </p:cNvPr>
            <p:cNvSpPr txBox="1">
              <a:spLocks noRot="1" noChangeAspect="1" noEditPoints="1" noChangeArrowheads="1" noChangeShapeType="1" noTextEdit="1"/>
            </p:cNvSpPr>
            <p:nvPr/>
          </p:nvSpPr>
          <p:spPr bwMode="auto">
            <a:xfrm>
              <a:off x="1786255" y="64325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22" name="Text Box 530">
              <a:extLst>
                <a:ext uri="{FF2B5EF4-FFF2-40B4-BE49-F238E27FC236}">
                  <a16:creationId xmlns:a16="http://schemas.microsoft.com/office/drawing/2014/main" id="{18B99891-6631-6546-BEE0-304146A2DCA2}"/>
                </a:ext>
              </a:extLst>
            </p:cNvPr>
            <p:cNvSpPr txBox="1">
              <a:spLocks noRot="1" noChangeAspect="1" noEditPoints="1" noChangeArrowheads="1" noChangeShapeType="1" noTextEdit="1"/>
            </p:cNvSpPr>
            <p:nvPr/>
          </p:nvSpPr>
          <p:spPr bwMode="auto">
            <a:xfrm>
              <a:off x="1652905" y="26225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23" name="Text Box 531">
              <a:extLst>
                <a:ext uri="{FF2B5EF4-FFF2-40B4-BE49-F238E27FC236}">
                  <a16:creationId xmlns:a16="http://schemas.microsoft.com/office/drawing/2014/main" id="{5062E7B3-A2BF-1944-8A0E-5819BF367294}"/>
                </a:ext>
              </a:extLst>
            </p:cNvPr>
            <p:cNvSpPr txBox="1">
              <a:spLocks noRot="1" noChangeAspect="1" noEditPoints="1" noChangeArrowheads="1" noChangeShapeType="1" noTextEdit="1"/>
            </p:cNvSpPr>
            <p:nvPr/>
          </p:nvSpPr>
          <p:spPr bwMode="auto">
            <a:xfrm>
              <a:off x="1462405" y="28130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24" name="Text Box 532">
              <a:extLst>
                <a:ext uri="{FF2B5EF4-FFF2-40B4-BE49-F238E27FC236}">
                  <a16:creationId xmlns:a16="http://schemas.microsoft.com/office/drawing/2014/main" id="{0D58409C-8662-F243-9B1A-EEE1B0A2EDD9}"/>
                </a:ext>
              </a:extLst>
            </p:cNvPr>
            <p:cNvSpPr txBox="1">
              <a:spLocks noRot="1" noChangeAspect="1" noEditPoints="1" noChangeArrowheads="1" noChangeShapeType="1" noTextEdit="1"/>
            </p:cNvSpPr>
            <p:nvPr/>
          </p:nvSpPr>
          <p:spPr bwMode="auto">
            <a:xfrm>
              <a:off x="1290955" y="462280"/>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25" name="Text Box 533">
              <a:extLst>
                <a:ext uri="{FF2B5EF4-FFF2-40B4-BE49-F238E27FC236}">
                  <a16:creationId xmlns:a16="http://schemas.microsoft.com/office/drawing/2014/main" id="{56A29F4D-2BF8-0A4F-8EAD-040B063C7ABE}"/>
                </a:ext>
              </a:extLst>
            </p:cNvPr>
            <p:cNvSpPr txBox="1">
              <a:spLocks noRot="1" noChangeAspect="1" noEditPoints="1" noChangeArrowheads="1" noChangeShapeType="1" noTextEdit="1"/>
            </p:cNvSpPr>
            <p:nvPr/>
          </p:nvSpPr>
          <p:spPr bwMode="auto">
            <a:xfrm>
              <a:off x="1595755" y="56705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26" name="Text Box 534">
              <a:extLst>
                <a:ext uri="{FF2B5EF4-FFF2-40B4-BE49-F238E27FC236}">
                  <a16:creationId xmlns:a16="http://schemas.microsoft.com/office/drawing/2014/main" id="{4B70785F-EEC0-5F4C-B02E-68C40E8EACF9}"/>
                </a:ext>
              </a:extLst>
            </p:cNvPr>
            <p:cNvSpPr txBox="1">
              <a:spLocks noRot="1" noChangeAspect="1" noEditPoints="1" noChangeArrowheads="1" noChangeShapeType="1" noTextEdit="1"/>
            </p:cNvSpPr>
            <p:nvPr/>
          </p:nvSpPr>
          <p:spPr bwMode="auto">
            <a:xfrm>
              <a:off x="1529080" y="767080"/>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27" name="Text Box 535">
              <a:extLst>
                <a:ext uri="{FF2B5EF4-FFF2-40B4-BE49-F238E27FC236}">
                  <a16:creationId xmlns:a16="http://schemas.microsoft.com/office/drawing/2014/main" id="{200A7645-9FDA-9848-9B9B-20C7D6B8065B}"/>
                </a:ext>
              </a:extLst>
            </p:cNvPr>
            <p:cNvSpPr txBox="1">
              <a:spLocks noRot="1" noChangeAspect="1" noEditPoints="1" noChangeArrowheads="1" noChangeShapeType="1" noTextEdit="1"/>
            </p:cNvSpPr>
            <p:nvPr/>
          </p:nvSpPr>
          <p:spPr bwMode="auto">
            <a:xfrm>
              <a:off x="1881505" y="100520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28" name="Text Box 536">
              <a:extLst>
                <a:ext uri="{FF2B5EF4-FFF2-40B4-BE49-F238E27FC236}">
                  <a16:creationId xmlns:a16="http://schemas.microsoft.com/office/drawing/2014/main" id="{5F4CCB0D-C1F5-7346-923E-986E3777FC02}"/>
                </a:ext>
              </a:extLst>
            </p:cNvPr>
            <p:cNvSpPr txBox="1">
              <a:spLocks noRot="1" noChangeAspect="1" noEditPoints="1" noChangeArrowheads="1" noChangeShapeType="1" noTextEdit="1"/>
            </p:cNvSpPr>
            <p:nvPr/>
          </p:nvSpPr>
          <p:spPr bwMode="auto">
            <a:xfrm>
              <a:off x="1700530" y="45275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29" name="Text Box 537">
              <a:extLst>
                <a:ext uri="{FF2B5EF4-FFF2-40B4-BE49-F238E27FC236}">
                  <a16:creationId xmlns:a16="http://schemas.microsoft.com/office/drawing/2014/main" id="{EA2053D8-E089-EB44-8C68-22A38DFC25CA}"/>
                </a:ext>
              </a:extLst>
            </p:cNvPr>
            <p:cNvSpPr txBox="1">
              <a:spLocks noRot="1" noChangeAspect="1" noEditPoints="1" noChangeArrowheads="1" noChangeShapeType="1" noTextEdit="1"/>
            </p:cNvSpPr>
            <p:nvPr/>
          </p:nvSpPr>
          <p:spPr bwMode="auto">
            <a:xfrm>
              <a:off x="2891155" y="26225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30" name="Text Box 538">
              <a:extLst>
                <a:ext uri="{FF2B5EF4-FFF2-40B4-BE49-F238E27FC236}">
                  <a16:creationId xmlns:a16="http://schemas.microsoft.com/office/drawing/2014/main" id="{587E78DE-F682-D148-BDAA-68537B709356}"/>
                </a:ext>
              </a:extLst>
            </p:cNvPr>
            <p:cNvSpPr txBox="1">
              <a:spLocks noRot="1" noChangeAspect="1" noEditPoints="1" noChangeArrowheads="1" noChangeShapeType="1" noTextEdit="1"/>
            </p:cNvSpPr>
            <p:nvPr/>
          </p:nvSpPr>
          <p:spPr bwMode="auto">
            <a:xfrm>
              <a:off x="3462655" y="928370"/>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31" name="Text Box 539">
              <a:extLst>
                <a:ext uri="{FF2B5EF4-FFF2-40B4-BE49-F238E27FC236}">
                  <a16:creationId xmlns:a16="http://schemas.microsoft.com/office/drawing/2014/main" id="{11778F4C-7413-904C-873C-4D7170452EF3}"/>
                </a:ext>
              </a:extLst>
            </p:cNvPr>
            <p:cNvSpPr txBox="1">
              <a:spLocks noRot="1" noChangeAspect="1" noEditPoints="1" noChangeArrowheads="1" noChangeShapeType="1" noTextEdit="1"/>
            </p:cNvSpPr>
            <p:nvPr/>
          </p:nvSpPr>
          <p:spPr bwMode="auto">
            <a:xfrm>
              <a:off x="3195955" y="51879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32" name="Text Box 540">
              <a:extLst>
                <a:ext uri="{FF2B5EF4-FFF2-40B4-BE49-F238E27FC236}">
                  <a16:creationId xmlns:a16="http://schemas.microsoft.com/office/drawing/2014/main" id="{E641281F-9F99-3E44-B239-155E9F218107}"/>
                </a:ext>
              </a:extLst>
            </p:cNvPr>
            <p:cNvSpPr txBox="1">
              <a:spLocks noRot="1" noChangeAspect="1" noEditPoints="1" noChangeArrowheads="1" noChangeShapeType="1" noTextEdit="1"/>
            </p:cNvSpPr>
            <p:nvPr/>
          </p:nvSpPr>
          <p:spPr bwMode="auto">
            <a:xfrm>
              <a:off x="2872105" y="833120"/>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33" name="Text Box 541">
              <a:extLst>
                <a:ext uri="{FF2B5EF4-FFF2-40B4-BE49-F238E27FC236}">
                  <a16:creationId xmlns:a16="http://schemas.microsoft.com/office/drawing/2014/main" id="{E79966D5-788E-0940-82BE-A7C3518E5B22}"/>
                </a:ext>
              </a:extLst>
            </p:cNvPr>
            <p:cNvSpPr txBox="1">
              <a:spLocks noRot="1" noChangeAspect="1" noEditPoints="1" noChangeArrowheads="1" noChangeShapeType="1" noTextEdit="1"/>
            </p:cNvSpPr>
            <p:nvPr/>
          </p:nvSpPr>
          <p:spPr bwMode="auto">
            <a:xfrm>
              <a:off x="3195955" y="34734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34" name="Text Box 542">
              <a:extLst>
                <a:ext uri="{FF2B5EF4-FFF2-40B4-BE49-F238E27FC236}">
                  <a16:creationId xmlns:a16="http://schemas.microsoft.com/office/drawing/2014/main" id="{FA366873-A539-BD42-9A6F-15A6B70AD771}"/>
                </a:ext>
              </a:extLst>
            </p:cNvPr>
            <p:cNvSpPr txBox="1">
              <a:spLocks noRot="1" noChangeAspect="1" noEditPoints="1" noChangeArrowheads="1" noChangeShapeType="1" noTextEdit="1"/>
            </p:cNvSpPr>
            <p:nvPr/>
          </p:nvSpPr>
          <p:spPr bwMode="auto">
            <a:xfrm>
              <a:off x="2919730" y="509270"/>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35" name="Text Box 543">
              <a:extLst>
                <a:ext uri="{FF2B5EF4-FFF2-40B4-BE49-F238E27FC236}">
                  <a16:creationId xmlns:a16="http://schemas.microsoft.com/office/drawing/2014/main" id="{FA90029E-BAAE-9946-82AE-7E7F062F076B}"/>
                </a:ext>
              </a:extLst>
            </p:cNvPr>
            <p:cNvSpPr txBox="1">
              <a:spLocks noRot="1" noChangeAspect="1" noEditPoints="1" noChangeArrowheads="1" noChangeShapeType="1" noTextEdit="1"/>
            </p:cNvSpPr>
            <p:nvPr/>
          </p:nvSpPr>
          <p:spPr bwMode="auto">
            <a:xfrm>
              <a:off x="3062605" y="103314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36" name="Text Box 544">
              <a:extLst>
                <a:ext uri="{FF2B5EF4-FFF2-40B4-BE49-F238E27FC236}">
                  <a16:creationId xmlns:a16="http://schemas.microsoft.com/office/drawing/2014/main" id="{3025672C-6368-0340-A2A1-AE2C99FB98ED}"/>
                </a:ext>
              </a:extLst>
            </p:cNvPr>
            <p:cNvSpPr txBox="1">
              <a:spLocks noRot="1" noChangeAspect="1" noEditPoints="1" noChangeArrowheads="1" noChangeShapeType="1" noTextEdit="1"/>
            </p:cNvSpPr>
            <p:nvPr/>
          </p:nvSpPr>
          <p:spPr bwMode="auto">
            <a:xfrm>
              <a:off x="3491230" y="27114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37" name="Text Box 545">
              <a:extLst>
                <a:ext uri="{FF2B5EF4-FFF2-40B4-BE49-F238E27FC236}">
                  <a16:creationId xmlns:a16="http://schemas.microsoft.com/office/drawing/2014/main" id="{A60BE2A0-A7DF-0E44-8C41-F85D17E523C1}"/>
                </a:ext>
              </a:extLst>
            </p:cNvPr>
            <p:cNvSpPr txBox="1">
              <a:spLocks noRot="1" noChangeAspect="1" noEditPoints="1" noChangeArrowheads="1" noChangeShapeType="1" noTextEdit="1"/>
            </p:cNvSpPr>
            <p:nvPr/>
          </p:nvSpPr>
          <p:spPr bwMode="auto">
            <a:xfrm>
              <a:off x="3338830" y="67119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38" name="Text Box 546">
              <a:extLst>
                <a:ext uri="{FF2B5EF4-FFF2-40B4-BE49-F238E27FC236}">
                  <a16:creationId xmlns:a16="http://schemas.microsoft.com/office/drawing/2014/main" id="{3A996F75-1F47-2744-98A8-D5D626C38F59}"/>
                </a:ext>
              </a:extLst>
            </p:cNvPr>
            <p:cNvSpPr txBox="1">
              <a:spLocks noRot="1" noChangeAspect="1" noEditPoints="1" noChangeArrowheads="1" noChangeShapeType="1" noTextEdit="1"/>
            </p:cNvSpPr>
            <p:nvPr/>
          </p:nvSpPr>
          <p:spPr bwMode="auto">
            <a:xfrm>
              <a:off x="3186430" y="21399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39" name="Text Box 547">
              <a:extLst>
                <a:ext uri="{FF2B5EF4-FFF2-40B4-BE49-F238E27FC236}">
                  <a16:creationId xmlns:a16="http://schemas.microsoft.com/office/drawing/2014/main" id="{136C1065-9C8C-564D-AF9A-38BAE2B094A2}"/>
                </a:ext>
              </a:extLst>
            </p:cNvPr>
            <p:cNvSpPr txBox="1">
              <a:spLocks noRot="1" noChangeAspect="1" noEditPoints="1" noChangeArrowheads="1" noChangeShapeType="1" noTextEdit="1"/>
            </p:cNvSpPr>
            <p:nvPr/>
          </p:nvSpPr>
          <p:spPr bwMode="auto">
            <a:xfrm>
              <a:off x="3062605" y="756920"/>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40" name="Text Box 548">
              <a:extLst>
                <a:ext uri="{FF2B5EF4-FFF2-40B4-BE49-F238E27FC236}">
                  <a16:creationId xmlns:a16="http://schemas.microsoft.com/office/drawing/2014/main" id="{0BB1F93C-51A2-4241-B298-D8FB3C414B3A}"/>
                </a:ext>
              </a:extLst>
            </p:cNvPr>
            <p:cNvSpPr txBox="1">
              <a:spLocks noRot="1" noChangeAspect="1" noEditPoints="1" noChangeArrowheads="1" noChangeShapeType="1" noTextEdit="1"/>
            </p:cNvSpPr>
            <p:nvPr/>
          </p:nvSpPr>
          <p:spPr bwMode="auto">
            <a:xfrm>
              <a:off x="3243580" y="95694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cxnSp>
          <p:nvCxnSpPr>
            <p:cNvPr id="41" name="Line 549">
              <a:extLst>
                <a:ext uri="{FF2B5EF4-FFF2-40B4-BE49-F238E27FC236}">
                  <a16:creationId xmlns:a16="http://schemas.microsoft.com/office/drawing/2014/main" id="{EF203E33-9C05-3541-9DDF-735B1C01E3EB}"/>
                </a:ext>
              </a:extLst>
            </p:cNvPr>
            <p:cNvCxnSpPr>
              <a:cxnSpLocks noRot="1" noChangeAspect="1" noEditPoints="1" noChangeArrowheads="1" noChangeShapeType="1"/>
            </p:cNvCxnSpPr>
            <p:nvPr/>
          </p:nvCxnSpPr>
          <p:spPr bwMode="auto">
            <a:xfrm flipH="1" flipV="1">
              <a:off x="2481580" y="1141730"/>
              <a:ext cx="76200"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2" name="Text Box 550">
              <a:extLst>
                <a:ext uri="{FF2B5EF4-FFF2-40B4-BE49-F238E27FC236}">
                  <a16:creationId xmlns:a16="http://schemas.microsoft.com/office/drawing/2014/main" id="{857F34A9-A221-CA46-8905-38FE4FC22015}"/>
                </a:ext>
              </a:extLst>
            </p:cNvPr>
            <p:cNvSpPr txBox="1">
              <a:spLocks noRot="1" noChangeAspect="1" noEditPoints="1" noChangeArrowheads="1" noChangeShapeType="1" noTextEdit="1"/>
            </p:cNvSpPr>
            <p:nvPr/>
          </p:nvSpPr>
          <p:spPr bwMode="auto">
            <a:xfrm>
              <a:off x="1371600" y="1485900"/>
              <a:ext cx="3491230"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600">
                  <a:effectLst/>
                  <a:latin typeface="Times New Roman" panose="02020603050405020304" pitchFamily="18" charset="0"/>
                  <a:ea typeface="Times New Roman" panose="02020603050405020304" pitchFamily="18" charset="0"/>
                </a:rPr>
                <a:t>Depletion Layer or Depletion Region</a:t>
              </a:r>
              <a:endParaRPr lang="en-GB" sz="1200">
                <a:effectLst/>
                <a:latin typeface="Times New Roman" panose="02020603050405020304" pitchFamily="18" charset="0"/>
                <a:ea typeface="Times New Roman" panose="02020603050405020304" pitchFamily="18" charset="0"/>
              </a:endParaRPr>
            </a:p>
          </p:txBody>
        </p:sp>
        <p:sp>
          <p:nvSpPr>
            <p:cNvPr id="43" name="Text Box 551">
              <a:extLst>
                <a:ext uri="{FF2B5EF4-FFF2-40B4-BE49-F238E27FC236}">
                  <a16:creationId xmlns:a16="http://schemas.microsoft.com/office/drawing/2014/main" id="{AB6F4867-ADF8-934E-8DED-B3D63A68A7C4}"/>
                </a:ext>
              </a:extLst>
            </p:cNvPr>
            <p:cNvSpPr txBox="1">
              <a:spLocks noRot="1" noChangeAspect="1" noEditPoints="1" noChangeArrowheads="1" noChangeShapeType="1" noTextEdit="1"/>
            </p:cNvSpPr>
            <p:nvPr/>
          </p:nvSpPr>
          <p:spPr bwMode="auto">
            <a:xfrm>
              <a:off x="2872105" y="737870"/>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45" name="Text Box 553">
              <a:extLst>
                <a:ext uri="{FF2B5EF4-FFF2-40B4-BE49-F238E27FC236}">
                  <a16:creationId xmlns:a16="http://schemas.microsoft.com/office/drawing/2014/main" id="{2F847188-3F32-9B4D-B893-AE81A55B7A6F}"/>
                </a:ext>
              </a:extLst>
            </p:cNvPr>
            <p:cNvSpPr txBox="1">
              <a:spLocks noRot="1" noChangeAspect="1" noEditPoints="1" noChangeArrowheads="1" noChangeShapeType="1" noTextEdit="1"/>
            </p:cNvSpPr>
            <p:nvPr/>
          </p:nvSpPr>
          <p:spPr bwMode="auto">
            <a:xfrm>
              <a:off x="3415030" y="533400"/>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46" name="Text Box 554">
              <a:extLst>
                <a:ext uri="{FF2B5EF4-FFF2-40B4-BE49-F238E27FC236}">
                  <a16:creationId xmlns:a16="http://schemas.microsoft.com/office/drawing/2014/main" id="{07D9CB14-0242-3A41-9B00-EF1BCC3BBCFC}"/>
                </a:ext>
              </a:extLst>
            </p:cNvPr>
            <p:cNvSpPr txBox="1">
              <a:spLocks noRot="1" noChangeAspect="1" noEditPoints="1" noChangeArrowheads="1" noChangeShapeType="1" noTextEdit="1"/>
            </p:cNvSpPr>
            <p:nvPr/>
          </p:nvSpPr>
          <p:spPr bwMode="auto">
            <a:xfrm>
              <a:off x="3500755" y="75247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47" name="Text Box 555">
              <a:extLst>
                <a:ext uri="{FF2B5EF4-FFF2-40B4-BE49-F238E27FC236}">
                  <a16:creationId xmlns:a16="http://schemas.microsoft.com/office/drawing/2014/main" id="{80FCD4C6-369A-1D44-A6D2-C242DE2F3F21}"/>
                </a:ext>
              </a:extLst>
            </p:cNvPr>
            <p:cNvSpPr txBox="1">
              <a:spLocks noRot="1" noChangeAspect="1" noEditPoints="1" noChangeArrowheads="1" noChangeShapeType="1" noTextEdit="1"/>
            </p:cNvSpPr>
            <p:nvPr/>
          </p:nvSpPr>
          <p:spPr bwMode="auto">
            <a:xfrm>
              <a:off x="3034030" y="14287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48" name="Text Box 556">
              <a:extLst>
                <a:ext uri="{FF2B5EF4-FFF2-40B4-BE49-F238E27FC236}">
                  <a16:creationId xmlns:a16="http://schemas.microsoft.com/office/drawing/2014/main" id="{AF024760-A0BA-6546-8DE9-D0CDA2C30CB3}"/>
                </a:ext>
              </a:extLst>
            </p:cNvPr>
            <p:cNvSpPr txBox="1">
              <a:spLocks noRot="1" noChangeAspect="1" noEditPoints="1" noChangeArrowheads="1" noChangeShapeType="1" noTextEdit="1"/>
            </p:cNvSpPr>
            <p:nvPr/>
          </p:nvSpPr>
          <p:spPr bwMode="auto">
            <a:xfrm>
              <a:off x="3367405" y="1028700"/>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49" name="Text Box 557">
              <a:extLst>
                <a:ext uri="{FF2B5EF4-FFF2-40B4-BE49-F238E27FC236}">
                  <a16:creationId xmlns:a16="http://schemas.microsoft.com/office/drawing/2014/main" id="{9003266B-0C87-E14E-8076-64A40E895782}"/>
                </a:ext>
              </a:extLst>
            </p:cNvPr>
            <p:cNvSpPr txBox="1">
              <a:spLocks noRot="1" noChangeAspect="1" noEditPoints="1" noChangeArrowheads="1" noChangeShapeType="1" noTextEdit="1"/>
            </p:cNvSpPr>
            <p:nvPr/>
          </p:nvSpPr>
          <p:spPr bwMode="auto">
            <a:xfrm>
              <a:off x="2872105" y="971550"/>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50" name="Text Box 558">
              <a:extLst>
                <a:ext uri="{FF2B5EF4-FFF2-40B4-BE49-F238E27FC236}">
                  <a16:creationId xmlns:a16="http://schemas.microsoft.com/office/drawing/2014/main" id="{668F87A2-B996-B646-8573-9CC1583D45FF}"/>
                </a:ext>
              </a:extLst>
            </p:cNvPr>
            <p:cNvSpPr txBox="1">
              <a:spLocks noRot="1" noChangeAspect="1" noEditPoints="1" noChangeArrowheads="1" noChangeShapeType="1" noTextEdit="1"/>
            </p:cNvSpPr>
            <p:nvPr/>
          </p:nvSpPr>
          <p:spPr bwMode="auto">
            <a:xfrm>
              <a:off x="3157855" y="65722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cxnSp>
          <p:nvCxnSpPr>
            <p:cNvPr id="51" name="Line 559">
              <a:extLst>
                <a:ext uri="{FF2B5EF4-FFF2-40B4-BE49-F238E27FC236}">
                  <a16:creationId xmlns:a16="http://schemas.microsoft.com/office/drawing/2014/main" id="{C0F6C9D6-C0D4-7448-B8EA-56DB171A44E5}"/>
                </a:ext>
              </a:extLst>
            </p:cNvPr>
            <p:cNvCxnSpPr>
              <a:cxnSpLocks noRot="1" noChangeAspect="1" noEditPoints="1" noChangeArrowheads="1" noChangeShapeType="1"/>
            </p:cNvCxnSpPr>
            <p:nvPr/>
          </p:nvCxnSpPr>
          <p:spPr bwMode="auto">
            <a:xfrm>
              <a:off x="800100" y="228600"/>
              <a:ext cx="57150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795734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 Diodes:</a:t>
            </a:r>
          </a:p>
          <a:p>
            <a:pPr marL="45720" indent="0">
              <a:buNone/>
            </a:pPr>
            <a:endParaRPr lang="en-US" b="1" i="1" dirty="0">
              <a:latin typeface="Arial" charset="0"/>
              <a:ea typeface="Arial" charset="0"/>
              <a:cs typeface="Arial" charset="0"/>
            </a:endParaRPr>
          </a:p>
          <a:p>
            <a:pPr marL="45720" indent="0">
              <a:buNone/>
            </a:pPr>
            <a:endParaRPr lang="en-IE" dirty="0"/>
          </a:p>
          <a:p>
            <a:pPr marL="45720" indent="0">
              <a:buNone/>
            </a:pPr>
            <a:r>
              <a:rPr lang="en-IE" dirty="0"/>
              <a:t>The crystal is composed half of p-type and half of n-type semiconductor material.</a:t>
            </a:r>
            <a:endParaRPr lang="en-GB" dirty="0"/>
          </a:p>
          <a:p>
            <a:pPr marL="45720" indent="0">
              <a:buNone/>
            </a:pPr>
            <a:endParaRPr lang="en-GB" dirty="0"/>
          </a:p>
          <a:p>
            <a:pPr marL="45720" indent="0">
              <a:buNone/>
            </a:pPr>
            <a:r>
              <a:rPr lang="en-IE" dirty="0"/>
              <a:t>The ‘depletion layer’ at the junction of the p-type and n-type materials is a region devoid of free electrons and holes.</a:t>
            </a:r>
            <a:endParaRPr lang="en-GB" dirty="0"/>
          </a:p>
          <a:p>
            <a:pPr marL="45720" indent="0">
              <a:buNone/>
            </a:pPr>
            <a:endParaRPr lang="en-GB" dirty="0"/>
          </a:p>
          <a:p>
            <a:pPr marL="45720" indent="0">
              <a:buNone/>
            </a:pPr>
            <a:r>
              <a:rPr lang="en-IE" dirty="0"/>
              <a:t>It comes about because free electrons from the n-type material diffuse across the boundary and occupy holes on the other side (and vice versa). </a:t>
            </a:r>
            <a:endParaRPr lang="en-IE" i="1" dirty="0">
              <a:solidFill>
                <a:srgbClr val="FF0000"/>
              </a:solidFill>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86074"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2941321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14083" y="101600"/>
            <a:ext cx="8383423" cy="6671128"/>
          </a:xfrm>
        </p:spPr>
        <p:txBody>
          <a:bodyPr>
            <a:normAutofit/>
          </a:bodyPr>
          <a:lstStyle/>
          <a:p>
            <a:pPr marL="45720" indent="0" algn="ctr">
              <a:buNone/>
            </a:pPr>
            <a:r>
              <a:rPr lang="en-US" sz="3200" b="1" dirty="0">
                <a:latin typeface="Arial"/>
                <a:cs typeface="Arial"/>
              </a:rPr>
              <a:t>Core Topics</a:t>
            </a:r>
          </a:p>
          <a:p>
            <a:pPr marL="45720" indent="0">
              <a:buNone/>
            </a:pPr>
            <a:endParaRPr lang="en-US" sz="2000" b="1" i="1" dirty="0">
              <a:latin typeface="Arial"/>
              <a:cs typeface="Arial"/>
            </a:endParaRPr>
          </a:p>
          <a:p>
            <a:pPr marL="45720" indent="0">
              <a:buNone/>
            </a:pPr>
            <a:r>
              <a:rPr lang="en-US" sz="2000" dirty="0">
                <a:latin typeface="Arial"/>
                <a:cs typeface="Arial"/>
              </a:rPr>
              <a:t>	</a:t>
            </a:r>
          </a:p>
          <a:p>
            <a:pPr marL="45720" indent="0">
              <a:buNone/>
            </a:pPr>
            <a:r>
              <a:rPr lang="en-US" sz="2000" dirty="0">
                <a:latin typeface="Arial"/>
                <a:cs typeface="Arial"/>
              </a:rPr>
              <a:t>	(</a:t>
            </a:r>
            <a:r>
              <a:rPr lang="en-US" sz="2000" dirty="0" err="1">
                <a:latin typeface="Arial"/>
                <a:cs typeface="Arial"/>
              </a:rPr>
              <a:t>i</a:t>
            </a:r>
            <a:r>
              <a:rPr lang="en-US" sz="2000" dirty="0">
                <a:latin typeface="Arial"/>
                <a:cs typeface="Arial"/>
              </a:rPr>
              <a:t>) 	Semiconductors</a:t>
            </a:r>
            <a:br>
              <a:rPr lang="en-US" sz="2000" dirty="0">
                <a:latin typeface="Arial"/>
                <a:cs typeface="Arial"/>
              </a:rPr>
            </a:br>
            <a:endParaRPr lang="en-US" sz="2000" dirty="0">
              <a:latin typeface="Arial"/>
              <a:cs typeface="Arial"/>
            </a:endParaRPr>
          </a:p>
          <a:p>
            <a:pPr marL="45720" indent="0">
              <a:buNone/>
            </a:pPr>
            <a:r>
              <a:rPr lang="en-US" sz="2000" dirty="0">
                <a:latin typeface="Arial"/>
                <a:cs typeface="Arial"/>
              </a:rPr>
              <a:t>	(ii) 	Semiconductor Doping</a:t>
            </a:r>
          </a:p>
          <a:p>
            <a:pPr marL="45720" indent="0">
              <a:buNone/>
            </a:pPr>
            <a:br>
              <a:rPr lang="en-US" sz="2000" dirty="0">
                <a:latin typeface="Arial"/>
                <a:cs typeface="Arial"/>
              </a:rPr>
            </a:br>
            <a:r>
              <a:rPr lang="en-US" sz="2000" dirty="0">
                <a:latin typeface="Arial"/>
                <a:cs typeface="Arial"/>
              </a:rPr>
              <a:t>	(iii)	Semiconductor Diodes</a:t>
            </a:r>
          </a:p>
          <a:p>
            <a:pPr marL="45720" indent="0">
              <a:buNone/>
            </a:pPr>
            <a:endParaRPr lang="en-US" sz="2000" dirty="0">
              <a:latin typeface="Arial"/>
              <a:cs typeface="Arial"/>
            </a:endParaRPr>
          </a:p>
          <a:p>
            <a:pPr marL="45720" indent="0">
              <a:buNone/>
            </a:pPr>
            <a:r>
              <a:rPr lang="en-US" sz="2000" dirty="0">
                <a:latin typeface="Arial"/>
                <a:cs typeface="Arial"/>
              </a:rPr>
              <a:t>	(iv)	The Transistor</a:t>
            </a:r>
          </a:p>
          <a:p>
            <a:pPr marL="45720" indent="0">
              <a:buNone/>
            </a:pPr>
            <a:endParaRPr lang="en-US" sz="2000" dirty="0">
              <a:latin typeface="Arial"/>
              <a:cs typeface="Arial"/>
            </a:endParaRPr>
          </a:p>
          <a:p>
            <a:pPr marL="45720" indent="0">
              <a:buNone/>
            </a:pPr>
            <a:r>
              <a:rPr lang="en-US" sz="2000" dirty="0">
                <a:latin typeface="Arial"/>
                <a:cs typeface="Arial"/>
              </a:rPr>
              <a:t>	(v)	Using Transistors </a:t>
            </a:r>
            <a:r>
              <a:rPr lang="en-US" sz="2000">
                <a:latin typeface="Arial"/>
                <a:cs typeface="Arial"/>
              </a:rPr>
              <a:t>to Build </a:t>
            </a:r>
            <a:r>
              <a:rPr lang="en-US" sz="2000" dirty="0">
                <a:latin typeface="Arial"/>
                <a:cs typeface="Arial"/>
              </a:rPr>
              <a:t>Logic Gates</a:t>
            </a:r>
            <a:br>
              <a:rPr lang="en-US" sz="2000" dirty="0">
                <a:latin typeface="Arial"/>
                <a:cs typeface="Arial"/>
              </a:rPr>
            </a:br>
            <a:endParaRPr lang="en-US" sz="2000" dirty="0">
              <a:latin typeface="Arial"/>
              <a:cs typeface="Arial"/>
            </a:endParaRPr>
          </a:p>
          <a:p>
            <a:pPr marL="45720" indent="0">
              <a:buNone/>
            </a:pPr>
            <a:r>
              <a:rPr lang="en-US" sz="2000" dirty="0">
                <a:latin typeface="Arial"/>
                <a:cs typeface="Arial"/>
              </a:rPr>
              <a:t>	(vi)	Using Transistors to Build Amplifiers</a:t>
            </a:r>
          </a:p>
          <a:p>
            <a:pPr marL="45720" indent="0">
              <a:buNone/>
            </a:pPr>
            <a:br>
              <a:rPr lang="en-US" sz="2000" dirty="0">
                <a:latin typeface="Arial"/>
                <a:cs typeface="Arial"/>
              </a:rPr>
            </a:br>
            <a:endParaRPr lang="en-US" sz="2000" dirty="0">
              <a:latin typeface="Arial"/>
              <a:cs typeface="Arial"/>
            </a:endParaRPr>
          </a:p>
          <a:p>
            <a:pPr marL="45720" indent="0">
              <a:buNone/>
            </a:pPr>
            <a:r>
              <a:rPr lang="en-US" sz="2000" dirty="0">
                <a:latin typeface="Arial"/>
                <a:cs typeface="Arial"/>
              </a:rPr>
              <a:t>	</a:t>
            </a:r>
            <a:endParaRPr lang="en-US" dirty="0"/>
          </a:p>
        </p:txBody>
      </p:sp>
    </p:spTree>
    <p:extLst>
      <p:ext uri="{BB962C8B-B14F-4D97-AF65-F5344CB8AC3E}">
        <p14:creationId xmlns:p14="http://schemas.microsoft.com/office/powerpoint/2010/main" val="2451497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 Diodes:</a:t>
            </a:r>
          </a:p>
          <a:p>
            <a:pPr marL="45720" indent="0">
              <a:buNone/>
            </a:pPr>
            <a:endParaRPr lang="en-US" b="1" i="1" dirty="0">
              <a:latin typeface="Arial" charset="0"/>
              <a:ea typeface="Arial" charset="0"/>
              <a:cs typeface="Arial" charset="0"/>
            </a:endParaRPr>
          </a:p>
          <a:p>
            <a:pPr marL="45720" indent="0">
              <a:buNone/>
            </a:pPr>
            <a:endParaRPr lang="en-IE" i="1" dirty="0">
              <a:solidFill>
                <a:srgbClr val="FF0000"/>
              </a:solidFill>
            </a:endParaRPr>
          </a:p>
          <a:p>
            <a:pPr marL="45720" indent="0">
              <a:buNone/>
            </a:pPr>
            <a:r>
              <a:rPr lang="en-IE" dirty="0"/>
              <a:t>Because the depletion layer has now ‘depleted’ of charge carriers it becomes a poor conductor of current.</a:t>
            </a:r>
            <a:endParaRPr lang="en-GB" dirty="0"/>
          </a:p>
          <a:p>
            <a:pPr marL="45720" indent="0">
              <a:buNone/>
            </a:pPr>
            <a:endParaRPr lang="en-GB" dirty="0"/>
          </a:p>
          <a:p>
            <a:pPr marL="45720" indent="0">
              <a:buNone/>
            </a:pPr>
            <a:r>
              <a:rPr lang="en-IE" dirty="0"/>
              <a:t>If, however, we apply a variable voltage source as in the following circuit, we notice the following current profile as we increase the </a:t>
            </a:r>
            <a:r>
              <a:rPr lang="en-IE" dirty="0" err="1"/>
              <a:t>emf</a:t>
            </a:r>
            <a:r>
              <a:rPr lang="en-IE" dirty="0"/>
              <a:t> from zero.</a:t>
            </a:r>
            <a:endParaRPr lang="en-GB"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87098"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3564269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 Diodes:</a:t>
            </a:r>
          </a:p>
          <a:p>
            <a:pPr marL="45720" indent="0">
              <a:buNone/>
            </a:pPr>
            <a:endParaRPr lang="en-US" b="1" i="1" dirty="0">
              <a:latin typeface="Arial" charset="0"/>
              <a:ea typeface="Arial" charset="0"/>
              <a:cs typeface="Arial" charset="0"/>
            </a:endParaRPr>
          </a:p>
          <a:p>
            <a:pPr marL="45720" indent="0">
              <a:buNone/>
            </a:pPr>
            <a:endParaRPr lang="en-IE" i="1" dirty="0">
              <a:solidFill>
                <a:srgbClr val="FF0000"/>
              </a:solidFill>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r>
              <a:rPr lang="en-IE" dirty="0"/>
              <a:t>In this scenario (i.e. the positive terminal of the supply is connected to the p-type material and the negative terminal is connected to the n-type material) the diode is said to be </a:t>
            </a:r>
            <a:r>
              <a:rPr lang="en-IE" u="sng" dirty="0"/>
              <a:t>‘forward biased’</a:t>
            </a:r>
            <a:endParaRPr lang="en-GB"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88122"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grpSp>
        <p:nvGrpSpPr>
          <p:cNvPr id="4" name="Canvas 620">
            <a:extLst>
              <a:ext uri="{FF2B5EF4-FFF2-40B4-BE49-F238E27FC236}">
                <a16:creationId xmlns:a16="http://schemas.microsoft.com/office/drawing/2014/main" id="{ED642055-0250-CC42-8B5E-BFB63C10480D}"/>
              </a:ext>
            </a:extLst>
          </p:cNvPr>
          <p:cNvGrpSpPr/>
          <p:nvPr/>
        </p:nvGrpSpPr>
        <p:grpSpPr>
          <a:xfrm>
            <a:off x="2047240" y="1212794"/>
            <a:ext cx="5049520" cy="3429000"/>
            <a:chOff x="0" y="0"/>
            <a:chExt cx="5049520" cy="3429000"/>
          </a:xfrm>
        </p:grpSpPr>
        <p:sp>
          <p:nvSpPr>
            <p:cNvPr id="5" name="Rectangle 4">
              <a:extLst>
                <a:ext uri="{FF2B5EF4-FFF2-40B4-BE49-F238E27FC236}">
                  <a16:creationId xmlns:a16="http://schemas.microsoft.com/office/drawing/2014/main" id="{75FF4AE2-0024-654D-B43D-0106CD0D2AAD}"/>
                </a:ext>
              </a:extLst>
            </p:cNvPr>
            <p:cNvSpPr/>
            <p:nvPr/>
          </p:nvSpPr>
          <p:spPr>
            <a:xfrm>
              <a:off x="0" y="0"/>
              <a:ext cx="5049520" cy="3429000"/>
            </a:xfrm>
            <a:prstGeom prst="rect">
              <a:avLst/>
            </a:prstGeom>
            <a:noFill/>
            <a:ln>
              <a:noFill/>
            </a:ln>
          </p:spPr>
        </p:sp>
        <p:cxnSp>
          <p:nvCxnSpPr>
            <p:cNvPr id="6" name="Line 622">
              <a:extLst>
                <a:ext uri="{FF2B5EF4-FFF2-40B4-BE49-F238E27FC236}">
                  <a16:creationId xmlns:a16="http://schemas.microsoft.com/office/drawing/2014/main" id="{898FAE02-EB38-A54B-BC48-FF9A66662AD8}"/>
                </a:ext>
              </a:extLst>
            </p:cNvPr>
            <p:cNvCxnSpPr>
              <a:cxnSpLocks noRot="1" noChangeAspect="1" noEditPoints="1" noChangeArrowheads="1" noChangeShapeType="1"/>
            </p:cNvCxnSpPr>
            <p:nvPr/>
          </p:nvCxnSpPr>
          <p:spPr bwMode="auto">
            <a:xfrm>
              <a:off x="35560" y="1737995"/>
              <a:ext cx="128651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 name="Line 623">
              <a:extLst>
                <a:ext uri="{FF2B5EF4-FFF2-40B4-BE49-F238E27FC236}">
                  <a16:creationId xmlns:a16="http://schemas.microsoft.com/office/drawing/2014/main" id="{03B58FA6-C7CB-8B4C-BDCD-CB356D994BFB}"/>
                </a:ext>
              </a:extLst>
            </p:cNvPr>
            <p:cNvCxnSpPr>
              <a:cxnSpLocks noRot="1" noChangeAspect="1" noEditPoints="1" noChangeArrowheads="1" noChangeShapeType="1"/>
            </p:cNvCxnSpPr>
            <p:nvPr/>
          </p:nvCxnSpPr>
          <p:spPr bwMode="auto">
            <a:xfrm>
              <a:off x="3646170" y="1747520"/>
              <a:ext cx="118999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 name="Text Box 624">
              <a:extLst>
                <a:ext uri="{FF2B5EF4-FFF2-40B4-BE49-F238E27FC236}">
                  <a16:creationId xmlns:a16="http://schemas.microsoft.com/office/drawing/2014/main" id="{816B6427-BDE8-F546-84E2-2C876431F3E2}"/>
                </a:ext>
              </a:extLst>
            </p:cNvPr>
            <p:cNvSpPr txBox="1">
              <a:spLocks noRot="1" noChangeAspect="1" noEditPoints="1" noChangeArrowheads="1" noChangeShapeType="1" noTextEdit="1"/>
            </p:cNvSpPr>
            <p:nvPr/>
          </p:nvSpPr>
          <p:spPr bwMode="auto">
            <a:xfrm>
              <a:off x="3483610" y="173926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10" name="Rectangle 9">
              <a:extLst>
                <a:ext uri="{FF2B5EF4-FFF2-40B4-BE49-F238E27FC236}">
                  <a16:creationId xmlns:a16="http://schemas.microsoft.com/office/drawing/2014/main" id="{A0904EB7-6B3A-4140-88ED-F957666ABE6F}"/>
                </a:ext>
              </a:extLst>
            </p:cNvPr>
            <p:cNvSpPr>
              <a:spLocks noRot="1" noChangeAspect="1" noEditPoints="1" noChangeArrowheads="1" noChangeShapeType="1" noTextEdit="1"/>
            </p:cNvSpPr>
            <p:nvPr/>
          </p:nvSpPr>
          <p:spPr bwMode="auto">
            <a:xfrm>
              <a:off x="1264285" y="1204595"/>
              <a:ext cx="2457450" cy="105727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cxnSp>
          <p:nvCxnSpPr>
            <p:cNvPr id="11" name="Line 626">
              <a:extLst>
                <a:ext uri="{FF2B5EF4-FFF2-40B4-BE49-F238E27FC236}">
                  <a16:creationId xmlns:a16="http://schemas.microsoft.com/office/drawing/2014/main" id="{498AEB6A-DC49-974C-BAA8-EF76F7E18C49}"/>
                </a:ext>
              </a:extLst>
            </p:cNvPr>
            <p:cNvCxnSpPr>
              <a:cxnSpLocks noRot="1" noChangeAspect="1" noEditPoints="1" noChangeArrowheads="1" noChangeShapeType="1"/>
            </p:cNvCxnSpPr>
            <p:nvPr/>
          </p:nvCxnSpPr>
          <p:spPr bwMode="auto">
            <a:xfrm>
              <a:off x="2493645" y="1195070"/>
              <a:ext cx="0" cy="1085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2" name="Rectangle 11">
              <a:extLst>
                <a:ext uri="{FF2B5EF4-FFF2-40B4-BE49-F238E27FC236}">
                  <a16:creationId xmlns:a16="http://schemas.microsoft.com/office/drawing/2014/main" id="{D2CC369C-CB81-8641-9043-590B1A702562}"/>
                </a:ext>
              </a:extLst>
            </p:cNvPr>
            <p:cNvSpPr>
              <a:spLocks noRot="1" noChangeAspect="1" noEditPoints="1" noChangeArrowheads="1" noChangeShapeType="1" noTextEdit="1"/>
            </p:cNvSpPr>
            <p:nvPr/>
          </p:nvSpPr>
          <p:spPr bwMode="auto">
            <a:xfrm>
              <a:off x="2112645" y="1214120"/>
              <a:ext cx="370840" cy="1038225"/>
            </a:xfrm>
            <a:prstGeom prst="rect">
              <a:avLst/>
            </a:prstGeom>
            <a:solidFill>
              <a:srgbClr val="00FF00">
                <a:alpha val="3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3" name="Rectangle 12">
              <a:extLst>
                <a:ext uri="{FF2B5EF4-FFF2-40B4-BE49-F238E27FC236}">
                  <a16:creationId xmlns:a16="http://schemas.microsoft.com/office/drawing/2014/main" id="{D559F921-BD6E-EA4B-9E73-E29AD22117DE}"/>
                </a:ext>
              </a:extLst>
            </p:cNvPr>
            <p:cNvSpPr>
              <a:spLocks noRot="1" noChangeAspect="1" noEditPoints="1" noChangeArrowheads="1" noChangeShapeType="1" noTextEdit="1"/>
            </p:cNvSpPr>
            <p:nvPr/>
          </p:nvSpPr>
          <p:spPr bwMode="auto">
            <a:xfrm>
              <a:off x="2512695" y="1214120"/>
              <a:ext cx="370840" cy="1038225"/>
            </a:xfrm>
            <a:prstGeom prst="rect">
              <a:avLst/>
            </a:prstGeom>
            <a:solidFill>
              <a:srgbClr val="00FF00">
                <a:alpha val="3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4" name="Text Box 629">
              <a:extLst>
                <a:ext uri="{FF2B5EF4-FFF2-40B4-BE49-F238E27FC236}">
                  <a16:creationId xmlns:a16="http://schemas.microsoft.com/office/drawing/2014/main" id="{009484A8-DDC3-B84B-B448-C49B32988C59}"/>
                </a:ext>
              </a:extLst>
            </p:cNvPr>
            <p:cNvSpPr txBox="1">
              <a:spLocks noRot="1" noChangeAspect="1" noEditPoints="1" noChangeArrowheads="1" noChangeShapeType="1" noTextEdit="1"/>
            </p:cNvSpPr>
            <p:nvPr/>
          </p:nvSpPr>
          <p:spPr bwMode="auto">
            <a:xfrm>
              <a:off x="1273810" y="124904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15" name="Text Box 630">
              <a:extLst>
                <a:ext uri="{FF2B5EF4-FFF2-40B4-BE49-F238E27FC236}">
                  <a16:creationId xmlns:a16="http://schemas.microsoft.com/office/drawing/2014/main" id="{E78B84A2-76D5-424D-B405-897D4C9B0F31}"/>
                </a:ext>
              </a:extLst>
            </p:cNvPr>
            <p:cNvSpPr txBox="1">
              <a:spLocks noRot="1" noChangeAspect="1" noEditPoints="1" noChangeArrowheads="1" noChangeShapeType="1" noTextEdit="1"/>
            </p:cNvSpPr>
            <p:nvPr/>
          </p:nvSpPr>
          <p:spPr bwMode="auto">
            <a:xfrm>
              <a:off x="1426210" y="140144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16" name="Text Box 631">
              <a:extLst>
                <a:ext uri="{FF2B5EF4-FFF2-40B4-BE49-F238E27FC236}">
                  <a16:creationId xmlns:a16="http://schemas.microsoft.com/office/drawing/2014/main" id="{331183C5-ED9E-334E-8B28-2DDB3CEE427D}"/>
                </a:ext>
              </a:extLst>
            </p:cNvPr>
            <p:cNvSpPr txBox="1">
              <a:spLocks noRot="1" noChangeAspect="1" noEditPoints="1" noChangeArrowheads="1" noChangeShapeType="1" noTextEdit="1"/>
            </p:cNvSpPr>
            <p:nvPr/>
          </p:nvSpPr>
          <p:spPr bwMode="auto">
            <a:xfrm>
              <a:off x="1521460" y="1963420"/>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17" name="Text Box 632">
              <a:extLst>
                <a:ext uri="{FF2B5EF4-FFF2-40B4-BE49-F238E27FC236}">
                  <a16:creationId xmlns:a16="http://schemas.microsoft.com/office/drawing/2014/main" id="{05077A10-0236-1D47-85C3-65452C80D5AE}"/>
                </a:ext>
              </a:extLst>
            </p:cNvPr>
            <p:cNvSpPr txBox="1">
              <a:spLocks noRot="1" noChangeAspect="1" noEditPoints="1" noChangeArrowheads="1" noChangeShapeType="1" noTextEdit="1"/>
            </p:cNvSpPr>
            <p:nvPr/>
          </p:nvSpPr>
          <p:spPr bwMode="auto">
            <a:xfrm>
              <a:off x="1302385" y="1658620"/>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18" name="Text Box 633">
              <a:extLst>
                <a:ext uri="{FF2B5EF4-FFF2-40B4-BE49-F238E27FC236}">
                  <a16:creationId xmlns:a16="http://schemas.microsoft.com/office/drawing/2014/main" id="{0A7E3947-169B-F34A-BBED-18AF01E19971}"/>
                </a:ext>
              </a:extLst>
            </p:cNvPr>
            <p:cNvSpPr txBox="1">
              <a:spLocks noRot="1" noChangeAspect="1" noEditPoints="1" noChangeArrowheads="1" noChangeShapeType="1" noTextEdit="1"/>
            </p:cNvSpPr>
            <p:nvPr/>
          </p:nvSpPr>
          <p:spPr bwMode="auto">
            <a:xfrm>
              <a:off x="1769110" y="191579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19" name="Text Box 634">
              <a:extLst>
                <a:ext uri="{FF2B5EF4-FFF2-40B4-BE49-F238E27FC236}">
                  <a16:creationId xmlns:a16="http://schemas.microsoft.com/office/drawing/2014/main" id="{8D2FA3B8-5D24-0B44-8E03-6D8F7D2367F3}"/>
                </a:ext>
              </a:extLst>
            </p:cNvPr>
            <p:cNvSpPr txBox="1">
              <a:spLocks noRot="1" noChangeAspect="1" noEditPoints="1" noChangeArrowheads="1" noChangeShapeType="1" noTextEdit="1"/>
            </p:cNvSpPr>
            <p:nvPr/>
          </p:nvSpPr>
          <p:spPr bwMode="auto">
            <a:xfrm>
              <a:off x="1826260" y="1353820"/>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20" name="Text Box 635">
              <a:extLst>
                <a:ext uri="{FF2B5EF4-FFF2-40B4-BE49-F238E27FC236}">
                  <a16:creationId xmlns:a16="http://schemas.microsoft.com/office/drawing/2014/main" id="{56E93C1F-648C-1D49-AEF1-FDF8793B8FF4}"/>
                </a:ext>
              </a:extLst>
            </p:cNvPr>
            <p:cNvSpPr txBox="1">
              <a:spLocks noRot="1" noChangeAspect="1" noEditPoints="1" noChangeArrowheads="1" noChangeShapeType="1" noTextEdit="1"/>
            </p:cNvSpPr>
            <p:nvPr/>
          </p:nvSpPr>
          <p:spPr bwMode="auto">
            <a:xfrm>
              <a:off x="1330960" y="1944370"/>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21" name="Text Box 636">
              <a:extLst>
                <a:ext uri="{FF2B5EF4-FFF2-40B4-BE49-F238E27FC236}">
                  <a16:creationId xmlns:a16="http://schemas.microsoft.com/office/drawing/2014/main" id="{7672A48A-71BF-CD43-A474-E16B92E6FCE7}"/>
                </a:ext>
              </a:extLst>
            </p:cNvPr>
            <p:cNvSpPr txBox="1">
              <a:spLocks noRot="1" noChangeAspect="1" noEditPoints="1" noChangeArrowheads="1" noChangeShapeType="1" noTextEdit="1"/>
            </p:cNvSpPr>
            <p:nvPr/>
          </p:nvSpPr>
          <p:spPr bwMode="auto">
            <a:xfrm>
              <a:off x="1769110" y="163004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22" name="Text Box 637">
              <a:extLst>
                <a:ext uri="{FF2B5EF4-FFF2-40B4-BE49-F238E27FC236}">
                  <a16:creationId xmlns:a16="http://schemas.microsoft.com/office/drawing/2014/main" id="{EA959A82-1C16-0441-8AF8-FA467227382F}"/>
                </a:ext>
              </a:extLst>
            </p:cNvPr>
            <p:cNvSpPr txBox="1">
              <a:spLocks noRot="1" noChangeAspect="1" noEditPoints="1" noChangeArrowheads="1" noChangeShapeType="1" noTextEdit="1"/>
            </p:cNvSpPr>
            <p:nvPr/>
          </p:nvSpPr>
          <p:spPr bwMode="auto">
            <a:xfrm>
              <a:off x="1635760" y="124904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23" name="Text Box 638">
              <a:extLst>
                <a:ext uri="{FF2B5EF4-FFF2-40B4-BE49-F238E27FC236}">
                  <a16:creationId xmlns:a16="http://schemas.microsoft.com/office/drawing/2014/main" id="{933275F5-7E48-0D48-9174-3633322E2E5A}"/>
                </a:ext>
              </a:extLst>
            </p:cNvPr>
            <p:cNvSpPr txBox="1">
              <a:spLocks noRot="1" noChangeAspect="1" noEditPoints="1" noChangeArrowheads="1" noChangeShapeType="1" noTextEdit="1"/>
            </p:cNvSpPr>
            <p:nvPr/>
          </p:nvSpPr>
          <p:spPr bwMode="auto">
            <a:xfrm>
              <a:off x="1445260" y="126809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24" name="Text Box 639">
              <a:extLst>
                <a:ext uri="{FF2B5EF4-FFF2-40B4-BE49-F238E27FC236}">
                  <a16:creationId xmlns:a16="http://schemas.microsoft.com/office/drawing/2014/main" id="{2618DC8C-A5A3-0741-88D8-D8DAB209E92B}"/>
                </a:ext>
              </a:extLst>
            </p:cNvPr>
            <p:cNvSpPr txBox="1">
              <a:spLocks noRot="1" noChangeAspect="1" noEditPoints="1" noChangeArrowheads="1" noChangeShapeType="1" noTextEdit="1"/>
            </p:cNvSpPr>
            <p:nvPr/>
          </p:nvSpPr>
          <p:spPr bwMode="auto">
            <a:xfrm>
              <a:off x="1273810" y="1449070"/>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25" name="Text Box 640">
              <a:extLst>
                <a:ext uri="{FF2B5EF4-FFF2-40B4-BE49-F238E27FC236}">
                  <a16:creationId xmlns:a16="http://schemas.microsoft.com/office/drawing/2014/main" id="{808AA743-3860-F342-8D2F-B12667F41A66}"/>
                </a:ext>
              </a:extLst>
            </p:cNvPr>
            <p:cNvSpPr txBox="1">
              <a:spLocks noRot="1" noChangeAspect="1" noEditPoints="1" noChangeArrowheads="1" noChangeShapeType="1" noTextEdit="1"/>
            </p:cNvSpPr>
            <p:nvPr/>
          </p:nvSpPr>
          <p:spPr bwMode="auto">
            <a:xfrm>
              <a:off x="1578610" y="155384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26" name="Text Box 641">
              <a:extLst>
                <a:ext uri="{FF2B5EF4-FFF2-40B4-BE49-F238E27FC236}">
                  <a16:creationId xmlns:a16="http://schemas.microsoft.com/office/drawing/2014/main" id="{F80BFA3C-D22A-6C47-BA5D-63520D772580}"/>
                </a:ext>
              </a:extLst>
            </p:cNvPr>
            <p:cNvSpPr txBox="1">
              <a:spLocks noRot="1" noChangeAspect="1" noEditPoints="1" noChangeArrowheads="1" noChangeShapeType="1" noTextEdit="1"/>
            </p:cNvSpPr>
            <p:nvPr/>
          </p:nvSpPr>
          <p:spPr bwMode="auto">
            <a:xfrm>
              <a:off x="1511935" y="1753870"/>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27" name="Text Box 642">
              <a:extLst>
                <a:ext uri="{FF2B5EF4-FFF2-40B4-BE49-F238E27FC236}">
                  <a16:creationId xmlns:a16="http://schemas.microsoft.com/office/drawing/2014/main" id="{6CDA902A-9910-464E-90BA-1CDC10FBDBDB}"/>
                </a:ext>
              </a:extLst>
            </p:cNvPr>
            <p:cNvSpPr txBox="1">
              <a:spLocks noRot="1" noChangeAspect="1" noEditPoints="1" noChangeArrowheads="1" noChangeShapeType="1" noTextEdit="1"/>
            </p:cNvSpPr>
            <p:nvPr/>
          </p:nvSpPr>
          <p:spPr bwMode="auto">
            <a:xfrm>
              <a:off x="1864360" y="199199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28" name="Text Box 643">
              <a:extLst>
                <a:ext uri="{FF2B5EF4-FFF2-40B4-BE49-F238E27FC236}">
                  <a16:creationId xmlns:a16="http://schemas.microsoft.com/office/drawing/2014/main" id="{6FD3F60F-2805-054A-8B87-C3E527DB09CB}"/>
                </a:ext>
              </a:extLst>
            </p:cNvPr>
            <p:cNvSpPr txBox="1">
              <a:spLocks noRot="1" noChangeAspect="1" noEditPoints="1" noChangeArrowheads="1" noChangeShapeType="1" noTextEdit="1"/>
            </p:cNvSpPr>
            <p:nvPr/>
          </p:nvSpPr>
          <p:spPr bwMode="auto">
            <a:xfrm>
              <a:off x="1683385" y="143954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29" name="Text Box 644">
              <a:extLst>
                <a:ext uri="{FF2B5EF4-FFF2-40B4-BE49-F238E27FC236}">
                  <a16:creationId xmlns:a16="http://schemas.microsoft.com/office/drawing/2014/main" id="{67F82EA9-2D17-9E44-9608-25407EB073AD}"/>
                </a:ext>
              </a:extLst>
            </p:cNvPr>
            <p:cNvSpPr txBox="1">
              <a:spLocks noRot="1" noChangeAspect="1" noEditPoints="1" noChangeArrowheads="1" noChangeShapeType="1" noTextEdit="1"/>
            </p:cNvSpPr>
            <p:nvPr/>
          </p:nvSpPr>
          <p:spPr bwMode="auto">
            <a:xfrm>
              <a:off x="2874010" y="124904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30" name="Text Box 645">
              <a:extLst>
                <a:ext uri="{FF2B5EF4-FFF2-40B4-BE49-F238E27FC236}">
                  <a16:creationId xmlns:a16="http://schemas.microsoft.com/office/drawing/2014/main" id="{3B1DCA2C-4EA8-E74C-9F85-1DF904331898}"/>
                </a:ext>
              </a:extLst>
            </p:cNvPr>
            <p:cNvSpPr txBox="1">
              <a:spLocks noRot="1" noChangeAspect="1" noEditPoints="1" noChangeArrowheads="1" noChangeShapeType="1" noTextEdit="1"/>
            </p:cNvSpPr>
            <p:nvPr/>
          </p:nvSpPr>
          <p:spPr bwMode="auto">
            <a:xfrm>
              <a:off x="3445510" y="1915160"/>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31" name="Text Box 646">
              <a:extLst>
                <a:ext uri="{FF2B5EF4-FFF2-40B4-BE49-F238E27FC236}">
                  <a16:creationId xmlns:a16="http://schemas.microsoft.com/office/drawing/2014/main" id="{3D1E9992-66DC-1345-A5D9-76CCA8B8D567}"/>
                </a:ext>
              </a:extLst>
            </p:cNvPr>
            <p:cNvSpPr txBox="1">
              <a:spLocks noRot="1" noChangeAspect="1" noEditPoints="1" noChangeArrowheads="1" noChangeShapeType="1" noTextEdit="1"/>
            </p:cNvSpPr>
            <p:nvPr/>
          </p:nvSpPr>
          <p:spPr bwMode="auto">
            <a:xfrm>
              <a:off x="3178810" y="150558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32" name="Text Box 647">
              <a:extLst>
                <a:ext uri="{FF2B5EF4-FFF2-40B4-BE49-F238E27FC236}">
                  <a16:creationId xmlns:a16="http://schemas.microsoft.com/office/drawing/2014/main" id="{ABE6E86F-C7D9-2040-B3C5-96AE56136B99}"/>
                </a:ext>
              </a:extLst>
            </p:cNvPr>
            <p:cNvSpPr txBox="1">
              <a:spLocks noRot="1" noChangeAspect="1" noEditPoints="1" noChangeArrowheads="1" noChangeShapeType="1" noTextEdit="1"/>
            </p:cNvSpPr>
            <p:nvPr/>
          </p:nvSpPr>
          <p:spPr bwMode="auto">
            <a:xfrm>
              <a:off x="2854960" y="1819910"/>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33" name="Text Box 648">
              <a:extLst>
                <a:ext uri="{FF2B5EF4-FFF2-40B4-BE49-F238E27FC236}">
                  <a16:creationId xmlns:a16="http://schemas.microsoft.com/office/drawing/2014/main" id="{6C232A5C-477D-9141-8CB3-67E69C0BCE3D}"/>
                </a:ext>
              </a:extLst>
            </p:cNvPr>
            <p:cNvSpPr txBox="1">
              <a:spLocks noRot="1" noChangeAspect="1" noEditPoints="1" noChangeArrowheads="1" noChangeShapeType="1" noTextEdit="1"/>
            </p:cNvSpPr>
            <p:nvPr/>
          </p:nvSpPr>
          <p:spPr bwMode="auto">
            <a:xfrm>
              <a:off x="3178810" y="133413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34" name="Text Box 649">
              <a:extLst>
                <a:ext uri="{FF2B5EF4-FFF2-40B4-BE49-F238E27FC236}">
                  <a16:creationId xmlns:a16="http://schemas.microsoft.com/office/drawing/2014/main" id="{70A1456E-F6B0-1743-BF5D-5040B35A64BF}"/>
                </a:ext>
              </a:extLst>
            </p:cNvPr>
            <p:cNvSpPr txBox="1">
              <a:spLocks noRot="1" noChangeAspect="1" noEditPoints="1" noChangeArrowheads="1" noChangeShapeType="1" noTextEdit="1"/>
            </p:cNvSpPr>
            <p:nvPr/>
          </p:nvSpPr>
          <p:spPr bwMode="auto">
            <a:xfrm>
              <a:off x="2902585" y="1496060"/>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35" name="Text Box 650">
              <a:extLst>
                <a:ext uri="{FF2B5EF4-FFF2-40B4-BE49-F238E27FC236}">
                  <a16:creationId xmlns:a16="http://schemas.microsoft.com/office/drawing/2014/main" id="{B5E71693-D160-A84E-87D7-BF5077675F24}"/>
                </a:ext>
              </a:extLst>
            </p:cNvPr>
            <p:cNvSpPr txBox="1">
              <a:spLocks noRot="1" noChangeAspect="1" noEditPoints="1" noChangeArrowheads="1" noChangeShapeType="1" noTextEdit="1"/>
            </p:cNvSpPr>
            <p:nvPr/>
          </p:nvSpPr>
          <p:spPr bwMode="auto">
            <a:xfrm>
              <a:off x="3045460" y="201993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36" name="Text Box 651">
              <a:extLst>
                <a:ext uri="{FF2B5EF4-FFF2-40B4-BE49-F238E27FC236}">
                  <a16:creationId xmlns:a16="http://schemas.microsoft.com/office/drawing/2014/main" id="{09E9134F-3B32-9F42-BB82-DFB43EEB4F33}"/>
                </a:ext>
              </a:extLst>
            </p:cNvPr>
            <p:cNvSpPr txBox="1">
              <a:spLocks noRot="1" noChangeAspect="1" noEditPoints="1" noChangeArrowheads="1" noChangeShapeType="1" noTextEdit="1"/>
            </p:cNvSpPr>
            <p:nvPr/>
          </p:nvSpPr>
          <p:spPr bwMode="auto">
            <a:xfrm>
              <a:off x="3474085" y="125793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37" name="Text Box 652">
              <a:extLst>
                <a:ext uri="{FF2B5EF4-FFF2-40B4-BE49-F238E27FC236}">
                  <a16:creationId xmlns:a16="http://schemas.microsoft.com/office/drawing/2014/main" id="{334B9785-C654-4344-8C62-8DF7D0552CA9}"/>
                </a:ext>
              </a:extLst>
            </p:cNvPr>
            <p:cNvSpPr txBox="1">
              <a:spLocks noRot="1" noChangeAspect="1" noEditPoints="1" noChangeArrowheads="1" noChangeShapeType="1" noTextEdit="1"/>
            </p:cNvSpPr>
            <p:nvPr/>
          </p:nvSpPr>
          <p:spPr bwMode="auto">
            <a:xfrm>
              <a:off x="3321685" y="165798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38" name="Text Box 653">
              <a:extLst>
                <a:ext uri="{FF2B5EF4-FFF2-40B4-BE49-F238E27FC236}">
                  <a16:creationId xmlns:a16="http://schemas.microsoft.com/office/drawing/2014/main" id="{05E93D4A-7226-3343-A1BF-762C739EAF75}"/>
                </a:ext>
              </a:extLst>
            </p:cNvPr>
            <p:cNvSpPr txBox="1">
              <a:spLocks noRot="1" noChangeAspect="1" noEditPoints="1" noChangeArrowheads="1" noChangeShapeType="1" noTextEdit="1"/>
            </p:cNvSpPr>
            <p:nvPr/>
          </p:nvSpPr>
          <p:spPr bwMode="auto">
            <a:xfrm>
              <a:off x="3169285" y="120078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39" name="Text Box 654">
              <a:extLst>
                <a:ext uri="{FF2B5EF4-FFF2-40B4-BE49-F238E27FC236}">
                  <a16:creationId xmlns:a16="http://schemas.microsoft.com/office/drawing/2014/main" id="{6BF0408D-E0F4-6E49-907E-A5B13E7F21F0}"/>
                </a:ext>
              </a:extLst>
            </p:cNvPr>
            <p:cNvSpPr txBox="1">
              <a:spLocks noRot="1" noChangeAspect="1" noEditPoints="1" noChangeArrowheads="1" noChangeShapeType="1" noTextEdit="1"/>
            </p:cNvSpPr>
            <p:nvPr/>
          </p:nvSpPr>
          <p:spPr bwMode="auto">
            <a:xfrm>
              <a:off x="3045460" y="1743710"/>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40" name="Text Box 655">
              <a:extLst>
                <a:ext uri="{FF2B5EF4-FFF2-40B4-BE49-F238E27FC236}">
                  <a16:creationId xmlns:a16="http://schemas.microsoft.com/office/drawing/2014/main" id="{BD718980-038F-3743-BA2B-B91DA0BF7082}"/>
                </a:ext>
              </a:extLst>
            </p:cNvPr>
            <p:cNvSpPr txBox="1">
              <a:spLocks noRot="1" noChangeAspect="1" noEditPoints="1" noChangeArrowheads="1" noChangeShapeType="1" noTextEdit="1"/>
            </p:cNvSpPr>
            <p:nvPr/>
          </p:nvSpPr>
          <p:spPr bwMode="auto">
            <a:xfrm>
              <a:off x="3226435" y="194373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41" name="Text Box 656">
              <a:extLst>
                <a:ext uri="{FF2B5EF4-FFF2-40B4-BE49-F238E27FC236}">
                  <a16:creationId xmlns:a16="http://schemas.microsoft.com/office/drawing/2014/main" id="{58CB15E5-62A7-0240-AE28-E52147CFE35C}"/>
                </a:ext>
              </a:extLst>
            </p:cNvPr>
            <p:cNvSpPr txBox="1">
              <a:spLocks noRot="1" noChangeAspect="1" noEditPoints="1" noChangeArrowheads="1" noChangeShapeType="1" noTextEdit="1"/>
            </p:cNvSpPr>
            <p:nvPr/>
          </p:nvSpPr>
          <p:spPr bwMode="auto">
            <a:xfrm>
              <a:off x="2854960" y="1724660"/>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42" name="Text Box 657">
              <a:extLst>
                <a:ext uri="{FF2B5EF4-FFF2-40B4-BE49-F238E27FC236}">
                  <a16:creationId xmlns:a16="http://schemas.microsoft.com/office/drawing/2014/main" id="{AF54B2E1-E258-2140-8157-8A76FA4998E1}"/>
                </a:ext>
              </a:extLst>
            </p:cNvPr>
            <p:cNvSpPr txBox="1">
              <a:spLocks noRot="1" noChangeAspect="1" noEditPoints="1" noChangeArrowheads="1" noChangeShapeType="1" noTextEdit="1"/>
            </p:cNvSpPr>
            <p:nvPr/>
          </p:nvSpPr>
          <p:spPr bwMode="auto">
            <a:xfrm>
              <a:off x="3397885" y="1520190"/>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43" name="Text Box 658">
              <a:extLst>
                <a:ext uri="{FF2B5EF4-FFF2-40B4-BE49-F238E27FC236}">
                  <a16:creationId xmlns:a16="http://schemas.microsoft.com/office/drawing/2014/main" id="{33038E41-D855-C444-B75C-B7584C2A1F5F}"/>
                </a:ext>
              </a:extLst>
            </p:cNvPr>
            <p:cNvSpPr txBox="1">
              <a:spLocks noRot="1" noChangeAspect="1" noEditPoints="1" noChangeArrowheads="1" noChangeShapeType="1" noTextEdit="1"/>
            </p:cNvSpPr>
            <p:nvPr/>
          </p:nvSpPr>
          <p:spPr bwMode="auto">
            <a:xfrm>
              <a:off x="3016885" y="112966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44" name="Text Box 659">
              <a:extLst>
                <a:ext uri="{FF2B5EF4-FFF2-40B4-BE49-F238E27FC236}">
                  <a16:creationId xmlns:a16="http://schemas.microsoft.com/office/drawing/2014/main" id="{73C1BECD-F004-6F48-AF31-289DC96545CD}"/>
                </a:ext>
              </a:extLst>
            </p:cNvPr>
            <p:cNvSpPr txBox="1">
              <a:spLocks noRot="1" noChangeAspect="1" noEditPoints="1" noChangeArrowheads="1" noChangeShapeType="1" noTextEdit="1"/>
            </p:cNvSpPr>
            <p:nvPr/>
          </p:nvSpPr>
          <p:spPr bwMode="auto">
            <a:xfrm>
              <a:off x="3350260" y="2015490"/>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45" name="Text Box 660">
              <a:extLst>
                <a:ext uri="{FF2B5EF4-FFF2-40B4-BE49-F238E27FC236}">
                  <a16:creationId xmlns:a16="http://schemas.microsoft.com/office/drawing/2014/main" id="{413EF44B-CD03-0842-835E-F10000F8EA58}"/>
                </a:ext>
              </a:extLst>
            </p:cNvPr>
            <p:cNvSpPr txBox="1">
              <a:spLocks noRot="1" noChangeAspect="1" noEditPoints="1" noChangeArrowheads="1" noChangeShapeType="1" noTextEdit="1"/>
            </p:cNvSpPr>
            <p:nvPr/>
          </p:nvSpPr>
          <p:spPr bwMode="auto">
            <a:xfrm>
              <a:off x="2854960" y="1958340"/>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46" name="Text Box 661">
              <a:extLst>
                <a:ext uri="{FF2B5EF4-FFF2-40B4-BE49-F238E27FC236}">
                  <a16:creationId xmlns:a16="http://schemas.microsoft.com/office/drawing/2014/main" id="{30D7D7D3-2046-E84E-910E-CEFDFF65F5C6}"/>
                </a:ext>
              </a:extLst>
            </p:cNvPr>
            <p:cNvSpPr txBox="1">
              <a:spLocks noRot="1" noChangeAspect="1" noEditPoints="1" noChangeArrowheads="1" noChangeShapeType="1" noTextEdit="1"/>
            </p:cNvSpPr>
            <p:nvPr/>
          </p:nvSpPr>
          <p:spPr bwMode="auto">
            <a:xfrm>
              <a:off x="3140710" y="164401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cxnSp>
          <p:nvCxnSpPr>
            <p:cNvPr id="47" name="Line 662">
              <a:extLst>
                <a:ext uri="{FF2B5EF4-FFF2-40B4-BE49-F238E27FC236}">
                  <a16:creationId xmlns:a16="http://schemas.microsoft.com/office/drawing/2014/main" id="{3FA9BF5E-D8C6-BB4C-8F82-9465B561A51C}"/>
                </a:ext>
              </a:extLst>
            </p:cNvPr>
            <p:cNvCxnSpPr>
              <a:cxnSpLocks noRot="1" noChangeAspect="1" noEditPoints="1" noChangeArrowheads="1" noChangeShapeType="1"/>
            </p:cNvCxnSpPr>
            <p:nvPr/>
          </p:nvCxnSpPr>
          <p:spPr bwMode="auto">
            <a:xfrm flipH="1">
              <a:off x="35560" y="1743075"/>
              <a:ext cx="8890" cy="1190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8" name="Line 663">
              <a:extLst>
                <a:ext uri="{FF2B5EF4-FFF2-40B4-BE49-F238E27FC236}">
                  <a16:creationId xmlns:a16="http://schemas.microsoft.com/office/drawing/2014/main" id="{689AE9B5-01C0-FA47-9431-9983ACCB59EE}"/>
                </a:ext>
              </a:extLst>
            </p:cNvPr>
            <p:cNvCxnSpPr>
              <a:cxnSpLocks noRot="1" noChangeAspect="1" noEditPoints="1" noChangeArrowheads="1" noChangeShapeType="1"/>
            </p:cNvCxnSpPr>
            <p:nvPr/>
          </p:nvCxnSpPr>
          <p:spPr bwMode="auto">
            <a:xfrm>
              <a:off x="44450" y="2943225"/>
              <a:ext cx="2247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9" name="Line 664">
              <a:extLst>
                <a:ext uri="{FF2B5EF4-FFF2-40B4-BE49-F238E27FC236}">
                  <a16:creationId xmlns:a16="http://schemas.microsoft.com/office/drawing/2014/main" id="{897008DA-098B-E043-B54A-D2848C2BE4A8}"/>
                </a:ext>
              </a:extLst>
            </p:cNvPr>
            <p:cNvCxnSpPr>
              <a:cxnSpLocks noRot="1" noChangeAspect="1" noEditPoints="1" noChangeArrowheads="1" noChangeShapeType="1"/>
            </p:cNvCxnSpPr>
            <p:nvPr/>
          </p:nvCxnSpPr>
          <p:spPr bwMode="auto">
            <a:xfrm>
              <a:off x="2301240" y="2581275"/>
              <a:ext cx="635" cy="647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0" name="Line 665">
              <a:extLst>
                <a:ext uri="{FF2B5EF4-FFF2-40B4-BE49-F238E27FC236}">
                  <a16:creationId xmlns:a16="http://schemas.microsoft.com/office/drawing/2014/main" id="{DFA4297C-C54B-8840-A54A-4AC8BD8D08ED}"/>
                </a:ext>
              </a:extLst>
            </p:cNvPr>
            <p:cNvCxnSpPr>
              <a:cxnSpLocks noRot="1" noChangeAspect="1" noEditPoints="1" noChangeArrowheads="1" noChangeShapeType="1"/>
            </p:cNvCxnSpPr>
            <p:nvPr/>
          </p:nvCxnSpPr>
          <p:spPr bwMode="auto">
            <a:xfrm>
              <a:off x="2367915" y="2714625"/>
              <a:ext cx="0" cy="4095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1" name="Line 666">
              <a:extLst>
                <a:ext uri="{FF2B5EF4-FFF2-40B4-BE49-F238E27FC236}">
                  <a16:creationId xmlns:a16="http://schemas.microsoft.com/office/drawing/2014/main" id="{B6A7BCFE-DAC5-994E-917C-DF1E9B3B1B90}"/>
                </a:ext>
              </a:extLst>
            </p:cNvPr>
            <p:cNvCxnSpPr>
              <a:cxnSpLocks noRot="1" noChangeAspect="1" noEditPoints="1" noChangeArrowheads="1" noChangeShapeType="1"/>
            </p:cNvCxnSpPr>
            <p:nvPr/>
          </p:nvCxnSpPr>
          <p:spPr bwMode="auto">
            <a:xfrm flipV="1">
              <a:off x="2129790" y="2647950"/>
              <a:ext cx="485775" cy="4953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 name="Line 667">
              <a:extLst>
                <a:ext uri="{FF2B5EF4-FFF2-40B4-BE49-F238E27FC236}">
                  <a16:creationId xmlns:a16="http://schemas.microsoft.com/office/drawing/2014/main" id="{B6B87C39-7E96-B542-AEE9-664BE0D0A133}"/>
                </a:ext>
              </a:extLst>
            </p:cNvPr>
            <p:cNvCxnSpPr>
              <a:cxnSpLocks noRot="1" noChangeAspect="1" noEditPoints="1" noChangeArrowheads="1" noChangeShapeType="1"/>
            </p:cNvCxnSpPr>
            <p:nvPr/>
          </p:nvCxnSpPr>
          <p:spPr bwMode="auto">
            <a:xfrm>
              <a:off x="2367915" y="2933700"/>
              <a:ext cx="2466975"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3" name="Line 668">
              <a:extLst>
                <a:ext uri="{FF2B5EF4-FFF2-40B4-BE49-F238E27FC236}">
                  <a16:creationId xmlns:a16="http://schemas.microsoft.com/office/drawing/2014/main" id="{D8C1FE1F-DCCA-A04E-9519-7D1167269E64}"/>
                </a:ext>
              </a:extLst>
            </p:cNvPr>
            <p:cNvCxnSpPr>
              <a:cxnSpLocks noRot="1" noChangeAspect="1" noEditPoints="1" noChangeArrowheads="1" noChangeShapeType="1"/>
            </p:cNvCxnSpPr>
            <p:nvPr/>
          </p:nvCxnSpPr>
          <p:spPr bwMode="auto">
            <a:xfrm>
              <a:off x="4844415" y="1752600"/>
              <a:ext cx="635" cy="11811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4" name="Line 670">
              <a:extLst>
                <a:ext uri="{FF2B5EF4-FFF2-40B4-BE49-F238E27FC236}">
                  <a16:creationId xmlns:a16="http://schemas.microsoft.com/office/drawing/2014/main" id="{F8CA750A-FD12-654D-A43B-BFF8C2659167}"/>
                </a:ext>
              </a:extLst>
            </p:cNvPr>
            <p:cNvCxnSpPr>
              <a:cxnSpLocks noRot="1" noChangeAspect="1" noEditPoints="1" noChangeArrowheads="1" noChangeShapeType="1"/>
            </p:cNvCxnSpPr>
            <p:nvPr/>
          </p:nvCxnSpPr>
          <p:spPr bwMode="auto">
            <a:xfrm flipV="1">
              <a:off x="34290" y="2362200"/>
              <a:ext cx="9525" cy="1619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5" name="Text Box 671">
              <a:extLst>
                <a:ext uri="{FF2B5EF4-FFF2-40B4-BE49-F238E27FC236}">
                  <a16:creationId xmlns:a16="http://schemas.microsoft.com/office/drawing/2014/main" id="{48D34743-D0B8-ED4D-AEE5-1D6AB00EB50F}"/>
                </a:ext>
              </a:extLst>
            </p:cNvPr>
            <p:cNvSpPr txBox="1">
              <a:spLocks noRot="1" noChangeAspect="1" noEditPoints="1" noChangeArrowheads="1" noChangeShapeType="1" noTextEdit="1"/>
            </p:cNvSpPr>
            <p:nvPr/>
          </p:nvSpPr>
          <p:spPr bwMode="auto">
            <a:xfrm>
              <a:off x="15240" y="2257425"/>
              <a:ext cx="914400" cy="304800"/>
            </a:xfrm>
            <a:prstGeom prst="rect">
              <a:avLst/>
            </a:prstGeom>
            <a:noFill/>
            <a:ln>
              <a:noFill/>
            </a:ln>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600">
                  <a:effectLst/>
                  <a:latin typeface="Times New Roman" panose="02020603050405020304" pitchFamily="18" charset="0"/>
                  <a:ea typeface="Times New Roman" panose="02020603050405020304" pitchFamily="18" charset="0"/>
                </a:rPr>
                <a:t>I</a:t>
              </a:r>
              <a:r>
                <a:rPr lang="en-IE" sz="1600" baseline="-25000">
                  <a:effectLst/>
                  <a:latin typeface="Times New Roman" panose="02020603050405020304" pitchFamily="18" charset="0"/>
                  <a:ea typeface="Times New Roman" panose="02020603050405020304" pitchFamily="18" charset="0"/>
                </a:rPr>
                <a:t>diode</a:t>
              </a:r>
              <a:endParaRPr lang="en-GB" sz="1200">
                <a:effectLst/>
                <a:latin typeface="Times New Roman" panose="02020603050405020304" pitchFamily="18" charset="0"/>
                <a:ea typeface="Times New Roman" panose="02020603050405020304" pitchFamily="18" charset="0"/>
              </a:endParaRPr>
            </a:p>
          </p:txBody>
        </p:sp>
        <p:sp>
          <p:nvSpPr>
            <p:cNvPr id="56" name="Text Box 672">
              <a:extLst>
                <a:ext uri="{FF2B5EF4-FFF2-40B4-BE49-F238E27FC236}">
                  <a16:creationId xmlns:a16="http://schemas.microsoft.com/office/drawing/2014/main" id="{0F7020D0-E6E4-1B4F-B4E9-BB7B880C9A55}"/>
                </a:ext>
              </a:extLst>
            </p:cNvPr>
            <p:cNvSpPr txBox="1">
              <a:spLocks noRot="1" noChangeAspect="1" noEditPoints="1" noChangeArrowheads="1" noChangeShapeType="1" noTextEdit="1"/>
            </p:cNvSpPr>
            <p:nvPr/>
          </p:nvSpPr>
          <p:spPr bwMode="auto">
            <a:xfrm>
              <a:off x="2171700" y="114300"/>
              <a:ext cx="723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600">
                  <a:effectLst/>
                  <a:latin typeface="Times New Roman" panose="02020603050405020304" pitchFamily="18" charset="0"/>
                  <a:ea typeface="Times New Roman" panose="02020603050405020304" pitchFamily="18" charset="0"/>
                </a:rPr>
                <a:t>V</a:t>
              </a:r>
              <a:r>
                <a:rPr lang="en-IE" sz="1600" baseline="-25000">
                  <a:effectLst/>
                  <a:latin typeface="Times New Roman" panose="02020603050405020304" pitchFamily="18" charset="0"/>
                  <a:ea typeface="Times New Roman" panose="02020603050405020304" pitchFamily="18" charset="0"/>
                </a:rPr>
                <a:t>diode</a:t>
              </a:r>
              <a:endParaRPr lang="en-GB" sz="1200">
                <a:effectLst/>
                <a:latin typeface="Times New Roman" panose="02020603050405020304" pitchFamily="18" charset="0"/>
                <a:ea typeface="Times New Roman" panose="02020603050405020304" pitchFamily="18" charset="0"/>
              </a:endParaRPr>
            </a:p>
          </p:txBody>
        </p:sp>
        <p:sp>
          <p:nvSpPr>
            <p:cNvPr id="57" name="Text Box 675">
              <a:extLst>
                <a:ext uri="{FF2B5EF4-FFF2-40B4-BE49-F238E27FC236}">
                  <a16:creationId xmlns:a16="http://schemas.microsoft.com/office/drawing/2014/main" id="{CF3CB266-9E1C-F043-93E6-6586D9C0CB64}"/>
                </a:ext>
              </a:extLst>
            </p:cNvPr>
            <p:cNvSpPr txBox="1">
              <a:spLocks noRot="1" noChangeAspect="1" noEditPoints="1" noChangeArrowheads="1" noChangeShapeType="1" noTextEdit="1"/>
            </p:cNvSpPr>
            <p:nvPr/>
          </p:nvSpPr>
          <p:spPr bwMode="auto">
            <a:xfrm>
              <a:off x="2416810" y="2915285"/>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58" name="Text Box 676">
              <a:extLst>
                <a:ext uri="{FF2B5EF4-FFF2-40B4-BE49-F238E27FC236}">
                  <a16:creationId xmlns:a16="http://schemas.microsoft.com/office/drawing/2014/main" id="{73BD4549-8833-EA44-AFD7-93CED692329C}"/>
                </a:ext>
              </a:extLst>
            </p:cNvPr>
            <p:cNvSpPr txBox="1">
              <a:spLocks noRot="1" noChangeAspect="1" noEditPoints="1" noChangeArrowheads="1" noChangeShapeType="1" noTextEdit="1"/>
            </p:cNvSpPr>
            <p:nvPr/>
          </p:nvSpPr>
          <p:spPr bwMode="auto">
            <a:xfrm>
              <a:off x="1816735" y="2943860"/>
              <a:ext cx="266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endParaRPr>
            </a:p>
          </p:txBody>
        </p:sp>
        <p:sp>
          <p:nvSpPr>
            <p:cNvPr id="59" name="Arc 678">
              <a:extLst>
                <a:ext uri="{FF2B5EF4-FFF2-40B4-BE49-F238E27FC236}">
                  <a16:creationId xmlns:a16="http://schemas.microsoft.com/office/drawing/2014/main" id="{2225CD86-9083-BC43-AD1F-3CB6FA4495C9}"/>
                </a:ext>
              </a:extLst>
            </p:cNvPr>
            <p:cNvSpPr>
              <a:spLocks noRot="1" noChangeAspect="1" noEditPoints="1" noChangeArrowheads="1" noChangeShapeType="1" noTextEdit="1"/>
            </p:cNvSpPr>
            <p:nvPr/>
          </p:nvSpPr>
          <p:spPr bwMode="auto">
            <a:xfrm rot="10800000" flipV="1">
              <a:off x="685800" y="342900"/>
              <a:ext cx="1143000" cy="10287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60" name="Line 680">
              <a:extLst>
                <a:ext uri="{FF2B5EF4-FFF2-40B4-BE49-F238E27FC236}">
                  <a16:creationId xmlns:a16="http://schemas.microsoft.com/office/drawing/2014/main" id="{8DC9F739-F1D8-DB4F-B923-F3AFFD308A25}"/>
                </a:ext>
              </a:extLst>
            </p:cNvPr>
            <p:cNvCxnSpPr>
              <a:cxnSpLocks noRot="1" noChangeAspect="1" noEditPoints="1" noChangeArrowheads="1" noChangeShapeType="1"/>
            </p:cNvCxnSpPr>
            <p:nvPr/>
          </p:nvCxnSpPr>
          <p:spPr bwMode="auto">
            <a:xfrm>
              <a:off x="685800" y="1371600"/>
              <a:ext cx="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1" name="Line 681">
              <a:extLst>
                <a:ext uri="{FF2B5EF4-FFF2-40B4-BE49-F238E27FC236}">
                  <a16:creationId xmlns:a16="http://schemas.microsoft.com/office/drawing/2014/main" id="{66144573-6B1F-464F-ACE3-27817975EBCC}"/>
                </a:ext>
              </a:extLst>
            </p:cNvPr>
            <p:cNvCxnSpPr>
              <a:cxnSpLocks noRot="1" noChangeAspect="1" noEditPoints="1" noChangeArrowheads="1" noChangeShapeType="1"/>
            </p:cNvCxnSpPr>
            <p:nvPr/>
          </p:nvCxnSpPr>
          <p:spPr bwMode="auto">
            <a:xfrm>
              <a:off x="685800" y="1371600"/>
              <a:ext cx="0" cy="1143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2" name="Arc 682">
              <a:extLst>
                <a:ext uri="{FF2B5EF4-FFF2-40B4-BE49-F238E27FC236}">
                  <a16:creationId xmlns:a16="http://schemas.microsoft.com/office/drawing/2014/main" id="{4F860160-325F-5D47-AD71-1A7ED6CE22D0}"/>
                </a:ext>
              </a:extLst>
            </p:cNvPr>
            <p:cNvSpPr>
              <a:spLocks noRot="1" noChangeAspect="1" noEditPoints="1" noChangeArrowheads="1" noChangeShapeType="1" noTextEdit="1"/>
            </p:cNvSpPr>
            <p:nvPr/>
          </p:nvSpPr>
          <p:spPr bwMode="auto">
            <a:xfrm>
              <a:off x="2971800" y="342900"/>
              <a:ext cx="1257300" cy="10287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63" name="Line 683">
              <a:extLst>
                <a:ext uri="{FF2B5EF4-FFF2-40B4-BE49-F238E27FC236}">
                  <a16:creationId xmlns:a16="http://schemas.microsoft.com/office/drawing/2014/main" id="{644013D4-8E5E-B644-9B27-C9BB546CC9D8}"/>
                </a:ext>
              </a:extLst>
            </p:cNvPr>
            <p:cNvCxnSpPr>
              <a:cxnSpLocks noRot="1" noChangeAspect="1" noEditPoints="1" noChangeArrowheads="1" noChangeShapeType="1"/>
            </p:cNvCxnSpPr>
            <p:nvPr/>
          </p:nvCxnSpPr>
          <p:spPr bwMode="auto">
            <a:xfrm>
              <a:off x="4229100" y="1371600"/>
              <a:ext cx="0" cy="1143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95268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 Diodes:</a:t>
            </a:r>
          </a:p>
          <a:p>
            <a:pPr marL="45720" indent="0">
              <a:buNone/>
            </a:pPr>
            <a:endParaRPr lang="en-US" b="1" i="1" dirty="0">
              <a:latin typeface="Arial" charset="0"/>
              <a:ea typeface="Arial" charset="0"/>
              <a:cs typeface="Arial" charset="0"/>
            </a:endParaRPr>
          </a:p>
          <a:p>
            <a:pPr marL="45720" indent="0">
              <a:buNone/>
            </a:pPr>
            <a:r>
              <a:rPr lang="en-IE" dirty="0">
                <a:solidFill>
                  <a:schemeClr val="tx1"/>
                </a:solidFill>
              </a:rPr>
              <a:t>Forward Bias:</a:t>
            </a: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r>
              <a:rPr lang="en-IE" dirty="0"/>
              <a:t>From V ~=0.7V (for a typical Si diode), we see an ‘exponential’ rise in the current.</a:t>
            </a:r>
            <a:r>
              <a:rPr lang="en-GB" dirty="0"/>
              <a:t> </a:t>
            </a: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89149"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grpSp>
        <p:nvGrpSpPr>
          <p:cNvPr id="5" name="Canvas 288">
            <a:extLst>
              <a:ext uri="{FF2B5EF4-FFF2-40B4-BE49-F238E27FC236}">
                <a16:creationId xmlns:a16="http://schemas.microsoft.com/office/drawing/2014/main" id="{3F888883-0492-7F4C-9CE6-CC819046AEF9}"/>
              </a:ext>
            </a:extLst>
          </p:cNvPr>
          <p:cNvGrpSpPr/>
          <p:nvPr/>
        </p:nvGrpSpPr>
        <p:grpSpPr>
          <a:xfrm>
            <a:off x="1828800" y="1783080"/>
            <a:ext cx="5486400" cy="3291840"/>
            <a:chOff x="0" y="0"/>
            <a:chExt cx="5486400" cy="3291840"/>
          </a:xfrm>
        </p:grpSpPr>
        <p:sp>
          <p:nvSpPr>
            <p:cNvPr id="6" name="Rectangle 5">
              <a:extLst>
                <a:ext uri="{FF2B5EF4-FFF2-40B4-BE49-F238E27FC236}">
                  <a16:creationId xmlns:a16="http://schemas.microsoft.com/office/drawing/2014/main" id="{72895799-6630-2E43-A5CB-9E2F864B4F19}"/>
                </a:ext>
              </a:extLst>
            </p:cNvPr>
            <p:cNvSpPr/>
            <p:nvPr/>
          </p:nvSpPr>
          <p:spPr>
            <a:xfrm>
              <a:off x="0" y="0"/>
              <a:ext cx="5486400" cy="3291840"/>
            </a:xfrm>
            <a:prstGeom prst="rect">
              <a:avLst/>
            </a:prstGeom>
            <a:noFill/>
            <a:ln>
              <a:noFill/>
            </a:ln>
          </p:spPr>
        </p:sp>
        <p:cxnSp>
          <p:nvCxnSpPr>
            <p:cNvPr id="7" name="Line 289">
              <a:extLst>
                <a:ext uri="{FF2B5EF4-FFF2-40B4-BE49-F238E27FC236}">
                  <a16:creationId xmlns:a16="http://schemas.microsoft.com/office/drawing/2014/main" id="{73436175-9659-B449-B7FC-DCA8B0BADA5C}"/>
                </a:ext>
              </a:extLst>
            </p:cNvPr>
            <p:cNvCxnSpPr>
              <a:cxnSpLocks noRot="1" noChangeAspect="1" noEditPoints="1" noChangeArrowheads="1" noChangeShapeType="1"/>
            </p:cNvCxnSpPr>
            <p:nvPr/>
          </p:nvCxnSpPr>
          <p:spPr bwMode="auto">
            <a:xfrm flipV="1">
              <a:off x="867410" y="353060"/>
              <a:ext cx="0" cy="25044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 name="Line 290">
              <a:extLst>
                <a:ext uri="{FF2B5EF4-FFF2-40B4-BE49-F238E27FC236}">
                  <a16:creationId xmlns:a16="http://schemas.microsoft.com/office/drawing/2014/main" id="{06AA5BCE-4739-A347-B85C-8A38C08CAC77}"/>
                </a:ext>
              </a:extLst>
            </p:cNvPr>
            <p:cNvCxnSpPr>
              <a:cxnSpLocks noRot="1" noChangeAspect="1" noEditPoints="1" noChangeArrowheads="1" noChangeShapeType="1"/>
            </p:cNvCxnSpPr>
            <p:nvPr/>
          </p:nvCxnSpPr>
          <p:spPr bwMode="auto">
            <a:xfrm>
              <a:off x="876300" y="2838450"/>
              <a:ext cx="33337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 name="Arc 291">
              <a:extLst>
                <a:ext uri="{FF2B5EF4-FFF2-40B4-BE49-F238E27FC236}">
                  <a16:creationId xmlns:a16="http://schemas.microsoft.com/office/drawing/2014/main" id="{3CBFFCAE-F9C6-6746-A9CC-DC307F6243BB}"/>
                </a:ext>
              </a:extLst>
            </p:cNvPr>
            <p:cNvSpPr>
              <a:spLocks noRot="1" noChangeAspect="1" noEditPoints="1" noChangeArrowheads="1" noChangeShapeType="1" noTextEdit="1"/>
            </p:cNvSpPr>
            <p:nvPr/>
          </p:nvSpPr>
          <p:spPr bwMode="auto">
            <a:xfrm flipV="1">
              <a:off x="876300" y="2448560"/>
              <a:ext cx="1991995" cy="332740"/>
            </a:xfrm>
            <a:custGeom>
              <a:avLst/>
              <a:gdLst>
                <a:gd name="G0" fmla="+- 0 0 0"/>
                <a:gd name="G1" fmla="+- 21600 0 0"/>
                <a:gd name="G2" fmla="+- 21600 0 0"/>
                <a:gd name="T0" fmla="*/ 0 w 21404"/>
                <a:gd name="T1" fmla="*/ 0 h 21600"/>
                <a:gd name="T2" fmla="*/ 21404 w 21404"/>
                <a:gd name="T3" fmla="*/ 18696 h 21600"/>
                <a:gd name="T4" fmla="*/ 0 w 21404"/>
                <a:gd name="T5" fmla="*/ 21600 h 21600"/>
              </a:gdLst>
              <a:ahLst/>
              <a:cxnLst>
                <a:cxn ang="0">
                  <a:pos x="T0" y="T1"/>
                </a:cxn>
                <a:cxn ang="0">
                  <a:pos x="T2" y="T3"/>
                </a:cxn>
                <a:cxn ang="0">
                  <a:pos x="T4" y="T5"/>
                </a:cxn>
              </a:cxnLst>
              <a:rect l="0" t="0" r="r" b="b"/>
              <a:pathLst>
                <a:path w="21404" h="21600" fill="none" extrusionOk="0">
                  <a:moveTo>
                    <a:pt x="0" y="0"/>
                  </a:moveTo>
                  <a:cubicBezTo>
                    <a:pt x="10807" y="0"/>
                    <a:pt x="19950" y="7987"/>
                    <a:pt x="21403" y="18696"/>
                  </a:cubicBezTo>
                </a:path>
                <a:path w="21404" h="21600" stroke="0" extrusionOk="0">
                  <a:moveTo>
                    <a:pt x="0" y="0"/>
                  </a:moveTo>
                  <a:cubicBezTo>
                    <a:pt x="10807" y="0"/>
                    <a:pt x="19950" y="7987"/>
                    <a:pt x="21403" y="18696"/>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1" name="Arc 292">
              <a:extLst>
                <a:ext uri="{FF2B5EF4-FFF2-40B4-BE49-F238E27FC236}">
                  <a16:creationId xmlns:a16="http://schemas.microsoft.com/office/drawing/2014/main" id="{F25C0F9C-B647-464A-965C-49E01A3D2BB0}"/>
                </a:ext>
              </a:extLst>
            </p:cNvPr>
            <p:cNvSpPr>
              <a:spLocks noRot="1" noChangeAspect="1" noEditPoints="1" noChangeArrowheads="1" noChangeShapeType="1" noTextEdit="1"/>
            </p:cNvSpPr>
            <p:nvPr/>
          </p:nvSpPr>
          <p:spPr bwMode="auto">
            <a:xfrm flipV="1">
              <a:off x="2876550" y="361950"/>
              <a:ext cx="342900" cy="2114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12" name="Line 293">
              <a:extLst>
                <a:ext uri="{FF2B5EF4-FFF2-40B4-BE49-F238E27FC236}">
                  <a16:creationId xmlns:a16="http://schemas.microsoft.com/office/drawing/2014/main" id="{C7C2193F-9CD6-9A47-8110-33E05BA1727F}"/>
                </a:ext>
              </a:extLst>
            </p:cNvPr>
            <p:cNvCxnSpPr>
              <a:cxnSpLocks noRot="1" noChangeAspect="1" noEditPoints="1" noChangeArrowheads="1" noChangeShapeType="1"/>
            </p:cNvCxnSpPr>
            <p:nvPr/>
          </p:nvCxnSpPr>
          <p:spPr bwMode="auto">
            <a:xfrm>
              <a:off x="866775" y="2476500"/>
              <a:ext cx="2028825"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13" name="Line 294">
              <a:extLst>
                <a:ext uri="{FF2B5EF4-FFF2-40B4-BE49-F238E27FC236}">
                  <a16:creationId xmlns:a16="http://schemas.microsoft.com/office/drawing/2014/main" id="{ADCE9B88-CE40-1B4B-BF9F-2A5FB5681E3B}"/>
                </a:ext>
              </a:extLst>
            </p:cNvPr>
            <p:cNvCxnSpPr>
              <a:cxnSpLocks noRot="1" noChangeAspect="1" noEditPoints="1" noChangeArrowheads="1" noChangeShapeType="1"/>
            </p:cNvCxnSpPr>
            <p:nvPr/>
          </p:nvCxnSpPr>
          <p:spPr bwMode="auto">
            <a:xfrm>
              <a:off x="2905125" y="2447925"/>
              <a:ext cx="0" cy="38100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cxnSp>
        <p:sp>
          <p:nvSpPr>
            <p:cNvPr id="14" name="Text Box 295">
              <a:extLst>
                <a:ext uri="{FF2B5EF4-FFF2-40B4-BE49-F238E27FC236}">
                  <a16:creationId xmlns:a16="http://schemas.microsoft.com/office/drawing/2014/main" id="{AE7C8253-2B8E-8A4C-9266-8B9887A5D20B}"/>
                </a:ext>
              </a:extLst>
            </p:cNvPr>
            <p:cNvSpPr txBox="1">
              <a:spLocks noRot="1" noChangeAspect="1" noEditPoints="1" noChangeArrowheads="1" noChangeShapeType="1" noTextEdit="1"/>
            </p:cNvSpPr>
            <p:nvPr/>
          </p:nvSpPr>
          <p:spPr bwMode="auto">
            <a:xfrm>
              <a:off x="123825" y="228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600">
                  <a:effectLst/>
                  <a:latin typeface="Times New Roman" panose="02020603050405020304" pitchFamily="18" charset="0"/>
                  <a:ea typeface="Times New Roman" panose="02020603050405020304" pitchFamily="18" charset="0"/>
                </a:rPr>
                <a:t>I</a:t>
              </a:r>
              <a:r>
                <a:rPr lang="en-IE" sz="1600" baseline="-25000">
                  <a:effectLst/>
                  <a:latin typeface="Times New Roman" panose="02020603050405020304" pitchFamily="18" charset="0"/>
                  <a:ea typeface="Times New Roman" panose="02020603050405020304" pitchFamily="18" charset="0"/>
                </a:rPr>
                <a:t>diode</a:t>
              </a:r>
              <a:endParaRPr lang="en-GB" sz="1200">
                <a:effectLst/>
                <a:latin typeface="Times New Roman" panose="02020603050405020304" pitchFamily="18" charset="0"/>
                <a:ea typeface="Times New Roman" panose="02020603050405020304" pitchFamily="18" charset="0"/>
              </a:endParaRPr>
            </a:p>
          </p:txBody>
        </p:sp>
        <p:sp>
          <p:nvSpPr>
            <p:cNvPr id="15" name="Text Box 297">
              <a:extLst>
                <a:ext uri="{FF2B5EF4-FFF2-40B4-BE49-F238E27FC236}">
                  <a16:creationId xmlns:a16="http://schemas.microsoft.com/office/drawing/2014/main" id="{382E58A3-D37F-D04A-AC22-586D0615F5B5}"/>
                </a:ext>
              </a:extLst>
            </p:cNvPr>
            <p:cNvSpPr txBox="1">
              <a:spLocks noRot="1" noChangeAspect="1" noEditPoints="1" noChangeArrowheads="1" noChangeShapeType="1" noTextEdit="1"/>
            </p:cNvSpPr>
            <p:nvPr/>
          </p:nvSpPr>
          <p:spPr bwMode="auto">
            <a:xfrm>
              <a:off x="1600200" y="2876550"/>
              <a:ext cx="19431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600">
                  <a:effectLst/>
                  <a:latin typeface="Times New Roman" panose="02020603050405020304" pitchFamily="18" charset="0"/>
                  <a:ea typeface="Times New Roman" panose="02020603050405020304" pitchFamily="18" charset="0"/>
                </a:rPr>
                <a:t>             ~ 0.7V (Si)</a:t>
              </a:r>
              <a:endParaRPr lang="en-GB" sz="1200">
                <a:effectLst/>
                <a:latin typeface="Times New Roman" panose="02020603050405020304" pitchFamily="18" charset="0"/>
                <a:ea typeface="Times New Roman" panose="02020603050405020304" pitchFamily="18" charset="0"/>
              </a:endParaRPr>
            </a:p>
          </p:txBody>
        </p:sp>
        <p:sp>
          <p:nvSpPr>
            <p:cNvPr id="16" name="Text Box 298">
              <a:extLst>
                <a:ext uri="{FF2B5EF4-FFF2-40B4-BE49-F238E27FC236}">
                  <a16:creationId xmlns:a16="http://schemas.microsoft.com/office/drawing/2014/main" id="{C4E58BD0-7E9A-6C47-95E6-B8335C462529}"/>
                </a:ext>
              </a:extLst>
            </p:cNvPr>
            <p:cNvSpPr txBox="1">
              <a:spLocks noRot="1" noChangeAspect="1" noEditPoints="1" noChangeArrowheads="1" noChangeShapeType="1" noTextEdit="1"/>
            </p:cNvSpPr>
            <p:nvPr/>
          </p:nvSpPr>
          <p:spPr bwMode="auto">
            <a:xfrm>
              <a:off x="3838575" y="2876550"/>
              <a:ext cx="762000" cy="415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600">
                  <a:effectLst/>
                  <a:latin typeface="Times New Roman" panose="02020603050405020304" pitchFamily="18" charset="0"/>
                  <a:ea typeface="Times New Roman" panose="02020603050405020304" pitchFamily="18" charset="0"/>
                </a:rPr>
                <a:t>V</a:t>
              </a:r>
              <a:r>
                <a:rPr lang="en-IE" sz="1600" baseline="-25000">
                  <a:effectLst/>
                  <a:latin typeface="Times New Roman" panose="02020603050405020304" pitchFamily="18" charset="0"/>
                  <a:ea typeface="Times New Roman" panose="02020603050405020304" pitchFamily="18" charset="0"/>
                </a:rPr>
                <a:t>diode</a:t>
              </a:r>
              <a:endParaRPr lang="en-GB" sz="1200">
                <a:effectLst/>
                <a:latin typeface="Times New Roman" panose="02020603050405020304" pitchFamily="18" charset="0"/>
                <a:ea typeface="Times New Roman" panose="02020603050405020304" pitchFamily="18" charset="0"/>
              </a:endParaRPr>
            </a:p>
          </p:txBody>
        </p:sp>
        <p:sp>
          <p:nvSpPr>
            <p:cNvPr id="17" name="Text Box 296">
              <a:extLst>
                <a:ext uri="{FF2B5EF4-FFF2-40B4-BE49-F238E27FC236}">
                  <a16:creationId xmlns:a16="http://schemas.microsoft.com/office/drawing/2014/main" id="{5E2785A2-648F-1B45-8566-2A422469C782}"/>
                </a:ext>
              </a:extLst>
            </p:cNvPr>
            <p:cNvSpPr txBox="1">
              <a:spLocks noRot="1" noChangeAspect="1" noEditPoints="1" noChangeArrowheads="1" noChangeShapeType="1" noTextEdit="1"/>
            </p:cNvSpPr>
            <p:nvPr/>
          </p:nvSpPr>
          <p:spPr bwMode="auto">
            <a:xfrm>
              <a:off x="0" y="2286000"/>
              <a:ext cx="1466850" cy="357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600">
                  <a:effectLst/>
                  <a:latin typeface="Times New Roman" panose="02020603050405020304" pitchFamily="18" charset="0"/>
                  <a:ea typeface="Times New Roman" panose="02020603050405020304" pitchFamily="18" charset="0"/>
                </a:rPr>
                <a:t>typ. 200mA</a:t>
              </a:r>
              <a:endParaRPr lang="en-GB" sz="12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268993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 Diodes:</a:t>
            </a:r>
          </a:p>
          <a:p>
            <a:pPr marL="45720" indent="0">
              <a:buNone/>
            </a:pPr>
            <a:endParaRPr lang="en-US" b="1" i="1" dirty="0">
              <a:latin typeface="Arial" charset="0"/>
              <a:ea typeface="Arial" charset="0"/>
              <a:cs typeface="Arial" charset="0"/>
            </a:endParaRPr>
          </a:p>
          <a:p>
            <a:pPr marL="45720" indent="0">
              <a:buNone/>
            </a:pPr>
            <a:endParaRPr lang="en-IE" i="1" dirty="0">
              <a:solidFill>
                <a:srgbClr val="FF0000"/>
              </a:solidFill>
            </a:endParaRPr>
          </a:p>
          <a:p>
            <a:pPr marL="45720" indent="0">
              <a:buNone/>
            </a:pPr>
            <a:r>
              <a:rPr lang="en-US" dirty="0"/>
              <a:t>Hence, for this diode, at V~=0.7V </a:t>
            </a:r>
            <a:r>
              <a:rPr lang="en-IE" dirty="0"/>
              <a:t>the potential difference (</a:t>
            </a:r>
            <a:r>
              <a:rPr lang="en-IE" dirty="0" err="1"/>
              <a:t>p.d</a:t>
            </a:r>
            <a:r>
              <a:rPr lang="en-IE" dirty="0"/>
              <a:t>.) between the terminals of the diode is enough to force carriers across the depletion layer – the depletion layer breaks down in the process at which point the crystal is now a reasonably good conductor and current flows freely! </a:t>
            </a: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90173"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301888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 Diodes:</a:t>
            </a:r>
          </a:p>
          <a:p>
            <a:pPr marL="45720" indent="0">
              <a:buNone/>
            </a:pPr>
            <a:endParaRPr lang="en-US" b="1" i="1" dirty="0">
              <a:latin typeface="Arial" charset="0"/>
              <a:ea typeface="Arial" charset="0"/>
              <a:cs typeface="Arial" charset="0"/>
            </a:endParaRPr>
          </a:p>
          <a:p>
            <a:pPr marL="45720" indent="0">
              <a:buNone/>
            </a:pPr>
            <a:endParaRPr lang="en-IE" i="1" dirty="0">
              <a:solidFill>
                <a:srgbClr val="FF0000"/>
              </a:solidFill>
            </a:endParaRPr>
          </a:p>
          <a:p>
            <a:pPr marL="45720" indent="0">
              <a:buNone/>
            </a:pPr>
            <a:r>
              <a:rPr lang="en-IE" dirty="0"/>
              <a:t>Were one to reverse the polarity of the supply i.e. place the diode in ‘</a:t>
            </a:r>
            <a:r>
              <a:rPr lang="en-IE" u="sng" dirty="0"/>
              <a:t>reverse bias</a:t>
            </a:r>
            <a:r>
              <a:rPr lang="en-IE" dirty="0"/>
              <a:t>’, the depletion region would expand and very little current would flow.</a:t>
            </a:r>
            <a:endParaRPr lang="en-GB" dirty="0"/>
          </a:p>
          <a:p>
            <a:pPr marL="45720" indent="0">
              <a:buNone/>
            </a:pPr>
            <a:r>
              <a:rPr lang="en-IE" dirty="0"/>
              <a:t> </a:t>
            </a:r>
            <a:endParaRPr lang="en-GB" dirty="0"/>
          </a:p>
          <a:p>
            <a:pPr marL="45720" indent="0">
              <a:buNone/>
            </a:pPr>
            <a:r>
              <a:rPr lang="en-IE" dirty="0"/>
              <a:t>Were one to increase the applied voltage in the reverse ‘direction’ even further, the diode itself would break down. i.e. electrons will simply be forced across the crystal regardless of the fact that it is now entirely a depletion region.</a:t>
            </a:r>
            <a:endParaRPr lang="en-GB"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91194"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120411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 Diodes:</a:t>
            </a:r>
          </a:p>
          <a:p>
            <a:pPr marL="45720" indent="0">
              <a:buNone/>
            </a:pPr>
            <a:endParaRPr lang="en-US" b="1" i="1" dirty="0">
              <a:latin typeface="Arial" charset="0"/>
              <a:ea typeface="Arial" charset="0"/>
              <a:cs typeface="Arial" charset="0"/>
            </a:endParaRPr>
          </a:p>
          <a:p>
            <a:pPr marL="45720" indent="0">
              <a:buNone/>
            </a:pPr>
            <a:r>
              <a:rPr lang="en-IE" dirty="0">
                <a:latin typeface="Arial" panose="020B0604020202020204" pitchFamily="34" charset="0"/>
                <a:cs typeface="Arial" panose="020B0604020202020204" pitchFamily="34" charset="0"/>
              </a:rPr>
              <a:t>The Full Transfer Characteristic of the Diode (Forward and Reverse Bias):</a:t>
            </a:r>
            <a:r>
              <a:rPr lang="en-GB" dirty="0">
                <a:latin typeface="Arial" panose="020B0604020202020204" pitchFamily="34" charset="0"/>
                <a:cs typeface="Arial" panose="020B0604020202020204" pitchFamily="34" charset="0"/>
              </a:rPr>
              <a:t> </a:t>
            </a:r>
          </a:p>
          <a:p>
            <a:pPr marL="45720" indent="0">
              <a:buNone/>
            </a:pPr>
            <a:endParaRPr lang="en-IE" i="1" dirty="0">
              <a:solidFill>
                <a:srgbClr val="FF0000"/>
              </a:solidFill>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92218"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grpSp>
        <p:nvGrpSpPr>
          <p:cNvPr id="4" name="Canvas 345">
            <a:extLst>
              <a:ext uri="{FF2B5EF4-FFF2-40B4-BE49-F238E27FC236}">
                <a16:creationId xmlns:a16="http://schemas.microsoft.com/office/drawing/2014/main" id="{E994AB9B-71A0-0D4D-9AC8-B1311260B7F7}"/>
              </a:ext>
            </a:extLst>
          </p:cNvPr>
          <p:cNvGrpSpPr/>
          <p:nvPr/>
        </p:nvGrpSpPr>
        <p:grpSpPr>
          <a:xfrm>
            <a:off x="1752600" y="2369675"/>
            <a:ext cx="5486400" cy="4800600"/>
            <a:chOff x="0" y="0"/>
            <a:chExt cx="5486400" cy="4800600"/>
          </a:xfrm>
        </p:grpSpPr>
        <p:sp>
          <p:nvSpPr>
            <p:cNvPr id="5" name="Rectangle 4">
              <a:extLst>
                <a:ext uri="{FF2B5EF4-FFF2-40B4-BE49-F238E27FC236}">
                  <a16:creationId xmlns:a16="http://schemas.microsoft.com/office/drawing/2014/main" id="{7BD12416-318A-304E-B442-04297D3DD94F}"/>
                </a:ext>
              </a:extLst>
            </p:cNvPr>
            <p:cNvSpPr/>
            <p:nvPr/>
          </p:nvSpPr>
          <p:spPr>
            <a:xfrm>
              <a:off x="0" y="0"/>
              <a:ext cx="5486400" cy="4800600"/>
            </a:xfrm>
            <a:prstGeom prst="rect">
              <a:avLst/>
            </a:prstGeom>
            <a:noFill/>
            <a:ln>
              <a:noFill/>
            </a:ln>
          </p:spPr>
        </p:sp>
        <p:cxnSp>
          <p:nvCxnSpPr>
            <p:cNvPr id="6" name="Line 346">
              <a:extLst>
                <a:ext uri="{FF2B5EF4-FFF2-40B4-BE49-F238E27FC236}">
                  <a16:creationId xmlns:a16="http://schemas.microsoft.com/office/drawing/2014/main" id="{7709814C-090B-7549-9573-A282211ECDD9}"/>
                </a:ext>
              </a:extLst>
            </p:cNvPr>
            <p:cNvCxnSpPr>
              <a:cxnSpLocks noRot="1" noChangeAspect="1" noEditPoints="1" noChangeArrowheads="1" noChangeShapeType="1"/>
            </p:cNvCxnSpPr>
            <p:nvPr/>
          </p:nvCxnSpPr>
          <p:spPr bwMode="auto">
            <a:xfrm>
              <a:off x="19050" y="2484755"/>
              <a:ext cx="470535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7" name="Group 6">
              <a:extLst>
                <a:ext uri="{FF2B5EF4-FFF2-40B4-BE49-F238E27FC236}">
                  <a16:creationId xmlns:a16="http://schemas.microsoft.com/office/drawing/2014/main" id="{81B0225C-3B16-B843-9FAA-9E9C14623915}"/>
                </a:ext>
              </a:extLst>
            </p:cNvPr>
            <p:cNvGrpSpPr>
              <a:grpSpLocks noRot="1" noChangeAspect="1"/>
            </p:cNvGrpSpPr>
            <p:nvPr/>
          </p:nvGrpSpPr>
          <p:grpSpPr bwMode="auto">
            <a:xfrm>
              <a:off x="0" y="1033780"/>
              <a:ext cx="3361690" cy="2905760"/>
              <a:chOff x="2716" y="1636"/>
              <a:chExt cx="4394" cy="4411"/>
            </a:xfrm>
          </p:grpSpPr>
          <p:sp>
            <p:nvSpPr>
              <p:cNvPr id="24" name="Arc 348">
                <a:extLst>
                  <a:ext uri="{FF2B5EF4-FFF2-40B4-BE49-F238E27FC236}">
                    <a16:creationId xmlns:a16="http://schemas.microsoft.com/office/drawing/2014/main" id="{7E597BC9-21EA-D74F-8AAB-B6399A80FA10}"/>
                  </a:ext>
                </a:extLst>
              </p:cNvPr>
              <p:cNvSpPr>
                <a:spLocks noRot="1" noChangeAspect="1" noEditPoints="1" noChangeArrowheads="1" noChangeShapeType="1" noTextEdit="1"/>
              </p:cNvSpPr>
              <p:nvPr/>
            </p:nvSpPr>
            <p:spPr bwMode="auto">
              <a:xfrm rot="10800000" flipV="1">
                <a:off x="2716" y="3904"/>
                <a:ext cx="674" cy="2143"/>
              </a:xfrm>
              <a:custGeom>
                <a:avLst/>
                <a:gdLst>
                  <a:gd name="G0" fmla="+- 0 0 0"/>
                  <a:gd name="G1" fmla="+- 21581 0 0"/>
                  <a:gd name="G2" fmla="+- 21600 0 0"/>
                  <a:gd name="T0" fmla="*/ 913 w 21600"/>
                  <a:gd name="T1" fmla="*/ 0 h 21581"/>
                  <a:gd name="T2" fmla="*/ 21600 w 21600"/>
                  <a:gd name="T3" fmla="*/ 21581 h 21581"/>
                  <a:gd name="T4" fmla="*/ 0 w 21600"/>
                  <a:gd name="T5" fmla="*/ 21581 h 21581"/>
                </a:gdLst>
                <a:ahLst/>
                <a:cxnLst>
                  <a:cxn ang="0">
                    <a:pos x="T0" y="T1"/>
                  </a:cxn>
                  <a:cxn ang="0">
                    <a:pos x="T2" y="T3"/>
                  </a:cxn>
                  <a:cxn ang="0">
                    <a:pos x="T4" y="T5"/>
                  </a:cxn>
                </a:cxnLst>
                <a:rect l="0" t="0" r="r" b="b"/>
                <a:pathLst>
                  <a:path w="21600" h="21581" fill="none" extrusionOk="0">
                    <a:moveTo>
                      <a:pt x="912" y="0"/>
                    </a:moveTo>
                    <a:cubicBezTo>
                      <a:pt x="12476" y="489"/>
                      <a:pt x="21600" y="10006"/>
                      <a:pt x="21600" y="21581"/>
                    </a:cubicBezTo>
                  </a:path>
                  <a:path w="21600" h="21581" stroke="0" extrusionOk="0">
                    <a:moveTo>
                      <a:pt x="912" y="0"/>
                    </a:moveTo>
                    <a:cubicBezTo>
                      <a:pt x="12476" y="489"/>
                      <a:pt x="21600" y="10006"/>
                      <a:pt x="21600" y="21581"/>
                    </a:cubicBezTo>
                    <a:lnTo>
                      <a:pt x="0" y="21581"/>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5" name="Arc 349">
                <a:extLst>
                  <a:ext uri="{FF2B5EF4-FFF2-40B4-BE49-F238E27FC236}">
                    <a16:creationId xmlns:a16="http://schemas.microsoft.com/office/drawing/2014/main" id="{0CEE8ED3-4588-054D-B92F-6B2521DA90DA}"/>
                  </a:ext>
                </a:extLst>
              </p:cNvPr>
              <p:cNvSpPr>
                <a:spLocks noRot="1" noChangeAspect="1" noEditPoints="1" noChangeArrowheads="1" noChangeShapeType="1" noTextEdit="1"/>
              </p:cNvSpPr>
              <p:nvPr/>
            </p:nvSpPr>
            <p:spPr bwMode="auto">
              <a:xfrm flipV="1">
                <a:off x="6106" y="1636"/>
                <a:ext cx="1004" cy="22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26" name="Line 350">
                <a:extLst>
                  <a:ext uri="{FF2B5EF4-FFF2-40B4-BE49-F238E27FC236}">
                    <a16:creationId xmlns:a16="http://schemas.microsoft.com/office/drawing/2014/main" id="{2C7700DE-1ABC-A04F-85AF-F8F70B16692F}"/>
                  </a:ext>
                </a:extLst>
              </p:cNvPr>
              <p:cNvCxnSpPr>
                <a:cxnSpLocks noRot="1" noChangeAspect="1" noEditPoints="1" noChangeArrowheads="1" noChangeShapeType="1"/>
              </p:cNvCxnSpPr>
              <p:nvPr/>
            </p:nvCxnSpPr>
            <p:spPr bwMode="auto">
              <a:xfrm>
                <a:off x="3330" y="3901"/>
                <a:ext cx="279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cxnSp>
        </p:grpSp>
        <p:sp>
          <p:nvSpPr>
            <p:cNvPr id="9" name="Text Box 353">
              <a:extLst>
                <a:ext uri="{FF2B5EF4-FFF2-40B4-BE49-F238E27FC236}">
                  <a16:creationId xmlns:a16="http://schemas.microsoft.com/office/drawing/2014/main" id="{48F4FE70-7787-F843-8ACC-1C5449C7D602}"/>
                </a:ext>
              </a:extLst>
            </p:cNvPr>
            <p:cNvSpPr txBox="1">
              <a:spLocks noRot="1" noChangeAspect="1" noEditPoints="1" noChangeArrowheads="1" noChangeShapeType="1" noTextEdit="1"/>
            </p:cNvSpPr>
            <p:nvPr/>
          </p:nvSpPr>
          <p:spPr bwMode="auto">
            <a:xfrm>
              <a:off x="2286000" y="457200"/>
              <a:ext cx="304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2000">
                  <a:effectLst/>
                  <a:latin typeface="Times New Roman" panose="02020603050405020304" pitchFamily="18" charset="0"/>
                  <a:ea typeface="Times New Roman" panose="02020603050405020304" pitchFamily="18" charset="0"/>
                </a:rPr>
                <a:t>I</a:t>
              </a:r>
              <a:endParaRPr lang="en-GB" sz="1200">
                <a:effectLst/>
                <a:latin typeface="Times New Roman" panose="02020603050405020304" pitchFamily="18" charset="0"/>
                <a:ea typeface="Times New Roman" panose="02020603050405020304" pitchFamily="18" charset="0"/>
              </a:endParaRPr>
            </a:p>
          </p:txBody>
        </p:sp>
        <p:sp>
          <p:nvSpPr>
            <p:cNvPr id="10" name="Text Box 354">
              <a:extLst>
                <a:ext uri="{FF2B5EF4-FFF2-40B4-BE49-F238E27FC236}">
                  <a16:creationId xmlns:a16="http://schemas.microsoft.com/office/drawing/2014/main" id="{D4F3656F-473F-D843-BBDB-EF2FD7C0AC71}"/>
                </a:ext>
              </a:extLst>
            </p:cNvPr>
            <p:cNvSpPr txBox="1">
              <a:spLocks noRot="1" noChangeAspect="1" noEditPoints="1" noChangeArrowheads="1" noChangeShapeType="1" noTextEdit="1"/>
            </p:cNvSpPr>
            <p:nvPr/>
          </p:nvSpPr>
          <p:spPr bwMode="auto">
            <a:xfrm>
              <a:off x="228600" y="342900"/>
              <a:ext cx="1571625" cy="526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2000">
                  <a:solidFill>
                    <a:srgbClr val="FF0000"/>
                  </a:solidFill>
                  <a:effectLst/>
                  <a:latin typeface="Times New Roman" panose="02020603050405020304" pitchFamily="18" charset="0"/>
                  <a:ea typeface="Times New Roman" panose="02020603050405020304" pitchFamily="18" charset="0"/>
                </a:rPr>
                <a:t>Reverse Bias</a:t>
              </a:r>
              <a:endParaRPr lang="en-GB" sz="1200">
                <a:effectLst/>
                <a:latin typeface="Times New Roman" panose="02020603050405020304" pitchFamily="18" charset="0"/>
                <a:ea typeface="Times New Roman" panose="02020603050405020304" pitchFamily="18" charset="0"/>
              </a:endParaRPr>
            </a:p>
          </p:txBody>
        </p:sp>
        <p:sp>
          <p:nvSpPr>
            <p:cNvPr id="11" name="Text Box 355">
              <a:extLst>
                <a:ext uri="{FF2B5EF4-FFF2-40B4-BE49-F238E27FC236}">
                  <a16:creationId xmlns:a16="http://schemas.microsoft.com/office/drawing/2014/main" id="{9BD28756-28BE-B84A-880C-645FB78237C0}"/>
                </a:ext>
              </a:extLst>
            </p:cNvPr>
            <p:cNvSpPr txBox="1">
              <a:spLocks noRot="1" noChangeAspect="1" noEditPoints="1" noChangeArrowheads="1" noChangeShapeType="1" noTextEdit="1"/>
            </p:cNvSpPr>
            <p:nvPr/>
          </p:nvSpPr>
          <p:spPr bwMode="auto">
            <a:xfrm>
              <a:off x="3657600" y="342900"/>
              <a:ext cx="1828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2000">
                  <a:solidFill>
                    <a:srgbClr val="99CC00"/>
                  </a:solidFill>
                  <a:effectLst/>
                  <a:latin typeface="Times New Roman" panose="02020603050405020304" pitchFamily="18" charset="0"/>
                  <a:ea typeface="Times New Roman" panose="02020603050405020304" pitchFamily="18" charset="0"/>
                </a:rPr>
                <a:t>Forward Bias</a:t>
              </a:r>
              <a:endParaRPr lang="en-GB" sz="1200">
                <a:effectLst/>
                <a:latin typeface="Times New Roman" panose="02020603050405020304" pitchFamily="18" charset="0"/>
                <a:ea typeface="Times New Roman" panose="02020603050405020304" pitchFamily="18" charset="0"/>
              </a:endParaRPr>
            </a:p>
          </p:txBody>
        </p:sp>
        <p:sp>
          <p:nvSpPr>
            <p:cNvPr id="12" name="Text Box 356">
              <a:extLst>
                <a:ext uri="{FF2B5EF4-FFF2-40B4-BE49-F238E27FC236}">
                  <a16:creationId xmlns:a16="http://schemas.microsoft.com/office/drawing/2014/main" id="{C8AA59E0-8386-5241-843B-B46F2890DFE3}"/>
                </a:ext>
              </a:extLst>
            </p:cNvPr>
            <p:cNvSpPr txBox="1">
              <a:spLocks noRot="1" noChangeAspect="1" noEditPoints="1" noChangeArrowheads="1" noChangeShapeType="1" noTextEdit="1"/>
            </p:cNvSpPr>
            <p:nvPr/>
          </p:nvSpPr>
          <p:spPr bwMode="auto">
            <a:xfrm>
              <a:off x="3543300" y="1485900"/>
              <a:ext cx="165735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600">
                  <a:effectLst/>
                  <a:latin typeface="Arial" panose="020B0604020202020204" pitchFamily="34" charset="0"/>
                  <a:ea typeface="Times New Roman" panose="02020603050405020304" pitchFamily="18" charset="0"/>
                </a:rPr>
                <a:t>Cut-in Voltage or ‘Knee’ Voltage (approx 0.7V for Si), 0.5V for g)</a:t>
              </a:r>
              <a:endParaRPr lang="en-GB" sz="1200">
                <a:effectLst/>
                <a:latin typeface="Times New Roman" panose="02020603050405020304" pitchFamily="18" charset="0"/>
                <a:ea typeface="Times New Roman" panose="02020603050405020304" pitchFamily="18" charset="0"/>
              </a:endParaRPr>
            </a:p>
          </p:txBody>
        </p:sp>
        <p:sp>
          <p:nvSpPr>
            <p:cNvPr id="13" name="Text Box 357">
              <a:extLst>
                <a:ext uri="{FF2B5EF4-FFF2-40B4-BE49-F238E27FC236}">
                  <a16:creationId xmlns:a16="http://schemas.microsoft.com/office/drawing/2014/main" id="{608C9CDE-E9BD-AD49-8BD1-45B9EC177A45}"/>
                </a:ext>
              </a:extLst>
            </p:cNvPr>
            <p:cNvSpPr txBox="1">
              <a:spLocks noRot="1" noChangeAspect="1" noEditPoints="1" noChangeArrowheads="1" noChangeShapeType="1" noTextEdit="1"/>
            </p:cNvSpPr>
            <p:nvPr/>
          </p:nvSpPr>
          <p:spPr bwMode="auto">
            <a:xfrm>
              <a:off x="800100" y="2971800"/>
              <a:ext cx="2857500" cy="692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600">
                  <a:effectLst/>
                  <a:latin typeface="Arial" panose="020B0604020202020204" pitchFamily="34" charset="0"/>
                  <a:ea typeface="Times New Roman" panose="02020603050405020304" pitchFamily="18" charset="0"/>
                </a:rPr>
                <a:t>Reverse Leakage </a:t>
              </a:r>
              <a:endParaRPr lang="en-GB" sz="1200">
                <a:effectLst/>
                <a:latin typeface="Times New Roman" panose="02020603050405020304" pitchFamily="18" charset="0"/>
                <a:ea typeface="Times New Roman" panose="02020603050405020304" pitchFamily="18" charset="0"/>
              </a:endParaRPr>
            </a:p>
            <a:p>
              <a:pPr>
                <a:spcAft>
                  <a:spcPts val="0"/>
                </a:spcAft>
              </a:pPr>
              <a:r>
                <a:rPr lang="en-IE" sz="1600">
                  <a:effectLst/>
                  <a:latin typeface="Arial" panose="020B0604020202020204" pitchFamily="34" charset="0"/>
                  <a:ea typeface="Times New Roman" panose="02020603050405020304" pitchFamily="18" charset="0"/>
                </a:rPr>
                <a:t>Current</a:t>
              </a:r>
              <a:endParaRPr lang="en-GB" sz="1200">
                <a:effectLst/>
                <a:latin typeface="Times New Roman" panose="02020603050405020304" pitchFamily="18" charset="0"/>
                <a:ea typeface="Times New Roman" panose="02020603050405020304" pitchFamily="18" charset="0"/>
              </a:endParaRPr>
            </a:p>
          </p:txBody>
        </p:sp>
        <p:cxnSp>
          <p:nvCxnSpPr>
            <p:cNvPr id="14" name="Line 359">
              <a:extLst>
                <a:ext uri="{FF2B5EF4-FFF2-40B4-BE49-F238E27FC236}">
                  <a16:creationId xmlns:a16="http://schemas.microsoft.com/office/drawing/2014/main" id="{C9D07F0C-5AE9-1A42-A12B-E8AA017BFE8E}"/>
                </a:ext>
              </a:extLst>
            </p:cNvPr>
            <p:cNvCxnSpPr>
              <a:cxnSpLocks noRot="1" noChangeAspect="1" noEditPoints="1" noChangeArrowheads="1" noChangeShapeType="1"/>
            </p:cNvCxnSpPr>
            <p:nvPr/>
          </p:nvCxnSpPr>
          <p:spPr bwMode="auto">
            <a:xfrm>
              <a:off x="3201035" y="2005330"/>
              <a:ext cx="635" cy="433070"/>
            </a:xfrm>
            <a:prstGeom prst="line">
              <a:avLst/>
            </a:prstGeom>
            <a:noFill/>
            <a:ln w="9525">
              <a:solidFill>
                <a:srgbClr val="00FF00"/>
              </a:solidFill>
              <a:prstDash val="lgDash"/>
              <a:round/>
              <a:headEnd/>
              <a:tailEnd/>
            </a:ln>
            <a:extLst>
              <a:ext uri="{909E8E84-426E-40DD-AFC4-6F175D3DCCD1}">
                <a14:hiddenFill xmlns:a14="http://schemas.microsoft.com/office/drawing/2010/main">
                  <a:noFill/>
                </a14:hiddenFill>
              </a:ext>
            </a:extLst>
          </p:spPr>
        </p:cxnSp>
        <p:sp>
          <p:nvSpPr>
            <p:cNvPr id="15" name="Text Box 361">
              <a:extLst>
                <a:ext uri="{FF2B5EF4-FFF2-40B4-BE49-F238E27FC236}">
                  <a16:creationId xmlns:a16="http://schemas.microsoft.com/office/drawing/2014/main" id="{D571DB8F-3AAD-5B43-B3CF-2D2BA76708B9}"/>
                </a:ext>
              </a:extLst>
            </p:cNvPr>
            <p:cNvSpPr txBox="1">
              <a:spLocks noRot="1" noChangeAspect="1" noEditPoints="1" noChangeArrowheads="1" noChangeShapeType="1" noTextEdit="1"/>
            </p:cNvSpPr>
            <p:nvPr/>
          </p:nvSpPr>
          <p:spPr bwMode="auto">
            <a:xfrm>
              <a:off x="4343400" y="2514600"/>
              <a:ext cx="1019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2000">
                  <a:effectLst/>
                  <a:latin typeface="Times New Roman" panose="02020603050405020304" pitchFamily="18" charset="0"/>
                  <a:ea typeface="Times New Roman" panose="02020603050405020304" pitchFamily="18" charset="0"/>
                </a:rPr>
                <a:t>    V</a:t>
              </a:r>
              <a:r>
                <a:rPr lang="en-IE" sz="2000" baseline="-25000">
                  <a:effectLst/>
                  <a:latin typeface="Times New Roman" panose="02020603050405020304" pitchFamily="18" charset="0"/>
                  <a:ea typeface="Times New Roman" panose="02020603050405020304" pitchFamily="18" charset="0"/>
                </a:rPr>
                <a:t>diode</a:t>
              </a:r>
              <a:endParaRPr lang="en-GB" sz="1200">
                <a:effectLst/>
                <a:latin typeface="Times New Roman" panose="02020603050405020304" pitchFamily="18" charset="0"/>
                <a:ea typeface="Times New Roman" panose="02020603050405020304" pitchFamily="18" charset="0"/>
              </a:endParaRPr>
            </a:p>
          </p:txBody>
        </p:sp>
        <p:cxnSp>
          <p:nvCxnSpPr>
            <p:cNvPr id="16" name="Line 362">
              <a:extLst>
                <a:ext uri="{FF2B5EF4-FFF2-40B4-BE49-F238E27FC236}">
                  <a16:creationId xmlns:a16="http://schemas.microsoft.com/office/drawing/2014/main" id="{204087C0-9461-3E4C-A63A-CF80EF3CD769}"/>
                </a:ext>
              </a:extLst>
            </p:cNvPr>
            <p:cNvCxnSpPr>
              <a:cxnSpLocks noRot="1" noChangeAspect="1" noEditPoints="1" noChangeArrowheads="1" noChangeShapeType="1"/>
            </p:cNvCxnSpPr>
            <p:nvPr/>
          </p:nvCxnSpPr>
          <p:spPr bwMode="auto">
            <a:xfrm>
              <a:off x="114300" y="2514600"/>
              <a:ext cx="635" cy="419100"/>
            </a:xfrm>
            <a:prstGeom prst="line">
              <a:avLst/>
            </a:prstGeom>
            <a:noFill/>
            <a:ln w="9525">
              <a:solidFill>
                <a:srgbClr val="00FF00"/>
              </a:solidFill>
              <a:prstDash val="dash"/>
              <a:round/>
              <a:headEnd/>
              <a:tailEnd/>
            </a:ln>
            <a:extLst>
              <a:ext uri="{909E8E84-426E-40DD-AFC4-6F175D3DCCD1}">
                <a14:hiddenFill xmlns:a14="http://schemas.microsoft.com/office/drawing/2010/main">
                  <a:noFill/>
                </a14:hiddenFill>
              </a:ext>
            </a:extLst>
          </p:spPr>
        </p:cxnSp>
        <p:sp>
          <p:nvSpPr>
            <p:cNvPr id="17" name="Text Box 364">
              <a:extLst>
                <a:ext uri="{FF2B5EF4-FFF2-40B4-BE49-F238E27FC236}">
                  <a16:creationId xmlns:a16="http://schemas.microsoft.com/office/drawing/2014/main" id="{32D8A8D5-7C59-944F-917D-59BA8C29046B}"/>
                </a:ext>
              </a:extLst>
            </p:cNvPr>
            <p:cNvSpPr txBox="1">
              <a:spLocks noRot="1" noChangeAspect="1" noEditPoints="1" noChangeArrowheads="1" noChangeShapeType="1" noTextEdit="1"/>
            </p:cNvSpPr>
            <p:nvPr/>
          </p:nvSpPr>
          <p:spPr bwMode="auto">
            <a:xfrm>
              <a:off x="114300" y="1628775"/>
              <a:ext cx="25146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600">
                  <a:effectLst/>
                  <a:latin typeface="Arial" panose="020B0604020202020204" pitchFamily="34" charset="0"/>
                  <a:ea typeface="Times New Roman" panose="02020603050405020304" pitchFamily="18" charset="0"/>
                </a:rPr>
                <a:t>Reverse Breakdown Voltage (Typically -25V)</a:t>
              </a:r>
              <a:endParaRPr lang="en-GB" sz="1200">
                <a:effectLst/>
                <a:latin typeface="Times New Roman" panose="02020603050405020304" pitchFamily="18" charset="0"/>
                <a:ea typeface="Times New Roman" panose="02020603050405020304" pitchFamily="18" charset="0"/>
              </a:endParaRPr>
            </a:p>
          </p:txBody>
        </p:sp>
        <p:cxnSp>
          <p:nvCxnSpPr>
            <p:cNvPr id="18" name="Line 365">
              <a:extLst>
                <a:ext uri="{FF2B5EF4-FFF2-40B4-BE49-F238E27FC236}">
                  <a16:creationId xmlns:a16="http://schemas.microsoft.com/office/drawing/2014/main" id="{642981BC-A2E3-894B-A29B-C91BAA21783F}"/>
                </a:ext>
              </a:extLst>
            </p:cNvPr>
            <p:cNvCxnSpPr>
              <a:cxnSpLocks noRot="1" noChangeAspect="1" noEditPoints="1" noChangeArrowheads="1" noChangeShapeType="1"/>
            </p:cNvCxnSpPr>
            <p:nvPr/>
          </p:nvCxnSpPr>
          <p:spPr bwMode="auto">
            <a:xfrm>
              <a:off x="4724400" y="2485390"/>
              <a:ext cx="400050" cy="6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 name="Line 684">
              <a:extLst>
                <a:ext uri="{FF2B5EF4-FFF2-40B4-BE49-F238E27FC236}">
                  <a16:creationId xmlns:a16="http://schemas.microsoft.com/office/drawing/2014/main" id="{FEF1BF81-15AB-EC41-A672-60D8DCF785B7}"/>
                </a:ext>
              </a:extLst>
            </p:cNvPr>
            <p:cNvCxnSpPr>
              <a:cxnSpLocks noRot="1" noChangeAspect="1" noEditPoints="1" noChangeArrowheads="1" noChangeShapeType="1"/>
            </p:cNvCxnSpPr>
            <p:nvPr/>
          </p:nvCxnSpPr>
          <p:spPr bwMode="auto">
            <a:xfrm flipH="1">
              <a:off x="114935" y="2171700"/>
              <a:ext cx="11430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 name="Line 685">
              <a:extLst>
                <a:ext uri="{FF2B5EF4-FFF2-40B4-BE49-F238E27FC236}">
                  <a16:creationId xmlns:a16="http://schemas.microsoft.com/office/drawing/2014/main" id="{D4EB8B6F-4F4D-B345-B1AA-55625763402B}"/>
                </a:ext>
              </a:extLst>
            </p:cNvPr>
            <p:cNvCxnSpPr>
              <a:cxnSpLocks noRot="1" noChangeAspect="1" noEditPoints="1" noChangeArrowheads="1" noChangeShapeType="1"/>
            </p:cNvCxnSpPr>
            <p:nvPr/>
          </p:nvCxnSpPr>
          <p:spPr bwMode="auto">
            <a:xfrm flipV="1">
              <a:off x="2743200" y="228600"/>
              <a:ext cx="0" cy="4343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1" name="Line 686">
              <a:extLst>
                <a:ext uri="{FF2B5EF4-FFF2-40B4-BE49-F238E27FC236}">
                  <a16:creationId xmlns:a16="http://schemas.microsoft.com/office/drawing/2014/main" id="{369AB0E9-7095-D140-A9B5-D4264191B92E}"/>
                </a:ext>
              </a:extLst>
            </p:cNvPr>
            <p:cNvCxnSpPr>
              <a:cxnSpLocks noRot="1" noChangeAspect="1" noEditPoints="1" noChangeArrowheads="1" noChangeShapeType="1"/>
            </p:cNvCxnSpPr>
            <p:nvPr/>
          </p:nvCxnSpPr>
          <p:spPr bwMode="auto">
            <a:xfrm flipV="1">
              <a:off x="1485900" y="2514600"/>
              <a:ext cx="114300"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Line 688">
              <a:extLst>
                <a:ext uri="{FF2B5EF4-FFF2-40B4-BE49-F238E27FC236}">
                  <a16:creationId xmlns:a16="http://schemas.microsoft.com/office/drawing/2014/main" id="{A7D83984-46E0-B140-AB9B-51A2014D2270}"/>
                </a:ext>
              </a:extLst>
            </p:cNvPr>
            <p:cNvCxnSpPr>
              <a:cxnSpLocks noRot="1" noChangeAspect="1" noEditPoints="1" noChangeArrowheads="1" noChangeShapeType="1"/>
            </p:cNvCxnSpPr>
            <p:nvPr/>
          </p:nvCxnSpPr>
          <p:spPr bwMode="auto">
            <a:xfrm flipH="1">
              <a:off x="3314700" y="2171700"/>
              <a:ext cx="22860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769">
              <a:extLst>
                <a:ext uri="{FF2B5EF4-FFF2-40B4-BE49-F238E27FC236}">
                  <a16:creationId xmlns:a16="http://schemas.microsoft.com/office/drawing/2014/main" id="{289A31C8-83B2-E643-9C67-9E953B8F10B0}"/>
                </a:ext>
              </a:extLst>
            </p:cNvPr>
            <p:cNvCxnSpPr>
              <a:cxnSpLocks noRot="1" noChangeAspect="1" noEditPoints="1" noChangeArrowheads="1" noChangeShapeType="1"/>
              <a:stCxn id="24" idx="0"/>
              <a:endCxn id="26" idx="0"/>
            </p:cNvCxnSpPr>
            <p:nvPr/>
          </p:nvCxnSpPr>
          <p:spPr bwMode="auto">
            <a:xfrm flipH="1" flipV="1">
              <a:off x="469900" y="2506980"/>
              <a:ext cx="23495" cy="190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910878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 Diodes:</a:t>
            </a:r>
          </a:p>
          <a:p>
            <a:pPr marL="45720" indent="0">
              <a:buNone/>
            </a:pPr>
            <a:endParaRPr lang="en-US" b="1" i="1" dirty="0">
              <a:latin typeface="Arial" charset="0"/>
              <a:ea typeface="Arial" charset="0"/>
              <a:cs typeface="Arial" charset="0"/>
            </a:endParaRPr>
          </a:p>
          <a:p>
            <a:pPr marL="45720" indent="0">
              <a:buNone/>
            </a:pPr>
            <a:r>
              <a:rPr lang="en-IE" dirty="0">
                <a:latin typeface="Arial" panose="020B0604020202020204" pitchFamily="34" charset="0"/>
                <a:cs typeface="Arial" panose="020B0604020202020204" pitchFamily="34" charset="0"/>
              </a:rPr>
              <a:t>The Full Transfer Characteristic of an Ideal Diode (Forward and Reverse Bias):</a:t>
            </a:r>
            <a:r>
              <a:rPr lang="en-GB" dirty="0">
                <a:latin typeface="Arial" panose="020B0604020202020204" pitchFamily="34" charset="0"/>
                <a:cs typeface="Arial" panose="020B0604020202020204" pitchFamily="34" charset="0"/>
              </a:rPr>
              <a:t> </a:t>
            </a:r>
          </a:p>
          <a:p>
            <a:pPr marL="45720" indent="0">
              <a:buNone/>
            </a:pPr>
            <a:endParaRPr lang="en-GB" b="1" i="1" dirty="0">
              <a:latin typeface="Arial" panose="020B0604020202020204" pitchFamily="34" charset="0"/>
              <a:ea typeface="Arial" charset="0"/>
              <a:cs typeface="Arial" panose="020B0604020202020204" pitchFamily="34" charset="0"/>
            </a:endParaRPr>
          </a:p>
          <a:p>
            <a:pPr marL="45720" indent="0">
              <a:buNone/>
            </a:pPr>
            <a:endParaRPr lang="en-US" b="1" i="1" dirty="0">
              <a:latin typeface="Arial" panose="020B0604020202020204" pitchFamily="34" charset="0"/>
              <a:ea typeface="Arial" charset="0"/>
              <a:cs typeface="Arial" panose="020B0604020202020204" pitchFamily="34" charset="0"/>
            </a:endParaRPr>
          </a:p>
          <a:p>
            <a:pPr marL="45720" indent="0">
              <a:buNone/>
            </a:pPr>
            <a:endParaRPr lang="en-US" b="1" i="1" dirty="0">
              <a:latin typeface="Arial" charset="0"/>
              <a:ea typeface="Arial" charset="0"/>
              <a:cs typeface="Arial" charset="0"/>
            </a:endParaRPr>
          </a:p>
          <a:p>
            <a:pPr marL="45720" indent="0">
              <a:buNone/>
            </a:pPr>
            <a:endParaRPr lang="en-IE" i="1" dirty="0">
              <a:solidFill>
                <a:srgbClr val="FF0000"/>
              </a:solidFill>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97332"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grpSp>
        <p:nvGrpSpPr>
          <p:cNvPr id="27" name="Canvas 368">
            <a:extLst>
              <a:ext uri="{FF2B5EF4-FFF2-40B4-BE49-F238E27FC236}">
                <a16:creationId xmlns:a16="http://schemas.microsoft.com/office/drawing/2014/main" id="{5AF9A7D9-92FC-694B-A1CD-77A8DD3600D6}"/>
              </a:ext>
            </a:extLst>
          </p:cNvPr>
          <p:cNvGrpSpPr/>
          <p:nvPr/>
        </p:nvGrpSpPr>
        <p:grpSpPr>
          <a:xfrm>
            <a:off x="1337516" y="2753762"/>
            <a:ext cx="5963830" cy="4067462"/>
            <a:chOff x="0" y="0"/>
            <a:chExt cx="5486400" cy="3291840"/>
          </a:xfrm>
        </p:grpSpPr>
        <p:sp>
          <p:nvSpPr>
            <p:cNvPr id="28" name="Rectangle 27">
              <a:extLst>
                <a:ext uri="{FF2B5EF4-FFF2-40B4-BE49-F238E27FC236}">
                  <a16:creationId xmlns:a16="http://schemas.microsoft.com/office/drawing/2014/main" id="{62E106E0-0BC3-5348-BCCA-B83BED03AC08}"/>
                </a:ext>
              </a:extLst>
            </p:cNvPr>
            <p:cNvSpPr/>
            <p:nvPr/>
          </p:nvSpPr>
          <p:spPr>
            <a:xfrm>
              <a:off x="0" y="0"/>
              <a:ext cx="5486400" cy="3291840"/>
            </a:xfrm>
            <a:prstGeom prst="rect">
              <a:avLst/>
            </a:prstGeom>
            <a:noFill/>
            <a:ln>
              <a:noFill/>
            </a:ln>
          </p:spPr>
        </p:sp>
        <p:cxnSp>
          <p:nvCxnSpPr>
            <p:cNvPr id="29" name="Line 370">
              <a:extLst>
                <a:ext uri="{FF2B5EF4-FFF2-40B4-BE49-F238E27FC236}">
                  <a16:creationId xmlns:a16="http://schemas.microsoft.com/office/drawing/2014/main" id="{757E8465-226C-E940-91C0-6BDF224BD3B1}"/>
                </a:ext>
              </a:extLst>
            </p:cNvPr>
            <p:cNvCxnSpPr>
              <a:cxnSpLocks noRot="1" noChangeAspect="1" noEditPoints="1" noChangeArrowheads="1" noChangeShapeType="1"/>
            </p:cNvCxnSpPr>
            <p:nvPr/>
          </p:nvCxnSpPr>
          <p:spPr bwMode="auto">
            <a:xfrm>
              <a:off x="391160" y="1562100"/>
              <a:ext cx="4705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0" name="Line 374">
              <a:extLst>
                <a:ext uri="{FF2B5EF4-FFF2-40B4-BE49-F238E27FC236}">
                  <a16:creationId xmlns:a16="http://schemas.microsoft.com/office/drawing/2014/main" id="{4D8F285F-6C8D-7C48-A963-9DA918DDA250}"/>
                </a:ext>
              </a:extLst>
            </p:cNvPr>
            <p:cNvCxnSpPr>
              <a:cxnSpLocks noRot="1" noChangeAspect="1" noEditPoints="1" noChangeArrowheads="1" noChangeShapeType="1"/>
            </p:cNvCxnSpPr>
            <p:nvPr/>
          </p:nvCxnSpPr>
          <p:spPr bwMode="auto">
            <a:xfrm>
              <a:off x="971550" y="1562735"/>
              <a:ext cx="1771650" cy="63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cxnSp>
        <p:sp>
          <p:nvSpPr>
            <p:cNvPr id="31" name="Text Box 375">
              <a:extLst>
                <a:ext uri="{FF2B5EF4-FFF2-40B4-BE49-F238E27FC236}">
                  <a16:creationId xmlns:a16="http://schemas.microsoft.com/office/drawing/2014/main" id="{0FBD9BDD-C377-5C43-9520-93C1C4EE5FF2}"/>
                </a:ext>
              </a:extLst>
            </p:cNvPr>
            <p:cNvSpPr txBox="1">
              <a:spLocks noRot="1" noChangeAspect="1" noEditPoints="1" noChangeArrowheads="1" noChangeShapeType="1" noTextEdit="1"/>
            </p:cNvSpPr>
            <p:nvPr/>
          </p:nvSpPr>
          <p:spPr bwMode="auto">
            <a:xfrm>
              <a:off x="2314575" y="114300"/>
              <a:ext cx="304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600">
                  <a:effectLst/>
                  <a:latin typeface="Times New Roman" panose="02020603050405020304" pitchFamily="18" charset="0"/>
                  <a:ea typeface="Times New Roman" panose="02020603050405020304" pitchFamily="18" charset="0"/>
                </a:rPr>
                <a:t>I</a:t>
              </a:r>
              <a:endParaRPr lang="en-GB" sz="1200">
                <a:effectLst/>
                <a:latin typeface="Times New Roman" panose="02020603050405020304" pitchFamily="18" charset="0"/>
                <a:ea typeface="Times New Roman" panose="02020603050405020304" pitchFamily="18" charset="0"/>
              </a:endParaRPr>
            </a:p>
          </p:txBody>
        </p:sp>
        <p:sp>
          <p:nvSpPr>
            <p:cNvPr id="32" name="Text Box 376">
              <a:extLst>
                <a:ext uri="{FF2B5EF4-FFF2-40B4-BE49-F238E27FC236}">
                  <a16:creationId xmlns:a16="http://schemas.microsoft.com/office/drawing/2014/main" id="{8321E62A-F433-DF42-A8AC-9B64E69C5B1B}"/>
                </a:ext>
              </a:extLst>
            </p:cNvPr>
            <p:cNvSpPr txBox="1">
              <a:spLocks noRot="1" noChangeAspect="1" noEditPoints="1" noChangeArrowheads="1" noChangeShapeType="1" noTextEdit="1"/>
            </p:cNvSpPr>
            <p:nvPr/>
          </p:nvSpPr>
          <p:spPr bwMode="auto">
            <a:xfrm>
              <a:off x="142875" y="97790"/>
              <a:ext cx="16859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600">
                  <a:solidFill>
                    <a:srgbClr val="FF0000"/>
                  </a:solidFill>
                  <a:effectLst/>
                  <a:latin typeface="Times New Roman" panose="02020603050405020304" pitchFamily="18" charset="0"/>
                  <a:ea typeface="Times New Roman" panose="02020603050405020304" pitchFamily="18" charset="0"/>
                </a:rPr>
                <a:t>Reverse Bias</a:t>
              </a:r>
              <a:endParaRPr lang="en-GB" sz="1200">
                <a:effectLst/>
                <a:latin typeface="Times New Roman" panose="02020603050405020304" pitchFamily="18" charset="0"/>
                <a:ea typeface="Times New Roman" panose="02020603050405020304" pitchFamily="18" charset="0"/>
              </a:endParaRPr>
            </a:p>
          </p:txBody>
        </p:sp>
        <p:sp>
          <p:nvSpPr>
            <p:cNvPr id="33" name="Text Box 377">
              <a:extLst>
                <a:ext uri="{FF2B5EF4-FFF2-40B4-BE49-F238E27FC236}">
                  <a16:creationId xmlns:a16="http://schemas.microsoft.com/office/drawing/2014/main" id="{78AAEC12-2CCA-FE42-9138-64AAA25D0008}"/>
                </a:ext>
              </a:extLst>
            </p:cNvPr>
            <p:cNvSpPr txBox="1">
              <a:spLocks noRot="1" noChangeAspect="1" noEditPoints="1" noChangeArrowheads="1" noChangeShapeType="1" noTextEdit="1"/>
            </p:cNvSpPr>
            <p:nvPr/>
          </p:nvSpPr>
          <p:spPr bwMode="auto">
            <a:xfrm>
              <a:off x="3429000" y="154940"/>
              <a:ext cx="16192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600">
                  <a:solidFill>
                    <a:srgbClr val="99CC00"/>
                  </a:solidFill>
                  <a:effectLst/>
                  <a:latin typeface="Times New Roman" panose="02020603050405020304" pitchFamily="18" charset="0"/>
                  <a:ea typeface="Times New Roman" panose="02020603050405020304" pitchFamily="18" charset="0"/>
                </a:rPr>
                <a:t>Forward Bias</a:t>
              </a:r>
              <a:endParaRPr lang="en-GB" sz="1200">
                <a:effectLst/>
                <a:latin typeface="Times New Roman" panose="02020603050405020304" pitchFamily="18" charset="0"/>
                <a:ea typeface="Times New Roman" panose="02020603050405020304" pitchFamily="18" charset="0"/>
              </a:endParaRPr>
            </a:p>
          </p:txBody>
        </p:sp>
        <p:sp>
          <p:nvSpPr>
            <p:cNvPr id="34" name="Text Box 383">
              <a:extLst>
                <a:ext uri="{FF2B5EF4-FFF2-40B4-BE49-F238E27FC236}">
                  <a16:creationId xmlns:a16="http://schemas.microsoft.com/office/drawing/2014/main" id="{DE4B48AC-EBB4-AA45-B3B4-48FA98BB4D3B}"/>
                </a:ext>
              </a:extLst>
            </p:cNvPr>
            <p:cNvSpPr txBox="1">
              <a:spLocks noRot="1" noChangeAspect="1" noEditPoints="1" noChangeArrowheads="1" noChangeShapeType="1" noTextEdit="1"/>
            </p:cNvSpPr>
            <p:nvPr/>
          </p:nvSpPr>
          <p:spPr bwMode="auto">
            <a:xfrm>
              <a:off x="4724400" y="1600200"/>
              <a:ext cx="638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600">
                  <a:effectLst/>
                  <a:latin typeface="Times New Roman" panose="02020603050405020304" pitchFamily="18" charset="0"/>
                  <a:ea typeface="Times New Roman" panose="02020603050405020304" pitchFamily="18" charset="0"/>
                </a:rPr>
                <a:t>V</a:t>
              </a:r>
              <a:r>
                <a:rPr lang="en-IE" sz="1600" baseline="-25000">
                  <a:effectLst/>
                  <a:latin typeface="Times New Roman" panose="02020603050405020304" pitchFamily="18" charset="0"/>
                  <a:ea typeface="Times New Roman" panose="02020603050405020304" pitchFamily="18" charset="0"/>
                </a:rPr>
                <a:t>diode</a:t>
              </a:r>
              <a:endParaRPr lang="en-GB" sz="1200">
                <a:effectLst/>
                <a:latin typeface="Times New Roman" panose="02020603050405020304" pitchFamily="18" charset="0"/>
                <a:ea typeface="Times New Roman" panose="02020603050405020304" pitchFamily="18" charset="0"/>
              </a:endParaRPr>
            </a:p>
          </p:txBody>
        </p:sp>
        <p:cxnSp>
          <p:nvCxnSpPr>
            <p:cNvPr id="35" name="Line 385">
              <a:extLst>
                <a:ext uri="{FF2B5EF4-FFF2-40B4-BE49-F238E27FC236}">
                  <a16:creationId xmlns:a16="http://schemas.microsoft.com/office/drawing/2014/main" id="{01D887FE-679D-3F44-BC98-F179DBA1B651}"/>
                </a:ext>
              </a:extLst>
            </p:cNvPr>
            <p:cNvCxnSpPr>
              <a:cxnSpLocks noRot="1" noChangeAspect="1" noEditPoints="1" noChangeArrowheads="1" noChangeShapeType="1"/>
            </p:cNvCxnSpPr>
            <p:nvPr/>
          </p:nvCxnSpPr>
          <p:spPr bwMode="auto">
            <a:xfrm>
              <a:off x="981075" y="1047750"/>
              <a:ext cx="409575" cy="4191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6" name="Text Box 386">
              <a:extLst>
                <a:ext uri="{FF2B5EF4-FFF2-40B4-BE49-F238E27FC236}">
                  <a16:creationId xmlns:a16="http://schemas.microsoft.com/office/drawing/2014/main" id="{A2B45874-B175-7444-B73D-BF5C63A5A61E}"/>
                </a:ext>
              </a:extLst>
            </p:cNvPr>
            <p:cNvSpPr txBox="1">
              <a:spLocks noRot="1" noChangeAspect="1" noEditPoints="1" noChangeArrowheads="1" noChangeShapeType="1" noTextEdit="1"/>
            </p:cNvSpPr>
            <p:nvPr/>
          </p:nvSpPr>
          <p:spPr bwMode="auto">
            <a:xfrm>
              <a:off x="523875" y="828675"/>
              <a:ext cx="1657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600">
                  <a:effectLst/>
                  <a:latin typeface="Times New Roman" panose="02020603050405020304" pitchFamily="18" charset="0"/>
                  <a:ea typeface="Times New Roman" panose="02020603050405020304" pitchFamily="18" charset="0"/>
                </a:rPr>
                <a:t>Perfect Insulator</a:t>
              </a:r>
              <a:endParaRPr lang="en-GB" sz="1200">
                <a:effectLst/>
                <a:latin typeface="Times New Roman" panose="02020603050405020304" pitchFamily="18" charset="0"/>
                <a:ea typeface="Times New Roman" panose="02020603050405020304" pitchFamily="18" charset="0"/>
              </a:endParaRPr>
            </a:p>
          </p:txBody>
        </p:sp>
        <p:cxnSp>
          <p:nvCxnSpPr>
            <p:cNvPr id="37" name="Line 387">
              <a:extLst>
                <a:ext uri="{FF2B5EF4-FFF2-40B4-BE49-F238E27FC236}">
                  <a16:creationId xmlns:a16="http://schemas.microsoft.com/office/drawing/2014/main" id="{FB47D195-C1C1-1F44-A7A7-768DB0BB295B}"/>
                </a:ext>
              </a:extLst>
            </p:cNvPr>
            <p:cNvCxnSpPr>
              <a:cxnSpLocks noRot="1" noChangeAspect="1" noEditPoints="1" noChangeArrowheads="1" noChangeShapeType="1"/>
            </p:cNvCxnSpPr>
            <p:nvPr/>
          </p:nvCxnSpPr>
          <p:spPr bwMode="auto">
            <a:xfrm>
              <a:off x="4724400" y="1562100"/>
              <a:ext cx="4000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Line 388">
              <a:extLst>
                <a:ext uri="{FF2B5EF4-FFF2-40B4-BE49-F238E27FC236}">
                  <a16:creationId xmlns:a16="http://schemas.microsoft.com/office/drawing/2014/main" id="{07E68220-1158-6647-B6AE-C0E928F9B85B}"/>
                </a:ext>
              </a:extLst>
            </p:cNvPr>
            <p:cNvCxnSpPr>
              <a:cxnSpLocks noRot="1" noChangeAspect="1" noEditPoints="1" noChangeArrowheads="1" noChangeShapeType="1"/>
            </p:cNvCxnSpPr>
            <p:nvPr/>
          </p:nvCxnSpPr>
          <p:spPr bwMode="auto">
            <a:xfrm flipV="1">
              <a:off x="2743200" y="123825"/>
              <a:ext cx="635" cy="29908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9" name="Line 389">
              <a:extLst>
                <a:ext uri="{FF2B5EF4-FFF2-40B4-BE49-F238E27FC236}">
                  <a16:creationId xmlns:a16="http://schemas.microsoft.com/office/drawing/2014/main" id="{4D298213-23FD-C249-9F2E-151C449EF4B5}"/>
                </a:ext>
              </a:extLst>
            </p:cNvPr>
            <p:cNvCxnSpPr>
              <a:cxnSpLocks noRot="1" noChangeAspect="1" noEditPoints="1" noChangeArrowheads="1" noChangeShapeType="1"/>
            </p:cNvCxnSpPr>
            <p:nvPr/>
          </p:nvCxnSpPr>
          <p:spPr bwMode="auto">
            <a:xfrm flipV="1">
              <a:off x="2752725" y="457200"/>
              <a:ext cx="0" cy="10858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cxnSp>
        <p:cxnSp>
          <p:nvCxnSpPr>
            <p:cNvPr id="40" name="Line 390">
              <a:extLst>
                <a:ext uri="{FF2B5EF4-FFF2-40B4-BE49-F238E27FC236}">
                  <a16:creationId xmlns:a16="http://schemas.microsoft.com/office/drawing/2014/main" id="{7D0846B2-32AD-7846-99AD-46AA052CD0BC}"/>
                </a:ext>
              </a:extLst>
            </p:cNvPr>
            <p:cNvCxnSpPr>
              <a:cxnSpLocks noRot="1" noChangeAspect="1" noEditPoints="1" noChangeArrowheads="1" noChangeShapeType="1"/>
            </p:cNvCxnSpPr>
            <p:nvPr/>
          </p:nvCxnSpPr>
          <p:spPr bwMode="auto">
            <a:xfrm flipH="1">
              <a:off x="2847975" y="885825"/>
              <a:ext cx="495300" cy="1809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1" name="Text Box 391">
              <a:extLst>
                <a:ext uri="{FF2B5EF4-FFF2-40B4-BE49-F238E27FC236}">
                  <a16:creationId xmlns:a16="http://schemas.microsoft.com/office/drawing/2014/main" id="{8CB87FEE-EBC3-D749-9AF7-EA9B0A2C891F}"/>
                </a:ext>
              </a:extLst>
            </p:cNvPr>
            <p:cNvSpPr txBox="1">
              <a:spLocks noRot="1" noChangeAspect="1" noEditPoints="1" noChangeArrowheads="1" noChangeShapeType="1" noTextEdit="1"/>
            </p:cNvSpPr>
            <p:nvPr/>
          </p:nvSpPr>
          <p:spPr bwMode="auto">
            <a:xfrm>
              <a:off x="2886075" y="666750"/>
              <a:ext cx="2486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600">
                  <a:effectLst/>
                  <a:latin typeface="Times New Roman" panose="02020603050405020304" pitchFamily="18" charset="0"/>
                  <a:ea typeface="Times New Roman" panose="02020603050405020304" pitchFamily="18" charset="0"/>
                </a:rPr>
                <a:t>Perfect Conductor</a:t>
              </a:r>
              <a:endParaRPr lang="en-GB" sz="12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4133017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 Diodes:</a:t>
            </a:r>
          </a:p>
          <a:p>
            <a:pPr marL="45720" indent="0">
              <a:buNone/>
            </a:pPr>
            <a:endParaRPr lang="en-US" b="1" i="1" dirty="0">
              <a:latin typeface="Arial" charset="0"/>
              <a:ea typeface="Arial" charset="0"/>
              <a:cs typeface="Arial" charset="0"/>
            </a:endParaRPr>
          </a:p>
          <a:p>
            <a:pPr marL="45720" indent="0">
              <a:buNone/>
            </a:pPr>
            <a:r>
              <a:rPr lang="en-IE" dirty="0"/>
              <a:t>The forward characteristic is well approximated by the equation:</a:t>
            </a:r>
            <a:endParaRPr lang="en-GB" dirty="0"/>
          </a:p>
          <a:p>
            <a:pPr marL="45720" indent="0">
              <a:buNone/>
            </a:pPr>
            <a:endParaRPr lang="en-IE" i="1" dirty="0">
              <a:solidFill>
                <a:srgbClr val="FF0000"/>
              </a:solidFill>
            </a:endParaRPr>
          </a:p>
          <a:p>
            <a:pPr marL="45720" indent="0">
              <a:buNone/>
            </a:pPr>
            <a:endParaRPr lang="en-US" dirty="0"/>
          </a:p>
          <a:p>
            <a:pPr marL="45720" indent="0">
              <a:buNone/>
            </a:pPr>
            <a:endParaRPr lang="en-US" dirty="0"/>
          </a:p>
          <a:p>
            <a:pPr marL="45720" indent="0">
              <a:buNone/>
            </a:pPr>
            <a:r>
              <a:rPr lang="en-IE" dirty="0"/>
              <a:t>Essentially, the </a:t>
            </a:r>
            <a:r>
              <a:rPr lang="en-IE" dirty="0" err="1"/>
              <a:t>seminconductor</a:t>
            </a:r>
            <a:r>
              <a:rPr lang="en-IE" dirty="0"/>
              <a:t> diode is a ‘current valve’, allowing current to flow in one direction but not the other.</a:t>
            </a:r>
            <a:endParaRPr lang="en-GB" dirty="0"/>
          </a:p>
          <a:p>
            <a:pPr marL="45720" indent="0">
              <a:buNone/>
            </a:pPr>
            <a:r>
              <a:rPr lang="en-IE" dirty="0"/>
              <a:t>The electrical symbol of the semiconductor diode is:</a:t>
            </a:r>
            <a:endParaRPr lang="en-GB"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93295"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
        <p:nvSpPr>
          <p:cNvPr id="2" name="Rectangle 8">
            <a:extLst>
              <a:ext uri="{FF2B5EF4-FFF2-40B4-BE49-F238E27FC236}">
                <a16:creationId xmlns:a16="http://schemas.microsoft.com/office/drawing/2014/main" id="{8840D402-EDB5-854D-85A4-B64CD5D6997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a:extLst>
              <a:ext uri="{FF2B5EF4-FFF2-40B4-BE49-F238E27FC236}">
                <a16:creationId xmlns:a16="http://schemas.microsoft.com/office/drawing/2014/main" id="{78ECC241-991D-B949-9D8F-899774B69BCE}"/>
              </a:ext>
            </a:extLst>
          </p:cNvPr>
          <p:cNvGraphicFramePr>
            <a:graphicFrameLocks noChangeAspect="1"/>
          </p:cNvGraphicFramePr>
          <p:nvPr>
            <p:extLst>
              <p:ext uri="{D42A27DB-BD31-4B8C-83A1-F6EECF244321}">
                <p14:modId xmlns:p14="http://schemas.microsoft.com/office/powerpoint/2010/main" val="3918417958"/>
              </p:ext>
            </p:extLst>
          </p:nvPr>
        </p:nvGraphicFramePr>
        <p:xfrm>
          <a:off x="3486150" y="2444559"/>
          <a:ext cx="2171700" cy="546100"/>
        </p:xfrm>
        <a:graphic>
          <a:graphicData uri="http://schemas.openxmlformats.org/presentationml/2006/ole">
            <mc:AlternateContent xmlns:mc="http://schemas.openxmlformats.org/markup-compatibility/2006">
              <mc:Choice xmlns:v="urn:schemas-microsoft-com:vml" Requires="v">
                <p:oleObj spid="_x0000_s93296" r:id="rId5" imgW="28968700" imgH="6146800" progId="Equation.3">
                  <p:embed/>
                </p:oleObj>
              </mc:Choice>
              <mc:Fallback>
                <p:oleObj r:id="rId5" imgW="28968700" imgH="6146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6150" y="2444559"/>
                        <a:ext cx="21717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Canvas 770">
            <a:extLst>
              <a:ext uri="{FF2B5EF4-FFF2-40B4-BE49-F238E27FC236}">
                <a16:creationId xmlns:a16="http://schemas.microsoft.com/office/drawing/2014/main" id="{284F6E96-B5D4-F340-91CA-7E46748AE58C}"/>
              </a:ext>
            </a:extLst>
          </p:cNvPr>
          <p:cNvGrpSpPr/>
          <p:nvPr/>
        </p:nvGrpSpPr>
        <p:grpSpPr>
          <a:xfrm>
            <a:off x="2946717" y="4653428"/>
            <a:ext cx="3098165" cy="1856105"/>
            <a:chOff x="0" y="0"/>
            <a:chExt cx="3098165" cy="1856105"/>
          </a:xfrm>
        </p:grpSpPr>
        <p:sp>
          <p:nvSpPr>
            <p:cNvPr id="7" name="Rectangle 6">
              <a:extLst>
                <a:ext uri="{FF2B5EF4-FFF2-40B4-BE49-F238E27FC236}">
                  <a16:creationId xmlns:a16="http://schemas.microsoft.com/office/drawing/2014/main" id="{EFED2D84-FC23-9C4D-BDFD-0600CA388819}"/>
                </a:ext>
              </a:extLst>
            </p:cNvPr>
            <p:cNvSpPr/>
            <p:nvPr/>
          </p:nvSpPr>
          <p:spPr>
            <a:xfrm>
              <a:off x="0" y="0"/>
              <a:ext cx="3098165" cy="1856105"/>
            </a:xfrm>
            <a:prstGeom prst="rect">
              <a:avLst/>
            </a:prstGeom>
            <a:noFill/>
            <a:ln>
              <a:noFill/>
            </a:ln>
          </p:spPr>
        </p:sp>
        <p:cxnSp>
          <p:nvCxnSpPr>
            <p:cNvPr id="9" name="Line 772">
              <a:extLst>
                <a:ext uri="{FF2B5EF4-FFF2-40B4-BE49-F238E27FC236}">
                  <a16:creationId xmlns:a16="http://schemas.microsoft.com/office/drawing/2014/main" id="{5379B98A-0341-1347-B2F0-204AD6449427}"/>
                </a:ext>
              </a:extLst>
            </p:cNvPr>
            <p:cNvCxnSpPr>
              <a:cxnSpLocks noRot="1" noChangeAspect="1" noEditPoints="1" noChangeArrowheads="1" noChangeShapeType="1"/>
            </p:cNvCxnSpPr>
            <p:nvPr/>
          </p:nvCxnSpPr>
          <p:spPr bwMode="auto">
            <a:xfrm flipV="1">
              <a:off x="574675" y="1034415"/>
              <a:ext cx="447675"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 name="Text Box 773">
              <a:extLst>
                <a:ext uri="{FF2B5EF4-FFF2-40B4-BE49-F238E27FC236}">
                  <a16:creationId xmlns:a16="http://schemas.microsoft.com/office/drawing/2014/main" id="{BAF2E9DA-1618-924B-ADA6-08760DEF1650}"/>
                </a:ext>
              </a:extLst>
            </p:cNvPr>
            <p:cNvSpPr txBox="1">
              <a:spLocks noRot="1" noChangeAspect="1" noEditPoints="1" noChangeArrowheads="1" noChangeShapeType="1" noTextEdit="1"/>
            </p:cNvSpPr>
            <p:nvPr/>
          </p:nvSpPr>
          <p:spPr bwMode="auto">
            <a:xfrm>
              <a:off x="0" y="1264285"/>
              <a:ext cx="9144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600">
                  <a:effectLst/>
                  <a:latin typeface="Times New Roman" panose="02020603050405020304" pitchFamily="18" charset="0"/>
                  <a:ea typeface="Times New Roman" panose="02020603050405020304" pitchFamily="18" charset="0"/>
                </a:rPr>
                <a:t>P-Type</a:t>
              </a:r>
              <a:endParaRPr lang="en-GB" sz="1200">
                <a:effectLst/>
                <a:latin typeface="Times New Roman" panose="02020603050405020304" pitchFamily="18" charset="0"/>
                <a:ea typeface="Times New Roman" panose="02020603050405020304" pitchFamily="18" charset="0"/>
              </a:endParaRPr>
            </a:p>
          </p:txBody>
        </p:sp>
        <p:sp>
          <p:nvSpPr>
            <p:cNvPr id="11" name="Text Box 774">
              <a:extLst>
                <a:ext uri="{FF2B5EF4-FFF2-40B4-BE49-F238E27FC236}">
                  <a16:creationId xmlns:a16="http://schemas.microsoft.com/office/drawing/2014/main" id="{9C4F3EE2-ABB3-D04B-BABA-30A3E7D4DE96}"/>
                </a:ext>
              </a:extLst>
            </p:cNvPr>
            <p:cNvSpPr txBox="1">
              <a:spLocks noRot="1" noChangeAspect="1" noEditPoints="1" noChangeArrowheads="1" noChangeShapeType="1" noTextEdit="1"/>
            </p:cNvSpPr>
            <p:nvPr/>
          </p:nvSpPr>
          <p:spPr bwMode="auto">
            <a:xfrm>
              <a:off x="2183765" y="1379220"/>
              <a:ext cx="914400" cy="44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1600">
                  <a:effectLst/>
                  <a:latin typeface="Times New Roman" panose="02020603050405020304" pitchFamily="18" charset="0"/>
                  <a:ea typeface="Times New Roman" panose="02020603050405020304" pitchFamily="18" charset="0"/>
                </a:rPr>
                <a:t>N-Type</a:t>
              </a:r>
              <a:endParaRPr lang="en-GB" sz="1200">
                <a:effectLst/>
                <a:latin typeface="Times New Roman" panose="02020603050405020304" pitchFamily="18" charset="0"/>
                <a:ea typeface="Times New Roman" panose="02020603050405020304" pitchFamily="18" charset="0"/>
              </a:endParaRPr>
            </a:p>
          </p:txBody>
        </p:sp>
        <p:sp>
          <p:nvSpPr>
            <p:cNvPr id="12" name="AutoShape 775">
              <a:extLst>
                <a:ext uri="{FF2B5EF4-FFF2-40B4-BE49-F238E27FC236}">
                  <a16:creationId xmlns:a16="http://schemas.microsoft.com/office/drawing/2014/main" id="{4F4902B1-9416-A348-A9E3-AB347F6CD6BE}"/>
                </a:ext>
              </a:extLst>
            </p:cNvPr>
            <p:cNvSpPr>
              <a:spLocks noRot="1" noChangeAspect="1" noEditPoints="1" noChangeArrowheads="1" noChangeShapeType="1" noTextEdit="1"/>
            </p:cNvSpPr>
            <p:nvPr/>
          </p:nvSpPr>
          <p:spPr bwMode="auto">
            <a:xfrm rot="5400000">
              <a:off x="1176655" y="662305"/>
              <a:ext cx="516890" cy="571500"/>
            </a:xfrm>
            <a:prstGeom prst="triangle">
              <a:avLst>
                <a:gd name="adj" fmla="val 50000"/>
              </a:avLst>
            </a:prstGeom>
            <a:solidFill>
              <a:srgbClr val="000000"/>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cxnSp>
          <p:nvCxnSpPr>
            <p:cNvPr id="13" name="Line 776">
              <a:extLst>
                <a:ext uri="{FF2B5EF4-FFF2-40B4-BE49-F238E27FC236}">
                  <a16:creationId xmlns:a16="http://schemas.microsoft.com/office/drawing/2014/main" id="{5B34BAB1-4D66-4644-8F2F-931F2B269F8C}"/>
                </a:ext>
              </a:extLst>
            </p:cNvPr>
            <p:cNvCxnSpPr>
              <a:cxnSpLocks noRot="1" noChangeAspect="1" noEditPoints="1" noChangeArrowheads="1" noChangeShapeType="1"/>
            </p:cNvCxnSpPr>
            <p:nvPr/>
          </p:nvCxnSpPr>
          <p:spPr bwMode="auto">
            <a:xfrm>
              <a:off x="344805" y="919480"/>
              <a:ext cx="252857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4" name="Line 777">
              <a:extLst>
                <a:ext uri="{FF2B5EF4-FFF2-40B4-BE49-F238E27FC236}">
                  <a16:creationId xmlns:a16="http://schemas.microsoft.com/office/drawing/2014/main" id="{757E0E81-8180-0949-8746-84CAED238658}"/>
                </a:ext>
              </a:extLst>
            </p:cNvPr>
            <p:cNvCxnSpPr>
              <a:cxnSpLocks noRot="1" noChangeAspect="1" noEditPoints="1" noChangeArrowheads="1" noChangeShapeType="1"/>
            </p:cNvCxnSpPr>
            <p:nvPr/>
          </p:nvCxnSpPr>
          <p:spPr bwMode="auto">
            <a:xfrm>
              <a:off x="1724025" y="689610"/>
              <a:ext cx="0" cy="45974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cxnSp>
        <p:cxnSp>
          <p:nvCxnSpPr>
            <p:cNvPr id="15" name="Line 778">
              <a:extLst>
                <a:ext uri="{FF2B5EF4-FFF2-40B4-BE49-F238E27FC236}">
                  <a16:creationId xmlns:a16="http://schemas.microsoft.com/office/drawing/2014/main" id="{61F445C0-8AE6-434F-B9AA-CCC2E08D9DCB}"/>
                </a:ext>
              </a:extLst>
            </p:cNvPr>
            <p:cNvCxnSpPr>
              <a:cxnSpLocks noRot="1" noChangeAspect="1" noEditPoints="1" noChangeArrowheads="1" noChangeShapeType="1"/>
            </p:cNvCxnSpPr>
            <p:nvPr/>
          </p:nvCxnSpPr>
          <p:spPr bwMode="auto">
            <a:xfrm flipH="1" flipV="1">
              <a:off x="1838960" y="1034415"/>
              <a:ext cx="574675" cy="3448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551729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 Diodes:</a:t>
            </a:r>
          </a:p>
          <a:p>
            <a:pPr marL="45720" indent="0">
              <a:buNone/>
            </a:pPr>
            <a:endParaRPr lang="en-US" b="1" i="1" dirty="0">
              <a:latin typeface="Arial" charset="0"/>
              <a:ea typeface="Arial" charset="0"/>
              <a:cs typeface="Arial" charset="0"/>
            </a:endParaRPr>
          </a:p>
          <a:p>
            <a:pPr marL="45720" indent="0">
              <a:buNone/>
            </a:pPr>
            <a:endParaRPr lang="en-IE" dirty="0"/>
          </a:p>
          <a:p>
            <a:pPr marL="45720" indent="0">
              <a:buNone/>
            </a:pPr>
            <a:endParaRPr lang="en-IE" dirty="0"/>
          </a:p>
          <a:p>
            <a:pPr marL="45720" indent="0">
              <a:buNone/>
            </a:pPr>
            <a:r>
              <a:rPr lang="en-IE" dirty="0"/>
              <a:t>If you take the ratio of the diode voltage to the diode current, you get the ‘Static Resistance’ of the diode (unlike ‘resistors’ diodes do not exhibit a linear relationship between voltage and current)</a:t>
            </a:r>
            <a:endParaRPr lang="en-GB" dirty="0"/>
          </a:p>
          <a:p>
            <a:pPr marL="45720" indent="0">
              <a:buNone/>
            </a:pPr>
            <a:endParaRPr lang="en-IE" i="1" dirty="0">
              <a:solidFill>
                <a:srgbClr val="FF0000"/>
              </a:solidFill>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94266"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4096162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 Diodes:</a:t>
            </a:r>
          </a:p>
          <a:p>
            <a:pPr marL="45720" indent="0">
              <a:buNone/>
            </a:pPr>
            <a:endParaRPr lang="en-US" b="1" i="1" dirty="0">
              <a:latin typeface="Arial" charset="0"/>
              <a:ea typeface="Arial" charset="0"/>
              <a:cs typeface="Arial" charset="0"/>
            </a:endParaRPr>
          </a:p>
          <a:p>
            <a:pPr marL="45720" indent="0">
              <a:buNone/>
            </a:pPr>
            <a:r>
              <a:rPr lang="en-IE" dirty="0"/>
              <a:t>In Forward Bias (typical diode IN914):</a:t>
            </a:r>
          </a:p>
          <a:p>
            <a:pPr marL="45720" indent="0">
              <a:buNone/>
            </a:pPr>
            <a:endParaRPr lang="en-IE" dirty="0"/>
          </a:p>
          <a:p>
            <a:pPr marL="45720" indent="0">
              <a:buNone/>
            </a:pPr>
            <a:endParaRPr lang="en-IE" dirty="0"/>
          </a:p>
          <a:p>
            <a:pPr marL="45720" indent="0">
              <a:buNone/>
            </a:pPr>
            <a:endParaRPr lang="en-IE" dirty="0"/>
          </a:p>
          <a:p>
            <a:pPr marL="45720" indent="0">
              <a:buNone/>
            </a:pPr>
            <a:endParaRPr lang="en-IE" dirty="0"/>
          </a:p>
          <a:p>
            <a:pPr marL="45720" indent="0">
              <a:buNone/>
            </a:pPr>
            <a:endParaRPr lang="en-IE" dirty="0"/>
          </a:p>
          <a:p>
            <a:pPr marL="45720" indent="0">
              <a:buNone/>
            </a:pPr>
            <a:endParaRPr lang="en-IE" dirty="0"/>
          </a:p>
          <a:p>
            <a:pPr marL="45720" indent="0">
              <a:buNone/>
            </a:pPr>
            <a:endParaRPr lang="en-IE" dirty="0"/>
          </a:p>
          <a:p>
            <a:pPr marL="45720" indent="0">
              <a:buNone/>
            </a:pPr>
            <a:r>
              <a:rPr lang="en-IE" dirty="0"/>
              <a:t>Note how the resistance decreases as the applied voltage increases.</a:t>
            </a:r>
            <a:endParaRPr lang="en-GB" dirty="0"/>
          </a:p>
          <a:p>
            <a:pPr marL="45720" indent="0">
              <a:buNone/>
            </a:pPr>
            <a:r>
              <a:rPr lang="en-IE" dirty="0"/>
              <a:t> </a:t>
            </a:r>
            <a:endParaRPr lang="en-GB" dirty="0"/>
          </a:p>
          <a:p>
            <a:pPr marL="45720" indent="0">
              <a:buNone/>
            </a:pPr>
            <a:endParaRPr lang="en-IE" i="1" dirty="0">
              <a:solidFill>
                <a:srgbClr val="FF0000"/>
              </a:solidFill>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95341"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
        <p:nvSpPr>
          <p:cNvPr id="2" name="Rectangle 10">
            <a:extLst>
              <a:ext uri="{FF2B5EF4-FFF2-40B4-BE49-F238E27FC236}">
                <a16:creationId xmlns:a16="http://schemas.microsoft.com/office/drawing/2014/main" id="{03120EAB-57BB-5D44-9993-CA8087074EB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a:extLst>
              <a:ext uri="{FF2B5EF4-FFF2-40B4-BE49-F238E27FC236}">
                <a16:creationId xmlns:a16="http://schemas.microsoft.com/office/drawing/2014/main" id="{38324904-D4D1-1C40-AB7D-12945D90AAE1}"/>
              </a:ext>
            </a:extLst>
          </p:cNvPr>
          <p:cNvGraphicFramePr>
            <a:graphicFrameLocks noChangeAspect="1"/>
          </p:cNvGraphicFramePr>
          <p:nvPr>
            <p:extLst>
              <p:ext uri="{D42A27DB-BD31-4B8C-83A1-F6EECF244321}">
                <p14:modId xmlns:p14="http://schemas.microsoft.com/office/powerpoint/2010/main" val="2481559983"/>
              </p:ext>
            </p:extLst>
          </p:nvPr>
        </p:nvGraphicFramePr>
        <p:xfrm>
          <a:off x="3568699" y="2393950"/>
          <a:ext cx="2159000" cy="2324100"/>
        </p:xfrm>
        <a:graphic>
          <a:graphicData uri="http://schemas.openxmlformats.org/presentationml/2006/ole">
            <mc:AlternateContent xmlns:mc="http://schemas.openxmlformats.org/markup-compatibility/2006">
              <mc:Choice xmlns:v="urn:schemas-microsoft-com:vml" Requires="v">
                <p:oleObj spid="_x0000_s95342" r:id="rId5" imgW="35102800" imgH="42710100" progId="Equation.3">
                  <p:embed/>
                </p:oleObj>
              </mc:Choice>
              <mc:Fallback>
                <p:oleObj r:id="rId5" imgW="35102800" imgH="427101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8699" y="2393950"/>
                        <a:ext cx="2159000" cy="232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22733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Semiconductors:</a:t>
            </a:r>
          </a:p>
          <a:p>
            <a:pPr marL="45720" indent="0">
              <a:buNone/>
            </a:pPr>
            <a:endParaRPr lang="en-US" b="1" i="1" dirty="0">
              <a:latin typeface="Arial" charset="0"/>
              <a:ea typeface="Arial" charset="0"/>
              <a:cs typeface="Arial" charset="0"/>
            </a:endParaRPr>
          </a:p>
          <a:p>
            <a:pPr marL="45720" indent="0">
              <a:buNone/>
            </a:pPr>
            <a:r>
              <a:rPr lang="en-IE" i="1" dirty="0">
                <a:solidFill>
                  <a:srgbClr val="FF0000"/>
                </a:solidFill>
              </a:rPr>
              <a:t>A semiconductor is a material which, on application of an </a:t>
            </a:r>
            <a:r>
              <a:rPr lang="en-IE" i="1" dirty="0" err="1">
                <a:solidFill>
                  <a:srgbClr val="FF0000"/>
                </a:solidFill>
              </a:rPr>
              <a:t>emf</a:t>
            </a:r>
            <a:r>
              <a:rPr lang="en-IE" i="1" dirty="0">
                <a:solidFill>
                  <a:srgbClr val="FF0000"/>
                </a:solidFill>
              </a:rPr>
              <a:t>, facilitates a ‘moderate’ current flow. </a:t>
            </a:r>
            <a:endParaRPr lang="en-GB" dirty="0">
              <a:solidFill>
                <a:srgbClr val="FF0000"/>
              </a:solidFill>
            </a:endParaRPr>
          </a:p>
          <a:p>
            <a:pPr marL="45720" indent="0">
              <a:buNone/>
            </a:pPr>
            <a:endParaRPr lang="en-US" dirty="0"/>
          </a:p>
          <a:p>
            <a:pPr marL="45720" indent="0">
              <a:buNone/>
            </a:pPr>
            <a:r>
              <a:rPr lang="en-IE" dirty="0"/>
              <a:t>Semiconductors are a class of materials which fall between conductors and dielectrics. Examples include Silicon (Si) and Germanium (Ge).</a:t>
            </a:r>
            <a:endParaRPr lang="en-GB" dirty="0"/>
          </a:p>
          <a:p>
            <a:pPr marL="45720" indent="0">
              <a:buNone/>
            </a:pPr>
            <a:endParaRPr lang="en-US" dirty="0"/>
          </a:p>
          <a:p>
            <a:pPr marL="45720" indent="0">
              <a:buNone/>
            </a:pPr>
            <a:r>
              <a:rPr lang="en-IE" dirty="0"/>
              <a:t>As opposed to conductors, where approx. 1 electron per atom is available for conduction, in semiconductors, this figure is typically of the order of 1 electron in every 10</a:t>
            </a:r>
            <a:r>
              <a:rPr lang="en-IE" baseline="30000" dirty="0"/>
              <a:t>8</a:t>
            </a:r>
            <a:r>
              <a:rPr lang="en-IE" dirty="0"/>
              <a:t> atoms.</a:t>
            </a:r>
            <a:endParaRPr lang="en-GB"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47183"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443450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 Diodes:</a:t>
            </a:r>
          </a:p>
          <a:p>
            <a:pPr marL="45720" indent="0">
              <a:buNone/>
            </a:pPr>
            <a:endParaRPr lang="en-US" b="1" i="1" dirty="0">
              <a:latin typeface="Arial" charset="0"/>
              <a:ea typeface="Arial" charset="0"/>
              <a:cs typeface="Arial" charset="0"/>
            </a:endParaRPr>
          </a:p>
          <a:p>
            <a:pPr marL="45720" indent="0">
              <a:buNone/>
            </a:pPr>
            <a:endParaRPr lang="en-US" b="1" i="1" dirty="0">
              <a:latin typeface="Arial" charset="0"/>
              <a:ea typeface="Arial" charset="0"/>
              <a:cs typeface="Arial" charset="0"/>
            </a:endParaRPr>
          </a:p>
          <a:p>
            <a:pPr marL="45720" indent="0">
              <a:buNone/>
            </a:pPr>
            <a:r>
              <a:rPr lang="en-IE" dirty="0"/>
              <a:t>With the diode in Reverse Bias we get:</a:t>
            </a:r>
          </a:p>
          <a:p>
            <a:pPr marL="45720" indent="0">
              <a:buNone/>
            </a:pPr>
            <a:endParaRPr lang="en-IE" dirty="0"/>
          </a:p>
          <a:p>
            <a:pPr marL="45720" indent="0">
              <a:buNone/>
            </a:pPr>
            <a:endParaRPr lang="en-IE" dirty="0"/>
          </a:p>
          <a:p>
            <a:pPr marL="45720" indent="0">
              <a:buNone/>
            </a:pPr>
            <a:endParaRPr lang="en-IE" dirty="0"/>
          </a:p>
          <a:p>
            <a:pPr marL="45720" indent="0">
              <a:buNone/>
            </a:pPr>
            <a:endParaRPr lang="en-IE" dirty="0"/>
          </a:p>
          <a:p>
            <a:pPr marL="45720" indent="0">
              <a:buNone/>
            </a:pPr>
            <a:endParaRPr lang="en-IE" dirty="0"/>
          </a:p>
          <a:p>
            <a:pPr marL="45720" indent="0">
              <a:buNone/>
            </a:pPr>
            <a:endParaRPr lang="en-IE" dirty="0"/>
          </a:p>
          <a:p>
            <a:pPr marL="45720" indent="0">
              <a:buNone/>
            </a:pPr>
            <a:r>
              <a:rPr lang="en-IE" dirty="0"/>
              <a:t>In both cases, very large resistances.</a:t>
            </a:r>
            <a:endParaRPr lang="en-GB" dirty="0"/>
          </a:p>
          <a:p>
            <a:pPr marL="45720" indent="0">
              <a:buNone/>
            </a:pPr>
            <a:endParaRPr lang="en-GB" dirty="0"/>
          </a:p>
          <a:p>
            <a:pPr marL="45720" indent="0">
              <a:buNone/>
            </a:pPr>
            <a:endParaRPr lang="en-IE" i="1" dirty="0">
              <a:solidFill>
                <a:srgbClr val="FF0000"/>
              </a:solidFill>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96364"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
        <p:nvSpPr>
          <p:cNvPr id="2" name="Rectangle 11">
            <a:extLst>
              <a:ext uri="{FF2B5EF4-FFF2-40B4-BE49-F238E27FC236}">
                <a16:creationId xmlns:a16="http://schemas.microsoft.com/office/drawing/2014/main" id="{E48B02C7-0A04-D84E-8E2D-B456E10BD00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a:extLst>
              <a:ext uri="{FF2B5EF4-FFF2-40B4-BE49-F238E27FC236}">
                <a16:creationId xmlns:a16="http://schemas.microsoft.com/office/drawing/2014/main" id="{C94A8AF0-BCA4-194F-B588-DBFF79B7A412}"/>
              </a:ext>
            </a:extLst>
          </p:cNvPr>
          <p:cNvGraphicFramePr>
            <a:graphicFrameLocks noChangeAspect="1"/>
          </p:cNvGraphicFramePr>
          <p:nvPr>
            <p:extLst>
              <p:ext uri="{D42A27DB-BD31-4B8C-83A1-F6EECF244321}">
                <p14:modId xmlns:p14="http://schemas.microsoft.com/office/powerpoint/2010/main" val="752965264"/>
              </p:ext>
            </p:extLst>
          </p:nvPr>
        </p:nvGraphicFramePr>
        <p:xfrm>
          <a:off x="3543300" y="2880765"/>
          <a:ext cx="2057400" cy="1701800"/>
        </p:xfrm>
        <a:graphic>
          <a:graphicData uri="http://schemas.openxmlformats.org/presentationml/2006/ole">
            <mc:AlternateContent xmlns:mc="http://schemas.openxmlformats.org/markup-compatibility/2006">
              <mc:Choice xmlns:v="urn:schemas-microsoft-com:vml" Requires="v">
                <p:oleObj spid="_x0000_s96365" r:id="rId5" imgW="41249600" imgH="31305500" progId="Equation.3">
                  <p:embed/>
                </p:oleObj>
              </mc:Choice>
              <mc:Fallback>
                <p:oleObj r:id="rId5" imgW="41249600" imgH="313055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3300" y="2880765"/>
                        <a:ext cx="2057400" cy="170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05436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 Diodes:</a:t>
            </a:r>
          </a:p>
          <a:p>
            <a:pPr marL="45720" indent="0">
              <a:buNone/>
            </a:pPr>
            <a:endParaRPr lang="en-US" b="1" i="1" dirty="0">
              <a:latin typeface="Arial" charset="0"/>
              <a:ea typeface="Arial" charset="0"/>
              <a:cs typeface="Arial" charset="0"/>
            </a:endParaRPr>
          </a:p>
          <a:p>
            <a:pPr marL="45720" lvl="0" indent="0">
              <a:buNone/>
            </a:pPr>
            <a:r>
              <a:rPr lang="en-IE" dirty="0"/>
              <a:t>Zener Diodes are designed to operate in the breakdown region</a:t>
            </a:r>
          </a:p>
          <a:p>
            <a:pPr marL="45720" lvl="0" indent="0">
              <a:buNone/>
            </a:pPr>
            <a:endParaRPr lang="en-GB" dirty="0"/>
          </a:p>
          <a:p>
            <a:pPr marL="45720" indent="0">
              <a:buNone/>
            </a:pPr>
            <a:r>
              <a:rPr lang="en-IE" dirty="0"/>
              <a:t>Symbol:           </a:t>
            </a:r>
            <a:endParaRPr lang="en-GB" dirty="0"/>
          </a:p>
          <a:p>
            <a:pPr marL="45720" indent="0">
              <a:buNone/>
            </a:pPr>
            <a:r>
              <a:rPr lang="en-IE" dirty="0"/>
              <a:t> </a:t>
            </a:r>
            <a:endParaRPr lang="en-GB" dirty="0"/>
          </a:p>
          <a:p>
            <a:pPr marL="45720" indent="0">
              <a:buNone/>
            </a:pPr>
            <a:endParaRPr lang="en-IE" dirty="0"/>
          </a:p>
          <a:p>
            <a:pPr marL="45720" indent="0">
              <a:buNone/>
            </a:pPr>
            <a:r>
              <a:rPr lang="en-IE" dirty="0"/>
              <a:t>A ‘normal’ diode is not designed to operate in the breakdown region. Operation at this point can cause overheating and damage the diode. However if the </a:t>
            </a:r>
            <a:r>
              <a:rPr lang="en-IE" dirty="0" err="1"/>
              <a:t>pn</a:t>
            </a:r>
            <a:r>
              <a:rPr lang="en-IE" dirty="0"/>
              <a:t> junction is heavily doped the reverse breakdown voltage can be reduced to a point where overheating/damage does not occur (say -5V Vs -25V). Operation at these voltage levels is useful in for example in protecting circuits from voltage surges or in voltage regulators.</a:t>
            </a:r>
            <a:endParaRPr lang="en-GB"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77887"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pic>
        <p:nvPicPr>
          <p:cNvPr id="7" name="Picture 6" descr="diode-zener-symbol">
            <a:extLst>
              <a:ext uri="{FF2B5EF4-FFF2-40B4-BE49-F238E27FC236}">
                <a16:creationId xmlns:a16="http://schemas.microsoft.com/office/drawing/2014/main" id="{F2931540-7093-FB4E-96E0-F1FC19837A6A}"/>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105911" y="2565043"/>
            <a:ext cx="932177" cy="736957"/>
          </a:xfrm>
          <a:prstGeom prst="rect">
            <a:avLst/>
          </a:prstGeom>
          <a:noFill/>
          <a:ln>
            <a:noFill/>
          </a:ln>
        </p:spPr>
      </p:pic>
    </p:spTree>
    <p:extLst>
      <p:ext uri="{BB962C8B-B14F-4D97-AF65-F5344CB8AC3E}">
        <p14:creationId xmlns:p14="http://schemas.microsoft.com/office/powerpoint/2010/main" val="1078222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lnSpcReduction="10000"/>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 Diodes:</a:t>
            </a:r>
          </a:p>
          <a:p>
            <a:pPr marL="45720" indent="0">
              <a:buNone/>
            </a:pPr>
            <a:r>
              <a:rPr lang="en-US" b="1" i="1" dirty="0">
                <a:latin typeface="Arial" charset="0"/>
                <a:ea typeface="Arial" charset="0"/>
                <a:cs typeface="Arial" charset="0"/>
              </a:rPr>
              <a:t> </a:t>
            </a:r>
          </a:p>
          <a:p>
            <a:pPr marL="45720" indent="0">
              <a:buNone/>
            </a:pPr>
            <a:r>
              <a:rPr lang="en-IE" dirty="0"/>
              <a:t>Light Emitting Diodes (LEDs) are diodes that emit light on application of an </a:t>
            </a:r>
            <a:r>
              <a:rPr lang="en-IE" dirty="0" err="1"/>
              <a:t>emf</a:t>
            </a:r>
            <a:r>
              <a:rPr lang="en-IE" dirty="0"/>
              <a:t>.</a:t>
            </a:r>
            <a:endParaRPr lang="en-IE" i="1" dirty="0">
              <a:solidFill>
                <a:srgbClr val="FF0000"/>
              </a:solidFill>
            </a:endParaRPr>
          </a:p>
          <a:p>
            <a:pPr marL="45720" indent="0">
              <a:buNone/>
            </a:pPr>
            <a:endParaRPr lang="en-US" dirty="0"/>
          </a:p>
          <a:p>
            <a:pPr marL="45720" indent="0">
              <a:buNone/>
            </a:pPr>
            <a:r>
              <a:rPr lang="en-US" dirty="0"/>
              <a:t>Symbol: </a:t>
            </a:r>
          </a:p>
          <a:p>
            <a:pPr marL="45720" indent="0">
              <a:buNone/>
            </a:pPr>
            <a:endParaRPr lang="en-US" dirty="0"/>
          </a:p>
          <a:p>
            <a:pPr marL="45720" indent="0">
              <a:buNone/>
            </a:pPr>
            <a:endParaRPr lang="en-US" dirty="0"/>
          </a:p>
          <a:p>
            <a:pPr marL="45720" indent="0">
              <a:buNone/>
            </a:pPr>
            <a:endParaRPr lang="en-IE" dirty="0"/>
          </a:p>
          <a:p>
            <a:pPr marL="45720" indent="0">
              <a:buNone/>
            </a:pPr>
            <a:r>
              <a:rPr lang="en-IE" dirty="0"/>
              <a:t>On application of a potential difference in forward bias electrons combine with holes at the </a:t>
            </a:r>
            <a:r>
              <a:rPr lang="en-IE" dirty="0" err="1"/>
              <a:t>pn</a:t>
            </a:r>
            <a:r>
              <a:rPr lang="en-IE" dirty="0"/>
              <a:t> junction. In so doing they drop from a higher energy level to a lower one emitting radiation in the process. The frequency of this radiation is determined by the type of semiconductor used. For some semiconductor materials the radiation emitted is visible (i.e. light). </a:t>
            </a: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78908"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pic>
        <p:nvPicPr>
          <p:cNvPr id="4" name="Picture 3" descr="diode-light-emitting-symbol">
            <a:extLst>
              <a:ext uri="{FF2B5EF4-FFF2-40B4-BE49-F238E27FC236}">
                <a16:creationId xmlns:a16="http://schemas.microsoft.com/office/drawing/2014/main" id="{7414BB35-9433-B04D-91B3-09DF67A3DE1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047920" y="2657823"/>
            <a:ext cx="1200560" cy="898177"/>
          </a:xfrm>
          <a:prstGeom prst="rect">
            <a:avLst/>
          </a:prstGeom>
          <a:noFill/>
          <a:ln>
            <a:noFill/>
          </a:ln>
        </p:spPr>
      </p:pic>
    </p:spTree>
    <p:extLst>
      <p:ext uri="{BB962C8B-B14F-4D97-AF65-F5344CB8AC3E}">
        <p14:creationId xmlns:p14="http://schemas.microsoft.com/office/powerpoint/2010/main" val="1833405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 Diodes:</a:t>
            </a:r>
          </a:p>
          <a:p>
            <a:pPr marL="45720" indent="0">
              <a:buNone/>
            </a:pPr>
            <a:endParaRPr lang="en-US" b="1" i="1" dirty="0">
              <a:latin typeface="Arial" charset="0"/>
              <a:ea typeface="Arial" charset="0"/>
              <a:cs typeface="Arial" charset="0"/>
            </a:endParaRPr>
          </a:p>
          <a:p>
            <a:pPr marL="45720" indent="0">
              <a:buNone/>
            </a:pPr>
            <a:r>
              <a:rPr lang="en-IE" dirty="0"/>
              <a:t>Here are some examples:</a:t>
            </a:r>
            <a:r>
              <a:rPr lang="en-GB" dirty="0"/>
              <a:t> </a:t>
            </a: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79932"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graphicFrame>
        <p:nvGraphicFramePr>
          <p:cNvPr id="2" name="Table 1">
            <a:extLst>
              <a:ext uri="{FF2B5EF4-FFF2-40B4-BE49-F238E27FC236}">
                <a16:creationId xmlns:a16="http://schemas.microsoft.com/office/drawing/2014/main" id="{8429D380-7234-A647-AA71-318E6DABA1C8}"/>
              </a:ext>
            </a:extLst>
          </p:cNvPr>
          <p:cNvGraphicFramePr>
            <a:graphicFrameLocks noGrp="1"/>
          </p:cNvGraphicFramePr>
          <p:nvPr>
            <p:extLst>
              <p:ext uri="{D42A27DB-BD31-4B8C-83A1-F6EECF244321}">
                <p14:modId xmlns:p14="http://schemas.microsoft.com/office/powerpoint/2010/main" val="757534748"/>
              </p:ext>
            </p:extLst>
          </p:nvPr>
        </p:nvGraphicFramePr>
        <p:xfrm>
          <a:off x="1329055" y="2626813"/>
          <a:ext cx="6333490" cy="2209800"/>
        </p:xfrm>
        <a:graphic>
          <a:graphicData uri="http://schemas.openxmlformats.org/drawingml/2006/table">
            <a:tbl>
              <a:tblPr>
                <a:tableStyleId>{5C22544A-7EE6-4342-B048-85BDC9FD1C3A}</a:tableStyleId>
              </a:tblPr>
              <a:tblGrid>
                <a:gridCol w="1771015">
                  <a:extLst>
                    <a:ext uri="{9D8B030D-6E8A-4147-A177-3AD203B41FA5}">
                      <a16:colId xmlns:a16="http://schemas.microsoft.com/office/drawing/2014/main" val="2625799170"/>
                    </a:ext>
                  </a:extLst>
                </a:gridCol>
                <a:gridCol w="1520825">
                  <a:extLst>
                    <a:ext uri="{9D8B030D-6E8A-4147-A177-3AD203B41FA5}">
                      <a16:colId xmlns:a16="http://schemas.microsoft.com/office/drawing/2014/main" val="1906585394"/>
                    </a:ext>
                  </a:extLst>
                </a:gridCol>
                <a:gridCol w="1520825">
                  <a:extLst>
                    <a:ext uri="{9D8B030D-6E8A-4147-A177-3AD203B41FA5}">
                      <a16:colId xmlns:a16="http://schemas.microsoft.com/office/drawing/2014/main" val="2381487914"/>
                    </a:ext>
                  </a:extLst>
                </a:gridCol>
                <a:gridCol w="1520825">
                  <a:extLst>
                    <a:ext uri="{9D8B030D-6E8A-4147-A177-3AD203B41FA5}">
                      <a16:colId xmlns:a16="http://schemas.microsoft.com/office/drawing/2014/main" val="188180801"/>
                    </a:ext>
                  </a:extLst>
                </a:gridCol>
              </a:tblGrid>
              <a:tr h="0">
                <a:tc gridSpan="4">
                  <a:txBody>
                    <a:bodyPr/>
                    <a:lstStyle/>
                    <a:p>
                      <a:pPr algn="ctr">
                        <a:spcAft>
                          <a:spcPts val="0"/>
                        </a:spcAft>
                      </a:pPr>
                      <a:r>
                        <a:rPr lang="en-US" sz="1450">
                          <a:effectLst/>
                        </a:rPr>
                        <a:t>Typical LED Characteristics</a:t>
                      </a:r>
                      <a:endParaRPr lang="en-GB" sz="1200">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9913948"/>
                  </a:ext>
                </a:extLst>
              </a:tr>
              <a:tr h="0">
                <a:tc>
                  <a:txBody>
                    <a:bodyPr/>
                    <a:lstStyle/>
                    <a:p>
                      <a:pPr algn="ctr">
                        <a:spcAft>
                          <a:spcPts val="0"/>
                        </a:spcAft>
                      </a:pPr>
                      <a:r>
                        <a:rPr lang="en-US" sz="1450">
                          <a:effectLst/>
                        </a:rPr>
                        <a:t>Semiconductor</a:t>
                      </a:r>
                      <a:endParaRPr lang="en-GB" sz="1200">
                        <a:effectLst/>
                      </a:endParaRPr>
                    </a:p>
                    <a:p>
                      <a:pPr algn="ctr">
                        <a:spcAft>
                          <a:spcPts val="0"/>
                        </a:spcAft>
                      </a:pPr>
                      <a:r>
                        <a:rPr lang="en-US" sz="1450">
                          <a:effectLst/>
                        </a:rPr>
                        <a:t>Material</a:t>
                      </a:r>
                      <a:endParaRPr lang="en-GB"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450">
                          <a:effectLst/>
                        </a:rPr>
                        <a:t>Wavelength</a:t>
                      </a:r>
                      <a:endParaRPr lang="en-GB"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450">
                          <a:effectLst/>
                        </a:rPr>
                        <a:t>Colour</a:t>
                      </a:r>
                      <a:endParaRPr lang="en-GB"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450">
                          <a:effectLst/>
                        </a:rPr>
                        <a:t>V</a:t>
                      </a:r>
                      <a:r>
                        <a:rPr lang="en-US" sz="1100">
                          <a:effectLst/>
                        </a:rPr>
                        <a:t>F</a:t>
                      </a:r>
                      <a:r>
                        <a:rPr lang="en-US" sz="1450">
                          <a:effectLst/>
                        </a:rPr>
                        <a:t> @ 20mA</a:t>
                      </a:r>
                      <a:endParaRPr lang="en-GB"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44752183"/>
                  </a:ext>
                </a:extLst>
              </a:tr>
              <a:tr h="0">
                <a:tc>
                  <a:txBody>
                    <a:bodyPr/>
                    <a:lstStyle/>
                    <a:p>
                      <a:pPr algn="ctr">
                        <a:spcAft>
                          <a:spcPts val="0"/>
                        </a:spcAft>
                      </a:pPr>
                      <a:r>
                        <a:rPr lang="en-US" sz="1450">
                          <a:effectLst/>
                        </a:rPr>
                        <a:t>GaAs</a:t>
                      </a:r>
                      <a:endParaRPr lang="en-GB"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450">
                          <a:effectLst/>
                        </a:rPr>
                        <a:t>850-940nm</a:t>
                      </a:r>
                      <a:endParaRPr lang="en-GB"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450">
                          <a:effectLst/>
                        </a:rPr>
                        <a:t>Infra-Red</a:t>
                      </a:r>
                      <a:endParaRPr lang="en-GB"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450">
                          <a:effectLst/>
                        </a:rPr>
                        <a:t>1.2v</a:t>
                      </a:r>
                      <a:endParaRPr lang="en-GB"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303991664"/>
                  </a:ext>
                </a:extLst>
              </a:tr>
              <a:tr h="0">
                <a:tc>
                  <a:txBody>
                    <a:bodyPr/>
                    <a:lstStyle/>
                    <a:p>
                      <a:pPr algn="ctr">
                        <a:spcAft>
                          <a:spcPts val="0"/>
                        </a:spcAft>
                      </a:pPr>
                      <a:r>
                        <a:rPr lang="en-US" sz="1450">
                          <a:effectLst/>
                        </a:rPr>
                        <a:t>GaAsP</a:t>
                      </a:r>
                      <a:endParaRPr lang="en-GB"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450">
                          <a:effectLst/>
                        </a:rPr>
                        <a:t>630-660nm</a:t>
                      </a:r>
                      <a:endParaRPr lang="en-GB"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450">
                          <a:effectLst/>
                        </a:rPr>
                        <a:t>Red</a:t>
                      </a:r>
                      <a:endParaRPr lang="en-GB"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450">
                          <a:effectLst/>
                        </a:rPr>
                        <a:t>1.8v</a:t>
                      </a:r>
                      <a:endParaRPr lang="en-GB"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142149217"/>
                  </a:ext>
                </a:extLst>
              </a:tr>
              <a:tr h="149968">
                <a:tc>
                  <a:txBody>
                    <a:bodyPr/>
                    <a:lstStyle/>
                    <a:p>
                      <a:pPr algn="ctr">
                        <a:spcAft>
                          <a:spcPts val="0"/>
                        </a:spcAft>
                      </a:pPr>
                      <a:r>
                        <a:rPr lang="en-US" sz="1450">
                          <a:effectLst/>
                        </a:rPr>
                        <a:t>GaAsP</a:t>
                      </a:r>
                      <a:endParaRPr lang="en-GB"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450">
                          <a:effectLst/>
                        </a:rPr>
                        <a:t>605-620nm</a:t>
                      </a:r>
                      <a:endParaRPr lang="en-GB"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450">
                          <a:effectLst/>
                        </a:rPr>
                        <a:t>Amber</a:t>
                      </a:r>
                      <a:endParaRPr lang="en-GB"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450">
                          <a:effectLst/>
                        </a:rPr>
                        <a:t>2.0v</a:t>
                      </a:r>
                      <a:endParaRPr lang="en-GB"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844114858"/>
                  </a:ext>
                </a:extLst>
              </a:tr>
              <a:tr h="0">
                <a:tc>
                  <a:txBody>
                    <a:bodyPr/>
                    <a:lstStyle/>
                    <a:p>
                      <a:pPr algn="ctr">
                        <a:spcAft>
                          <a:spcPts val="0"/>
                        </a:spcAft>
                      </a:pPr>
                      <a:r>
                        <a:rPr lang="en-US" sz="1450">
                          <a:effectLst/>
                        </a:rPr>
                        <a:t>GaAsP:N</a:t>
                      </a:r>
                      <a:endParaRPr lang="en-GB"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450">
                          <a:effectLst/>
                        </a:rPr>
                        <a:t>585-595nm</a:t>
                      </a:r>
                      <a:endParaRPr lang="en-GB"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450">
                          <a:effectLst/>
                        </a:rPr>
                        <a:t>Yellow</a:t>
                      </a:r>
                      <a:endParaRPr lang="en-GB"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450">
                          <a:effectLst/>
                        </a:rPr>
                        <a:t>2.2v</a:t>
                      </a:r>
                      <a:endParaRPr lang="en-GB"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834201775"/>
                  </a:ext>
                </a:extLst>
              </a:tr>
              <a:tr h="0">
                <a:tc>
                  <a:txBody>
                    <a:bodyPr/>
                    <a:lstStyle/>
                    <a:p>
                      <a:pPr algn="ctr">
                        <a:spcAft>
                          <a:spcPts val="0"/>
                        </a:spcAft>
                      </a:pPr>
                      <a:r>
                        <a:rPr lang="en-US" sz="1450">
                          <a:effectLst/>
                        </a:rPr>
                        <a:t>AlGaP</a:t>
                      </a:r>
                      <a:endParaRPr lang="en-GB"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450">
                          <a:effectLst/>
                        </a:rPr>
                        <a:t>550-570nm</a:t>
                      </a:r>
                      <a:endParaRPr lang="en-GB"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450">
                          <a:effectLst/>
                        </a:rPr>
                        <a:t>Green</a:t>
                      </a:r>
                      <a:endParaRPr lang="en-GB"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450">
                          <a:effectLst/>
                        </a:rPr>
                        <a:t>3.5v</a:t>
                      </a:r>
                      <a:endParaRPr lang="en-GB"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482188722"/>
                  </a:ext>
                </a:extLst>
              </a:tr>
              <a:tr h="0">
                <a:tc>
                  <a:txBody>
                    <a:bodyPr/>
                    <a:lstStyle/>
                    <a:p>
                      <a:pPr algn="ctr">
                        <a:spcAft>
                          <a:spcPts val="0"/>
                        </a:spcAft>
                      </a:pPr>
                      <a:r>
                        <a:rPr lang="en-US" sz="1450">
                          <a:effectLst/>
                        </a:rPr>
                        <a:t>SiC</a:t>
                      </a:r>
                      <a:endParaRPr lang="en-GB"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450">
                          <a:effectLst/>
                        </a:rPr>
                        <a:t>430-505nm</a:t>
                      </a:r>
                      <a:endParaRPr lang="en-GB"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450">
                          <a:effectLst/>
                        </a:rPr>
                        <a:t>Blue</a:t>
                      </a:r>
                      <a:endParaRPr lang="en-GB"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450">
                          <a:effectLst/>
                        </a:rPr>
                        <a:t>3.6v</a:t>
                      </a:r>
                      <a:endParaRPr lang="en-GB"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8323960"/>
                  </a:ext>
                </a:extLst>
              </a:tr>
              <a:tr h="0">
                <a:tc>
                  <a:txBody>
                    <a:bodyPr/>
                    <a:lstStyle/>
                    <a:p>
                      <a:pPr algn="ctr">
                        <a:spcAft>
                          <a:spcPts val="0"/>
                        </a:spcAft>
                      </a:pPr>
                      <a:r>
                        <a:rPr lang="en-US" sz="1450">
                          <a:effectLst/>
                        </a:rPr>
                        <a:t>GaInN</a:t>
                      </a:r>
                      <a:endParaRPr lang="en-GB"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450">
                          <a:effectLst/>
                        </a:rPr>
                        <a:t>450nm</a:t>
                      </a:r>
                      <a:endParaRPr lang="en-GB"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450">
                          <a:effectLst/>
                        </a:rPr>
                        <a:t>White</a:t>
                      </a:r>
                      <a:endParaRPr lang="en-GB"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1450" dirty="0">
                          <a:effectLst/>
                        </a:rPr>
                        <a:t>4.0v</a:t>
                      </a:r>
                      <a:endParaRPr lang="en-GB"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880328327"/>
                  </a:ext>
                </a:extLst>
              </a:tr>
            </a:tbl>
          </a:graphicData>
        </a:graphic>
      </p:graphicFrame>
    </p:spTree>
    <p:extLst>
      <p:ext uri="{BB962C8B-B14F-4D97-AF65-F5344CB8AC3E}">
        <p14:creationId xmlns:p14="http://schemas.microsoft.com/office/powerpoint/2010/main" val="30415940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 Diodes:</a:t>
            </a:r>
          </a:p>
          <a:p>
            <a:pPr marL="45720" indent="0">
              <a:buNone/>
            </a:pPr>
            <a:endParaRPr lang="en-US" b="1" i="1" dirty="0">
              <a:latin typeface="Arial" charset="0"/>
              <a:ea typeface="Arial" charset="0"/>
              <a:cs typeface="Arial" charset="0"/>
            </a:endParaRPr>
          </a:p>
          <a:p>
            <a:pPr marL="45720" indent="0">
              <a:buNone/>
            </a:pPr>
            <a:r>
              <a:rPr lang="en-IE" dirty="0"/>
              <a:t>Photodiodes are diodes that conduct current on the application of light</a:t>
            </a:r>
            <a:r>
              <a:rPr lang="en-GB" dirty="0"/>
              <a:t>. </a:t>
            </a:r>
          </a:p>
          <a:p>
            <a:pPr marL="45720" indent="0">
              <a:buNone/>
            </a:pPr>
            <a:endParaRPr lang="en-GB" dirty="0"/>
          </a:p>
          <a:p>
            <a:pPr marL="45720" indent="0">
              <a:buNone/>
            </a:pPr>
            <a:r>
              <a:rPr lang="en-GB" dirty="0"/>
              <a:t>Symbol:</a:t>
            </a:r>
          </a:p>
          <a:p>
            <a:pPr marL="45720" indent="0">
              <a:buNone/>
            </a:pPr>
            <a:endParaRPr lang="en-GB" i="1" dirty="0">
              <a:solidFill>
                <a:srgbClr val="FF0000"/>
              </a:solidFill>
            </a:endParaRPr>
          </a:p>
          <a:p>
            <a:pPr marL="45720" indent="0">
              <a:buNone/>
            </a:pPr>
            <a:endParaRPr lang="en-US" dirty="0"/>
          </a:p>
          <a:p>
            <a:pPr marL="45720" indent="0">
              <a:buNone/>
            </a:pPr>
            <a:endParaRPr lang="en-US" dirty="0"/>
          </a:p>
          <a:p>
            <a:pPr marL="45720" indent="0">
              <a:buNone/>
            </a:pPr>
            <a:r>
              <a:rPr lang="en-IE" dirty="0"/>
              <a:t>The principle of operation of these diodes is the same as that of LEDs but in reverse. When light impinges on the diode it imparts energy or energy is absorbed by the diode. This results in electrons gaining energy and leaving the valence orbits and resulting in the creation of free electron – hole pairs i.e. charge carriers. </a:t>
            </a: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80956"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pic>
        <p:nvPicPr>
          <p:cNvPr id="4" name="Picture 3" descr="diode-photosenstive-symbol">
            <a:extLst>
              <a:ext uri="{FF2B5EF4-FFF2-40B4-BE49-F238E27FC236}">
                <a16:creationId xmlns:a16="http://schemas.microsoft.com/office/drawing/2014/main" id="{7E27B1ED-A2E6-624A-BE26-ECA852532E5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803257" y="2843712"/>
            <a:ext cx="1224836" cy="916575"/>
          </a:xfrm>
          <a:prstGeom prst="rect">
            <a:avLst/>
          </a:prstGeom>
          <a:noFill/>
          <a:ln>
            <a:noFill/>
          </a:ln>
        </p:spPr>
      </p:pic>
    </p:spTree>
    <p:extLst>
      <p:ext uri="{BB962C8B-B14F-4D97-AF65-F5344CB8AC3E}">
        <p14:creationId xmlns:p14="http://schemas.microsoft.com/office/powerpoint/2010/main" val="3373874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 Diodes:</a:t>
            </a:r>
          </a:p>
          <a:p>
            <a:pPr marL="45720" indent="0">
              <a:buNone/>
            </a:pPr>
            <a:endParaRPr lang="en-US" b="1" i="1" dirty="0">
              <a:latin typeface="Arial" charset="0"/>
              <a:ea typeface="Arial" charset="0"/>
              <a:cs typeface="Arial" charset="0"/>
            </a:endParaRPr>
          </a:p>
          <a:p>
            <a:pPr marL="45720" indent="0">
              <a:buNone/>
            </a:pPr>
            <a:endParaRPr lang="en-IE" dirty="0"/>
          </a:p>
          <a:p>
            <a:pPr marL="45720" indent="0">
              <a:buNone/>
            </a:pPr>
            <a:r>
              <a:rPr lang="en-IE" dirty="0"/>
              <a:t>If a very small voltage is applied these charge carriers move to the anode and cathode respectively. </a:t>
            </a:r>
          </a:p>
          <a:p>
            <a:pPr marL="45720" indent="0">
              <a:buNone/>
            </a:pPr>
            <a:endParaRPr lang="en-IE" dirty="0"/>
          </a:p>
          <a:p>
            <a:pPr marL="45720" indent="0">
              <a:buNone/>
            </a:pPr>
            <a:r>
              <a:rPr lang="en-IE" dirty="0"/>
              <a:t>There are thus two currents flowing in the photo diode: the Dark Current which is the current flowing in the absence of light due to the small voltage supply and the photocurrent due to the impact of incident light. The dark current must be minimised to maximise the sensitivity of the device.</a:t>
            </a:r>
            <a:endParaRPr lang="en-GB" dirty="0"/>
          </a:p>
          <a:p>
            <a:pPr marL="45720" indent="0">
              <a:buNone/>
            </a:pPr>
            <a:r>
              <a:rPr lang="en-IE" dirty="0"/>
              <a:t> </a:t>
            </a:r>
            <a:endParaRPr lang="en-GB" dirty="0"/>
          </a:p>
          <a:p>
            <a:pPr marL="45720" indent="0">
              <a:buNone/>
            </a:pPr>
            <a:endParaRPr lang="en-IE" i="1" dirty="0">
              <a:solidFill>
                <a:srgbClr val="FF0000"/>
              </a:solidFill>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81980" name="Equation" r:id="rId4" imgW="152400" imgH="254000" progId="Equation.3">
                  <p:embed/>
                </p:oleObj>
              </mc:Choice>
              <mc:Fallback>
                <p:oleObj name="Equation" r:id="rId4" imgW="152400" imgH="254000" progId="Equation.3">
                  <p:embed/>
                  <p:pic>
                    <p:nvPicPr>
                      <p:cNvPr id="8" name="Object 7"/>
                      <p:cNvPicPr/>
                      <p:nvPr/>
                    </p:nvPicPr>
                    <p:blipFill>
                      <a:blip r:embed="rId5"/>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1415967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The Transistor:</a:t>
            </a:r>
          </a:p>
          <a:p>
            <a:pPr marL="45720" indent="0">
              <a:buNone/>
            </a:pPr>
            <a:endParaRPr lang="en-US" b="1" i="1" dirty="0">
              <a:latin typeface="Arial" charset="0"/>
              <a:ea typeface="Arial" charset="0"/>
              <a:cs typeface="Arial" charset="0"/>
            </a:endParaRPr>
          </a:p>
          <a:p>
            <a:pPr marL="45720" indent="0">
              <a:buNone/>
            </a:pPr>
            <a:r>
              <a:rPr lang="en-GB" dirty="0"/>
              <a:t>Before 1950 electronic equipment used vacuum tubes, otherwise called valves, which acted as transistors. They usually consumed a few Watts of power each and as a result created a lot of heat. They were also quite bulky as you can see below: </a:t>
            </a:r>
          </a:p>
          <a:p>
            <a:pPr marL="45720" indent="0">
              <a:buNone/>
            </a:pPr>
            <a:endParaRPr lang="en-IE" dirty="0"/>
          </a:p>
          <a:p>
            <a:pPr marL="45720" indent="0">
              <a:buNone/>
            </a:pPr>
            <a:r>
              <a:rPr lang="en-IE" dirty="0"/>
              <a:t> </a:t>
            </a:r>
            <a:endParaRPr lang="en-GB" dirty="0"/>
          </a:p>
          <a:p>
            <a:pPr marL="45720" indent="0">
              <a:buNone/>
            </a:pPr>
            <a:endParaRPr lang="en-IE" i="1" dirty="0">
              <a:solidFill>
                <a:srgbClr val="FF0000"/>
              </a:solidFill>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98342" name="Equation" r:id="rId4" imgW="152400" imgH="254000" progId="Equation.3">
                  <p:embed/>
                </p:oleObj>
              </mc:Choice>
              <mc:Fallback>
                <p:oleObj name="Equation" r:id="rId4" imgW="152400" imgH="254000" progId="Equation.3">
                  <p:embed/>
                  <p:pic>
                    <p:nvPicPr>
                      <p:cNvPr id="8" name="Object 7"/>
                      <p:cNvPicPr/>
                      <p:nvPr/>
                    </p:nvPicPr>
                    <p:blipFill>
                      <a:blip r:embed="rId5"/>
                      <a:stretch>
                        <a:fillRect/>
                      </a:stretch>
                    </p:blipFill>
                    <p:spPr>
                      <a:xfrm>
                        <a:off x="4495800" y="3302000"/>
                        <a:ext cx="152400" cy="254000"/>
                      </a:xfrm>
                      <a:prstGeom prst="rect">
                        <a:avLst/>
                      </a:prstGeom>
                    </p:spPr>
                  </p:pic>
                </p:oleObj>
              </mc:Fallback>
            </mc:AlternateContent>
          </a:graphicData>
        </a:graphic>
      </p:graphicFrame>
      <p:pic>
        <p:nvPicPr>
          <p:cNvPr id="4" name="Picture 3" descr="http://upload.wikimedia.org/wikipedia/commons/e/e9/Elektronenroehren-auswahl.jpg">
            <a:extLst>
              <a:ext uri="{FF2B5EF4-FFF2-40B4-BE49-F238E27FC236}">
                <a16:creationId xmlns:a16="http://schemas.microsoft.com/office/drawing/2014/main" id="{6B4DDA90-CF64-954C-9A60-370AC7C34EE3}"/>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30045" y="3302000"/>
            <a:ext cx="5731510" cy="2787650"/>
          </a:xfrm>
          <a:prstGeom prst="rect">
            <a:avLst/>
          </a:prstGeom>
          <a:noFill/>
          <a:ln>
            <a:noFill/>
          </a:ln>
        </p:spPr>
      </p:pic>
    </p:spTree>
    <p:extLst>
      <p:ext uri="{BB962C8B-B14F-4D97-AF65-F5344CB8AC3E}">
        <p14:creationId xmlns:p14="http://schemas.microsoft.com/office/powerpoint/2010/main" val="4258757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fontScale="92500" lnSpcReduction="10000"/>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The Transistor:</a:t>
            </a:r>
          </a:p>
          <a:p>
            <a:pPr marL="45720" indent="0">
              <a:buNone/>
            </a:pPr>
            <a:endParaRPr lang="en-US" b="1" i="1" dirty="0">
              <a:latin typeface="Arial" charset="0"/>
              <a:ea typeface="Arial" charset="0"/>
              <a:cs typeface="Arial" charset="0"/>
            </a:endParaRPr>
          </a:p>
          <a:p>
            <a:pPr marL="45720" indent="0">
              <a:buNone/>
            </a:pPr>
            <a:r>
              <a:rPr lang="en-GB" dirty="0"/>
              <a:t>They generally worked by having an </a:t>
            </a:r>
            <a:r>
              <a:rPr lang="en-GB" dirty="0" err="1"/>
              <a:t>incandecent</a:t>
            </a:r>
            <a:r>
              <a:rPr lang="en-GB" dirty="0"/>
              <a:t> connection (a heated cathode that emits light and electrons) along with a separate anode separated by a grid. Electrons flowed from the </a:t>
            </a:r>
            <a:r>
              <a:rPr lang="en-GB" dirty="0" err="1"/>
              <a:t>incandecent</a:t>
            </a:r>
            <a:r>
              <a:rPr lang="en-GB" dirty="0"/>
              <a:t> connection to the isolated anode.  The grid was connected to a supply voltage which modulated the current flow between the incandescent connection and the isolated anode. In this way signal amplification was possible.</a:t>
            </a:r>
            <a:br>
              <a:rPr lang="en-GB" dirty="0"/>
            </a:br>
            <a:r>
              <a:rPr lang="en-GB" dirty="0"/>
              <a:t>In 1951 William Shockley invented the first transistors based on semiconductors for which he received the Nobel Prize. The advantages of these types of transistors are that they can be made much smaller than a </a:t>
            </a:r>
            <a:r>
              <a:rPr lang="en-GB" dirty="0" err="1"/>
              <a:t>vacum</a:t>
            </a:r>
            <a:r>
              <a:rPr lang="en-GB" dirty="0"/>
              <a:t> tube and that they consume much less power.</a:t>
            </a:r>
            <a:br>
              <a:rPr lang="en-GB" dirty="0"/>
            </a:br>
            <a:r>
              <a:rPr lang="en-GB" dirty="0"/>
              <a:t>The transistor’s impact on electronics has been enormous. Almost all electronic equipment produced today uses semiconductor technology. Before 1951 a computer filled an entire room and cost millions of euro. Today a much better computer sits on a desk with a few billion transistors in its CPU and costs roughly a thousand euro. </a:t>
            </a:r>
          </a:p>
          <a:p>
            <a:pPr marL="45720" indent="0">
              <a:buNone/>
            </a:pPr>
            <a:endParaRPr lang="en-IE" dirty="0"/>
          </a:p>
          <a:p>
            <a:pPr marL="45720" indent="0">
              <a:buNone/>
            </a:pPr>
            <a:r>
              <a:rPr lang="en-IE" dirty="0"/>
              <a:t> </a:t>
            </a:r>
            <a:endParaRPr lang="en-GB" dirty="0"/>
          </a:p>
          <a:p>
            <a:pPr marL="45720" indent="0">
              <a:buNone/>
            </a:pPr>
            <a:endParaRPr lang="en-IE" i="1" dirty="0">
              <a:solidFill>
                <a:srgbClr val="FF0000"/>
              </a:solidFill>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108579" name="Equation" r:id="rId4" imgW="152400" imgH="254000" progId="Equation.3">
                  <p:embed/>
                </p:oleObj>
              </mc:Choice>
              <mc:Fallback>
                <p:oleObj name="Equation" r:id="rId4" imgW="152400" imgH="254000" progId="Equation.3">
                  <p:embed/>
                  <p:pic>
                    <p:nvPicPr>
                      <p:cNvPr id="8" name="Object 7"/>
                      <p:cNvPicPr/>
                      <p:nvPr/>
                    </p:nvPicPr>
                    <p:blipFill>
                      <a:blip r:embed="rId5"/>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12518416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The Transistor:</a:t>
            </a:r>
          </a:p>
          <a:p>
            <a:pPr marL="45720" indent="0">
              <a:buNone/>
            </a:pPr>
            <a:endParaRPr lang="en-US" b="1" i="1" dirty="0">
              <a:latin typeface="Arial" charset="0"/>
              <a:ea typeface="Arial" charset="0"/>
              <a:cs typeface="Arial" charset="0"/>
            </a:endParaRPr>
          </a:p>
          <a:p>
            <a:pPr marL="45720" indent="0">
              <a:buNone/>
            </a:pPr>
            <a:endParaRPr lang="en-IE" dirty="0"/>
          </a:p>
          <a:p>
            <a:pPr marL="45720" indent="0">
              <a:buNone/>
            </a:pPr>
            <a:r>
              <a:rPr lang="en-IE" dirty="0"/>
              <a:t> </a:t>
            </a:r>
            <a:endParaRPr lang="en-GB" dirty="0"/>
          </a:p>
          <a:p>
            <a:pPr marL="45720" indent="0">
              <a:buNone/>
            </a:pPr>
            <a:endParaRPr lang="en-IE" i="1" dirty="0">
              <a:solidFill>
                <a:srgbClr val="FF0000"/>
              </a:solidFill>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99365" name="Equation" r:id="rId4" imgW="152400" imgH="254000" progId="Equation.3">
                  <p:embed/>
                </p:oleObj>
              </mc:Choice>
              <mc:Fallback>
                <p:oleObj name="Equation" r:id="rId4" imgW="152400" imgH="254000" progId="Equation.3">
                  <p:embed/>
                  <p:pic>
                    <p:nvPicPr>
                      <p:cNvPr id="8" name="Object 7"/>
                      <p:cNvPicPr/>
                      <p:nvPr/>
                    </p:nvPicPr>
                    <p:blipFill>
                      <a:blip r:embed="rId5"/>
                      <a:stretch>
                        <a:fillRect/>
                      </a:stretch>
                    </p:blipFill>
                    <p:spPr>
                      <a:xfrm>
                        <a:off x="4495800" y="3302000"/>
                        <a:ext cx="152400" cy="254000"/>
                      </a:xfrm>
                      <a:prstGeom prst="rect">
                        <a:avLst/>
                      </a:prstGeom>
                    </p:spPr>
                  </p:pic>
                </p:oleObj>
              </mc:Fallback>
            </mc:AlternateContent>
          </a:graphicData>
        </a:graphic>
      </p:graphicFrame>
      <p:pic>
        <p:nvPicPr>
          <p:cNvPr id="5" name="Picture 4" descr="Macintosh HD:Users:eamonnonuallain:Downloads:800px-Transistor_Count_and_Moore's_Law_-_2008.svg.png">
            <a:extLst>
              <a:ext uri="{FF2B5EF4-FFF2-40B4-BE49-F238E27FC236}">
                <a16:creationId xmlns:a16="http://schemas.microsoft.com/office/drawing/2014/main" id="{AF8124A8-11F1-004C-9630-CAF34FFD704E}"/>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267994" y="1749742"/>
            <a:ext cx="3397627" cy="3102995"/>
          </a:xfrm>
          <a:prstGeom prst="rect">
            <a:avLst/>
          </a:prstGeom>
          <a:noFill/>
          <a:ln>
            <a:noFill/>
          </a:ln>
        </p:spPr>
      </p:pic>
      <p:pic>
        <p:nvPicPr>
          <p:cNvPr id="6" name="Picture 5" descr="Macintosh HD:Users:eamonnonuallain:Desktop:transistors_on_a_chip.jpg">
            <a:extLst>
              <a:ext uri="{FF2B5EF4-FFF2-40B4-BE49-F238E27FC236}">
                <a16:creationId xmlns:a16="http://schemas.microsoft.com/office/drawing/2014/main" id="{8B7A1F6F-8B0F-9240-B851-288380075AF0}"/>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4357337" y="1990699"/>
            <a:ext cx="4263390" cy="2842895"/>
          </a:xfrm>
          <a:prstGeom prst="rect">
            <a:avLst/>
          </a:prstGeom>
          <a:noFill/>
          <a:ln>
            <a:noFill/>
          </a:ln>
        </p:spPr>
      </p:pic>
    </p:spTree>
    <p:extLst>
      <p:ext uri="{BB962C8B-B14F-4D97-AF65-F5344CB8AC3E}">
        <p14:creationId xmlns:p14="http://schemas.microsoft.com/office/powerpoint/2010/main" val="1780185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The Transistor:</a:t>
            </a:r>
          </a:p>
          <a:p>
            <a:pPr marL="45720" indent="0">
              <a:buNone/>
            </a:pPr>
            <a:endParaRPr lang="en-US" b="1" i="1" dirty="0">
              <a:latin typeface="Arial" charset="0"/>
              <a:ea typeface="Arial" charset="0"/>
              <a:cs typeface="Arial" charset="0"/>
            </a:endParaRPr>
          </a:p>
          <a:p>
            <a:pPr marL="45720" indent="0">
              <a:buNone/>
            </a:pPr>
            <a:endParaRPr lang="en-IE" dirty="0"/>
          </a:p>
          <a:p>
            <a:pPr marL="45720" indent="0">
              <a:buNone/>
            </a:pPr>
            <a:r>
              <a:rPr lang="en-GB" dirty="0"/>
              <a:t>In this course we examine the most widely used transistor, the Enhancement Metal Oxide Field Effect Transistor – the Enhancement MOSFET (E-MOSFET). The advantage of these types of transistors over others is that faster switching speeds are possible which translates into, for example, faster computer processors. Furthermore the </a:t>
            </a:r>
            <a:br>
              <a:rPr lang="en-GB" dirty="0"/>
            </a:br>
            <a:r>
              <a:rPr lang="en-GB" dirty="0"/>
              <a:t>E-MOSFET is relatively easy to manufacture and can be used also as a resistor or a capacitor. It does not however achieve the same gain as, for example, the Bipolar Junction Transistor. </a:t>
            </a:r>
            <a:r>
              <a:rPr lang="en-IE" dirty="0"/>
              <a:t> </a:t>
            </a:r>
            <a:endParaRPr lang="en-GB" dirty="0"/>
          </a:p>
          <a:p>
            <a:pPr marL="45720" indent="0">
              <a:buNone/>
            </a:pPr>
            <a:endParaRPr lang="en-IE" i="1" dirty="0">
              <a:solidFill>
                <a:srgbClr val="FF0000"/>
              </a:solidFill>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100388" name="Equation" r:id="rId4" imgW="152400" imgH="254000" progId="Equation.3">
                  <p:embed/>
                </p:oleObj>
              </mc:Choice>
              <mc:Fallback>
                <p:oleObj name="Equation" r:id="rId4" imgW="152400" imgH="254000" progId="Equation.3">
                  <p:embed/>
                  <p:pic>
                    <p:nvPicPr>
                      <p:cNvPr id="8" name="Object 7"/>
                      <p:cNvPicPr/>
                      <p:nvPr/>
                    </p:nvPicPr>
                    <p:blipFill>
                      <a:blip r:embed="rId5"/>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1176843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Semiconductors:</a:t>
            </a:r>
          </a:p>
          <a:p>
            <a:pPr marL="45720" indent="0">
              <a:buNone/>
            </a:pPr>
            <a:endParaRPr lang="en-IE" dirty="0"/>
          </a:p>
          <a:p>
            <a:pPr marL="45720" indent="0">
              <a:buNone/>
            </a:pPr>
            <a:r>
              <a:rPr lang="en-IE" dirty="0"/>
              <a:t>Consider Silicon (Si), a common semiconductor. </a:t>
            </a:r>
            <a:endParaRPr lang="en-GB" dirty="0"/>
          </a:p>
          <a:p>
            <a:pPr marL="45720" indent="0">
              <a:buNone/>
            </a:pPr>
            <a:endParaRPr lang="en-IE" dirty="0"/>
          </a:p>
          <a:p>
            <a:pPr marL="45720" indent="0">
              <a:buNone/>
            </a:pPr>
            <a:r>
              <a:rPr lang="en-IE" dirty="0"/>
              <a:t>28.1g of Silicon contains 6.02x10</a:t>
            </a:r>
            <a:r>
              <a:rPr lang="en-IE" baseline="30000" dirty="0"/>
              <a:t>23</a:t>
            </a:r>
            <a:r>
              <a:rPr lang="en-IE" dirty="0"/>
              <a:t> atoms. The density of Silicon is 2.33g/cm</a:t>
            </a:r>
            <a:r>
              <a:rPr lang="en-IE" baseline="30000" dirty="0"/>
              <a:t>3</a:t>
            </a:r>
            <a:r>
              <a:rPr lang="en-IE" dirty="0"/>
              <a:t>.</a:t>
            </a:r>
            <a:endParaRPr lang="en-GB" dirty="0"/>
          </a:p>
          <a:p>
            <a:pPr marL="45720" indent="0">
              <a:buNone/>
            </a:pPr>
            <a:endParaRPr lang="en-GB" dirty="0"/>
          </a:p>
          <a:p>
            <a:pPr marL="45720" indent="0">
              <a:buNone/>
            </a:pPr>
            <a:r>
              <a:rPr lang="en-IE" dirty="0"/>
              <a:t>So 1cm</a:t>
            </a:r>
            <a:r>
              <a:rPr lang="en-IE" baseline="30000" dirty="0"/>
              <a:t>3</a:t>
            </a:r>
            <a:r>
              <a:rPr lang="en-IE" dirty="0"/>
              <a:t> of Silicon contains 5x10</a:t>
            </a:r>
            <a:r>
              <a:rPr lang="en-IE" baseline="30000" dirty="0"/>
              <a:t>22 </a:t>
            </a:r>
            <a:r>
              <a:rPr lang="en-IE" dirty="0"/>
              <a:t>atoms.</a:t>
            </a:r>
            <a:endParaRPr lang="en-GB" dirty="0"/>
          </a:p>
          <a:p>
            <a:pPr marL="45720" indent="0">
              <a:buNone/>
            </a:pPr>
            <a:r>
              <a:rPr lang="en-IE" dirty="0"/>
              <a:t> </a:t>
            </a:r>
            <a:endParaRPr lang="en-GB" dirty="0"/>
          </a:p>
          <a:p>
            <a:pPr marL="45720" indent="0">
              <a:buNone/>
            </a:pPr>
            <a:r>
              <a:rPr lang="en-IE" dirty="0"/>
              <a:t>Therefore there are approximately 5x10</a:t>
            </a:r>
            <a:r>
              <a:rPr lang="en-IE" baseline="30000" dirty="0"/>
              <a:t>12 </a:t>
            </a:r>
            <a:r>
              <a:rPr lang="en-IE" dirty="0"/>
              <a:t>e</a:t>
            </a:r>
            <a:r>
              <a:rPr lang="en-IE" baseline="30000" dirty="0"/>
              <a:t>-</a:t>
            </a:r>
            <a:r>
              <a:rPr lang="en-IE" dirty="0"/>
              <a:t>/cm</a:t>
            </a:r>
            <a:r>
              <a:rPr lang="en-IE" baseline="30000" dirty="0"/>
              <a:t>3</a:t>
            </a:r>
            <a:r>
              <a:rPr lang="en-IE" dirty="0"/>
              <a:t> available for conduction in Silicon at room temperature.</a:t>
            </a:r>
            <a:endParaRPr lang="en-GB"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2177"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12258117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The Transistor:</a:t>
            </a:r>
          </a:p>
          <a:p>
            <a:pPr marL="45720" indent="0">
              <a:buNone/>
            </a:pPr>
            <a:endParaRPr lang="en-US" b="1" i="1" dirty="0">
              <a:latin typeface="Arial" charset="0"/>
              <a:ea typeface="Arial" charset="0"/>
              <a:cs typeface="Arial" charset="0"/>
            </a:endParaRPr>
          </a:p>
          <a:p>
            <a:pPr marL="45720" indent="0">
              <a:buNone/>
            </a:pPr>
            <a:r>
              <a:rPr lang="en-GB" dirty="0"/>
              <a:t>The structure of an n-channel E-MOSFET is as follows:</a:t>
            </a:r>
            <a:endParaRPr lang="en-IE" dirty="0"/>
          </a:p>
          <a:p>
            <a:pPr marL="45720" indent="0">
              <a:buNone/>
            </a:pPr>
            <a:r>
              <a:rPr lang="en-IE" dirty="0"/>
              <a:t> </a:t>
            </a:r>
            <a:endParaRPr lang="en-GB" dirty="0"/>
          </a:p>
          <a:p>
            <a:pPr marL="45720" indent="0">
              <a:buNone/>
            </a:pPr>
            <a:endParaRPr lang="en-IE" i="1" dirty="0">
              <a:solidFill>
                <a:srgbClr val="FF0000"/>
              </a:solidFill>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101412" name="Equation" r:id="rId4" imgW="152400" imgH="254000" progId="Equation.3">
                  <p:embed/>
                </p:oleObj>
              </mc:Choice>
              <mc:Fallback>
                <p:oleObj name="Equation" r:id="rId4" imgW="152400" imgH="254000" progId="Equation.3">
                  <p:embed/>
                  <p:pic>
                    <p:nvPicPr>
                      <p:cNvPr id="8" name="Object 7"/>
                      <p:cNvPicPr/>
                      <p:nvPr/>
                    </p:nvPicPr>
                    <p:blipFill>
                      <a:blip r:embed="rId5"/>
                      <a:stretch>
                        <a:fillRect/>
                      </a:stretch>
                    </p:blipFill>
                    <p:spPr>
                      <a:xfrm>
                        <a:off x="4495800" y="3302000"/>
                        <a:ext cx="152400" cy="254000"/>
                      </a:xfrm>
                      <a:prstGeom prst="rect">
                        <a:avLst/>
                      </a:prstGeom>
                    </p:spPr>
                  </p:pic>
                </p:oleObj>
              </mc:Fallback>
            </mc:AlternateContent>
          </a:graphicData>
        </a:graphic>
      </p:graphicFrame>
      <p:pic>
        <p:nvPicPr>
          <p:cNvPr id="4" name="Picture 3" descr="C:\Users\eon\Desktop\n-channel-e-mosfet-structure.jpg">
            <a:extLst>
              <a:ext uri="{FF2B5EF4-FFF2-40B4-BE49-F238E27FC236}">
                <a16:creationId xmlns:a16="http://schemas.microsoft.com/office/drawing/2014/main" id="{30778316-6A69-754A-952C-13F7CDA1F0BD}"/>
              </a:ext>
            </a:extLst>
          </p:cNvPr>
          <p:cNvPicPr/>
          <p:nvPr/>
        </p:nvPicPr>
        <p:blipFill rotWithShape="1">
          <a:blip r:embed="rId6">
            <a:extLst>
              <a:ext uri="{28A0092B-C50C-407E-A947-70E740481C1C}">
                <a14:useLocalDpi xmlns:a14="http://schemas.microsoft.com/office/drawing/2010/main" val="0"/>
              </a:ext>
            </a:extLst>
          </a:blip>
          <a:srcRect b="11771"/>
          <a:stretch/>
        </p:blipFill>
        <p:spPr bwMode="auto">
          <a:xfrm>
            <a:off x="1877060" y="2465805"/>
            <a:ext cx="5389880" cy="2921000"/>
          </a:xfrm>
          <a:prstGeom prst="rect">
            <a:avLst/>
          </a:prstGeom>
          <a:noFill/>
          <a:ln>
            <a:noFill/>
          </a:ln>
          <a:extLst>
            <a:ext uri="{53640926-AAD7-44d8-BBD7-CCE9431645EC}">
              <a14:shadowObscured xmlns:lc="http://schemas.openxmlformats.org/drawingml/2006/lockedCanvas" xmlns:a14="http://schemas.microsoft.com/office/drawing/2010/main" xmlns:w="http://schemas.openxmlformats.org/wordprocessingml/2006/main" xmlns:w10="urn:schemas-microsoft-com:office:word" xmlns:v="urn:schemas-microsoft-com:vml" xmlns:o="urn:schemas-microsoft-com:office:office" xmlns=""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v="urn:schemas-microsoft-com:mac:vml" xmlns:mc="http://schemas.openxmlformats.org/markup-compatibility/2006" xmlns:mo="http://schemas.microsoft.com/office/mac/office/2008/main" xmlns:wpc="http://schemas.microsoft.com/office/word/2010/wordprocessingCanvas"/>
            </a:ext>
          </a:extLst>
        </p:spPr>
      </p:pic>
    </p:spTree>
    <p:extLst>
      <p:ext uri="{BB962C8B-B14F-4D97-AF65-F5344CB8AC3E}">
        <p14:creationId xmlns:p14="http://schemas.microsoft.com/office/powerpoint/2010/main" val="10229157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The Transistor:</a:t>
            </a:r>
          </a:p>
          <a:p>
            <a:pPr marL="45720" indent="0">
              <a:buNone/>
            </a:pPr>
            <a:endParaRPr lang="en-US" b="1" i="1" dirty="0">
              <a:latin typeface="Arial" charset="0"/>
              <a:ea typeface="Arial" charset="0"/>
              <a:cs typeface="Arial" charset="0"/>
            </a:endParaRPr>
          </a:p>
          <a:p>
            <a:pPr marL="45720" indent="0">
              <a:buNone/>
            </a:pPr>
            <a:endParaRPr lang="en-IE" dirty="0"/>
          </a:p>
          <a:p>
            <a:pPr marL="45720" indent="0">
              <a:buNone/>
            </a:pPr>
            <a:r>
              <a:rPr lang="en-GB" dirty="0"/>
              <a:t>Between the gate and the substrate there is a layer of silicon dioxide  which is a very good insulator. Silicon dioxide is also called silica (glass). It is most commonly found in nature as quartz and is the primary component of sea sand. With a supply voltage connected between the drain and the source (ground) and a zero voltage between the gate and the source no current will flow because of the depletion regions that will exist between the n+ and p-type materials. </a:t>
            </a:r>
            <a:r>
              <a:rPr lang="en-IE" dirty="0"/>
              <a:t> </a:t>
            </a:r>
            <a:endParaRPr lang="en-GB" dirty="0"/>
          </a:p>
          <a:p>
            <a:pPr marL="45720" indent="0">
              <a:buNone/>
            </a:pPr>
            <a:endParaRPr lang="en-IE" i="1" dirty="0">
              <a:solidFill>
                <a:srgbClr val="FF0000"/>
              </a:solidFill>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102436" name="Equation" r:id="rId4" imgW="152400" imgH="254000" progId="Equation.3">
                  <p:embed/>
                </p:oleObj>
              </mc:Choice>
              <mc:Fallback>
                <p:oleObj name="Equation" r:id="rId4" imgW="152400" imgH="254000" progId="Equation.3">
                  <p:embed/>
                  <p:pic>
                    <p:nvPicPr>
                      <p:cNvPr id="8" name="Object 7"/>
                      <p:cNvPicPr/>
                      <p:nvPr/>
                    </p:nvPicPr>
                    <p:blipFill>
                      <a:blip r:embed="rId5"/>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34582747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The Transistor:</a:t>
            </a:r>
          </a:p>
          <a:p>
            <a:pPr marL="45720" indent="0">
              <a:buNone/>
            </a:pPr>
            <a:endParaRPr lang="en-US" b="1" i="1" dirty="0">
              <a:latin typeface="Arial" charset="0"/>
              <a:ea typeface="Arial" charset="0"/>
              <a:cs typeface="Arial" charset="0"/>
            </a:endParaRPr>
          </a:p>
          <a:p>
            <a:pPr marL="45720" indent="0">
              <a:buNone/>
            </a:pPr>
            <a:r>
              <a:rPr lang="en-GB" dirty="0"/>
              <a:t>As the gate-source voltage is increased electrons are drawn from the source to the gate region forming an n-channel between the drain and the source and current starts to flow from the drain to the source. This n-channel is called an inversion layer.</a:t>
            </a:r>
            <a:endParaRPr lang="en-IE" dirty="0"/>
          </a:p>
          <a:p>
            <a:pPr marL="45720" indent="0">
              <a:buNone/>
            </a:pPr>
            <a:r>
              <a:rPr lang="en-IE" dirty="0"/>
              <a:t> </a:t>
            </a:r>
            <a:endParaRPr lang="en-GB" dirty="0"/>
          </a:p>
          <a:p>
            <a:pPr marL="45720" indent="0">
              <a:buNone/>
            </a:pPr>
            <a:endParaRPr lang="en-IE" i="1" dirty="0">
              <a:solidFill>
                <a:srgbClr val="FF0000"/>
              </a:solidFill>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103460" name="Equation" r:id="rId4" imgW="152400" imgH="254000" progId="Equation.3">
                  <p:embed/>
                </p:oleObj>
              </mc:Choice>
              <mc:Fallback>
                <p:oleObj name="Equation" r:id="rId4" imgW="152400" imgH="254000" progId="Equation.3">
                  <p:embed/>
                  <p:pic>
                    <p:nvPicPr>
                      <p:cNvPr id="8" name="Object 7"/>
                      <p:cNvPicPr/>
                      <p:nvPr/>
                    </p:nvPicPr>
                    <p:blipFill>
                      <a:blip r:embed="rId5"/>
                      <a:stretch>
                        <a:fillRect/>
                      </a:stretch>
                    </p:blipFill>
                    <p:spPr>
                      <a:xfrm>
                        <a:off x="4495800" y="3302000"/>
                        <a:ext cx="152400" cy="254000"/>
                      </a:xfrm>
                      <a:prstGeom prst="rect">
                        <a:avLst/>
                      </a:prstGeom>
                    </p:spPr>
                  </p:pic>
                </p:oleObj>
              </mc:Fallback>
            </mc:AlternateContent>
          </a:graphicData>
        </a:graphic>
      </p:graphicFrame>
      <p:pic>
        <p:nvPicPr>
          <p:cNvPr id="4" name="Picture 3" descr="C:\Users\eon\Desktop\n-channel-e-mosfet-operation.jpg">
            <a:extLst>
              <a:ext uri="{FF2B5EF4-FFF2-40B4-BE49-F238E27FC236}">
                <a16:creationId xmlns:a16="http://schemas.microsoft.com/office/drawing/2014/main" id="{7FA555FE-5A9D-A74E-BB32-CB0D2D6E34C2}"/>
              </a:ext>
            </a:extLst>
          </p:cNvPr>
          <p:cNvPicPr/>
          <p:nvPr/>
        </p:nvPicPr>
        <p:blipFill rotWithShape="1">
          <a:blip r:embed="rId6">
            <a:extLst>
              <a:ext uri="{28A0092B-C50C-407E-A947-70E740481C1C}">
                <a14:useLocalDpi xmlns:a14="http://schemas.microsoft.com/office/drawing/2010/main" val="0"/>
              </a:ext>
            </a:extLst>
          </a:blip>
          <a:srcRect t="1" b="10157"/>
          <a:stretch/>
        </p:blipFill>
        <p:spPr bwMode="auto">
          <a:xfrm>
            <a:off x="2000250" y="3093068"/>
            <a:ext cx="5143500" cy="3046095"/>
          </a:xfrm>
          <a:prstGeom prst="rect">
            <a:avLst/>
          </a:prstGeom>
          <a:noFill/>
          <a:ln>
            <a:noFill/>
          </a:ln>
          <a:extLst>
            <a:ext uri="{53640926-AAD7-44d8-BBD7-CCE9431645EC}">
              <a14:shadowObscured xmlns:lc="http://schemas.openxmlformats.org/drawingml/2006/lockedCanvas" xmlns:a14="http://schemas.microsoft.com/office/drawing/2010/main" xmlns:w="http://schemas.openxmlformats.org/wordprocessingml/2006/main" xmlns:w10="urn:schemas-microsoft-com:office:word" xmlns:v="urn:schemas-microsoft-com:vml" xmlns:o="urn:schemas-microsoft-com:office:office" xmlns=""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v="urn:schemas-microsoft-com:mac:vml" xmlns:mc="http://schemas.openxmlformats.org/markup-compatibility/2006" xmlns:mo="http://schemas.microsoft.com/office/mac/office/2008/main" xmlns:wpc="http://schemas.microsoft.com/office/word/2010/wordprocessingCanvas"/>
            </a:ext>
          </a:extLst>
        </p:spPr>
      </p:pic>
    </p:spTree>
    <p:extLst>
      <p:ext uri="{BB962C8B-B14F-4D97-AF65-F5344CB8AC3E}">
        <p14:creationId xmlns:p14="http://schemas.microsoft.com/office/powerpoint/2010/main" val="42831030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The Transistor:</a:t>
                </a:r>
              </a:p>
              <a:p>
                <a:pPr marL="45720" indent="0">
                  <a:buNone/>
                </a:pPr>
                <a:endParaRPr lang="en-US" b="1" i="1" dirty="0">
                  <a:latin typeface="Arial" charset="0"/>
                  <a:ea typeface="Arial" charset="0"/>
                  <a:cs typeface="Arial" charset="0"/>
                </a:endParaRPr>
              </a:p>
              <a:p>
                <a:pPr marL="45720" indent="0">
                  <a:buNone/>
                </a:pPr>
                <a:endParaRPr lang="en-IE" dirty="0"/>
              </a:p>
              <a:p>
                <a:pPr marL="45720" indent="0">
                  <a:buNone/>
                </a:pPr>
                <a:r>
                  <a:rPr lang="en-GB" dirty="0"/>
                  <a:t>The minimum gate-source voltage that creates an inversion layer and breaks down the depletion regions sufficient for current to flow between the drain and the source, is called the </a:t>
                </a:r>
                <a:r>
                  <a:rPr lang="en-GB" i="1" dirty="0"/>
                  <a:t>threshold voltage</a:t>
                </a:r>
                <a:r>
                  <a:rPr lang="en-GB"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𝐺𝑆</m:t>
                        </m:r>
                        <m:r>
                          <a:rPr lang="en-GB" i="1">
                            <a:latin typeface="Cambria Math" panose="02040503050406030204" pitchFamily="18" charset="0"/>
                          </a:rPr>
                          <m:t>(</m:t>
                        </m:r>
                        <m:r>
                          <a:rPr lang="en-GB" i="1">
                            <a:latin typeface="Cambria Math" panose="02040503050406030204" pitchFamily="18" charset="0"/>
                          </a:rPr>
                          <m:t>𝑡h</m:t>
                        </m:r>
                        <m:r>
                          <a:rPr lang="en-GB" i="1">
                            <a:latin typeface="Cambria Math" panose="02040503050406030204" pitchFamily="18" charset="0"/>
                          </a:rPr>
                          <m:t>)</m:t>
                        </m:r>
                      </m:sub>
                    </m:sSub>
                  </m:oMath>
                </a14:m>
                <a:r>
                  <a:rPr lang="en-GB" dirty="0"/>
                  <a:t>. When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𝐺𝑆</m:t>
                        </m:r>
                      </m:sub>
                    </m:sSub>
                  </m:oMath>
                </a14:m>
                <a:r>
                  <a:rPr lang="en-GB" dirty="0"/>
                  <a:t> is less than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𝐺𝑆</m:t>
                        </m:r>
                        <m:d>
                          <m:dPr>
                            <m:ctrlPr>
                              <a:rPr lang="en-GB" i="1">
                                <a:latin typeface="Cambria Math" panose="02040503050406030204" pitchFamily="18" charset="0"/>
                              </a:rPr>
                            </m:ctrlPr>
                          </m:dPr>
                          <m:e>
                            <m:r>
                              <a:rPr lang="en-GB" i="1">
                                <a:latin typeface="Cambria Math" panose="02040503050406030204" pitchFamily="18" charset="0"/>
                              </a:rPr>
                              <m:t>𝑡h</m:t>
                            </m:r>
                          </m:e>
                        </m:d>
                      </m:sub>
                    </m:sSub>
                  </m:oMath>
                </a14:m>
                <a:r>
                  <a:rPr lang="en-GB" dirty="0"/>
                  <a:t>, the drain-source current is zero. When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𝐺𝑆</m:t>
                        </m:r>
                      </m:sub>
                    </m:sSub>
                    <m:r>
                      <a:rPr lang="en-GB" i="1">
                        <a:latin typeface="Cambria Math" panose="02040503050406030204" pitchFamily="18" charset="0"/>
                      </a:rPr>
                      <m:t> </m:t>
                    </m:r>
                  </m:oMath>
                </a14:m>
                <a:r>
                  <a:rPr lang="en-GB" dirty="0"/>
                  <a:t>is greater than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𝐺𝑆</m:t>
                        </m:r>
                        <m:r>
                          <a:rPr lang="en-GB" i="1">
                            <a:latin typeface="Cambria Math" panose="02040503050406030204" pitchFamily="18" charset="0"/>
                          </a:rPr>
                          <m:t>(</m:t>
                        </m:r>
                        <m:r>
                          <a:rPr lang="en-GB" i="1">
                            <a:latin typeface="Cambria Math" panose="02040503050406030204" pitchFamily="18" charset="0"/>
                          </a:rPr>
                          <m:t>𝑡h</m:t>
                        </m:r>
                        <m:r>
                          <a:rPr lang="en-GB" i="1">
                            <a:latin typeface="Cambria Math" panose="02040503050406030204" pitchFamily="18" charset="0"/>
                          </a:rPr>
                          <m:t>)</m:t>
                        </m:r>
                      </m:sub>
                    </m:sSub>
                  </m:oMath>
                </a14:m>
                <a:r>
                  <a:rPr lang="en-GB" dirty="0"/>
                  <a:t> the n-type inversion layer connects the drain and the source and we get current. </a:t>
                </a:r>
                <a:r>
                  <a:rPr lang="en-GB" u="sng" dirty="0"/>
                  <a:t>The resistance of the channel between the drain and the source is now very low.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𝐺𝑆</m:t>
                        </m:r>
                        <m:r>
                          <a:rPr lang="en-GB" i="1">
                            <a:latin typeface="Cambria Math" panose="02040503050406030204" pitchFamily="18" charset="0"/>
                          </a:rPr>
                          <m:t>(</m:t>
                        </m:r>
                        <m:r>
                          <a:rPr lang="en-GB" i="1">
                            <a:latin typeface="Cambria Math" panose="02040503050406030204" pitchFamily="18" charset="0"/>
                          </a:rPr>
                          <m:t>𝑡h</m:t>
                        </m:r>
                        <m:r>
                          <a:rPr lang="en-GB" i="1">
                            <a:latin typeface="Cambria Math" panose="02040503050406030204" pitchFamily="18" charset="0"/>
                          </a:rPr>
                          <m:t>)</m:t>
                        </m:r>
                      </m:sub>
                    </m:sSub>
                  </m:oMath>
                </a14:m>
                <a:r>
                  <a:rPr lang="en-GB" dirty="0"/>
                  <a:t> can vary from less than 1V to more than 5V depending on the particular device being used. The 3N169 is an example of an enhancement-type MOSFET. It has a threshold voltage of 1.5V.</a:t>
                </a: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456488" y="76583"/>
                <a:ext cx="8383423" cy="6671128"/>
              </a:xfrm>
              <a:blipFill>
                <a:blip r:embed="rId4"/>
                <a:stretch>
                  <a:fillRect l="-455" r="-1818"/>
                </a:stretch>
              </a:blipFill>
            </p:spPr>
            <p:txBody>
              <a:bodyPr/>
              <a:lstStyle/>
              <a:p>
                <a:r>
                  <a:rPr lang="en-US">
                    <a:noFill/>
                  </a:rPr>
                  <a:t> </a:t>
                </a:r>
              </a:p>
            </p:txBody>
          </p:sp>
        </mc:Fallback>
      </mc:AlternateContent>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104484" name="Equation" r:id="rId5" imgW="152400" imgH="254000" progId="Equation.3">
                  <p:embed/>
                </p:oleObj>
              </mc:Choice>
              <mc:Fallback>
                <p:oleObj name="Equation" r:id="rId5" imgW="152400" imgH="254000" progId="Equation.3">
                  <p:embed/>
                  <p:pic>
                    <p:nvPicPr>
                      <p:cNvPr id="8" name="Object 7"/>
                      <p:cNvPicPr/>
                      <p:nvPr/>
                    </p:nvPicPr>
                    <p:blipFill>
                      <a:blip r:embed="rId6"/>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13324263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The Transistor:</a:t>
            </a:r>
          </a:p>
          <a:p>
            <a:pPr marL="45720" indent="0">
              <a:buNone/>
            </a:pPr>
            <a:endParaRPr lang="en-US" b="1" i="1" dirty="0">
              <a:latin typeface="Arial" charset="0"/>
              <a:ea typeface="Arial" charset="0"/>
              <a:cs typeface="Arial" charset="0"/>
            </a:endParaRPr>
          </a:p>
          <a:p>
            <a:pPr marL="45720" indent="0">
              <a:buNone/>
            </a:pPr>
            <a:r>
              <a:rPr lang="en-GB" dirty="0"/>
              <a:t>The symbols for enhancement-type MOSFETs  are as follows:</a:t>
            </a:r>
            <a:endParaRPr lang="en-IE" dirty="0"/>
          </a:p>
          <a:p>
            <a:pPr marL="45720" indent="0">
              <a:buNone/>
            </a:pPr>
            <a:r>
              <a:rPr lang="en-IE" dirty="0"/>
              <a:t> </a:t>
            </a:r>
            <a:endParaRPr lang="en-GB" dirty="0"/>
          </a:p>
          <a:p>
            <a:pPr marL="45720" indent="0">
              <a:buNone/>
            </a:pPr>
            <a:endParaRPr lang="en-IE" i="1" dirty="0">
              <a:solidFill>
                <a:srgbClr val="FF0000"/>
              </a:solidFill>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105508" name="Equation" r:id="rId4" imgW="152400" imgH="254000" progId="Equation.3">
                  <p:embed/>
                </p:oleObj>
              </mc:Choice>
              <mc:Fallback>
                <p:oleObj name="Equation" r:id="rId4" imgW="152400" imgH="254000" progId="Equation.3">
                  <p:embed/>
                  <p:pic>
                    <p:nvPicPr>
                      <p:cNvPr id="8" name="Object 7"/>
                      <p:cNvPicPr/>
                      <p:nvPr/>
                    </p:nvPicPr>
                    <p:blipFill>
                      <a:blip r:embed="rId5"/>
                      <a:stretch>
                        <a:fillRect/>
                      </a:stretch>
                    </p:blipFill>
                    <p:spPr>
                      <a:xfrm>
                        <a:off x="4495800" y="3302000"/>
                        <a:ext cx="152400" cy="254000"/>
                      </a:xfrm>
                      <a:prstGeom prst="rect">
                        <a:avLst/>
                      </a:prstGeom>
                    </p:spPr>
                  </p:pic>
                </p:oleObj>
              </mc:Fallback>
            </mc:AlternateContent>
          </a:graphicData>
        </a:graphic>
      </p:graphicFrame>
      <p:pic>
        <p:nvPicPr>
          <p:cNvPr id="4" name="Picture 3" descr="Macintosh HD:Users:eamonnonuallain:Downloads:tran20a.gif">
            <a:extLst>
              <a:ext uri="{FF2B5EF4-FFF2-40B4-BE49-F238E27FC236}">
                <a16:creationId xmlns:a16="http://schemas.microsoft.com/office/drawing/2014/main" id="{22C56AA7-BEDF-B047-B70D-7F657ECD55F5}"/>
              </a:ext>
            </a:extLst>
          </p:cNvPr>
          <p:cNvPicPr/>
          <p:nvPr/>
        </p:nvPicPr>
        <p:blipFill rotWithShape="1">
          <a:blip r:embed="rId6">
            <a:extLst>
              <a:ext uri="{28A0092B-C50C-407E-A947-70E740481C1C}">
                <a14:useLocalDpi xmlns:a14="http://schemas.microsoft.com/office/drawing/2010/main" val="0"/>
              </a:ext>
            </a:extLst>
          </a:blip>
          <a:srcRect t="31775" r="-1918" b="32405"/>
          <a:stretch/>
        </p:blipFill>
        <p:spPr bwMode="auto">
          <a:xfrm>
            <a:off x="1895975" y="2574759"/>
            <a:ext cx="5504448" cy="2458836"/>
          </a:xfrm>
          <a:prstGeom prst="rect">
            <a:avLst/>
          </a:prstGeom>
          <a:noFill/>
          <a:ln>
            <a:noFill/>
          </a:ln>
          <a:extLst>
            <a:ext uri="{53640926-AAD7-44d8-BBD7-CCE9431645EC}">
              <a14:shadowObscured xmlns:lc="http://schemas.openxmlformats.org/drawingml/2006/lockedCanvas" xmlns:a14="http://schemas.microsoft.com/office/drawing/2010/main" xmlns:w="http://schemas.openxmlformats.org/wordprocessingml/2006/main" xmlns:w10="urn:schemas-microsoft-com:office:word" xmlns:v="urn:schemas-microsoft-com:vml" xmlns:o="urn:schemas-microsoft-com:office:office" xmlns=""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v="urn:schemas-microsoft-com:mac:vml" xmlns:mc="http://schemas.openxmlformats.org/markup-compatibility/2006" xmlns:mo="http://schemas.microsoft.com/office/mac/office/2008/main" xmlns:wpc="http://schemas.microsoft.com/office/word/2010/wordprocessingCanvas"/>
            </a:ext>
          </a:extLst>
        </p:spPr>
      </p:pic>
    </p:spTree>
    <p:extLst>
      <p:ext uri="{BB962C8B-B14F-4D97-AF65-F5344CB8AC3E}">
        <p14:creationId xmlns:p14="http://schemas.microsoft.com/office/powerpoint/2010/main" val="24362395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Using Transistors to build Logic Gates:</a:t>
            </a:r>
          </a:p>
          <a:p>
            <a:pPr marL="45720" indent="0">
              <a:buNone/>
            </a:pPr>
            <a:endParaRPr lang="en-US" b="1" i="1" dirty="0">
              <a:latin typeface="Arial" charset="0"/>
              <a:ea typeface="Arial" charset="0"/>
              <a:cs typeface="Arial" charset="0"/>
            </a:endParaRPr>
          </a:p>
          <a:p>
            <a:pPr marL="45720" indent="0">
              <a:buNone/>
            </a:pPr>
            <a:r>
              <a:rPr lang="en-US" dirty="0"/>
              <a:t>As you can see, from the diagrams below, transistors can be used to build logic gates. The principle of operation is fairly simple. Let’s start with the inverter or NOT-gate. </a:t>
            </a:r>
            <a:endParaRPr lang="en-IE" dirty="0"/>
          </a:p>
          <a:p>
            <a:pPr marL="45720" indent="0">
              <a:buNone/>
            </a:pPr>
            <a:r>
              <a:rPr lang="en-IE" dirty="0"/>
              <a:t> </a:t>
            </a:r>
            <a:endParaRPr lang="en-GB" dirty="0"/>
          </a:p>
          <a:p>
            <a:pPr marL="45720" indent="0">
              <a:buNone/>
            </a:pPr>
            <a:endParaRPr lang="en-IE" i="1" dirty="0">
              <a:solidFill>
                <a:srgbClr val="FF0000"/>
              </a:solidFill>
            </a:endParaRPr>
          </a:p>
          <a:p>
            <a:pPr marL="45720" indent="0">
              <a:buNone/>
            </a:pPr>
            <a:r>
              <a:rPr lang="en-US" dirty="0"/>
              <a:t> A              X</a:t>
            </a: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106532" name="Equation" r:id="rId4" imgW="152400" imgH="254000" progId="Equation.3">
                  <p:embed/>
                </p:oleObj>
              </mc:Choice>
              <mc:Fallback>
                <p:oleObj name="Equation" r:id="rId4" imgW="152400" imgH="254000" progId="Equation.3">
                  <p:embed/>
                  <p:pic>
                    <p:nvPicPr>
                      <p:cNvPr id="8" name="Object 7"/>
                      <p:cNvPicPr/>
                      <p:nvPr/>
                    </p:nvPicPr>
                    <p:blipFill>
                      <a:blip r:embed="rId5"/>
                      <a:stretch>
                        <a:fillRect/>
                      </a:stretch>
                    </p:blipFill>
                    <p:spPr>
                      <a:xfrm>
                        <a:off x="4495800" y="3302000"/>
                        <a:ext cx="152400" cy="254000"/>
                      </a:xfrm>
                      <a:prstGeom prst="rect">
                        <a:avLst/>
                      </a:prstGeom>
                    </p:spPr>
                  </p:pic>
                </p:oleObj>
              </mc:Fallback>
            </mc:AlternateContent>
          </a:graphicData>
        </a:graphic>
      </p:graphicFrame>
      <p:pic>
        <p:nvPicPr>
          <p:cNvPr id="5" name="Picture 4" descr="courtesy of Wikipedia.org">
            <a:extLst>
              <a:ext uri="{FF2B5EF4-FFF2-40B4-BE49-F238E27FC236}">
                <a16:creationId xmlns:a16="http://schemas.microsoft.com/office/drawing/2014/main" id="{291E25B8-9629-594B-AC23-197874782B0D}"/>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6350" y="3416157"/>
            <a:ext cx="838835" cy="447675"/>
          </a:xfrm>
          <a:prstGeom prst="rect">
            <a:avLst/>
          </a:prstGeom>
          <a:noFill/>
          <a:ln>
            <a:noFill/>
          </a:ln>
        </p:spPr>
      </p:pic>
      <p:pic>
        <p:nvPicPr>
          <p:cNvPr id="6" name="Picture 5" descr="http://sfecdn.s3.amazonaws.com/tutorialimages/Logic_Gates/NMOS_NOT.jpg">
            <a:extLst>
              <a:ext uri="{FF2B5EF4-FFF2-40B4-BE49-F238E27FC236}">
                <a16:creationId xmlns:a16="http://schemas.microsoft.com/office/drawing/2014/main" id="{690284E8-FD8C-2D46-B589-A345113D023E}"/>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3664585" y="3000876"/>
            <a:ext cx="1814830" cy="3086100"/>
          </a:xfrm>
          <a:prstGeom prst="rect">
            <a:avLst/>
          </a:prstGeom>
          <a:noFill/>
          <a:ln>
            <a:noFill/>
          </a:ln>
        </p:spPr>
      </p:pic>
    </p:spTree>
    <p:extLst>
      <p:ext uri="{BB962C8B-B14F-4D97-AF65-F5344CB8AC3E}">
        <p14:creationId xmlns:p14="http://schemas.microsoft.com/office/powerpoint/2010/main" val="10836914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Using Transistors to build Logic Gates:</a:t>
            </a:r>
          </a:p>
          <a:p>
            <a:pPr marL="45720" indent="0">
              <a:buNone/>
            </a:pPr>
            <a:endParaRPr lang="en-US" b="1" i="1" dirty="0">
              <a:latin typeface="Arial" charset="0"/>
              <a:ea typeface="Arial" charset="0"/>
              <a:cs typeface="Arial" charset="0"/>
            </a:endParaRPr>
          </a:p>
          <a:p>
            <a:pPr marL="45720" indent="0">
              <a:buNone/>
            </a:pPr>
            <a:endParaRPr lang="en-US" dirty="0"/>
          </a:p>
          <a:p>
            <a:pPr marL="45720" indent="0">
              <a:buNone/>
            </a:pPr>
            <a:r>
              <a:rPr lang="en-US" dirty="0"/>
              <a:t>If the input is HIGH (i.e. a high voltage) then the transistor is switched ON (current flows from the drain to the source). If the resistor at the drain is chosen to be much greater than the ‘ON’ resistance of the transistor then the output will be LOW (i.e. a low voltage) – recall the Potential Divider! </a:t>
            </a:r>
          </a:p>
          <a:p>
            <a:pPr marL="45720" indent="0">
              <a:buNone/>
            </a:pPr>
            <a:endParaRPr lang="en-US" dirty="0"/>
          </a:p>
          <a:p>
            <a:pPr marL="45720" indent="0">
              <a:buNone/>
            </a:pPr>
            <a:r>
              <a:rPr lang="en-US" dirty="0"/>
              <a:t>If the input is LOW then the transistor is OFF. There is no drain current and the output voltage is equal to the supply voltage i.e. HIGH. It is left to the student to figure out how the other logic gates work.</a:t>
            </a:r>
            <a:endParaRPr lang="en-GB" dirty="0"/>
          </a:p>
          <a:p>
            <a:pPr marL="45720" indent="0">
              <a:buNone/>
            </a:pPr>
            <a:endParaRPr lang="en-IE" dirty="0"/>
          </a:p>
          <a:p>
            <a:pPr marL="45720" indent="0">
              <a:buNone/>
            </a:pPr>
            <a:r>
              <a:rPr lang="en-IE" dirty="0"/>
              <a:t> </a:t>
            </a:r>
            <a:endParaRPr lang="en-GB" dirty="0"/>
          </a:p>
          <a:p>
            <a:pPr marL="45720" indent="0">
              <a:buNone/>
            </a:pPr>
            <a:endParaRPr lang="en-IE" i="1" dirty="0">
              <a:solidFill>
                <a:srgbClr val="FF0000"/>
              </a:solidFill>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109599" name="Equation" r:id="rId4" imgW="152400" imgH="254000" progId="Equation.3">
                  <p:embed/>
                </p:oleObj>
              </mc:Choice>
              <mc:Fallback>
                <p:oleObj name="Equation" r:id="rId4" imgW="152400" imgH="254000" progId="Equation.3">
                  <p:embed/>
                  <p:pic>
                    <p:nvPicPr>
                      <p:cNvPr id="8" name="Object 7"/>
                      <p:cNvPicPr/>
                      <p:nvPr/>
                    </p:nvPicPr>
                    <p:blipFill>
                      <a:blip r:embed="rId5"/>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6131244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456488" y="76583"/>
                <a:ext cx="8383423" cy="6671128"/>
              </a:xfrm>
            </p:spPr>
            <p:txBody>
              <a:bodyPr>
                <a:normAutofit lnSpcReduction="10000"/>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Using Transistors to build Logic Gates:</a:t>
                </a:r>
              </a:p>
              <a:p>
                <a:pPr marL="45720" indent="0">
                  <a:buNone/>
                </a:pPr>
                <a:endParaRPr lang="en-US" b="1" i="1" dirty="0">
                  <a:latin typeface="Arial" charset="0"/>
                  <a:ea typeface="Arial" charset="0"/>
                  <a:cs typeface="Arial" charset="0"/>
                </a:endParaRPr>
              </a:p>
              <a:p>
                <a:pPr marL="45720" indent="0">
                  <a:buNone/>
                </a:pPr>
                <a:endParaRPr lang="en-US" dirty="0"/>
              </a:p>
              <a:p>
                <a:pPr marL="45720" indent="0">
                  <a:buNone/>
                </a:pPr>
                <a:r>
                  <a:rPr lang="en-GB" dirty="0"/>
                  <a:t>Staying with the inverter, one notes that the output voltage when a HIGH voltage is applied at the gate is that of a potential divider.</a:t>
                </a:r>
              </a:p>
              <a:p>
                <a:pPr marL="45720" indent="0">
                  <a:buNone/>
                </a:pPr>
                <a:endParaRPr lang="en-GB" dirty="0"/>
              </a:p>
              <a:p>
                <a:pPr marL="4572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𝑜𝑢𝑡</m:t>
                          </m:r>
                        </m:sub>
                      </m:sSub>
                      <m:r>
                        <a:rPr lang="en-GB" i="1">
                          <a:latin typeface="Cambria Math" panose="02040503050406030204" pitchFamily="18" charset="0"/>
                        </a:rPr>
                        <m:t>=</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𝐷𝐷</m:t>
                              </m:r>
                            </m:sub>
                          </m:sSub>
                          <m:sSub>
                            <m:sSubPr>
                              <m:ctrlPr>
                                <a:rPr lang="en-GB" i="1">
                                  <a:latin typeface="Cambria Math" panose="02040503050406030204" pitchFamily="18" charset="0"/>
                                </a:rPr>
                              </m:ctrlPr>
                            </m:sSubPr>
                            <m:e>
                              <m:r>
                                <a:rPr lang="en-GB" i="1">
                                  <a:latin typeface="Cambria Math" panose="02040503050406030204" pitchFamily="18" charset="0"/>
                                </a:rPr>
                                <m:t>𝑅</m:t>
                              </m:r>
                            </m:e>
                            <m:sub>
                              <m:r>
                                <a:rPr lang="en-GB" i="1">
                                  <a:latin typeface="Cambria Math" panose="02040503050406030204" pitchFamily="18" charset="0"/>
                                </a:rPr>
                                <m:t>𝑂𝑁</m:t>
                              </m:r>
                            </m:sub>
                          </m:sSub>
                        </m:num>
                        <m:den>
                          <m:sSub>
                            <m:sSubPr>
                              <m:ctrlPr>
                                <a:rPr lang="en-GB" i="1">
                                  <a:latin typeface="Cambria Math" panose="02040503050406030204" pitchFamily="18" charset="0"/>
                                </a:rPr>
                              </m:ctrlPr>
                            </m:sSubPr>
                            <m:e>
                              <m:r>
                                <a:rPr lang="en-GB" i="1">
                                  <a:latin typeface="Cambria Math" panose="02040503050406030204" pitchFamily="18" charset="0"/>
                                </a:rPr>
                                <m:t>𝑅</m:t>
                              </m:r>
                            </m:e>
                            <m:sub>
                              <m:r>
                                <a:rPr lang="en-GB" i="1">
                                  <a:latin typeface="Cambria Math" panose="02040503050406030204" pitchFamily="18" charset="0"/>
                                </a:rPr>
                                <m:t>𝐷</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𝑅</m:t>
                              </m:r>
                            </m:e>
                            <m:sub>
                              <m:r>
                                <a:rPr lang="en-GB" i="1">
                                  <a:latin typeface="Cambria Math" panose="02040503050406030204" pitchFamily="18" charset="0"/>
                                </a:rPr>
                                <m:t>𝑂𝑁</m:t>
                              </m:r>
                            </m:sub>
                          </m:sSub>
                        </m:den>
                      </m:f>
                    </m:oMath>
                  </m:oMathPara>
                </a14:m>
                <a:endParaRPr lang="en-GB" dirty="0"/>
              </a:p>
              <a:p>
                <a:endParaRPr lang="en-GB" dirty="0"/>
              </a:p>
              <a:p>
                <a:pPr marL="45720" indent="0">
                  <a:buNone/>
                </a:pPr>
                <a:r>
                  <a:rPr lang="en-US" dirty="0"/>
                  <a:t>- where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𝑅</m:t>
                        </m:r>
                      </m:e>
                      <m:sub>
                        <m:r>
                          <a:rPr lang="en-GB" i="1">
                            <a:latin typeface="Cambria Math" panose="02040503050406030204" pitchFamily="18" charset="0"/>
                          </a:rPr>
                          <m:t>𝐷</m:t>
                        </m:r>
                      </m:sub>
                    </m:sSub>
                  </m:oMath>
                </a14:m>
                <a:r>
                  <a:rPr lang="en-GB" dirty="0"/>
                  <a:t> is the drain resistance and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𝑅</m:t>
                        </m:r>
                      </m:e>
                      <m:sub>
                        <m:r>
                          <a:rPr lang="en-GB" i="1">
                            <a:latin typeface="Cambria Math" panose="02040503050406030204" pitchFamily="18" charset="0"/>
                          </a:rPr>
                          <m:t>𝑂𝑁</m:t>
                        </m:r>
                      </m:sub>
                    </m:sSub>
                  </m:oMath>
                </a14:m>
                <a:r>
                  <a:rPr lang="en-GB" dirty="0"/>
                  <a:t> is the ‘ON’ resistance of the transistor. When we apply a voltage to the gate we want the output to be as close to zero as possible (within certain constraints as will be seen later). This means setting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𝑅</m:t>
                        </m:r>
                      </m:e>
                      <m:sub>
                        <m:r>
                          <a:rPr lang="en-GB" i="1">
                            <a:latin typeface="Cambria Math" panose="02040503050406030204" pitchFamily="18" charset="0"/>
                          </a:rPr>
                          <m:t>𝑂𝑁</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𝑅</m:t>
                        </m:r>
                      </m:e>
                      <m:sub>
                        <m:r>
                          <a:rPr lang="en-GB" i="1">
                            <a:latin typeface="Cambria Math" panose="02040503050406030204" pitchFamily="18" charset="0"/>
                          </a:rPr>
                          <m:t>𝐷</m:t>
                        </m:r>
                      </m:sub>
                    </m:sSub>
                  </m:oMath>
                </a14:m>
                <a:r>
                  <a:rPr lang="en-GB" dirty="0"/>
                  <a:t>. This is achieved by appropriate choice of transistor</a:t>
                </a:r>
                <a:endParaRPr lang="en-IE" dirty="0"/>
              </a:p>
              <a:p>
                <a:pPr marL="45720" indent="0">
                  <a:buNone/>
                </a:pPr>
                <a:r>
                  <a:rPr lang="en-IE" dirty="0"/>
                  <a:t> </a:t>
                </a:r>
                <a:endParaRPr lang="en-GB" dirty="0"/>
              </a:p>
              <a:p>
                <a:pPr marL="45720" indent="0">
                  <a:buNone/>
                </a:pPr>
                <a:endParaRPr lang="en-IE" i="1" dirty="0">
                  <a:solidFill>
                    <a:srgbClr val="FF0000"/>
                  </a:solidFill>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456488" y="76583"/>
                <a:ext cx="8383423" cy="6671128"/>
              </a:xfrm>
              <a:blipFill>
                <a:blip r:embed="rId4"/>
                <a:stretch>
                  <a:fillRect l="-455" r="-1212"/>
                </a:stretch>
              </a:blipFill>
            </p:spPr>
            <p:txBody>
              <a:bodyPr/>
              <a:lstStyle/>
              <a:p>
                <a:r>
                  <a:rPr lang="en-US">
                    <a:noFill/>
                  </a:rPr>
                  <a:t> </a:t>
                </a:r>
              </a:p>
            </p:txBody>
          </p:sp>
        </mc:Fallback>
      </mc:AlternateContent>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122905" name="Equation" r:id="rId5" imgW="152400" imgH="254000" progId="Equation.3">
                  <p:embed/>
                </p:oleObj>
              </mc:Choice>
              <mc:Fallback>
                <p:oleObj name="Equation" r:id="rId5" imgW="152400" imgH="254000" progId="Equation.3">
                  <p:embed/>
                  <p:pic>
                    <p:nvPicPr>
                      <p:cNvPr id="8" name="Object 7"/>
                      <p:cNvPicPr/>
                      <p:nvPr/>
                    </p:nvPicPr>
                    <p:blipFill>
                      <a:blip r:embed="rId6"/>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8573697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Using Transistors to build Logic Gates:</a:t>
            </a:r>
          </a:p>
          <a:p>
            <a:pPr marL="45720" indent="0">
              <a:buNone/>
            </a:pPr>
            <a:endParaRPr lang="en-US" b="1" i="1" dirty="0">
              <a:latin typeface="Arial" charset="0"/>
              <a:ea typeface="Arial" charset="0"/>
              <a:cs typeface="Arial" charset="0"/>
            </a:endParaRPr>
          </a:p>
          <a:p>
            <a:pPr marL="45720" indent="0">
              <a:buNone/>
            </a:pPr>
            <a:endParaRPr lang="en-IE" dirty="0"/>
          </a:p>
          <a:p>
            <a:pPr marL="45720" indent="0">
              <a:buNone/>
            </a:pPr>
            <a:r>
              <a:rPr lang="en-IE" dirty="0"/>
              <a:t> </a:t>
            </a:r>
            <a:endParaRPr lang="en-GB" dirty="0"/>
          </a:p>
          <a:p>
            <a:pPr marL="45720" indent="0">
              <a:buNone/>
            </a:pPr>
            <a:endParaRPr lang="en-IE" i="1" dirty="0">
              <a:solidFill>
                <a:srgbClr val="FF0000"/>
              </a:solidFill>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121882" name="Equation" r:id="rId4" imgW="152400" imgH="254000" progId="Equation.3">
                  <p:embed/>
                </p:oleObj>
              </mc:Choice>
              <mc:Fallback>
                <p:oleObj name="Equation" r:id="rId4" imgW="152400" imgH="254000" progId="Equation.3">
                  <p:embed/>
                  <p:pic>
                    <p:nvPicPr>
                      <p:cNvPr id="8" name="Object 7"/>
                      <p:cNvPicPr/>
                      <p:nvPr/>
                    </p:nvPicPr>
                    <p:blipFill>
                      <a:blip r:embed="rId5"/>
                      <a:stretch>
                        <a:fillRect/>
                      </a:stretch>
                    </p:blipFill>
                    <p:spPr>
                      <a:xfrm>
                        <a:off x="4495800" y="3302000"/>
                        <a:ext cx="152400" cy="254000"/>
                      </a:xfrm>
                      <a:prstGeom prst="rect">
                        <a:avLst/>
                      </a:prstGeom>
                    </p:spPr>
                  </p:pic>
                </p:oleObj>
              </mc:Fallback>
            </mc:AlternateContent>
          </a:graphicData>
        </a:graphic>
      </p:graphicFrame>
      <p:pic>
        <p:nvPicPr>
          <p:cNvPr id="2" name="Picture 1">
            <a:extLst>
              <a:ext uri="{FF2B5EF4-FFF2-40B4-BE49-F238E27FC236}">
                <a16:creationId xmlns:a16="http://schemas.microsoft.com/office/drawing/2014/main" id="{C74E2044-90DC-BE45-BD8F-29DECB12A629}"/>
              </a:ext>
            </a:extLst>
          </p:cNvPr>
          <p:cNvPicPr>
            <a:picLocks noChangeAspect="1"/>
          </p:cNvPicPr>
          <p:nvPr/>
        </p:nvPicPr>
        <p:blipFill>
          <a:blip r:embed="rId6"/>
          <a:stretch>
            <a:fillRect/>
          </a:stretch>
        </p:blipFill>
        <p:spPr>
          <a:xfrm>
            <a:off x="4737769" y="1602873"/>
            <a:ext cx="2540000" cy="3810000"/>
          </a:xfrm>
          <a:prstGeom prst="rect">
            <a:avLst/>
          </a:prstGeom>
        </p:spPr>
      </p:pic>
      <p:pic>
        <p:nvPicPr>
          <p:cNvPr id="4" name="Picture 3">
            <a:extLst>
              <a:ext uri="{FF2B5EF4-FFF2-40B4-BE49-F238E27FC236}">
                <a16:creationId xmlns:a16="http://schemas.microsoft.com/office/drawing/2014/main" id="{D80329FB-C09C-8842-87CE-2EBE2AA8B22D}"/>
              </a:ext>
            </a:extLst>
          </p:cNvPr>
          <p:cNvPicPr>
            <a:picLocks noChangeAspect="1"/>
          </p:cNvPicPr>
          <p:nvPr/>
        </p:nvPicPr>
        <p:blipFill>
          <a:blip r:embed="rId7"/>
          <a:stretch>
            <a:fillRect/>
          </a:stretch>
        </p:blipFill>
        <p:spPr>
          <a:xfrm>
            <a:off x="1529346" y="1602873"/>
            <a:ext cx="2540000" cy="3492500"/>
          </a:xfrm>
          <a:prstGeom prst="rect">
            <a:avLst/>
          </a:prstGeom>
        </p:spPr>
      </p:pic>
      <p:pic>
        <p:nvPicPr>
          <p:cNvPr id="6" name="Picture 5" descr="http://sfecdn.s3.amazonaws.com/tutorialimages/Logic_Gates/AND_NAND.jpg">
            <a:extLst>
              <a:ext uri="{FF2B5EF4-FFF2-40B4-BE49-F238E27FC236}">
                <a16:creationId xmlns:a16="http://schemas.microsoft.com/office/drawing/2014/main" id="{9B818442-2BEC-6648-9245-53225C5106CB}"/>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2799346" y="5673892"/>
            <a:ext cx="2921669" cy="495300"/>
          </a:xfrm>
          <a:prstGeom prst="rect">
            <a:avLst/>
          </a:prstGeom>
          <a:noFill/>
          <a:ln>
            <a:noFill/>
          </a:ln>
        </p:spPr>
      </p:pic>
    </p:spTree>
    <p:extLst>
      <p:ext uri="{BB962C8B-B14F-4D97-AF65-F5344CB8AC3E}">
        <p14:creationId xmlns:p14="http://schemas.microsoft.com/office/powerpoint/2010/main" val="30684195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Using Transistors to build Logic Gates:</a:t>
            </a:r>
          </a:p>
          <a:p>
            <a:pPr marL="45720" indent="0">
              <a:buNone/>
            </a:pPr>
            <a:endParaRPr lang="en-US" b="1" i="1" dirty="0">
              <a:latin typeface="Arial" charset="0"/>
              <a:ea typeface="Arial" charset="0"/>
              <a:cs typeface="Arial" charset="0"/>
            </a:endParaRPr>
          </a:p>
          <a:p>
            <a:pPr marL="45720" indent="0">
              <a:buNone/>
            </a:pPr>
            <a:endParaRPr lang="en-IE" dirty="0"/>
          </a:p>
          <a:p>
            <a:pPr marL="45720" indent="0">
              <a:buNone/>
            </a:pPr>
            <a:endParaRPr lang="en-US" dirty="0"/>
          </a:p>
          <a:p>
            <a:pPr marL="45720" indent="0">
              <a:buNone/>
            </a:pPr>
            <a:r>
              <a:rPr lang="en-US" dirty="0"/>
              <a:t>You will note here with the NAND gate that two equivalent circuits are given.</a:t>
            </a:r>
          </a:p>
          <a:p>
            <a:pPr marL="45720" indent="0">
              <a:buNone/>
            </a:pPr>
            <a:endParaRPr lang="en-GB" dirty="0"/>
          </a:p>
          <a:p>
            <a:pPr marL="45720" indent="0">
              <a:buNone/>
            </a:pPr>
            <a:r>
              <a:rPr lang="en-US" dirty="0"/>
              <a:t>A transistor has a resistance albeit not being an Ohmic device. Since a</a:t>
            </a:r>
            <a:r>
              <a:rPr lang="en-GB" dirty="0"/>
              <a:t> </a:t>
            </a:r>
            <a:r>
              <a:rPr lang="en-US" dirty="0"/>
              <a:t>transistor occupies about 20 times less space on an IC as a resistor it is</a:t>
            </a:r>
            <a:r>
              <a:rPr lang="en-GB" dirty="0"/>
              <a:t> </a:t>
            </a:r>
            <a:r>
              <a:rPr lang="en-US" dirty="0"/>
              <a:t>common to use transistors as ‘resistors’.</a:t>
            </a:r>
            <a:endParaRPr lang="en-GB" dirty="0"/>
          </a:p>
          <a:p>
            <a:pPr marL="45720" indent="0">
              <a:buNone/>
            </a:pPr>
            <a:r>
              <a:rPr lang="en-IE" dirty="0"/>
              <a:t> </a:t>
            </a:r>
            <a:endParaRPr lang="en-GB" dirty="0"/>
          </a:p>
          <a:p>
            <a:pPr marL="45720" indent="0">
              <a:buNone/>
            </a:pPr>
            <a:endParaRPr lang="en-IE" i="1" dirty="0">
              <a:solidFill>
                <a:srgbClr val="FF0000"/>
              </a:solidFill>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110623" name="Equation" r:id="rId4" imgW="152400" imgH="254000" progId="Equation.3">
                  <p:embed/>
                </p:oleObj>
              </mc:Choice>
              <mc:Fallback>
                <p:oleObj name="Equation" r:id="rId4" imgW="152400" imgH="254000" progId="Equation.3">
                  <p:embed/>
                  <p:pic>
                    <p:nvPicPr>
                      <p:cNvPr id="8" name="Object 7"/>
                      <p:cNvPicPr/>
                      <p:nvPr/>
                    </p:nvPicPr>
                    <p:blipFill>
                      <a:blip r:embed="rId5"/>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1015272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Semiconductors:</a:t>
            </a:r>
          </a:p>
          <a:p>
            <a:pPr marL="45720" indent="0">
              <a:buNone/>
            </a:pPr>
            <a:endParaRPr lang="en-US" b="1" i="1" dirty="0">
              <a:latin typeface="Arial" charset="0"/>
              <a:ea typeface="Arial" charset="0"/>
              <a:cs typeface="Arial" charset="0"/>
            </a:endParaRPr>
          </a:p>
          <a:p>
            <a:pPr marL="45720" indent="0">
              <a:buNone/>
            </a:pPr>
            <a:r>
              <a:rPr lang="en-US" dirty="0">
                <a:solidFill>
                  <a:schemeClr val="tx1"/>
                </a:solidFill>
                <a:latin typeface="Arial" panose="020B0604020202020204" pitchFamily="34" charset="0"/>
                <a:cs typeface="Arial" panose="020B0604020202020204" pitchFamily="34" charset="0"/>
              </a:rPr>
              <a:t>Silicon is a metalloid. Over 90% of the Earth's crust is composed of </a:t>
            </a:r>
            <a:r>
              <a:rPr lang="en-US" dirty="0">
                <a:solidFill>
                  <a:schemeClr val="tx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silicate (compounds of   silicon) minerals</a:t>
            </a:r>
            <a:r>
              <a:rPr lang="en-US" dirty="0">
                <a:solidFill>
                  <a:schemeClr val="tx1"/>
                </a:solidFill>
                <a:latin typeface="Arial" panose="020B0604020202020204" pitchFamily="34" charset="0"/>
                <a:cs typeface="Arial" panose="020B0604020202020204" pitchFamily="34" charset="0"/>
              </a:rPr>
              <a:t>, making silicon the </a:t>
            </a:r>
            <a:r>
              <a:rPr lang="en-US" dirty="0">
                <a:solidFill>
                  <a:schemeClr val="tx1"/>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second most abundant element</a:t>
            </a:r>
            <a:r>
              <a:rPr lang="en-US" dirty="0">
                <a:solidFill>
                  <a:schemeClr val="tx1"/>
                </a:solidFill>
                <a:latin typeface="Arial" panose="020B0604020202020204" pitchFamily="34" charset="0"/>
                <a:cs typeface="Arial" panose="020B0604020202020204" pitchFamily="34" charset="0"/>
              </a:rPr>
              <a:t> in the Earth's crust (about 28% by mass) after </a:t>
            </a:r>
            <a:r>
              <a:rPr lang="en-US" dirty="0">
                <a:solidFill>
                  <a:schemeClr val="tx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oxygen</a:t>
            </a:r>
            <a:r>
              <a:rPr lang="en-US" dirty="0">
                <a:solidFill>
                  <a:schemeClr val="tx1"/>
                </a:solidFill>
                <a:latin typeface="Arial" panose="020B0604020202020204" pitchFamily="34" charset="0"/>
                <a:cs typeface="Arial" panose="020B0604020202020204" pitchFamily="34" charset="0"/>
              </a:rPr>
              <a:t>.</a:t>
            </a:r>
            <a:endParaRPr lang="en-GB" dirty="0">
              <a:solidFill>
                <a:schemeClr val="tx1"/>
              </a:solidFill>
              <a:latin typeface="Arial" panose="020B0604020202020204" pitchFamily="34" charset="0"/>
              <a:cs typeface="Arial" panose="020B0604020202020204" pitchFamily="34" charset="0"/>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34896" name="Equation" r:id="rId6" imgW="152400" imgH="254000" progId="Equation.3">
                  <p:embed/>
                </p:oleObj>
              </mc:Choice>
              <mc:Fallback>
                <p:oleObj name="Equation" r:id="rId6" imgW="152400" imgH="254000" progId="Equation.3">
                  <p:embed/>
                  <p:pic>
                    <p:nvPicPr>
                      <p:cNvPr id="8" name="Object 7"/>
                      <p:cNvPicPr/>
                      <p:nvPr/>
                    </p:nvPicPr>
                    <p:blipFill>
                      <a:blip r:embed="rId7"/>
                      <a:stretch>
                        <a:fillRect/>
                      </a:stretch>
                    </p:blipFill>
                    <p:spPr>
                      <a:xfrm>
                        <a:off x="4495800" y="3302000"/>
                        <a:ext cx="152400" cy="254000"/>
                      </a:xfrm>
                      <a:prstGeom prst="rect">
                        <a:avLst/>
                      </a:prstGeom>
                    </p:spPr>
                  </p:pic>
                </p:oleObj>
              </mc:Fallback>
            </mc:AlternateContent>
          </a:graphicData>
        </a:graphic>
      </p:graphicFrame>
      <p:pic>
        <p:nvPicPr>
          <p:cNvPr id="4" name="Picture 3" descr="SiliconCroda">
            <a:extLst>
              <a:ext uri="{FF2B5EF4-FFF2-40B4-BE49-F238E27FC236}">
                <a16:creationId xmlns:a16="http://schemas.microsoft.com/office/drawing/2014/main" id="{85A36780-BDDB-6B49-BFC9-4A2CC2F32089}"/>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2845752" y="3498029"/>
            <a:ext cx="3452495" cy="2402840"/>
          </a:xfrm>
          <a:prstGeom prst="rect">
            <a:avLst/>
          </a:prstGeom>
          <a:noFill/>
          <a:ln>
            <a:noFill/>
          </a:ln>
        </p:spPr>
      </p:pic>
    </p:spTree>
    <p:extLst>
      <p:ext uri="{BB962C8B-B14F-4D97-AF65-F5344CB8AC3E}">
        <p14:creationId xmlns:p14="http://schemas.microsoft.com/office/powerpoint/2010/main" val="9774661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Using Transistors to build Logic Gates:</a:t>
            </a:r>
          </a:p>
          <a:p>
            <a:pPr marL="45720" indent="0">
              <a:buNone/>
            </a:pPr>
            <a:endParaRPr lang="en-US" b="1" i="1" dirty="0">
              <a:latin typeface="Arial" charset="0"/>
              <a:ea typeface="Arial" charset="0"/>
              <a:cs typeface="Arial" charset="0"/>
            </a:endParaRPr>
          </a:p>
          <a:p>
            <a:pPr marL="45720" indent="0">
              <a:buNone/>
            </a:pPr>
            <a:endParaRPr lang="en-IE" dirty="0"/>
          </a:p>
          <a:p>
            <a:pPr marL="45720" indent="0">
              <a:buNone/>
            </a:pPr>
            <a:r>
              <a:rPr lang="en-IE" dirty="0"/>
              <a:t> </a:t>
            </a:r>
            <a:endParaRPr lang="en-GB" dirty="0"/>
          </a:p>
          <a:p>
            <a:pPr marL="45720" indent="0">
              <a:buNone/>
            </a:pPr>
            <a:endParaRPr lang="en-IE" i="1" dirty="0">
              <a:solidFill>
                <a:srgbClr val="FF0000"/>
              </a:solidFill>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115741" name="Equation" r:id="rId4" imgW="152400" imgH="254000" progId="Equation.3">
                  <p:embed/>
                </p:oleObj>
              </mc:Choice>
              <mc:Fallback>
                <p:oleObj name="Equation" r:id="rId4" imgW="152400" imgH="254000" progId="Equation.3">
                  <p:embed/>
                  <p:pic>
                    <p:nvPicPr>
                      <p:cNvPr id="8" name="Object 7"/>
                      <p:cNvPicPr/>
                      <p:nvPr/>
                    </p:nvPicPr>
                    <p:blipFill>
                      <a:blip r:embed="rId5"/>
                      <a:stretch>
                        <a:fillRect/>
                      </a:stretch>
                    </p:blipFill>
                    <p:spPr>
                      <a:xfrm>
                        <a:off x="4495800" y="3302000"/>
                        <a:ext cx="152400" cy="254000"/>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A3202BA0-7BDD-A245-8F26-2889F85F8D5F}"/>
              </a:ext>
            </a:extLst>
          </p:cNvPr>
          <p:cNvPicPr>
            <a:picLocks noChangeAspect="1"/>
          </p:cNvPicPr>
          <p:nvPr/>
        </p:nvPicPr>
        <p:blipFill>
          <a:blip r:embed="rId6"/>
          <a:stretch>
            <a:fillRect/>
          </a:stretch>
        </p:blipFill>
        <p:spPr>
          <a:xfrm>
            <a:off x="3362993" y="1711826"/>
            <a:ext cx="2265613" cy="4022099"/>
          </a:xfrm>
          <a:prstGeom prst="rect">
            <a:avLst/>
          </a:prstGeom>
        </p:spPr>
      </p:pic>
    </p:spTree>
    <p:extLst>
      <p:ext uri="{BB962C8B-B14F-4D97-AF65-F5344CB8AC3E}">
        <p14:creationId xmlns:p14="http://schemas.microsoft.com/office/powerpoint/2010/main" val="25860484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Using Transistors to build Amplifiers:</a:t>
            </a:r>
          </a:p>
          <a:p>
            <a:pPr marL="45720" indent="0">
              <a:buNone/>
            </a:pPr>
            <a:endParaRPr lang="en-US" b="1" i="1" dirty="0">
              <a:latin typeface="Arial" charset="0"/>
              <a:ea typeface="Arial" charset="0"/>
              <a:cs typeface="Arial" charset="0"/>
            </a:endParaRPr>
          </a:p>
          <a:p>
            <a:pPr marL="45720" indent="0">
              <a:buNone/>
            </a:pPr>
            <a:endParaRPr lang="en-GB" dirty="0"/>
          </a:p>
          <a:p>
            <a:pPr marL="45720" indent="0">
              <a:buNone/>
            </a:pPr>
            <a:r>
              <a:rPr lang="en-GB" dirty="0"/>
              <a:t>It is somewhat more complicated to use a transistor(s) to build amplifiers. Amplifiers are common in electronic systems but probably their most important function in relation to Computer Science is in telecommunications where a received wireless signal is amplified. </a:t>
            </a:r>
          </a:p>
          <a:p>
            <a:pPr marL="45720" indent="0">
              <a:buNone/>
            </a:pPr>
            <a:endParaRPr lang="en-GB" dirty="0"/>
          </a:p>
          <a:p>
            <a:pPr marL="45720" indent="0">
              <a:buNone/>
            </a:pPr>
            <a:r>
              <a:rPr lang="en-GB" dirty="0"/>
              <a:t>This amplification is necessary to separate out the desired signal from all others and to make it large enough to process (and, for example, to convert to audible sound on phones etc.).</a:t>
            </a:r>
            <a:endParaRPr lang="en-US" b="1" i="1" dirty="0">
              <a:latin typeface="Arial" charset="0"/>
              <a:ea typeface="Arial" charset="0"/>
              <a:cs typeface="Arial" charset="0"/>
            </a:endParaRPr>
          </a:p>
          <a:p>
            <a:pPr marL="45720" indent="0">
              <a:buNone/>
            </a:pPr>
            <a:endParaRPr lang="en-US" b="1" i="1" dirty="0">
              <a:latin typeface="Arial" charset="0"/>
              <a:ea typeface="Arial" charset="0"/>
              <a:cs typeface="Arial" charset="0"/>
            </a:endParaRPr>
          </a:p>
          <a:p>
            <a:pPr marL="45720" indent="0">
              <a:buNone/>
            </a:pPr>
            <a:endParaRPr lang="en-IE" dirty="0"/>
          </a:p>
          <a:p>
            <a:pPr marL="45720" indent="0">
              <a:buNone/>
            </a:pPr>
            <a:r>
              <a:rPr lang="en-IE" dirty="0"/>
              <a:t> </a:t>
            </a:r>
            <a:endParaRPr lang="en-GB" dirty="0"/>
          </a:p>
          <a:p>
            <a:pPr marL="45720" indent="0">
              <a:buNone/>
            </a:pPr>
            <a:endParaRPr lang="en-IE" i="1" dirty="0">
              <a:solidFill>
                <a:srgbClr val="FF0000"/>
              </a:solidFill>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117789" name="Equation" r:id="rId4" imgW="152400" imgH="254000" progId="Equation.3">
                  <p:embed/>
                </p:oleObj>
              </mc:Choice>
              <mc:Fallback>
                <p:oleObj name="Equation" r:id="rId4" imgW="152400" imgH="254000" progId="Equation.3">
                  <p:embed/>
                  <p:pic>
                    <p:nvPicPr>
                      <p:cNvPr id="8" name="Object 7"/>
                      <p:cNvPicPr/>
                      <p:nvPr/>
                    </p:nvPicPr>
                    <p:blipFill>
                      <a:blip r:embed="rId5"/>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14738781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Using Transistors to build Amplifiers:</a:t>
            </a:r>
          </a:p>
          <a:p>
            <a:pPr marL="45720" indent="0">
              <a:buNone/>
            </a:pPr>
            <a:endParaRPr lang="en-US" b="1" i="1" dirty="0">
              <a:latin typeface="Arial" charset="0"/>
              <a:ea typeface="Arial" charset="0"/>
              <a:cs typeface="Arial" charset="0"/>
            </a:endParaRPr>
          </a:p>
          <a:p>
            <a:pPr marL="45720" indent="0">
              <a:buNone/>
            </a:pPr>
            <a:r>
              <a:rPr lang="en-IE" dirty="0"/>
              <a:t>Amplifier with Voltage Divider bias:</a:t>
            </a:r>
          </a:p>
          <a:p>
            <a:pPr marL="45720" indent="0">
              <a:buNone/>
            </a:pPr>
            <a:r>
              <a:rPr lang="en-IE" dirty="0"/>
              <a:t> </a:t>
            </a:r>
            <a:endParaRPr lang="en-GB" dirty="0"/>
          </a:p>
          <a:p>
            <a:pPr marL="45720" indent="0">
              <a:buNone/>
            </a:pPr>
            <a:endParaRPr lang="en-IE" i="1" dirty="0">
              <a:solidFill>
                <a:srgbClr val="FF0000"/>
              </a:solidFill>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118813" name="Equation" r:id="rId4" imgW="152400" imgH="254000" progId="Equation.3">
                  <p:embed/>
                </p:oleObj>
              </mc:Choice>
              <mc:Fallback>
                <p:oleObj name="Equation" r:id="rId4" imgW="152400" imgH="254000" progId="Equation.3">
                  <p:embed/>
                  <p:pic>
                    <p:nvPicPr>
                      <p:cNvPr id="8" name="Object 7"/>
                      <p:cNvPicPr/>
                      <p:nvPr/>
                    </p:nvPicPr>
                    <p:blipFill>
                      <a:blip r:embed="rId5"/>
                      <a:stretch>
                        <a:fillRect/>
                      </a:stretch>
                    </p:blipFill>
                    <p:spPr>
                      <a:xfrm>
                        <a:off x="4495800" y="3302000"/>
                        <a:ext cx="152400" cy="254000"/>
                      </a:xfrm>
                      <a:prstGeom prst="rect">
                        <a:avLst/>
                      </a:prstGeom>
                    </p:spPr>
                  </p:pic>
                </p:oleObj>
              </mc:Fallback>
            </mc:AlternateContent>
          </a:graphicData>
        </a:graphic>
      </p:graphicFrame>
      <p:pic>
        <p:nvPicPr>
          <p:cNvPr id="4" name="Picture 3" descr="Macintosh HD:Users:eamonnonuallain:Downloads:tran55.gif">
            <a:extLst>
              <a:ext uri="{FF2B5EF4-FFF2-40B4-BE49-F238E27FC236}">
                <a16:creationId xmlns:a16="http://schemas.microsoft.com/office/drawing/2014/main" id="{460D430F-380A-7E4B-AA94-0A339A578747}"/>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588168" y="2222817"/>
            <a:ext cx="4984082" cy="3383899"/>
          </a:xfrm>
          <a:prstGeom prst="rect">
            <a:avLst/>
          </a:prstGeom>
          <a:noFill/>
          <a:ln>
            <a:noFill/>
          </a:ln>
        </p:spPr>
      </p:pic>
    </p:spTree>
    <p:extLst>
      <p:ext uri="{BB962C8B-B14F-4D97-AF65-F5344CB8AC3E}">
        <p14:creationId xmlns:p14="http://schemas.microsoft.com/office/powerpoint/2010/main" val="211545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Using Transistors to build Amplifiers:</a:t>
                </a:r>
              </a:p>
              <a:p>
                <a:pPr marL="45720" indent="0">
                  <a:buNone/>
                </a:pPr>
                <a:endParaRPr lang="en-US" b="1" i="1" dirty="0">
                  <a:latin typeface="Arial" charset="0"/>
                  <a:ea typeface="Arial" charset="0"/>
                  <a:cs typeface="Arial" charset="0"/>
                </a:endParaRPr>
              </a:p>
              <a:p>
                <a:pPr marL="45720" indent="0">
                  <a:buNone/>
                </a:pPr>
                <a:r>
                  <a:rPr lang="en-GB" dirty="0"/>
                  <a:t>The potential divider formed by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𝑅</m:t>
                        </m:r>
                      </m:e>
                      <m:sub>
                        <m:r>
                          <a:rPr lang="en-GB" i="1">
                            <a:latin typeface="Cambria Math" panose="02040503050406030204" pitchFamily="18" charset="0"/>
                          </a:rPr>
                          <m:t>1</m:t>
                        </m:r>
                      </m:sub>
                    </m:sSub>
                  </m:oMath>
                </a14:m>
                <a:r>
                  <a:rPr lang="en-GB" dirty="0"/>
                  <a:t> and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𝑅</m:t>
                        </m:r>
                      </m:e>
                      <m:sub>
                        <m:r>
                          <a:rPr lang="en-GB" i="1">
                            <a:latin typeface="Cambria Math" panose="02040503050406030204" pitchFamily="18" charset="0"/>
                          </a:rPr>
                          <m:t>2</m:t>
                        </m:r>
                      </m:sub>
                    </m:sSub>
                  </m:oMath>
                </a14:m>
                <a:r>
                  <a:rPr lang="en-GB" dirty="0"/>
                  <a:t> provides a dc gate voltage in excess of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𝐺𝑆</m:t>
                        </m:r>
                        <m:r>
                          <a:rPr lang="en-GB" i="1">
                            <a:latin typeface="Cambria Math" panose="02040503050406030204" pitchFamily="18" charset="0"/>
                          </a:rPr>
                          <m:t>(</m:t>
                        </m:r>
                        <m:r>
                          <a:rPr lang="en-GB" i="1">
                            <a:latin typeface="Cambria Math" panose="02040503050406030204" pitchFamily="18" charset="0"/>
                          </a:rPr>
                          <m:t>𝑡h</m:t>
                        </m:r>
                        <m:r>
                          <a:rPr lang="en-GB" i="1">
                            <a:latin typeface="Cambria Math" panose="02040503050406030204" pitchFamily="18" charset="0"/>
                          </a:rPr>
                          <m:t>)</m:t>
                        </m:r>
                      </m:sub>
                    </m:sSub>
                  </m:oMath>
                </a14:m>
                <a:r>
                  <a:rPr lang="en-GB" dirty="0"/>
                  <a:t>. </a:t>
                </a:r>
                <a:r>
                  <a:rPr lang="en-GB" u="sng" dirty="0"/>
                  <a:t>This ensures that the transistor is on even for negative swings in the input voltage </a:t>
                </a:r>
                <a14:m>
                  <m:oMath xmlns:m="http://schemas.openxmlformats.org/officeDocument/2006/math">
                    <m:sSub>
                      <m:sSubPr>
                        <m:ctrlPr>
                          <a:rPr lang="en-GB" i="1" u="sng">
                            <a:latin typeface="Cambria Math" panose="02040503050406030204" pitchFamily="18" charset="0"/>
                          </a:rPr>
                        </m:ctrlPr>
                      </m:sSubPr>
                      <m:e>
                        <m:r>
                          <a:rPr lang="en-GB" i="1" u="sng">
                            <a:latin typeface="Cambria Math" panose="02040503050406030204" pitchFamily="18" charset="0"/>
                          </a:rPr>
                          <m:t>𝑣</m:t>
                        </m:r>
                      </m:e>
                      <m:sub>
                        <m:r>
                          <a:rPr lang="en-GB" i="1" u="sng">
                            <a:latin typeface="Cambria Math" panose="02040503050406030204" pitchFamily="18" charset="0"/>
                          </a:rPr>
                          <m:t>𝐺𝑆</m:t>
                        </m:r>
                      </m:sub>
                    </m:sSub>
                  </m:oMath>
                </a14:m>
                <a:r>
                  <a:rPr lang="en-GB" u="sng" dirty="0"/>
                  <a:t>. </a:t>
                </a:r>
                <a:r>
                  <a:rPr lang="en-GB" dirty="0"/>
                  <a:t>The input voltage at the gate,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𝐺𝑆</m:t>
                        </m:r>
                      </m:sub>
                    </m:sSub>
                  </m:oMath>
                </a14:m>
                <a:r>
                  <a:rPr lang="en-GB" dirty="0"/>
                  <a:t>, is the sum of the ac input signal and the dc biasing voltage. In other words the signal at the gate is an ac signal with a dc component. If the dc component is high enough the transistor will not switch off in negative swings of the input because the dc component prevents it from doing so. The capacitor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1</m:t>
                        </m:r>
                      </m:sub>
                    </m:sSub>
                  </m:oMath>
                </a14:m>
                <a:r>
                  <a:rPr lang="en-GB" dirty="0"/>
                  <a:t> at the gate allows the ac signal through while preventing dc to the source. In other words the capacitor serves to isolate the dc bias of the circuit. Ditto for capacitor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2</m:t>
                        </m:r>
                      </m:sub>
                    </m:sSub>
                  </m:oMath>
                </a14:m>
                <a:r>
                  <a:rPr lang="en-GB" dirty="0"/>
                  <a:t>. The capacitor values are chosen such that they provide negligible reactance at the frequencies of operation.</a:t>
                </a:r>
                <a:endParaRPr lang="en-IE" dirty="0"/>
              </a:p>
              <a:p>
                <a:pPr marL="45720" indent="0">
                  <a:buNone/>
                </a:pPr>
                <a:r>
                  <a:rPr lang="en-IE" dirty="0"/>
                  <a:t> </a:t>
                </a:r>
                <a:endParaRPr lang="en-GB" dirty="0"/>
              </a:p>
              <a:p>
                <a:pPr marL="45720" indent="0">
                  <a:buNone/>
                </a:pPr>
                <a:endParaRPr lang="en-IE" i="1" dirty="0">
                  <a:solidFill>
                    <a:srgbClr val="FF0000"/>
                  </a:solidFill>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456488" y="76583"/>
                <a:ext cx="8383423" cy="6671128"/>
              </a:xfrm>
              <a:blipFill>
                <a:blip r:embed="rId4"/>
                <a:stretch>
                  <a:fillRect l="-455" r="-758"/>
                </a:stretch>
              </a:blipFill>
            </p:spPr>
            <p:txBody>
              <a:bodyPr/>
              <a:lstStyle/>
              <a:p>
                <a:r>
                  <a:rPr lang="en-US">
                    <a:noFill/>
                  </a:rPr>
                  <a:t> </a:t>
                </a:r>
              </a:p>
            </p:txBody>
          </p:sp>
        </mc:Fallback>
      </mc:AlternateContent>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126996" name="Equation" r:id="rId5" imgW="152400" imgH="254000" progId="Equation.3">
                  <p:embed/>
                </p:oleObj>
              </mc:Choice>
              <mc:Fallback>
                <p:oleObj name="Equation" r:id="rId5" imgW="152400" imgH="254000" progId="Equation.3">
                  <p:embed/>
                  <p:pic>
                    <p:nvPicPr>
                      <p:cNvPr id="8" name="Object 7"/>
                      <p:cNvPicPr/>
                      <p:nvPr/>
                    </p:nvPicPr>
                    <p:blipFill>
                      <a:blip r:embed="rId6"/>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32182202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Using Transistors to build Amplifiers:</a:t>
                </a:r>
              </a:p>
              <a:p>
                <a:pPr marL="45720" indent="0">
                  <a:buNone/>
                </a:pPr>
                <a:endParaRPr lang="en-US" b="1" i="1" dirty="0">
                  <a:latin typeface="Arial" charset="0"/>
                  <a:ea typeface="Arial" charset="0"/>
                  <a:cs typeface="Arial" charset="0"/>
                </a:endParaRPr>
              </a:p>
              <a:p>
                <a:pPr marL="45720" indent="0">
                  <a:buNone/>
                </a:pPr>
                <a:r>
                  <a:rPr lang="en-GB" dirty="0"/>
                  <a:t>The varying voltage at the gate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𝐺𝑆</m:t>
                        </m:r>
                      </m:sub>
                    </m:sSub>
                  </m:oMath>
                </a14:m>
                <a:r>
                  <a:rPr lang="en-GB" dirty="0"/>
                  <a:t>) causes a varying current flow,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𝑖</m:t>
                        </m:r>
                      </m:e>
                      <m:sub>
                        <m:r>
                          <a:rPr lang="en-GB" i="1">
                            <a:latin typeface="Cambria Math" panose="02040503050406030204" pitchFamily="18" charset="0"/>
                          </a:rPr>
                          <m:t>𝐷</m:t>
                        </m:r>
                      </m:sub>
                    </m:sSub>
                  </m:oMath>
                </a14:m>
                <a:r>
                  <a:rPr lang="en-GB" dirty="0"/>
                  <a:t>, through the transistor. This current also flows through the drain resistor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𝑅</m:t>
                        </m:r>
                      </m:e>
                      <m:sub>
                        <m:r>
                          <a:rPr lang="en-GB" i="1">
                            <a:latin typeface="Cambria Math" panose="02040503050406030204" pitchFamily="18" charset="0"/>
                          </a:rPr>
                          <m:t>𝐷</m:t>
                        </m:r>
                      </m:sub>
                    </m:sSub>
                  </m:oMath>
                </a14:m>
                <a:r>
                  <a:rPr lang="en-GB" dirty="0"/>
                  <a:t>). Hence a varying voltage appears at the output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𝐷𝑆</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𝐷𝐷</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𝑖</m:t>
                        </m:r>
                      </m:e>
                      <m:sub>
                        <m:r>
                          <a:rPr lang="en-GB" i="1">
                            <a:latin typeface="Cambria Math" panose="02040503050406030204" pitchFamily="18" charset="0"/>
                          </a:rPr>
                          <m:t>𝐷</m:t>
                        </m:r>
                      </m:sub>
                    </m:sSub>
                    <m:sSub>
                      <m:sSubPr>
                        <m:ctrlPr>
                          <a:rPr lang="en-GB" i="1">
                            <a:latin typeface="Cambria Math" panose="02040503050406030204" pitchFamily="18" charset="0"/>
                          </a:rPr>
                        </m:ctrlPr>
                      </m:sSubPr>
                      <m:e>
                        <m:r>
                          <a:rPr lang="en-GB" i="1">
                            <a:latin typeface="Cambria Math" panose="02040503050406030204" pitchFamily="18" charset="0"/>
                          </a:rPr>
                          <m:t>𝑅</m:t>
                        </m:r>
                      </m:e>
                      <m:sub>
                        <m:r>
                          <a:rPr lang="en-GB" i="1">
                            <a:latin typeface="Cambria Math" panose="02040503050406030204" pitchFamily="18" charset="0"/>
                          </a:rPr>
                          <m:t>𝐷</m:t>
                        </m:r>
                      </m:sub>
                    </m:sSub>
                  </m:oMath>
                </a14:m>
                <a:r>
                  <a:rPr lang="en-GB" dirty="0"/>
                  <a:t>). Hence the output voltage,</a:t>
                </a:r>
                <a14:m>
                  <m:oMath xmlns:m="http://schemas.openxmlformats.org/officeDocument/2006/math">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𝐷𝑆</m:t>
                        </m:r>
                      </m:sub>
                    </m:sSub>
                  </m:oMath>
                </a14:m>
                <a:r>
                  <a:rPr lang="en-GB" dirty="0"/>
                  <a:t>, can vary from near </a:t>
                </a:r>
                <a14:m>
                  <m:oMath xmlns:m="http://schemas.openxmlformats.org/officeDocument/2006/math">
                    <m:r>
                      <a:rPr lang="en-GB" i="1">
                        <a:latin typeface="Cambria Math" panose="02040503050406030204" pitchFamily="18" charset="0"/>
                      </a:rPr>
                      <m:t>0</m:t>
                    </m:r>
                  </m:oMath>
                </a14:m>
                <a:r>
                  <a:rPr lang="en-GB" dirty="0"/>
                  <a:t> to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𝐷𝐷</m:t>
                        </m:r>
                      </m:sub>
                    </m:sSub>
                  </m:oMath>
                </a14:m>
                <a:r>
                  <a:rPr lang="en-GB" dirty="0"/>
                  <a:t>. If the supply voltage at the rail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𝐷𝐷</m:t>
                        </m:r>
                      </m:sub>
                    </m:sSub>
                  </m:oMath>
                </a14:m>
                <a:r>
                  <a:rPr lang="en-GB" dirty="0"/>
                  <a:t>) is greater than the peak voltage at the input then we get same signal at the output as we have at the input </a:t>
                </a:r>
                <a:r>
                  <a:rPr lang="en-GB" dirty="0" err="1"/>
                  <a:t>albiet</a:t>
                </a:r>
                <a:r>
                  <a:rPr lang="en-GB" dirty="0"/>
                  <a:t> with a greater amplitude. </a:t>
                </a:r>
                <a:r>
                  <a:rPr lang="en-GB" u="sng" dirty="0"/>
                  <a:t>It is in this way that amplification is achieved with a transistor!. </a:t>
                </a:r>
              </a:p>
              <a:p>
                <a:pPr marL="45720" indent="0">
                  <a:buNone/>
                </a:pPr>
                <a:endParaRPr lang="en-GB" u="sng" dirty="0"/>
              </a:p>
              <a:p>
                <a:pPr marL="45720" indent="0">
                  <a:buNone/>
                </a:pPr>
                <a:r>
                  <a:rPr lang="en-GB" dirty="0"/>
                  <a:t>The gain or amplification is given by:</a:t>
                </a:r>
              </a:p>
              <a:p>
                <a:pPr marL="45720" indent="0">
                  <a:buNone/>
                </a:pPr>
                <a:endParaRPr lang="en-IE" dirty="0"/>
              </a:p>
              <a:p>
                <a:pPr marL="45720" indent="0">
                  <a:buNone/>
                </a:pPr>
                <a:r>
                  <a:rPr lang="en-IE" dirty="0"/>
                  <a:t> 				</a:t>
                </a:r>
                <a:r>
                  <a:rPr lang="en-GB" dirty="0"/>
                  <a:t> </a:t>
                </a:r>
                <a14:m>
                  <m:oMath xmlns:m="http://schemas.openxmlformats.org/officeDocument/2006/math">
                    <m:r>
                      <a:rPr lang="en-GB" i="1">
                        <a:latin typeface="Cambria Math" panose="02040503050406030204" pitchFamily="18" charset="0"/>
                      </a:rPr>
                      <m:t>𝐺</m:t>
                    </m:r>
                    <m:r>
                      <a:rPr lang="en-GB" i="1">
                        <a:latin typeface="Cambria Math" panose="02040503050406030204" pitchFamily="18" charset="0"/>
                      </a:rPr>
                      <m:t>=</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𝑜𝑢𝑡</m:t>
                            </m:r>
                          </m:sub>
                        </m:sSub>
                      </m:num>
                      <m:den>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𝑖𝑛</m:t>
                            </m:r>
                          </m:sub>
                        </m:sSub>
                      </m:den>
                    </m:f>
                  </m:oMath>
                </a14:m>
                <a:endParaRPr lang="en-GB" dirty="0"/>
              </a:p>
              <a:p>
                <a:pPr marL="45720" indent="0">
                  <a:buNone/>
                </a:pPr>
                <a:endParaRPr lang="en-GB" dirty="0"/>
              </a:p>
              <a:p>
                <a:pPr marL="45720" indent="0">
                  <a:buNone/>
                </a:pPr>
                <a:endParaRPr lang="en-IE" i="1" dirty="0">
                  <a:solidFill>
                    <a:srgbClr val="FF0000"/>
                  </a:solidFill>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456488" y="76583"/>
                <a:ext cx="8383423" cy="6671128"/>
              </a:xfrm>
              <a:blipFill>
                <a:blip r:embed="rId4"/>
                <a:stretch>
                  <a:fillRect l="-455" r="-606"/>
                </a:stretch>
              </a:blipFill>
            </p:spPr>
            <p:txBody>
              <a:bodyPr/>
              <a:lstStyle/>
              <a:p>
                <a:r>
                  <a:rPr lang="en-US">
                    <a:noFill/>
                  </a:rPr>
                  <a:t> </a:t>
                </a:r>
              </a:p>
            </p:txBody>
          </p:sp>
        </mc:Fallback>
      </mc:AlternateContent>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119837" name="Equation" r:id="rId5" imgW="152400" imgH="254000" progId="Equation.3">
                  <p:embed/>
                </p:oleObj>
              </mc:Choice>
              <mc:Fallback>
                <p:oleObj name="Equation" r:id="rId5" imgW="152400" imgH="254000" progId="Equation.3">
                  <p:embed/>
                  <p:pic>
                    <p:nvPicPr>
                      <p:cNvPr id="8" name="Object 7"/>
                      <p:cNvPicPr/>
                      <p:nvPr/>
                    </p:nvPicPr>
                    <p:blipFill>
                      <a:blip r:embed="rId6"/>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22274884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Using Transistors to build Amplifiers:</a:t>
                </a:r>
              </a:p>
              <a:p>
                <a:pPr marL="45720" indent="0">
                  <a:buNone/>
                </a:pPr>
                <a:endParaRPr lang="en-US" b="1" i="1" dirty="0">
                  <a:latin typeface="Arial" charset="0"/>
                  <a:ea typeface="Arial" charset="0"/>
                  <a:cs typeface="Arial" charset="0"/>
                </a:endParaRPr>
              </a:p>
              <a:p>
                <a:pPr marL="45720" indent="0">
                  <a:buNone/>
                </a:pPr>
                <a:r>
                  <a:rPr lang="en-GB" dirty="0"/>
                  <a:t>It is also of importance to note that the output for this amplifier design is inverted </a:t>
                </a:r>
                <a:r>
                  <a:rPr lang="en-GB" dirty="0" err="1"/>
                  <a:t>wrt</a:t>
                </a:r>
                <a:r>
                  <a:rPr lang="en-GB" dirty="0"/>
                  <a:t> the input!  - since it is based on an inverter </a:t>
                </a:r>
                <a:r>
                  <a:rPr lang="en-GB" dirty="0" err="1"/>
                  <a:t>circuit.The</a:t>
                </a:r>
                <a:r>
                  <a:rPr lang="en-GB" dirty="0"/>
                  <a:t> solution to this problem is to pass the output through another </a:t>
                </a:r>
                <a:r>
                  <a:rPr lang="en-GB" i="1" dirty="0"/>
                  <a:t>amplifier stage.</a:t>
                </a:r>
              </a:p>
              <a:p>
                <a:pPr marL="45720" indent="0">
                  <a:buNone/>
                </a:pPr>
                <a:r>
                  <a:rPr lang="en-GB" dirty="0"/>
                  <a:t> </a:t>
                </a:r>
                <a:endParaRPr lang="en-IE" i="1" dirty="0">
                  <a:solidFill>
                    <a:srgbClr val="FF0000"/>
                  </a:solidFill>
                </a:endParaRPr>
              </a:p>
              <a:p>
                <a:pPr marL="45720" indent="0">
                  <a:buNone/>
                </a:pPr>
                <a:r>
                  <a:rPr lang="en-GB" dirty="0"/>
                  <a:t>If you want to increase/decrease amplification you must either increase/decrease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𝐷𝐷</m:t>
                        </m:r>
                      </m:sub>
                    </m:sSub>
                  </m:oMath>
                </a14:m>
                <a:r>
                  <a:rPr lang="en-GB" dirty="0"/>
                  <a:t>. Amplification comes at a price however since the power consumption will increase.</a:t>
                </a:r>
              </a:p>
              <a:p>
                <a:pPr marL="45720" indent="0">
                  <a:buNone/>
                </a:pPr>
                <a:endParaRPr lang="en-GB" dirty="0"/>
              </a:p>
              <a:p>
                <a:pPr marL="45720" indent="0">
                  <a:buNone/>
                </a:pPr>
                <a:r>
                  <a:rPr lang="en-GB" dirty="0"/>
                  <a:t>There are also other biasing mechanisms such as Gate Bias and Drain Feedback Bias.</a:t>
                </a:r>
              </a:p>
              <a:p>
                <a:pPr marL="45720" indent="0">
                  <a:buNone/>
                </a:pPr>
                <a:endParaRPr lang="en-GB"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456488" y="76583"/>
                <a:ext cx="8383423" cy="6671128"/>
              </a:xfrm>
              <a:blipFill>
                <a:blip r:embed="rId4"/>
                <a:stretch>
                  <a:fillRect l="-455" r="-1212"/>
                </a:stretch>
              </a:blipFill>
            </p:spPr>
            <p:txBody>
              <a:bodyPr/>
              <a:lstStyle/>
              <a:p>
                <a:r>
                  <a:rPr lang="en-US">
                    <a:noFill/>
                  </a:rPr>
                  <a:t> </a:t>
                </a:r>
              </a:p>
            </p:txBody>
          </p:sp>
        </mc:Fallback>
      </mc:AlternateContent>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123924" name="Equation" r:id="rId5" imgW="152400" imgH="254000" progId="Equation.3">
                  <p:embed/>
                </p:oleObj>
              </mc:Choice>
              <mc:Fallback>
                <p:oleObj name="Equation" r:id="rId5" imgW="152400" imgH="254000" progId="Equation.3">
                  <p:embed/>
                  <p:pic>
                    <p:nvPicPr>
                      <p:cNvPr id="8" name="Object 7"/>
                      <p:cNvPicPr/>
                      <p:nvPr/>
                    </p:nvPicPr>
                    <p:blipFill>
                      <a:blip r:embed="rId6"/>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306651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Semiconductors:</a:t>
            </a:r>
          </a:p>
          <a:p>
            <a:pPr marL="45720" indent="0">
              <a:buNone/>
            </a:pPr>
            <a:endParaRPr lang="en-US" b="1" i="1" dirty="0">
              <a:latin typeface="Arial" charset="0"/>
              <a:ea typeface="Arial" charset="0"/>
              <a:cs typeface="Arial" charset="0"/>
            </a:endParaRPr>
          </a:p>
          <a:p>
            <a:pPr marL="45720" indent="0">
              <a:buNone/>
            </a:pPr>
            <a:r>
              <a:rPr lang="en-IE" dirty="0"/>
              <a:t>When an </a:t>
            </a:r>
            <a:r>
              <a:rPr lang="en-IE" dirty="0" err="1"/>
              <a:t>emf</a:t>
            </a:r>
            <a:r>
              <a:rPr lang="en-IE" dirty="0"/>
              <a:t> is applied across a semiconductor, the ‘free’ electrons move towards the anode. The ‘space’ left behind, referred to as a </a:t>
            </a:r>
            <a:r>
              <a:rPr lang="en-IE" u="sng" dirty="0"/>
              <a:t>‘hole’</a:t>
            </a:r>
            <a:r>
              <a:rPr lang="en-IE" dirty="0"/>
              <a:t>, is filled by another electron coming from a neighbouring atom (on its way to the anode).</a:t>
            </a:r>
            <a:endParaRPr lang="en-GB" dirty="0"/>
          </a:p>
          <a:p>
            <a:pPr marL="45720" indent="0">
              <a:buNone/>
            </a:pPr>
            <a:endParaRPr lang="en-US" dirty="0"/>
          </a:p>
          <a:p>
            <a:pPr marL="45720" indent="0">
              <a:buNone/>
            </a:pPr>
            <a:r>
              <a:rPr lang="en-IE" dirty="0"/>
              <a:t>This ‘hole’ has a small positive charge (because an electron has vacated the outer orbit). </a:t>
            </a:r>
          </a:p>
          <a:p>
            <a:pPr marL="45720" indent="0">
              <a:buNone/>
            </a:pPr>
            <a:endParaRPr lang="en-GB" dirty="0"/>
          </a:p>
          <a:p>
            <a:pPr marL="45720" indent="0">
              <a:buNone/>
            </a:pPr>
            <a:r>
              <a:rPr lang="en-IE" dirty="0"/>
              <a:t>The electron in turn moves further towards the anode and a hole appears in its place until it, in turn, is replenished by another electron coming from the cathode. i.e. the process of charge flow, a.k.a. current, can be viewed as electrons flowing from the cathode to the anode </a:t>
            </a:r>
            <a:r>
              <a:rPr lang="en-IE" u="sng" dirty="0"/>
              <a:t>or</a:t>
            </a:r>
            <a:r>
              <a:rPr lang="en-IE" dirty="0"/>
              <a:t> ‘holes’ moving from the anode to the cathode.</a:t>
            </a:r>
            <a:endParaRPr lang="en-GB"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35920"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607865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Semiconductors:</a:t>
            </a:r>
          </a:p>
          <a:p>
            <a:pPr marL="45720" indent="0">
              <a:buNone/>
            </a:pPr>
            <a:endParaRPr lang="en-US" b="1" i="1" dirty="0">
              <a:latin typeface="Arial" charset="0"/>
              <a:ea typeface="Arial" charset="0"/>
              <a:cs typeface="Arial" charset="0"/>
            </a:endParaRPr>
          </a:p>
          <a:p>
            <a:pPr marL="45720" indent="0">
              <a:buNone/>
            </a:pPr>
            <a:endParaRPr lang="en-US" dirty="0"/>
          </a:p>
          <a:p>
            <a:pPr marL="45720" indent="0">
              <a:buNone/>
            </a:pPr>
            <a:r>
              <a:rPr lang="en-IE" dirty="0"/>
              <a:t>This latter concept is used in semiconductor physics to succinctly explain electrical current phenomena in semiconductor devices.</a:t>
            </a:r>
            <a:endParaRPr lang="en-GB" dirty="0"/>
          </a:p>
          <a:p>
            <a:pPr marL="45720" indent="0">
              <a:buNone/>
            </a:pPr>
            <a:endParaRPr lang="en-GB" dirty="0"/>
          </a:p>
          <a:p>
            <a:pPr marL="45720" indent="0">
              <a:buNone/>
            </a:pPr>
            <a:r>
              <a:rPr lang="en-IE" dirty="0"/>
              <a:t>In a pure or ‘intrinsic’ semiconductor, there are the same number of holes as free electrons.</a:t>
            </a:r>
            <a:endParaRPr lang="en-GB"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36944"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138913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 Doping:</a:t>
            </a:r>
          </a:p>
          <a:p>
            <a:pPr marL="45720" indent="0">
              <a:buNone/>
            </a:pPr>
            <a:endParaRPr lang="en-US" b="1" i="1" dirty="0">
              <a:latin typeface="Arial" charset="0"/>
              <a:ea typeface="Arial" charset="0"/>
              <a:cs typeface="Arial" charset="0"/>
            </a:endParaRPr>
          </a:p>
          <a:p>
            <a:pPr marL="45720" indent="0">
              <a:buNone/>
            </a:pPr>
            <a:endParaRPr lang="en-IE" i="1" dirty="0">
              <a:solidFill>
                <a:srgbClr val="FF0000"/>
              </a:solidFill>
            </a:endParaRPr>
          </a:p>
          <a:p>
            <a:pPr marL="45720" indent="0">
              <a:buNone/>
            </a:pPr>
            <a:r>
              <a:rPr lang="en-IE" i="1" dirty="0">
                <a:solidFill>
                  <a:srgbClr val="FF0000"/>
                </a:solidFill>
              </a:rPr>
              <a:t>A process known as ‘Semiconductor Doping’ is the addition of an ‘impurity’ element to an intrinsic semiconductor and is used to enhance the conductivity of the semiconductor itself.</a:t>
            </a:r>
            <a:r>
              <a:rPr lang="en-IE" dirty="0">
                <a:solidFill>
                  <a:srgbClr val="FF0000"/>
                </a:solidFill>
              </a:rPr>
              <a:t> </a:t>
            </a:r>
            <a:endParaRPr lang="en-GB" dirty="0">
              <a:solidFill>
                <a:srgbClr val="FF0000"/>
              </a:solidFill>
            </a:endParaRPr>
          </a:p>
          <a:p>
            <a:pPr marL="45720" indent="0">
              <a:buNone/>
            </a:pPr>
            <a:endParaRPr lang="en-US" dirty="0"/>
          </a:p>
          <a:p>
            <a:pPr marL="45720" indent="0">
              <a:buNone/>
            </a:pPr>
            <a:r>
              <a:rPr lang="en-IE" dirty="0"/>
              <a:t>A semiconductor that has been doped is referred to as an ‘extrinsic’ semiconductor.</a:t>
            </a:r>
            <a:endParaRPr lang="en-GB"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37968"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3469808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 Doping:</a:t>
            </a:r>
          </a:p>
          <a:p>
            <a:pPr marL="45720" indent="0">
              <a:buNone/>
            </a:pPr>
            <a:endParaRPr lang="en-US" b="1" i="1" dirty="0">
              <a:latin typeface="Arial" charset="0"/>
              <a:ea typeface="Arial" charset="0"/>
              <a:cs typeface="Arial" charset="0"/>
            </a:endParaRPr>
          </a:p>
          <a:p>
            <a:pPr marL="45720" indent="0">
              <a:buNone/>
            </a:pPr>
            <a:r>
              <a:rPr lang="it-IT" dirty="0" err="1"/>
              <a:t>Consider</a:t>
            </a:r>
            <a:r>
              <a:rPr lang="it-IT" dirty="0"/>
              <a:t> the </a:t>
            </a:r>
            <a:r>
              <a:rPr lang="it-IT" dirty="0" err="1"/>
              <a:t>silicon</a:t>
            </a:r>
            <a:r>
              <a:rPr lang="it-IT" dirty="0"/>
              <a:t> </a:t>
            </a:r>
            <a:r>
              <a:rPr lang="it-IT" dirty="0" err="1"/>
              <a:t>atom</a:t>
            </a:r>
            <a:r>
              <a:rPr lang="it-IT" dirty="0"/>
              <a:t> (Si). </a:t>
            </a:r>
            <a:r>
              <a:rPr lang="en-IE" dirty="0"/>
              <a:t>It has 14 electrons. It looks like this:</a:t>
            </a:r>
          </a:p>
          <a:p>
            <a:pPr marL="45720" indent="0">
              <a:buNone/>
            </a:pPr>
            <a:endParaRPr lang="en-IE" dirty="0"/>
          </a:p>
          <a:p>
            <a:pPr marL="45720" indent="0">
              <a:buNone/>
            </a:pPr>
            <a:endParaRPr lang="en-IE" dirty="0"/>
          </a:p>
          <a:p>
            <a:pPr marL="45720" indent="0">
              <a:buNone/>
            </a:pPr>
            <a:endParaRPr lang="en-IE" dirty="0"/>
          </a:p>
          <a:p>
            <a:pPr marL="45720" indent="0">
              <a:buNone/>
            </a:pPr>
            <a:endParaRPr lang="en-IE" dirty="0"/>
          </a:p>
          <a:p>
            <a:pPr marL="45720" indent="0">
              <a:buNone/>
            </a:pPr>
            <a:endParaRPr lang="en-IE" dirty="0"/>
          </a:p>
          <a:p>
            <a:pPr marL="45720" indent="0">
              <a:buNone/>
            </a:pPr>
            <a:endParaRPr lang="en-IE" dirty="0"/>
          </a:p>
          <a:p>
            <a:pPr marL="45720" indent="0">
              <a:buNone/>
            </a:pPr>
            <a:endParaRPr lang="en-IE" dirty="0"/>
          </a:p>
          <a:p>
            <a:pPr marL="45720" indent="0">
              <a:buNone/>
            </a:pPr>
            <a:endParaRPr lang="en-IE" dirty="0"/>
          </a:p>
          <a:p>
            <a:pPr marL="45720" indent="0">
              <a:buNone/>
            </a:pPr>
            <a:endParaRPr lang="en-IE" dirty="0"/>
          </a:p>
          <a:p>
            <a:pPr marL="45720" indent="0">
              <a:buNone/>
            </a:pPr>
            <a:r>
              <a:rPr lang="en-IE" dirty="0"/>
              <a:t>i.e. there are four electrons in its valence orbit.</a:t>
            </a:r>
            <a:endParaRPr lang="en-GB" dirty="0"/>
          </a:p>
          <a:p>
            <a:pPr marL="45720" indent="0">
              <a:buNone/>
            </a:pPr>
            <a:endParaRPr lang="en-GB" dirty="0"/>
          </a:p>
          <a:p>
            <a:pPr marL="45720" indent="0">
              <a:buNone/>
            </a:pPr>
            <a:endParaRPr lang="en-IE" i="1" dirty="0">
              <a:solidFill>
                <a:srgbClr val="FF0000"/>
              </a:solidFill>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60485"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grpSp>
        <p:nvGrpSpPr>
          <p:cNvPr id="4" name="Canvas 21">
            <a:extLst>
              <a:ext uri="{FF2B5EF4-FFF2-40B4-BE49-F238E27FC236}">
                <a16:creationId xmlns:a16="http://schemas.microsoft.com/office/drawing/2014/main" id="{85C63CAA-4034-004E-9910-559F737353FA}"/>
              </a:ext>
            </a:extLst>
          </p:cNvPr>
          <p:cNvGrpSpPr/>
          <p:nvPr/>
        </p:nvGrpSpPr>
        <p:grpSpPr>
          <a:xfrm>
            <a:off x="1945063" y="2546440"/>
            <a:ext cx="5101473" cy="3085617"/>
            <a:chOff x="0" y="0"/>
            <a:chExt cx="4700234" cy="2639060"/>
          </a:xfrm>
        </p:grpSpPr>
        <p:sp>
          <p:nvSpPr>
            <p:cNvPr id="5" name="Rectangle 4">
              <a:extLst>
                <a:ext uri="{FF2B5EF4-FFF2-40B4-BE49-F238E27FC236}">
                  <a16:creationId xmlns:a16="http://schemas.microsoft.com/office/drawing/2014/main" id="{C90FCBEC-7FC1-1040-868E-A2BC684D7CEE}"/>
                </a:ext>
              </a:extLst>
            </p:cNvPr>
            <p:cNvSpPr/>
            <p:nvPr/>
          </p:nvSpPr>
          <p:spPr>
            <a:xfrm>
              <a:off x="0" y="0"/>
              <a:ext cx="4686300" cy="2639060"/>
            </a:xfrm>
            <a:prstGeom prst="rect">
              <a:avLst/>
            </a:prstGeom>
            <a:noFill/>
            <a:ln>
              <a:noFill/>
            </a:ln>
          </p:spPr>
        </p:sp>
        <p:sp>
          <p:nvSpPr>
            <p:cNvPr id="6" name="Oval 5">
              <a:extLst>
                <a:ext uri="{FF2B5EF4-FFF2-40B4-BE49-F238E27FC236}">
                  <a16:creationId xmlns:a16="http://schemas.microsoft.com/office/drawing/2014/main" id="{3606D71C-6BA3-1A48-92E0-59DE8DDA59D3}"/>
                </a:ext>
              </a:extLst>
            </p:cNvPr>
            <p:cNvSpPr>
              <a:spLocks noRot="1" noChangeAspect="1" noEditPoints="1" noChangeArrowheads="1" noChangeShapeType="1" noTextEdit="1"/>
            </p:cNvSpPr>
            <p:nvPr/>
          </p:nvSpPr>
          <p:spPr bwMode="auto">
            <a:xfrm>
              <a:off x="919480" y="119380"/>
              <a:ext cx="2628900" cy="24003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7" name="Oval 6">
              <a:extLst>
                <a:ext uri="{FF2B5EF4-FFF2-40B4-BE49-F238E27FC236}">
                  <a16:creationId xmlns:a16="http://schemas.microsoft.com/office/drawing/2014/main" id="{1652EF35-22F9-4549-A7CD-F22407B1FF4C}"/>
                </a:ext>
              </a:extLst>
            </p:cNvPr>
            <p:cNvSpPr>
              <a:spLocks noRot="1" noChangeAspect="1" noEditPoints="1" noChangeArrowheads="1" noChangeShapeType="1" noTextEdit="1"/>
            </p:cNvSpPr>
            <p:nvPr/>
          </p:nvSpPr>
          <p:spPr bwMode="auto">
            <a:xfrm>
              <a:off x="1376680" y="462280"/>
              <a:ext cx="1833880" cy="171958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9" name="Oval 8">
              <a:extLst>
                <a:ext uri="{FF2B5EF4-FFF2-40B4-BE49-F238E27FC236}">
                  <a16:creationId xmlns:a16="http://schemas.microsoft.com/office/drawing/2014/main" id="{492AFA32-154B-8E44-A613-821B3DEA9853}"/>
                </a:ext>
              </a:extLst>
            </p:cNvPr>
            <p:cNvSpPr>
              <a:spLocks noRot="1" noChangeAspect="1" noEditPoints="1" noChangeArrowheads="1" noChangeShapeType="1" noTextEdit="1"/>
            </p:cNvSpPr>
            <p:nvPr/>
          </p:nvSpPr>
          <p:spPr bwMode="auto">
            <a:xfrm>
              <a:off x="1724660" y="810260"/>
              <a:ext cx="1028700" cy="10287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0" name="Oval 9">
              <a:extLst>
                <a:ext uri="{FF2B5EF4-FFF2-40B4-BE49-F238E27FC236}">
                  <a16:creationId xmlns:a16="http://schemas.microsoft.com/office/drawing/2014/main" id="{E774BFAD-93FA-2C46-9C3C-0B1CD78F253D}"/>
                </a:ext>
              </a:extLst>
            </p:cNvPr>
            <p:cNvSpPr>
              <a:spLocks noRot="1" noChangeAspect="1" noEditPoints="1" noChangeArrowheads="1" noChangeShapeType="1" noTextEdit="1"/>
            </p:cNvSpPr>
            <p:nvPr/>
          </p:nvSpPr>
          <p:spPr bwMode="auto">
            <a:xfrm>
              <a:off x="2067560" y="1153160"/>
              <a:ext cx="342900" cy="342900"/>
            </a:xfrm>
            <a:prstGeom prst="ellipse">
              <a:avLst/>
            </a:prstGeom>
            <a:solidFill>
              <a:srgbClr val="800000"/>
            </a:solidFill>
            <a:ln w="9525">
              <a:solidFill>
                <a:srgbClr val="000000"/>
              </a:solidFill>
              <a:round/>
              <a:headEnd/>
              <a:tailEnd/>
            </a:ln>
          </p:spPr>
          <p:txBody>
            <a:bodyPr rot="0" vert="horz" wrap="square" lIns="91440" tIns="45720" rIns="91440" bIns="45720" anchor="t" anchorCtr="0" upright="1">
              <a:noAutofit/>
            </a:bodyPr>
            <a:lstStyle/>
            <a:p>
              <a:pPr>
                <a:spcAft>
                  <a:spcPts val="0"/>
                </a:spcAft>
              </a:pPr>
              <a:r>
                <a:rPr lang="en-IE" sz="1200">
                  <a:effectLst/>
                  <a:latin typeface="Times New Roman" panose="02020603050405020304" pitchFamily="18" charset="0"/>
                  <a:ea typeface="Times New Roman" panose="02020603050405020304" pitchFamily="18" charset="0"/>
                </a:rPr>
                <a:t> </a:t>
              </a:r>
              <a:endParaRPr lang="en-GB" sz="1200">
                <a:effectLst/>
                <a:latin typeface="Times New Roman" panose="02020603050405020304" pitchFamily="18" charset="0"/>
                <a:ea typeface="Times New Roman" panose="02020603050405020304" pitchFamily="18" charset="0"/>
              </a:endParaRPr>
            </a:p>
          </p:txBody>
        </p:sp>
        <p:sp>
          <p:nvSpPr>
            <p:cNvPr id="11" name="Oval 10">
              <a:extLst>
                <a:ext uri="{FF2B5EF4-FFF2-40B4-BE49-F238E27FC236}">
                  <a16:creationId xmlns:a16="http://schemas.microsoft.com/office/drawing/2014/main" id="{7BDA846D-10A0-4647-A880-91C4B995E4CE}"/>
                </a:ext>
              </a:extLst>
            </p:cNvPr>
            <p:cNvSpPr>
              <a:spLocks noRot="1" noChangeAspect="1" noEditPoints="1" noChangeArrowheads="1" noChangeShapeType="1" noTextEdit="1"/>
            </p:cNvSpPr>
            <p:nvPr/>
          </p:nvSpPr>
          <p:spPr bwMode="auto">
            <a:xfrm>
              <a:off x="2176780" y="347980"/>
              <a:ext cx="228600" cy="22860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2" name="Oval 11">
              <a:extLst>
                <a:ext uri="{FF2B5EF4-FFF2-40B4-BE49-F238E27FC236}">
                  <a16:creationId xmlns:a16="http://schemas.microsoft.com/office/drawing/2014/main" id="{75A1FCF9-1F31-3849-BE76-6307698CD672}"/>
                </a:ext>
              </a:extLst>
            </p:cNvPr>
            <p:cNvSpPr>
              <a:spLocks noRot="1" noChangeAspect="1" noEditPoints="1" noChangeArrowheads="1" noChangeShapeType="1" noTextEdit="1"/>
            </p:cNvSpPr>
            <p:nvPr/>
          </p:nvSpPr>
          <p:spPr bwMode="auto">
            <a:xfrm>
              <a:off x="2633980" y="1148080"/>
              <a:ext cx="228600" cy="22860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3" name="Oval 12">
              <a:extLst>
                <a:ext uri="{FF2B5EF4-FFF2-40B4-BE49-F238E27FC236}">
                  <a16:creationId xmlns:a16="http://schemas.microsoft.com/office/drawing/2014/main" id="{C2C0E4B5-6C44-D743-B943-62C26CE920EA}"/>
                </a:ext>
              </a:extLst>
            </p:cNvPr>
            <p:cNvSpPr>
              <a:spLocks noRot="1" noChangeAspect="1" noEditPoints="1" noChangeArrowheads="1" noChangeShapeType="1" noTextEdit="1"/>
            </p:cNvSpPr>
            <p:nvPr/>
          </p:nvSpPr>
          <p:spPr bwMode="auto">
            <a:xfrm>
              <a:off x="1605280" y="1148080"/>
              <a:ext cx="228600" cy="22860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4" name="Oval 13">
              <a:extLst>
                <a:ext uri="{FF2B5EF4-FFF2-40B4-BE49-F238E27FC236}">
                  <a16:creationId xmlns:a16="http://schemas.microsoft.com/office/drawing/2014/main" id="{371C1E8A-D6BD-6C44-BA11-CB9F821AB34E}"/>
                </a:ext>
              </a:extLst>
            </p:cNvPr>
            <p:cNvSpPr>
              <a:spLocks noRot="1" noChangeAspect="1" noEditPoints="1" noChangeArrowheads="1" noChangeShapeType="1" noTextEdit="1"/>
            </p:cNvSpPr>
            <p:nvPr/>
          </p:nvSpPr>
          <p:spPr bwMode="auto">
            <a:xfrm>
              <a:off x="2067560" y="2067560"/>
              <a:ext cx="228600" cy="22860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5" name="Oval 14">
              <a:extLst>
                <a:ext uri="{FF2B5EF4-FFF2-40B4-BE49-F238E27FC236}">
                  <a16:creationId xmlns:a16="http://schemas.microsoft.com/office/drawing/2014/main" id="{7A289034-814A-464D-8338-C530821A0D88}"/>
                </a:ext>
              </a:extLst>
            </p:cNvPr>
            <p:cNvSpPr>
              <a:spLocks noRot="1" noChangeAspect="1" noEditPoints="1" noChangeArrowheads="1" noChangeShapeType="1" noTextEdit="1"/>
            </p:cNvSpPr>
            <p:nvPr/>
          </p:nvSpPr>
          <p:spPr bwMode="auto">
            <a:xfrm>
              <a:off x="2067560" y="2405380"/>
              <a:ext cx="228600" cy="22860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6" name="Oval 15">
              <a:extLst>
                <a:ext uri="{FF2B5EF4-FFF2-40B4-BE49-F238E27FC236}">
                  <a16:creationId xmlns:a16="http://schemas.microsoft.com/office/drawing/2014/main" id="{70DC1CFE-1D22-734C-AF0C-7D0B3B42A741}"/>
                </a:ext>
              </a:extLst>
            </p:cNvPr>
            <p:cNvSpPr>
              <a:spLocks noRot="1" noChangeAspect="1" noEditPoints="1" noChangeArrowheads="1" noChangeShapeType="1" noTextEdit="1"/>
            </p:cNvSpPr>
            <p:nvPr/>
          </p:nvSpPr>
          <p:spPr bwMode="auto">
            <a:xfrm>
              <a:off x="2176780" y="5080"/>
              <a:ext cx="228600" cy="22860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7" name="Oval 16">
              <a:extLst>
                <a:ext uri="{FF2B5EF4-FFF2-40B4-BE49-F238E27FC236}">
                  <a16:creationId xmlns:a16="http://schemas.microsoft.com/office/drawing/2014/main" id="{B97212CC-6291-F64D-B224-7734BAD3F4CE}"/>
                </a:ext>
              </a:extLst>
            </p:cNvPr>
            <p:cNvSpPr>
              <a:spLocks noRot="1" noChangeAspect="1" noEditPoints="1" noChangeArrowheads="1" noChangeShapeType="1" noTextEdit="1"/>
            </p:cNvSpPr>
            <p:nvPr/>
          </p:nvSpPr>
          <p:spPr bwMode="auto">
            <a:xfrm>
              <a:off x="2748280" y="576580"/>
              <a:ext cx="228600" cy="22860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8" name="Oval 17">
              <a:extLst>
                <a:ext uri="{FF2B5EF4-FFF2-40B4-BE49-F238E27FC236}">
                  <a16:creationId xmlns:a16="http://schemas.microsoft.com/office/drawing/2014/main" id="{DBD0A579-C5E5-9B4D-B443-72F943698792}"/>
                </a:ext>
              </a:extLst>
            </p:cNvPr>
            <p:cNvSpPr>
              <a:spLocks noRot="1" noChangeAspect="1" noEditPoints="1" noChangeArrowheads="1" noChangeShapeType="1" noTextEdit="1"/>
            </p:cNvSpPr>
            <p:nvPr/>
          </p:nvSpPr>
          <p:spPr bwMode="auto">
            <a:xfrm>
              <a:off x="1496060" y="1838960"/>
              <a:ext cx="228600" cy="22860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9" name="Oval 18">
              <a:extLst>
                <a:ext uri="{FF2B5EF4-FFF2-40B4-BE49-F238E27FC236}">
                  <a16:creationId xmlns:a16="http://schemas.microsoft.com/office/drawing/2014/main" id="{C4D36CFA-2D30-FD41-8298-1E0F5CD7E532}"/>
                </a:ext>
              </a:extLst>
            </p:cNvPr>
            <p:cNvSpPr>
              <a:spLocks noRot="1" noChangeAspect="1" noEditPoints="1" noChangeArrowheads="1" noChangeShapeType="1" noTextEdit="1"/>
            </p:cNvSpPr>
            <p:nvPr/>
          </p:nvSpPr>
          <p:spPr bwMode="auto">
            <a:xfrm>
              <a:off x="3096260" y="1153160"/>
              <a:ext cx="228600" cy="22860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0" name="Oval 19">
              <a:extLst>
                <a:ext uri="{FF2B5EF4-FFF2-40B4-BE49-F238E27FC236}">
                  <a16:creationId xmlns:a16="http://schemas.microsoft.com/office/drawing/2014/main" id="{E8D652FF-A3FD-FD4C-AFF3-19B522DBCE27}"/>
                </a:ext>
              </a:extLst>
            </p:cNvPr>
            <p:cNvSpPr>
              <a:spLocks noRot="1" noChangeAspect="1" noEditPoints="1" noChangeArrowheads="1" noChangeShapeType="1" noTextEdit="1"/>
            </p:cNvSpPr>
            <p:nvPr/>
          </p:nvSpPr>
          <p:spPr bwMode="auto">
            <a:xfrm>
              <a:off x="2753360" y="1838960"/>
              <a:ext cx="228600" cy="22860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1" name="Oval 20">
              <a:extLst>
                <a:ext uri="{FF2B5EF4-FFF2-40B4-BE49-F238E27FC236}">
                  <a16:creationId xmlns:a16="http://schemas.microsoft.com/office/drawing/2014/main" id="{2A0FF3EF-2EEC-0440-81FD-4C75454CF633}"/>
                </a:ext>
              </a:extLst>
            </p:cNvPr>
            <p:cNvSpPr>
              <a:spLocks noRot="1" noChangeAspect="1" noEditPoints="1" noChangeArrowheads="1" noChangeShapeType="1" noTextEdit="1"/>
            </p:cNvSpPr>
            <p:nvPr/>
          </p:nvSpPr>
          <p:spPr bwMode="auto">
            <a:xfrm>
              <a:off x="1490980" y="576580"/>
              <a:ext cx="228600" cy="22860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2" name="Oval 21">
              <a:extLst>
                <a:ext uri="{FF2B5EF4-FFF2-40B4-BE49-F238E27FC236}">
                  <a16:creationId xmlns:a16="http://schemas.microsoft.com/office/drawing/2014/main" id="{9B40A0E2-8147-DF49-B8E6-364DFBC9746E}"/>
                </a:ext>
              </a:extLst>
            </p:cNvPr>
            <p:cNvSpPr>
              <a:spLocks noRot="1" noChangeAspect="1" noEditPoints="1" noChangeArrowheads="1" noChangeShapeType="1" noTextEdit="1"/>
            </p:cNvSpPr>
            <p:nvPr/>
          </p:nvSpPr>
          <p:spPr bwMode="auto">
            <a:xfrm>
              <a:off x="1262380" y="1153160"/>
              <a:ext cx="228600" cy="22860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3" name="Oval 22">
              <a:extLst>
                <a:ext uri="{FF2B5EF4-FFF2-40B4-BE49-F238E27FC236}">
                  <a16:creationId xmlns:a16="http://schemas.microsoft.com/office/drawing/2014/main" id="{98096D2D-F374-1943-939D-6C7F157C2EDD}"/>
                </a:ext>
              </a:extLst>
            </p:cNvPr>
            <p:cNvSpPr>
              <a:spLocks noRot="1" noChangeAspect="1" noEditPoints="1" noChangeArrowheads="1" noChangeShapeType="1" noTextEdit="1"/>
            </p:cNvSpPr>
            <p:nvPr/>
          </p:nvSpPr>
          <p:spPr bwMode="auto">
            <a:xfrm>
              <a:off x="805180" y="1153160"/>
              <a:ext cx="228600" cy="22860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r>
                <a:rPr lang="en-IE" sz="800">
                  <a:effectLst/>
                  <a:latin typeface="Times New Roman" panose="02020603050405020304" pitchFamily="18" charset="0"/>
                  <a:ea typeface="Times New Roman" panose="02020603050405020304" pitchFamily="18" charset="0"/>
                </a:rPr>
                <a:t>e</a:t>
              </a:r>
              <a:r>
                <a:rPr lang="en-GB">
                  <a:effectLst/>
                </a:rPr>
                <a:t> </a:t>
              </a:r>
              <a:endParaRPr lang="en-US"/>
            </a:p>
          </p:txBody>
        </p:sp>
        <p:sp>
          <p:nvSpPr>
            <p:cNvPr id="24" name="Oval 23">
              <a:extLst>
                <a:ext uri="{FF2B5EF4-FFF2-40B4-BE49-F238E27FC236}">
                  <a16:creationId xmlns:a16="http://schemas.microsoft.com/office/drawing/2014/main" id="{998874EA-4187-334C-895E-C6E0E4FE050D}"/>
                </a:ext>
              </a:extLst>
            </p:cNvPr>
            <p:cNvSpPr>
              <a:spLocks noRot="1" noChangeAspect="1" noEditPoints="1" noChangeArrowheads="1" noChangeShapeType="1" noTextEdit="1"/>
            </p:cNvSpPr>
            <p:nvPr/>
          </p:nvSpPr>
          <p:spPr bwMode="auto">
            <a:xfrm>
              <a:off x="3434080" y="1153160"/>
              <a:ext cx="228600" cy="228600"/>
            </a:xfrm>
            <a:prstGeom prst="ellipse">
              <a:avLst/>
            </a:prstGeom>
            <a:solidFill>
              <a:srgbClr val="99CC00"/>
            </a:solidFill>
            <a:ln w="9525">
              <a:solidFill>
                <a:srgbClr val="000000"/>
              </a:solidFill>
              <a:round/>
              <a:headEnd/>
              <a:tailEnd/>
            </a:ln>
          </p:spPr>
          <p:txBody>
            <a:bodyPr rot="0" vert="horz" wrap="square" lIns="91440" tIns="45720" rIns="91440" bIns="45720" anchor="t" anchorCtr="0" upright="1">
              <a:noAutofit/>
            </a:bodyPr>
            <a:lstStyle/>
            <a:p>
              <a:endParaRPr lang="en-US"/>
            </a:p>
          </p:txBody>
        </p:sp>
        <p:cxnSp>
          <p:nvCxnSpPr>
            <p:cNvPr id="25" name="Line 420">
              <a:extLst>
                <a:ext uri="{FF2B5EF4-FFF2-40B4-BE49-F238E27FC236}">
                  <a16:creationId xmlns:a16="http://schemas.microsoft.com/office/drawing/2014/main" id="{2CB6A7B7-919C-CB47-94E1-3C6F266AE5F5}"/>
                </a:ext>
              </a:extLst>
            </p:cNvPr>
            <p:cNvCxnSpPr>
              <a:cxnSpLocks noRot="1" noChangeAspect="1" noEditPoints="1" noChangeArrowheads="1" noChangeShapeType="1"/>
            </p:cNvCxnSpPr>
            <p:nvPr/>
          </p:nvCxnSpPr>
          <p:spPr bwMode="auto">
            <a:xfrm flipV="1">
              <a:off x="571500" y="1371600"/>
              <a:ext cx="228600" cy="8001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6" name="Line 421">
              <a:extLst>
                <a:ext uri="{FF2B5EF4-FFF2-40B4-BE49-F238E27FC236}">
                  <a16:creationId xmlns:a16="http://schemas.microsoft.com/office/drawing/2014/main" id="{51AA68A5-380E-0447-BDC6-0DD30685534F}"/>
                </a:ext>
              </a:extLst>
            </p:cNvPr>
            <p:cNvCxnSpPr>
              <a:cxnSpLocks noRot="1" noChangeAspect="1" noEditPoints="1" noChangeArrowheads="1" noChangeShapeType="1"/>
            </p:cNvCxnSpPr>
            <p:nvPr/>
          </p:nvCxnSpPr>
          <p:spPr bwMode="auto">
            <a:xfrm flipV="1">
              <a:off x="800100" y="2057400"/>
              <a:ext cx="68580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7" name="Text Box 422">
              <a:extLst>
                <a:ext uri="{FF2B5EF4-FFF2-40B4-BE49-F238E27FC236}">
                  <a16:creationId xmlns:a16="http://schemas.microsoft.com/office/drawing/2014/main" id="{9F1AA161-0E3F-EA4A-9604-B55AE09CAA94}"/>
                </a:ext>
              </a:extLst>
            </p:cNvPr>
            <p:cNvSpPr txBox="1">
              <a:spLocks noRot="1" noChangeAspect="1" noEditPoints="1" noChangeArrowheads="1" noChangeShapeType="1" noTextEdit="1"/>
            </p:cNvSpPr>
            <p:nvPr/>
          </p:nvSpPr>
          <p:spPr bwMode="auto">
            <a:xfrm>
              <a:off x="3557234" y="452120"/>
              <a:ext cx="11430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2000">
                  <a:effectLst/>
                  <a:latin typeface="Times New Roman" panose="02020603050405020304" pitchFamily="18" charset="0"/>
                  <a:ea typeface="Times New Roman" panose="02020603050405020304" pitchFamily="18" charset="0"/>
                </a:rPr>
                <a:t>Nucleus</a:t>
              </a:r>
              <a:endParaRPr lang="en-GB" sz="1200">
                <a:effectLst/>
                <a:latin typeface="Times New Roman" panose="02020603050405020304" pitchFamily="18" charset="0"/>
                <a:ea typeface="Times New Roman" panose="02020603050405020304" pitchFamily="18" charset="0"/>
              </a:endParaRPr>
            </a:p>
          </p:txBody>
        </p:sp>
        <p:cxnSp>
          <p:nvCxnSpPr>
            <p:cNvPr id="28" name="Line 423">
              <a:extLst>
                <a:ext uri="{FF2B5EF4-FFF2-40B4-BE49-F238E27FC236}">
                  <a16:creationId xmlns:a16="http://schemas.microsoft.com/office/drawing/2014/main" id="{97CC9F1D-D57C-1B46-B579-6D6250724F73}"/>
                </a:ext>
              </a:extLst>
            </p:cNvPr>
            <p:cNvCxnSpPr>
              <a:cxnSpLocks noRot="1" noChangeAspect="1" noEditPoints="1" noChangeArrowheads="1" noChangeShapeType="1"/>
            </p:cNvCxnSpPr>
            <p:nvPr/>
          </p:nvCxnSpPr>
          <p:spPr bwMode="auto">
            <a:xfrm flipH="1">
              <a:off x="2514600" y="914400"/>
              <a:ext cx="137160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9" name="Text Box 428">
              <a:extLst>
                <a:ext uri="{FF2B5EF4-FFF2-40B4-BE49-F238E27FC236}">
                  <a16:creationId xmlns:a16="http://schemas.microsoft.com/office/drawing/2014/main" id="{CF238520-38A1-1F4A-A9BF-DF112BCB9E7F}"/>
                </a:ext>
              </a:extLst>
            </p:cNvPr>
            <p:cNvSpPr txBox="1">
              <a:spLocks noRot="1" noChangeAspect="1" noEditPoints="1" noChangeArrowheads="1" noChangeShapeType="1" noTextEdit="1"/>
            </p:cNvSpPr>
            <p:nvPr/>
          </p:nvSpPr>
          <p:spPr bwMode="auto">
            <a:xfrm>
              <a:off x="342900" y="342900"/>
              <a:ext cx="457200" cy="571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2000">
                  <a:effectLst/>
                  <a:latin typeface="Times New Roman" panose="02020603050405020304" pitchFamily="18" charset="0"/>
                  <a:ea typeface="Times New Roman" panose="02020603050405020304" pitchFamily="18" charset="0"/>
                </a:rPr>
                <a:t>Si</a:t>
              </a:r>
              <a:endParaRPr lang="en-GB" sz="1200">
                <a:effectLst/>
                <a:latin typeface="Times New Roman" panose="02020603050405020304" pitchFamily="18" charset="0"/>
                <a:ea typeface="Times New Roman" panose="02020603050405020304" pitchFamily="18" charset="0"/>
              </a:endParaRPr>
            </a:p>
          </p:txBody>
        </p:sp>
      </p:grpSp>
      <p:sp>
        <p:nvSpPr>
          <p:cNvPr id="30" name="Text Box 409">
            <a:extLst>
              <a:ext uri="{FF2B5EF4-FFF2-40B4-BE49-F238E27FC236}">
                <a16:creationId xmlns:a16="http://schemas.microsoft.com/office/drawing/2014/main" id="{B31EC495-57E1-794A-9550-36732F0622CD}"/>
              </a:ext>
            </a:extLst>
          </p:cNvPr>
          <p:cNvSpPr txBox="1">
            <a:spLocks noChangeAspect="1" noEditPoints="1" noChangeArrowheads="1" noChangeShapeType="1" noTextEdit="1"/>
          </p:cNvSpPr>
          <p:nvPr/>
        </p:nvSpPr>
        <p:spPr bwMode="auto">
          <a:xfrm>
            <a:off x="1370078" y="5186241"/>
            <a:ext cx="12573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IE" sz="2000">
                <a:effectLst/>
                <a:latin typeface="Times New Roman" panose="02020603050405020304" pitchFamily="18" charset="0"/>
                <a:ea typeface="Times New Roman" panose="02020603050405020304" pitchFamily="18" charset="0"/>
              </a:rPr>
              <a:t>electrons</a:t>
            </a:r>
            <a:endParaRPr lang="en-GB" sz="12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72569884"/>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Slipstream.thmx</Template>
  <TotalTime>10582</TotalTime>
  <Words>3022</Words>
  <Application>Microsoft Macintosh PowerPoint</Application>
  <PresentationFormat>On-screen Show (4:3)</PresentationFormat>
  <Paragraphs>745</Paragraphs>
  <Slides>55</Slides>
  <Notes>21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55</vt:i4>
      </vt:variant>
    </vt:vector>
  </HeadingPairs>
  <TitlesOfParts>
    <vt:vector size="64" baseType="lpstr">
      <vt:lpstr>Arial</vt:lpstr>
      <vt:lpstr>Calibri</vt:lpstr>
      <vt:lpstr>Cambria Math</vt:lpstr>
      <vt:lpstr>Georgia</vt:lpstr>
      <vt:lpstr>Times New Roman</vt:lpstr>
      <vt:lpstr>Trebuchet MS</vt:lpstr>
      <vt:lpstr>Slipstream</vt:lpstr>
      <vt:lpstr>Equation</vt:lpstr>
      <vt:lpstr>Equation.3</vt:lpstr>
      <vt:lpstr>Section 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Trinty College Dublin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Eamonn O Nuallain</dc:creator>
  <cp:lastModifiedBy>Microsoft Office User</cp:lastModifiedBy>
  <cp:revision>314</cp:revision>
  <dcterms:created xsi:type="dcterms:W3CDTF">2016-01-06T15:48:15Z</dcterms:created>
  <dcterms:modified xsi:type="dcterms:W3CDTF">2019-08-21T13:41:45Z</dcterms:modified>
</cp:coreProperties>
</file>