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4674"/>
  </p:normalViewPr>
  <p:slideViewPr>
    <p:cSldViewPr snapToGrid="0" snapToObjects="1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4F6BB-0894-BD4C-A11B-859050D2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2B375A-534D-3E40-8FDB-1813586D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3B039-0AB1-A240-B853-90F05B79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0DAF7-A284-D948-9298-BFE9512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F1C49-F10F-A24B-8AA7-321F8A2A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4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FA926-956F-794A-982F-DDEFB224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DDA6D6-CD4C-AB48-B01C-B5E6E069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AE219-5158-8D47-99FC-BD51DF0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BD53B-B703-774B-884D-C1C5CCD7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739CF-C9FE-3F48-BD18-64EED1CC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1925BC-A9EB-E245-BB77-39E331834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9A8C92-580E-A64F-8EEF-BEE34D3C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132DC-2736-F14F-95B9-C3A088A1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899CF-BC30-F44F-A54E-CA1F8B28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BAF5-6BDA-BE46-9CDE-5A74D5A2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6C9CC-9E90-7D4E-AECB-9EEA7085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E9EA2-81A4-DA47-8A20-94FE4F6B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D5061-F330-4843-8975-091EA35D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62831C-CFF4-E24B-BF8D-03D146C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CA02D-5F9A-8F4A-8696-76C3F98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7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07C2-200B-B743-9C34-6449F151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E4C39E-CC7F-604C-9052-FC8FDD25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E3DA8-8BBE-704F-B194-6429AEA7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F62959-BDFD-A649-BD35-534E183E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5507E-03B5-6348-97CE-35841792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FFA08-AEB7-3846-A3C5-46942C77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88B24-9D24-7043-BEAE-AEB4C6EC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8878C0-9469-DC45-AFC6-4E897F3B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F0D22-72EA-B947-B1B9-F7A3B94B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CC9AD1-D579-EE4A-B158-87C02B16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3BC6E-20DE-DC49-8BCD-0CA69A41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0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A9DCA-BCA6-4D4B-A618-13B62356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4B000-2235-F94A-B5A8-FEAC6B34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00B1DD-BD4D-634F-B382-844CF64B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92A769-F714-744A-955A-AAA13A27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6B7768-4356-0740-8857-30311F7B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6E1BD-7AB5-4B4D-8C39-282A7B25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B3D00C-49B7-F849-BE2E-F06FE825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B17C16-8523-054E-8DFF-F57CDA37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6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E8EF-4CAB-4C4F-999C-620977A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E5664C-7099-584D-B848-79038FF9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8F0591-B025-3041-901B-8B51EA1E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335374-DB89-C14A-9196-BC21842A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7EAC49-3998-EA4B-9EC4-931D10AE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463E84-7A64-994E-A0B6-D2BE5572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D6349A-FD8D-BD4E-82F4-39A6AB9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C5A6-9A72-E746-8937-8C4D229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022F9-A819-AF4F-A0B5-5A62A0A8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A9039-291F-E844-AE72-6A59804F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4C6C4-3E29-3E4C-A61E-BA5193E3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18A5A5-BC99-2447-9F19-628F359E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14360-F1EE-7A4F-92AD-2ABA9A84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8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6ACB0-0D90-A444-800D-6869A686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FEC610-86D9-F54F-B30E-19B28C1E8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034E8-023F-F64A-9361-201A2479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5931E9-0C23-A447-8BFA-112BE70A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EC39C-70FD-C24C-BEC8-C7213339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28A4E-676A-354B-9B61-DBE3B9B1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CED988-1825-CA4B-888F-5E6BBBFA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8B8C-C4D9-BD4C-A7CD-F19F062D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0A4FF-C5D8-D149-A9B8-0055774CD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2C2C-BE1B-794B-B32A-0D05F0594BFA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F4379-6A54-EB4E-BA59-FD03CB46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05D46-A77F-6542-BF48-3B87931D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DB2B-645A-C643-9977-2A48A33A2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9692F6-4DD2-0C40-8387-CF330D2D1B2C}"/>
              </a:ext>
            </a:extLst>
          </p:cNvPr>
          <p:cNvSpPr txBox="1"/>
          <p:nvPr/>
        </p:nvSpPr>
        <p:spPr>
          <a:xfrm>
            <a:off x="58424" y="139905"/>
            <a:ext cx="2600392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Most</a:t>
            </a:r>
            <a:r>
              <a:rPr lang="zh-CN" altLang="en-US" sz="900" dirty="0"/>
              <a:t> </a:t>
            </a:r>
            <a:r>
              <a:rPr lang="en-US" altLang="zh-CN" sz="900" dirty="0"/>
              <a:t>Common</a:t>
            </a:r>
            <a:r>
              <a:rPr lang="zh-CN" altLang="en-US" sz="900" dirty="0"/>
              <a:t> </a:t>
            </a:r>
            <a:r>
              <a:rPr lang="en-US" altLang="zh-CN" sz="900" dirty="0"/>
              <a:t>commands: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pwd</a:t>
            </a:r>
            <a:r>
              <a:rPr lang="zh-CN" altLang="en-US" sz="900" dirty="0"/>
              <a:t>  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ls</a:t>
            </a:r>
            <a:r>
              <a:rPr lang="zh-CN" altLang="en-US" sz="900" dirty="0"/>
              <a:t> </a:t>
            </a:r>
            <a:r>
              <a:rPr lang="en-US" altLang="zh-CN" sz="900" dirty="0"/>
              <a:t>[path]</a:t>
            </a:r>
            <a:r>
              <a:rPr lang="zh-CN" altLang="en-US" sz="900" dirty="0"/>
              <a:t> </a:t>
            </a:r>
            <a:r>
              <a:rPr lang="en-US" altLang="zh-CN" sz="900" dirty="0"/>
              <a:t>-</a:t>
            </a:r>
            <a:r>
              <a:rPr lang="en-US" altLang="zh-CN" sz="900" dirty="0" err="1"/>
              <a:t>lah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cd</a:t>
            </a:r>
            <a:r>
              <a:rPr lang="zh-CN" altLang="en-US" sz="900" dirty="0"/>
              <a:t> 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mkdir</a:t>
            </a:r>
            <a:r>
              <a:rPr lang="zh-CN" altLang="en-US" sz="900" dirty="0"/>
              <a:t> </a:t>
            </a:r>
            <a:r>
              <a:rPr lang="en-US" altLang="zh-CN" sz="900" dirty="0"/>
              <a:t>[path]</a:t>
            </a:r>
            <a:r>
              <a:rPr lang="zh-CN" altLang="en-US" sz="900" dirty="0"/>
              <a:t> </a:t>
            </a:r>
            <a:r>
              <a:rPr lang="en-US" altLang="zh-CN" sz="900" dirty="0"/>
              <a:t>[-p]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mv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rm</a:t>
            </a:r>
            <a:r>
              <a:rPr lang="en-US" altLang="zh-CN" sz="900" dirty="0"/>
              <a:t> [-r]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touch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cp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diff</a:t>
            </a:r>
            <a:r>
              <a:rPr lang="zh-CN" altLang="en-US" sz="900" dirty="0"/>
              <a:t> </a:t>
            </a:r>
            <a:r>
              <a:rPr lang="en-US" altLang="zh-CN" sz="900" dirty="0"/>
              <a:t>[path1]</a:t>
            </a:r>
            <a:r>
              <a:rPr lang="zh-CN" altLang="en-US" sz="900" dirty="0"/>
              <a:t> </a:t>
            </a:r>
            <a:r>
              <a:rPr lang="en-US" altLang="zh-CN" sz="900" dirty="0"/>
              <a:t>[path2]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man</a:t>
            </a:r>
            <a:r>
              <a:rPr lang="zh-CN" altLang="en-US" sz="900" dirty="0"/>
              <a:t> </a:t>
            </a:r>
            <a:r>
              <a:rPr lang="en-US" altLang="zh-CN" sz="900" dirty="0"/>
              <a:t>[command]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ln</a:t>
            </a:r>
            <a:r>
              <a:rPr lang="zh-CN" altLang="en-US" sz="900" dirty="0"/>
              <a:t> </a:t>
            </a:r>
            <a:r>
              <a:rPr lang="en-US" altLang="zh-CN" sz="900" dirty="0"/>
              <a:t>[-s]</a:t>
            </a:r>
            <a:r>
              <a:rPr lang="zh-CN" altLang="en-US" sz="900" dirty="0"/>
              <a:t> </a:t>
            </a:r>
            <a:r>
              <a:rPr lang="en-US" altLang="zh-CN" sz="900" dirty="0"/>
              <a:t>[target]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linkname</a:t>
            </a:r>
            <a:r>
              <a:rPr lang="en-US" altLang="zh-CN" sz="900" dirty="0"/>
              <a:t>]</a:t>
            </a:r>
          </a:p>
          <a:p>
            <a:endParaRPr lang="en-US" altLang="zh-CN" sz="900" dirty="0"/>
          </a:p>
          <a:p>
            <a:r>
              <a:rPr lang="en-US" altLang="zh-CN" sz="900" dirty="0"/>
              <a:t>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grep</a:t>
            </a:r>
            <a:r>
              <a:rPr lang="zh-CN" altLang="en-US" sz="900" dirty="0"/>
              <a:t> </a:t>
            </a:r>
            <a:r>
              <a:rPr lang="en-US" altLang="zh-CN" sz="900" dirty="0"/>
              <a:t>[pattern]</a:t>
            </a:r>
            <a:r>
              <a:rPr lang="zh-CN" altLang="en-US" sz="900" dirty="0"/>
              <a:t> </a:t>
            </a:r>
            <a:r>
              <a:rPr lang="en-US" altLang="zh-CN" sz="900" dirty="0"/>
              <a:t>[-An][-</a:t>
            </a:r>
            <a:r>
              <a:rPr lang="en-US" altLang="zh-CN" sz="900" dirty="0" err="1"/>
              <a:t>Bn</a:t>
            </a:r>
            <a:r>
              <a:rPr lang="en-US" altLang="zh-CN" sz="900" dirty="0"/>
              <a:t>][-</a:t>
            </a:r>
            <a:r>
              <a:rPr lang="en-US" altLang="zh-CN" sz="900" dirty="0" err="1"/>
              <a:t>i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find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which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whereis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locate</a:t>
            </a:r>
            <a:r>
              <a:rPr lang="zh-CN" altLang="en-US" sz="900" dirty="0"/>
              <a:t>     </a:t>
            </a:r>
            <a:r>
              <a:rPr lang="en-US" altLang="zh-CN" sz="900" dirty="0" err="1"/>
              <a:t>updatedbquit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900" dirty="0"/>
          </a:p>
          <a:p>
            <a:r>
              <a:rPr lang="en-US" altLang="zh-CN" sz="900" dirty="0"/>
              <a:t>Open</a:t>
            </a:r>
            <a:r>
              <a:rPr lang="zh-CN" altLang="en-US" sz="900" dirty="0"/>
              <a:t> </a:t>
            </a:r>
            <a:r>
              <a:rPr lang="en-US" altLang="zh-CN" sz="900" dirty="0"/>
              <a:t>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cat</a:t>
            </a:r>
            <a:r>
              <a:rPr lang="zh-CN" altLang="en-US" sz="900" dirty="0"/>
              <a:t> </a:t>
            </a:r>
            <a:r>
              <a:rPr lang="en-US" altLang="zh-CN" sz="900" dirty="0"/>
              <a:t>[-n][path</a:t>
            </a:r>
            <a:r>
              <a:rPr lang="zh-CN" altLang="en-US" sz="900" dirty="0"/>
              <a:t> </a:t>
            </a:r>
            <a:r>
              <a:rPr lang="en-US" altLang="zh-CN" sz="900" dirty="0"/>
              <a:t>…]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head</a:t>
            </a:r>
            <a:r>
              <a:rPr lang="zh-CN" altLang="en-US" sz="900" dirty="0"/>
              <a:t> </a:t>
            </a:r>
            <a:r>
              <a:rPr lang="en-US" altLang="zh-CN" sz="900" dirty="0"/>
              <a:t>[-n][path]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tail[-n][path]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less</a:t>
            </a:r>
            <a:r>
              <a:rPr lang="zh-CN" altLang="en-US" sz="900" dirty="0"/>
              <a:t> </a:t>
            </a:r>
            <a:r>
              <a:rPr lang="en-US" altLang="zh-CN" sz="900" dirty="0"/>
              <a:t>[path]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more[path]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wc</a:t>
            </a:r>
            <a:r>
              <a:rPr lang="zh-CN" altLang="en-US" sz="900" dirty="0"/>
              <a:t> </a:t>
            </a:r>
            <a:r>
              <a:rPr lang="en-US" altLang="zh-CN" sz="900" dirty="0"/>
              <a:t>[-l</a:t>
            </a:r>
            <a:r>
              <a:rPr lang="zh-CN" altLang="en-US" sz="900" dirty="0"/>
              <a:t> </a:t>
            </a:r>
            <a:r>
              <a:rPr lang="en-US" altLang="zh-CN" sz="900" dirty="0"/>
              <a:t>w</a:t>
            </a:r>
            <a:r>
              <a:rPr lang="zh-CN" altLang="en-US" sz="900" dirty="0"/>
              <a:t> </a:t>
            </a:r>
            <a:r>
              <a:rPr lang="en-US" altLang="zh-CN" sz="900" dirty="0"/>
              <a:t>c]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sort [-r/u/b]</a:t>
            </a:r>
          </a:p>
          <a:p>
            <a:endParaRPr lang="en-US" altLang="zh-CN" sz="900" dirty="0"/>
          </a:p>
          <a:p>
            <a:r>
              <a:rPr lang="en-US" altLang="zh-CN" sz="900" dirty="0"/>
              <a:t>Process,</a:t>
            </a:r>
            <a:r>
              <a:rPr lang="zh-CN" altLang="en-US" sz="900" dirty="0"/>
              <a:t> </a:t>
            </a:r>
            <a:r>
              <a:rPr lang="en-US" altLang="zh-CN" sz="900" dirty="0"/>
              <a:t>memory</a:t>
            </a:r>
            <a:r>
              <a:rPr lang="zh-CN" altLang="en-US" sz="900" dirty="0"/>
              <a:t> </a:t>
            </a:r>
            <a:r>
              <a:rPr lang="en-US" altLang="zh-CN" sz="900" dirty="0"/>
              <a:t>and</a:t>
            </a:r>
            <a:r>
              <a:rPr lang="zh-CN" altLang="en-US" sz="900" dirty="0"/>
              <a:t> </a:t>
            </a:r>
            <a:r>
              <a:rPr lang="en-US" altLang="zh-CN" sz="900" dirty="0"/>
              <a:t>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free</a:t>
            </a:r>
            <a:r>
              <a:rPr lang="zh-CN" altLang="en-US" sz="900" dirty="0"/>
              <a:t> </a:t>
            </a:r>
            <a:r>
              <a:rPr lang="en-US" altLang="zh-CN" sz="900" dirty="0"/>
              <a:t>[-m][-g]</a:t>
            </a:r>
            <a:r>
              <a:rPr lang="zh-CN" altLang="en-US" sz="900" dirty="0"/>
              <a:t> 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ps</a:t>
            </a:r>
            <a:r>
              <a:rPr lang="zh-CN" altLang="en-US" sz="900" dirty="0"/>
              <a:t> </a:t>
            </a:r>
            <a:r>
              <a:rPr lang="en-US" altLang="zh-CN" sz="900" dirty="0"/>
              <a:t>[-</a:t>
            </a:r>
            <a:r>
              <a:rPr lang="en-US" altLang="zh-CN" sz="900" dirty="0" err="1"/>
              <a:t>ef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kill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pid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service</a:t>
            </a:r>
            <a:r>
              <a:rPr lang="zh-CN" altLang="en-US" sz="900" dirty="0"/>
              <a:t> </a:t>
            </a:r>
            <a:r>
              <a:rPr lang="en-US" altLang="zh-CN" sz="900" dirty="0"/>
              <a:t>[name]</a:t>
            </a:r>
            <a:r>
              <a:rPr lang="zh-CN" altLang="en-US" sz="900" dirty="0"/>
              <a:t> </a:t>
            </a:r>
            <a:r>
              <a:rPr lang="en-US" altLang="zh-CN" sz="900" dirty="0"/>
              <a:t>[start/stop/restart/status]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service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ja-JP" sz="900" dirty="0"/>
              <a:t>service --status-all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[command]</a:t>
            </a:r>
            <a:r>
              <a:rPr lang="zh-CN" altLang="en-US" sz="900" dirty="0"/>
              <a:t> </a:t>
            </a:r>
            <a:r>
              <a:rPr lang="en-US" altLang="zh-CN" sz="900" dirty="0"/>
              <a:t>&amp;	</a:t>
            </a:r>
            <a:r>
              <a:rPr lang="zh-CN" altLang="en-US" sz="900" dirty="0"/>
              <a:t>     </a:t>
            </a:r>
            <a:r>
              <a:rPr lang="en-US" altLang="zh-CN" sz="900" u="sng" dirty="0"/>
              <a:t>run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in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the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jobs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fg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job_id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bg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job_id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control</a:t>
            </a:r>
            <a:r>
              <a:rPr lang="zh-CN" altLang="en-US" sz="900" dirty="0"/>
              <a:t> </a:t>
            </a:r>
            <a:r>
              <a:rPr lang="en-US" altLang="zh-CN" sz="900" dirty="0"/>
              <a:t>+</a:t>
            </a:r>
            <a:r>
              <a:rPr lang="zh-CN" altLang="en-US" sz="900" dirty="0"/>
              <a:t> </a:t>
            </a:r>
            <a:r>
              <a:rPr lang="en-US" altLang="zh-CN" sz="900" dirty="0"/>
              <a:t>z</a:t>
            </a:r>
            <a:r>
              <a:rPr lang="zh-CN" altLang="en-US" sz="900" dirty="0"/>
              <a:t>           </a:t>
            </a:r>
            <a:r>
              <a:rPr lang="en-US" altLang="zh-CN" sz="900" u="sng" dirty="0"/>
              <a:t>pause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control</a:t>
            </a:r>
            <a:r>
              <a:rPr lang="zh-CN" altLang="en-US" sz="900" dirty="0"/>
              <a:t> </a:t>
            </a:r>
            <a:r>
              <a:rPr lang="en-US" altLang="zh-CN" sz="900" dirty="0"/>
              <a:t>+</a:t>
            </a:r>
            <a:r>
              <a:rPr lang="zh-CN" altLang="en-US" sz="900" dirty="0"/>
              <a:t> </a:t>
            </a:r>
            <a:r>
              <a:rPr lang="en-US" altLang="zh-CN" sz="900" dirty="0"/>
              <a:t>c</a:t>
            </a:r>
            <a:r>
              <a:rPr lang="zh-CN" altLang="en-US" sz="900" dirty="0"/>
              <a:t>           </a:t>
            </a:r>
            <a:r>
              <a:rPr lang="en-US" altLang="zh-CN" sz="900" u="sng" dirty="0"/>
              <a:t>kill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df</a:t>
            </a:r>
            <a:r>
              <a:rPr lang="zh-CN" altLang="en-US" sz="900" dirty="0"/>
              <a:t> </a:t>
            </a:r>
            <a:r>
              <a:rPr lang="en-US" altLang="zh-CN" sz="900" dirty="0"/>
              <a:t>[-h]	</a:t>
            </a:r>
            <a:r>
              <a:rPr lang="en-US" altLang="zh-CN" sz="900" u="sng" dirty="0"/>
              <a:t>size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of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disk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du</a:t>
            </a:r>
            <a:r>
              <a:rPr lang="zh-CN" altLang="en-US" sz="900" dirty="0"/>
              <a:t> </a:t>
            </a:r>
            <a:r>
              <a:rPr lang="en-US" altLang="zh-CN" sz="900" dirty="0"/>
              <a:t>[-</a:t>
            </a:r>
            <a:r>
              <a:rPr lang="en-US" altLang="zh-CN" sz="900" dirty="0" err="1"/>
              <a:t>sh</a:t>
            </a:r>
            <a:r>
              <a:rPr lang="en-US" altLang="zh-CN" sz="900" dirty="0"/>
              <a:t>]	</a:t>
            </a:r>
            <a:r>
              <a:rPr lang="en-US" altLang="zh-CN" sz="900" u="sng" dirty="0"/>
              <a:t>size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of</a:t>
            </a:r>
            <a:r>
              <a:rPr lang="zh-CN" altLang="en-US" sz="900" u="sng" dirty="0"/>
              <a:t> </a:t>
            </a:r>
            <a:r>
              <a:rPr lang="en-US" altLang="zh-CN" sz="900" u="sng" dirty="0"/>
              <a:t>directory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F7063A-E379-AA45-A5D0-ACCBCA1CBCFE}"/>
              </a:ext>
            </a:extLst>
          </p:cNvPr>
          <p:cNvSpPr txBox="1"/>
          <p:nvPr/>
        </p:nvSpPr>
        <p:spPr>
          <a:xfrm>
            <a:off x="2715151" y="139905"/>
            <a:ext cx="281519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System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cal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/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uptime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finger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/>
              <a:t>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uname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[-a]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whoami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/>
              <a:t>hostname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lsblk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shutdown [–h/-c] [n(mins)]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watch [-n n][command] </a:t>
            </a:r>
          </a:p>
          <a:p>
            <a:endParaRPr lang="en-US" altLang="zh-CN" sz="900" dirty="0"/>
          </a:p>
          <a:p>
            <a:r>
              <a:rPr kumimoji="1" lang="en-US" altLang="zh-CN" sz="900" dirty="0"/>
              <a:t>User: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su</a:t>
            </a:r>
            <a:r>
              <a:rPr lang="en-US" altLang="zh-CN" sz="900" dirty="0"/>
              <a:t> – [username]</a:t>
            </a:r>
            <a:endParaRPr kumimoji="1"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chmod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nnn</a:t>
            </a:r>
            <a:r>
              <a:rPr lang="en-US" altLang="zh-CN" sz="900" dirty="0"/>
              <a:t>]</a:t>
            </a:r>
            <a:r>
              <a:rPr lang="zh-CN" altLang="en-US" sz="900" dirty="0"/>
              <a:t> </a:t>
            </a:r>
            <a:r>
              <a:rPr lang="en-US" altLang="zh-CN" sz="900" dirty="0"/>
              <a:t>[file</a:t>
            </a:r>
            <a:r>
              <a:rPr lang="zh-CN" altLang="en-US" sz="900" dirty="0"/>
              <a:t> </a:t>
            </a:r>
            <a:r>
              <a:rPr lang="en-US" altLang="zh-CN" sz="900" dirty="0"/>
              <a:t>name]</a:t>
            </a:r>
          </a:p>
          <a:p>
            <a:r>
              <a:rPr kumimoji="1" lang="en-US" altLang="zh-CN" sz="900" dirty="0"/>
              <a:t>	4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read</a:t>
            </a:r>
          </a:p>
          <a:p>
            <a:r>
              <a:rPr lang="en-US" altLang="zh-CN" sz="900" dirty="0"/>
              <a:t>	2</a:t>
            </a:r>
            <a:r>
              <a:rPr lang="zh-CN" altLang="en-US" sz="900" dirty="0"/>
              <a:t> </a:t>
            </a:r>
            <a:r>
              <a:rPr lang="en-US" altLang="zh-CN" sz="900" dirty="0" err="1"/>
              <a:t>writelsif</a:t>
            </a:r>
            <a:endParaRPr lang="en-US" altLang="zh-CN" sz="900" dirty="0"/>
          </a:p>
          <a:p>
            <a:r>
              <a:rPr kumimoji="1" lang="en-US" altLang="zh-CN" sz="900" dirty="0"/>
              <a:t>	1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execute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chmod</a:t>
            </a:r>
            <a:r>
              <a:rPr lang="zh-CN" altLang="en-US" sz="900" dirty="0"/>
              <a:t> </a:t>
            </a:r>
            <a:r>
              <a:rPr lang="en-US" altLang="zh-CN" sz="900" dirty="0"/>
              <a:t>[o/g/u][+/-][w/r/x]</a:t>
            </a:r>
            <a:r>
              <a:rPr lang="zh-CN" altLang="en-US" sz="900" dirty="0"/>
              <a:t> </a:t>
            </a:r>
            <a:r>
              <a:rPr lang="en-US" altLang="zh-CN" sz="900" dirty="0"/>
              <a:t>[file</a:t>
            </a:r>
            <a:r>
              <a:rPr lang="zh-CN" altLang="en-US" sz="900" dirty="0"/>
              <a:t> </a:t>
            </a:r>
            <a:r>
              <a:rPr lang="en-US" altLang="zh-CN" sz="900" dirty="0"/>
              <a:t>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chown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[user][:group]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[</a:t>
            </a:r>
            <a:r>
              <a:rPr kumimoji="1" lang="en-US" altLang="zh-CN" sz="900" dirty="0" err="1"/>
              <a:t>filepath</a:t>
            </a:r>
            <a:r>
              <a:rPr kumimoji="1"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sudo</a:t>
            </a:r>
            <a:r>
              <a:rPr lang="zh-CN" altLang="en-US" sz="900" dirty="0"/>
              <a:t> </a:t>
            </a:r>
            <a:r>
              <a:rPr lang="en-US" altLang="zh-CN" sz="900" dirty="0" err="1"/>
              <a:t>useradd</a:t>
            </a:r>
            <a:r>
              <a:rPr lang="zh-CN" altLang="en-US" sz="900" dirty="0"/>
              <a:t> </a:t>
            </a:r>
            <a:r>
              <a:rPr lang="en-US" altLang="zh-CN" sz="900" dirty="0"/>
              <a:t>[-g</a:t>
            </a:r>
            <a:r>
              <a:rPr lang="zh-CN" altLang="en-US" sz="900" dirty="0"/>
              <a:t> </a:t>
            </a:r>
            <a:r>
              <a:rPr lang="en-US" altLang="zh-CN" sz="900" dirty="0"/>
              <a:t>group</a:t>
            </a:r>
            <a:r>
              <a:rPr lang="zh-CN" altLang="en-US" sz="900" dirty="0"/>
              <a:t> </a:t>
            </a:r>
            <a:r>
              <a:rPr lang="en-US" altLang="zh-CN" sz="900" dirty="0"/>
              <a:t>name]</a:t>
            </a:r>
            <a:r>
              <a:rPr lang="zh-CN" altLang="en-US" sz="900" dirty="0"/>
              <a:t> </a:t>
            </a:r>
            <a:r>
              <a:rPr lang="en-US" altLang="zh-CN" sz="900" dirty="0"/>
              <a:t>[username]</a:t>
            </a:r>
            <a:r>
              <a:rPr lang="zh-CN" altLang="en-US" sz="900" dirty="0"/>
              <a:t> </a:t>
            </a:r>
            <a:endParaRPr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s</a:t>
            </a:r>
            <a:r>
              <a:rPr lang="en-US" altLang="zh-CN" sz="900" dirty="0" err="1"/>
              <a:t>udo</a:t>
            </a:r>
            <a:r>
              <a:rPr lang="zh-CN" altLang="en-US" sz="900" dirty="0"/>
              <a:t> </a:t>
            </a:r>
            <a:r>
              <a:rPr lang="en-US" altLang="zh-CN" sz="900" dirty="0" err="1"/>
              <a:t>userdel</a:t>
            </a:r>
            <a:r>
              <a:rPr lang="zh-CN" altLang="en-US" sz="900" dirty="0"/>
              <a:t> </a:t>
            </a:r>
            <a:r>
              <a:rPr lang="en-US" altLang="zh-CN" sz="900" dirty="0"/>
              <a:t>[username]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sudo</a:t>
            </a:r>
            <a:r>
              <a:rPr kumimoji="1" lang="zh-CN" altLang="en-US" sz="900" dirty="0"/>
              <a:t> </a:t>
            </a:r>
            <a:r>
              <a:rPr kumimoji="1" lang="en-US" altLang="zh-CN" sz="900" dirty="0" err="1"/>
              <a:t>passwd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[-l/-u] [username]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sudo</a:t>
            </a:r>
            <a:r>
              <a:rPr kumimoji="1" lang="zh-CN" altLang="en-US" sz="900" dirty="0"/>
              <a:t> </a:t>
            </a:r>
            <a:r>
              <a:rPr kumimoji="1" lang="en-US" altLang="zh-CN" sz="900" dirty="0" err="1"/>
              <a:t>group</a:t>
            </a:r>
            <a:r>
              <a:rPr lang="en-US" altLang="zh-CN" sz="900" dirty="0" err="1"/>
              <a:t>add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groupname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sudo</a:t>
            </a:r>
            <a:r>
              <a:rPr kumimoji="1" lang="zh-CN" altLang="en-US" sz="900" dirty="0"/>
              <a:t> </a:t>
            </a:r>
            <a:r>
              <a:rPr kumimoji="1" lang="en-US" altLang="zh-CN" sz="900" dirty="0" err="1"/>
              <a:t>groupdel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[</a:t>
            </a:r>
            <a:r>
              <a:rPr kumimoji="1" lang="en-US" altLang="zh-CN" sz="900" dirty="0" err="1"/>
              <a:t>groupname</a:t>
            </a:r>
            <a:r>
              <a:rPr kumimoji="1"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sudo</a:t>
            </a:r>
            <a:r>
              <a:rPr lang="zh-CN" altLang="en-US" sz="900" dirty="0"/>
              <a:t> </a:t>
            </a:r>
            <a:r>
              <a:rPr lang="en-US" altLang="zh-CN" sz="900" dirty="0" err="1"/>
              <a:t>usermod</a:t>
            </a:r>
            <a:r>
              <a:rPr lang="zh-CN" altLang="en-US" sz="900" dirty="0"/>
              <a:t> </a:t>
            </a:r>
            <a:r>
              <a:rPr lang="en-US" altLang="zh-CN" sz="900" dirty="0"/>
              <a:t>–a</a:t>
            </a:r>
            <a:r>
              <a:rPr lang="zh-CN" altLang="en-US" sz="900" dirty="0"/>
              <a:t> </a:t>
            </a:r>
            <a:r>
              <a:rPr lang="en-US" altLang="zh-CN" sz="900" dirty="0"/>
              <a:t>–G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groupname</a:t>
            </a:r>
            <a:r>
              <a:rPr lang="en-US" altLang="zh-CN" sz="900" dirty="0"/>
              <a:t>]</a:t>
            </a:r>
            <a:r>
              <a:rPr lang="zh-CN" altLang="en-US" sz="900" dirty="0"/>
              <a:t> </a:t>
            </a:r>
            <a:r>
              <a:rPr lang="en-US" altLang="zh-CN" sz="900" dirty="0"/>
              <a:t>[username]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900" dirty="0"/>
          </a:p>
          <a:p>
            <a:r>
              <a:rPr kumimoji="1" lang="en-US" altLang="zh-CN" sz="900" dirty="0"/>
              <a:t>Network: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 err="1"/>
              <a:t>ifconfig</a:t>
            </a:r>
            <a:endParaRPr kumimoji="1" lang="en-US" altLang="zh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ping</a:t>
            </a:r>
            <a:r>
              <a:rPr lang="zh-CN" altLang="en-US" sz="900" dirty="0"/>
              <a:t> </a:t>
            </a:r>
            <a:r>
              <a:rPr lang="en-US" altLang="zh-CN" sz="900" dirty="0"/>
              <a:t>[host]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netstat –</a:t>
            </a:r>
            <a:r>
              <a:rPr lang="en-US" altLang="ja-JP" sz="900" dirty="0" err="1"/>
              <a:t>plnt</a:t>
            </a:r>
            <a:endParaRPr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/>
              <a:t>wget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url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curl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en-US" altLang="zh-CN" sz="900" dirty="0" err="1"/>
              <a:t>url</a:t>
            </a:r>
            <a:r>
              <a:rPr lang="en-US" altLang="zh-CN" sz="900" dirty="0"/>
              <a:t>]</a:t>
            </a:r>
          </a:p>
          <a:p>
            <a:endParaRPr lang="en-US" altLang="ja-JP" sz="900" dirty="0"/>
          </a:p>
          <a:p>
            <a:r>
              <a:rPr lang="en-US" altLang="ja-JP" sz="900" dirty="0"/>
              <a:t>SSH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ssh</a:t>
            </a:r>
            <a:r>
              <a:rPr lang="en-US" altLang="ja-JP" sz="900" dirty="0"/>
              <a:t> [-X] [hostname]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logout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scp</a:t>
            </a:r>
            <a:r>
              <a:rPr lang="en-US" altLang="ja-JP" sz="900" dirty="0"/>
              <a:t> [from] [to]</a:t>
            </a:r>
            <a:endParaRPr lang="ja-JP" altLang="en-US" sz="9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CD9D78-7F44-2A4A-999B-D765C4A5DB1E}"/>
              </a:ext>
            </a:extLst>
          </p:cNvPr>
          <p:cNvSpPr txBox="1"/>
          <p:nvPr/>
        </p:nvSpPr>
        <p:spPr>
          <a:xfrm>
            <a:off x="6027565" y="139905"/>
            <a:ext cx="17443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I</a:t>
            </a:r>
            <a:r>
              <a:rPr kumimoji="1" lang="en-US" altLang="ja-JP" sz="900" dirty="0"/>
              <a:t>nstall: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upgrade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</a:t>
            </a:r>
            <a:r>
              <a:rPr lang="en-US" altLang="ja-JP" sz="900" dirty="0" err="1"/>
              <a:t>dist</a:t>
            </a:r>
            <a:r>
              <a:rPr lang="en-US" altLang="ja-JP" sz="900" dirty="0"/>
              <a:t>-upgrade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</a:t>
            </a:r>
            <a:r>
              <a:rPr lang="en-US" altLang="ja-JP" sz="900" dirty="0" err="1"/>
              <a:t>autoremove</a:t>
            </a:r>
            <a:endParaRPr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</a:t>
            </a:r>
            <a:r>
              <a:rPr lang="en-US" altLang="ja-JP" sz="900" dirty="0" err="1"/>
              <a:t>autoclean</a:t>
            </a:r>
            <a:endParaRPr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remove [name]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purge [name]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sudo</a:t>
            </a:r>
            <a:r>
              <a:rPr lang="en-US" altLang="ja-JP" sz="900" dirty="0"/>
              <a:t> apt install [name …]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apt-cache search [name]</a:t>
            </a:r>
          </a:p>
          <a:p>
            <a:endParaRPr lang="en-US" altLang="ja-JP" sz="900" dirty="0"/>
          </a:p>
          <a:p>
            <a:r>
              <a:rPr lang="en-US" altLang="zh-CN" sz="900" dirty="0"/>
              <a:t>Shortcuts: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control</a:t>
            </a:r>
            <a:r>
              <a:rPr lang="zh-CN" altLang="en-US" sz="900" dirty="0"/>
              <a:t> </a:t>
            </a:r>
            <a:r>
              <a:rPr lang="en-US" altLang="zh-CN" sz="900" dirty="0"/>
              <a:t>+</a:t>
            </a:r>
            <a:r>
              <a:rPr lang="zh-CN" altLang="en-US" sz="900" dirty="0"/>
              <a:t> </a:t>
            </a:r>
            <a:r>
              <a:rPr lang="en-US" altLang="zh-CN" sz="900" dirty="0"/>
              <a:t>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control</a:t>
            </a:r>
            <a:r>
              <a:rPr lang="zh-CN" altLang="en-US" sz="900" dirty="0"/>
              <a:t> </a:t>
            </a:r>
            <a:r>
              <a:rPr lang="en-US" altLang="zh-CN" sz="900" dirty="0"/>
              <a:t>+</a:t>
            </a:r>
            <a:r>
              <a:rPr lang="zh-CN" altLang="en-US" sz="900" dirty="0"/>
              <a:t> </a:t>
            </a:r>
            <a:r>
              <a:rPr lang="en-US" altLang="zh-CN" sz="900" dirty="0"/>
              <a:t>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/>
              <a:t>alt</a:t>
            </a:r>
            <a:r>
              <a:rPr lang="zh-CN" altLang="en-US" sz="900" dirty="0"/>
              <a:t> </a:t>
            </a:r>
            <a:r>
              <a:rPr lang="en-US" altLang="zh-CN" sz="900" dirty="0"/>
              <a:t>+</a:t>
            </a:r>
            <a:r>
              <a:rPr lang="zh-CN" altLang="en-US" sz="900" dirty="0"/>
              <a:t> </a:t>
            </a:r>
            <a:r>
              <a:rPr lang="en-US" altLang="zh-CN" sz="900" dirty="0"/>
              <a:t>[</a:t>
            </a:r>
            <a:r>
              <a:rPr lang="zh-CN" altLang="en-US" sz="900" dirty="0"/>
              <a:t> </a:t>
            </a:r>
            <a:r>
              <a:rPr lang="en-US" altLang="zh-CN" sz="900" dirty="0">
                <a:sym typeface="Wingdings" pitchFamily="2" charset="2"/>
              </a:rPr>
              <a:t></a:t>
            </a:r>
            <a:r>
              <a:rPr lang="en-US" altLang="zh-CN" sz="900" dirty="0"/>
              <a:t>/</a:t>
            </a:r>
            <a:r>
              <a:rPr lang="en-US" altLang="zh-CN" sz="900" dirty="0">
                <a:sym typeface="Wingdings" pitchFamily="2" charset="2"/>
              </a:rPr>
              <a:t></a:t>
            </a:r>
            <a:r>
              <a:rPr lang="zh-CN" altLang="en-US" sz="900" dirty="0">
                <a:sym typeface="Wingdings" pitchFamily="2" charset="2"/>
              </a:rPr>
              <a:t> </a:t>
            </a:r>
            <a:r>
              <a:rPr lang="en-US" altLang="zh-CN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900" dirty="0"/>
          </a:p>
          <a:p>
            <a:r>
              <a:rPr lang="en-US" altLang="ja-JP" sz="900" dirty="0"/>
              <a:t>Useful operators: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;</a:t>
            </a:r>
          </a:p>
          <a:p>
            <a:endParaRPr lang="en-US" altLang="ja-JP" sz="900" dirty="0"/>
          </a:p>
          <a:p>
            <a:r>
              <a:rPr kumimoji="1" lang="en-US" altLang="ja-JP" sz="900" dirty="0"/>
              <a:t>vim: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/>
              <a:t>ctrl + v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 err="1"/>
              <a:t>yy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err="1"/>
              <a:t>dd</a:t>
            </a:r>
            <a:endParaRPr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</a:t>
            </a:r>
          </a:p>
          <a:p>
            <a:endParaRPr kumimoji="1" lang="en-US" altLang="ja-JP" sz="900" dirty="0"/>
          </a:p>
          <a:p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25917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605CF-21F4-3A47-9B92-F90A05214783}"/>
              </a:ext>
            </a:extLst>
          </p:cNvPr>
          <p:cNvSpPr txBox="1"/>
          <p:nvPr/>
        </p:nvSpPr>
        <p:spPr>
          <a:xfrm>
            <a:off x="722811" y="539931"/>
            <a:ext cx="48590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  <a:p>
            <a:r>
              <a:rPr lang="en-US" dirty="0"/>
              <a:t>-n --numeric-sort</a:t>
            </a:r>
          </a:p>
          <a:p>
            <a:r>
              <a:rPr lang="en-US" dirty="0"/>
              <a:t>-r --reverse</a:t>
            </a:r>
          </a:p>
          <a:p>
            <a:r>
              <a:rPr lang="en-US" dirty="0"/>
              <a:t>-t --field-separator</a:t>
            </a:r>
          </a:p>
          <a:p>
            <a:r>
              <a:rPr lang="en-US" dirty="0"/>
              <a:t>-k --key</a:t>
            </a:r>
          </a:p>
          <a:p>
            <a:r>
              <a:rPr lang="en-US" dirty="0"/>
              <a:t>-u --unique-r</a:t>
            </a:r>
          </a:p>
          <a:p>
            <a:r>
              <a:rPr lang="en-US" dirty="0"/>
              <a:t>-f --ignore-case-u</a:t>
            </a:r>
          </a:p>
          <a:p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 –F –RS ‘ NR&gt;10 NF&lt;5 /</a:t>
            </a:r>
            <a:r>
              <a:rPr lang="en-US" i="1" dirty="0"/>
              <a:t>regex</a:t>
            </a:r>
            <a:r>
              <a:rPr lang="en-US" dirty="0"/>
              <a:t>/ {</a:t>
            </a:r>
            <a:r>
              <a:rPr lang="en-US" i="1" dirty="0"/>
              <a:t>action</a:t>
            </a:r>
            <a:r>
              <a:rPr lang="en-US" dirty="0"/>
              <a:t>}’</a:t>
            </a:r>
          </a:p>
          <a:p>
            <a:endParaRPr lang="en-US" dirty="0"/>
          </a:p>
          <a:p>
            <a:r>
              <a:rPr lang="en-US" dirty="0" err="1"/>
              <a:t>sed</a:t>
            </a:r>
            <a:r>
              <a:rPr lang="en-US" dirty="0"/>
              <a:t> ‘s/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 err="1"/>
              <a:t>replacment</a:t>
            </a:r>
            <a:r>
              <a:rPr lang="en-US" dirty="0"/>
              <a:t>/g’</a:t>
            </a:r>
          </a:p>
        </p:txBody>
      </p:sp>
    </p:spTree>
    <p:extLst>
      <p:ext uri="{BB962C8B-B14F-4D97-AF65-F5344CB8AC3E}">
        <p14:creationId xmlns:p14="http://schemas.microsoft.com/office/powerpoint/2010/main" val="11708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025E86-446F-4342-96C5-0C0011CBA8E6}"/>
              </a:ext>
            </a:extLst>
          </p:cNvPr>
          <p:cNvSpPr txBox="1"/>
          <p:nvPr/>
        </p:nvSpPr>
        <p:spPr>
          <a:xfrm>
            <a:off x="280490" y="246832"/>
            <a:ext cx="310694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PLINK 1.9.0</a:t>
            </a:r>
          </a:p>
          <a:p>
            <a:endParaRPr lang="en-US" altLang="ja-JP" dirty="0"/>
          </a:p>
          <a:p>
            <a:r>
              <a:rPr kumimoji="1" lang="en-US" altLang="ja-JP" dirty="0"/>
              <a:t>input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1. </a:t>
            </a:r>
            <a:r>
              <a:rPr lang="en-US" altLang="ja-JP" dirty="0" err="1"/>
              <a:t>tped</a:t>
            </a:r>
            <a:r>
              <a:rPr lang="en-US" altLang="ja-JP" dirty="0"/>
              <a:t>, </a:t>
            </a:r>
            <a:r>
              <a:rPr lang="en-US" altLang="ja-JP" dirty="0" err="1"/>
              <a:t>tmap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2. </a:t>
            </a:r>
            <a:r>
              <a:rPr kumimoji="1" lang="en-US" altLang="ja-JP" dirty="0" err="1"/>
              <a:t>ped</a:t>
            </a:r>
            <a:r>
              <a:rPr lang="en-US" altLang="ja-JP" dirty="0"/>
              <a:t>,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3. bed, </a:t>
            </a:r>
            <a:r>
              <a:rPr kumimoji="1" lang="en-US" altLang="ja-JP" dirty="0" err="1"/>
              <a:t>bim</a:t>
            </a:r>
            <a:r>
              <a:rPr kumimoji="1" lang="en-US" altLang="ja-JP" dirty="0"/>
              <a:t>, fam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4. </a:t>
            </a:r>
            <a:r>
              <a:rPr lang="en-US" altLang="ja-JP" dirty="0" err="1"/>
              <a:t>vcf</a:t>
            </a:r>
            <a:r>
              <a:rPr lang="en-US" altLang="ja-JP" dirty="0"/>
              <a:t>…</a:t>
            </a:r>
          </a:p>
          <a:p>
            <a:endParaRPr kumimoji="1" lang="en-US" altLang="ja-JP" dirty="0"/>
          </a:p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</a:p>
          <a:p>
            <a:endParaRPr kumimoji="1" lang="en-US" altLang="ja-JP" dirty="0"/>
          </a:p>
          <a:p>
            <a:r>
              <a:rPr lang="en-US" altLang="zh-CN" dirty="0"/>
              <a:t>VCF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altLang="zh-CN" dirty="0"/>
          </a:p>
          <a:p>
            <a:r>
              <a:rPr lang="en-US" altLang="zh-CN" dirty="0"/>
              <a:t>Statistics</a:t>
            </a:r>
          </a:p>
          <a:p>
            <a:r>
              <a:rPr lang="en-US" altLang="zh-CN" dirty="0"/>
              <a:t>MAF:</a:t>
            </a:r>
          </a:p>
          <a:p>
            <a:r>
              <a:rPr lang="en-US" altLang="zh-CN" dirty="0"/>
              <a:t>Hardy-Weinberg:</a:t>
            </a:r>
          </a:p>
          <a:p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rate:</a:t>
            </a:r>
          </a:p>
          <a:p>
            <a:r>
              <a:rPr lang="en-US" altLang="zh-CN" dirty="0"/>
              <a:t>LD</a:t>
            </a:r>
            <a:r>
              <a:rPr lang="zh-CN" altLang="en-US" dirty="0"/>
              <a:t> </a:t>
            </a:r>
            <a:r>
              <a:rPr lang="en-US" altLang="zh-CN" dirty="0" err="1"/>
              <a:t>coeficient</a:t>
            </a:r>
            <a:r>
              <a:rPr lang="en-US" altLang="zh-CN" dirty="0"/>
              <a:t>: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1BE1F-36DA-4E43-A2C6-063C48163F11}"/>
              </a:ext>
            </a:extLst>
          </p:cNvPr>
          <p:cNvSpPr txBox="1"/>
          <p:nvPr/>
        </p:nvSpPr>
        <p:spPr>
          <a:xfrm>
            <a:off x="3387431" y="246832"/>
            <a:ext cx="597311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Association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analysis:</a:t>
            </a:r>
          </a:p>
          <a:p>
            <a:r>
              <a:rPr lang="en-US" altLang="ja-JP" sz="1100" dirty="0"/>
              <a:t>linear</a:t>
            </a:r>
            <a:r>
              <a:rPr lang="zh-CN" altLang="en-US" sz="1100" dirty="0"/>
              <a:t> </a:t>
            </a:r>
            <a:r>
              <a:rPr lang="en-US" altLang="zh-CN" sz="1100" dirty="0"/>
              <a:t>regression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r>
              <a:rPr lang="en" altLang="zh-CN" sz="1100" dirty="0"/>
              <a:t>plink --</a:t>
            </a:r>
            <a:r>
              <a:rPr lang="en" altLang="zh-CN" sz="1100" dirty="0" err="1"/>
              <a:t>bfile</a:t>
            </a:r>
            <a:r>
              <a:rPr lang="en" altLang="zh-CN" sz="1100" dirty="0"/>
              <a:t> 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input_file_name</a:t>
            </a:r>
            <a:r>
              <a:rPr lang="en-US" altLang="zh-CN" sz="1100" dirty="0"/>
              <a:t>]</a:t>
            </a:r>
            <a:r>
              <a:rPr lang="en" altLang="zh-CN" sz="1100" dirty="0"/>
              <a:t> --linear --out </a:t>
            </a:r>
            <a:r>
              <a:rPr lang="en-US" altLang="zh-CN" sz="1100" dirty="0"/>
              <a:t>[</a:t>
            </a:r>
            <a:r>
              <a:rPr lang="en-US" altLang="zh-CN" sz="1100" dirty="0" err="1"/>
              <a:t>out_put_file_name</a:t>
            </a:r>
            <a:r>
              <a:rPr lang="en-US" altLang="zh-CN" sz="1100" dirty="0"/>
              <a:t>]</a:t>
            </a:r>
          </a:p>
          <a:p>
            <a:endParaRPr kumimoji="1" lang="en-US" altLang="zh-CN" sz="1100" dirty="0"/>
          </a:p>
          <a:p>
            <a:r>
              <a:rPr kumimoji="1" lang="en-US" altLang="zh-CN" sz="1100" dirty="0"/>
              <a:t>logistic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regression:</a:t>
            </a:r>
          </a:p>
          <a:p>
            <a:r>
              <a:rPr lang="fr" altLang="zh-CN" sz="1100" dirty="0" err="1"/>
              <a:t>plink</a:t>
            </a:r>
            <a:r>
              <a:rPr lang="fr" altLang="zh-CN" sz="1100" dirty="0"/>
              <a:t> --</a:t>
            </a:r>
            <a:r>
              <a:rPr lang="fr" altLang="zh-CN" sz="1100" dirty="0" err="1"/>
              <a:t>bfile</a:t>
            </a:r>
            <a:r>
              <a:rPr lang="fr" altLang="zh-CN" sz="1100" dirty="0"/>
              <a:t> 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input_file_name</a:t>
            </a:r>
            <a:r>
              <a:rPr lang="en-US" altLang="zh-CN" sz="1100" dirty="0"/>
              <a:t>]</a:t>
            </a:r>
            <a:r>
              <a:rPr lang="fr" altLang="zh-CN" sz="1100" dirty="0"/>
              <a:t> –</a:t>
            </a:r>
            <a:r>
              <a:rPr lang="fr" altLang="zh-CN" sz="1100" dirty="0" err="1"/>
              <a:t>logistic</a:t>
            </a:r>
            <a:r>
              <a:rPr lang="fr" altLang="zh-CN" sz="1100" dirty="0"/>
              <a:t> –ci 0.95 --out </a:t>
            </a:r>
            <a:r>
              <a:rPr lang="en-US" altLang="zh-CN" sz="1100" dirty="0"/>
              <a:t>[</a:t>
            </a:r>
            <a:r>
              <a:rPr lang="en-US" altLang="zh-CN" sz="1100" dirty="0" err="1"/>
              <a:t>output_file_name</a:t>
            </a:r>
            <a:r>
              <a:rPr lang="en-US" altLang="zh-CN" sz="1100" dirty="0"/>
              <a:t>]</a:t>
            </a:r>
            <a:endParaRPr kumimoji="1" lang="en-US" altLang="zh-CN" sz="1100" dirty="0"/>
          </a:p>
          <a:p>
            <a:endParaRPr lang="en-US" altLang="zh-CN" sz="1100" dirty="0"/>
          </a:p>
          <a:p>
            <a:r>
              <a:rPr kumimoji="1" lang="en-US" altLang="zh-CN" sz="1100" dirty="0"/>
              <a:t>2</a:t>
            </a:r>
            <a:r>
              <a:rPr lang="en-US" altLang="zh-CN" sz="1100" dirty="0"/>
              <a:t>x2</a:t>
            </a:r>
            <a:r>
              <a:rPr lang="zh-CN" altLang="en-US" sz="1100" dirty="0"/>
              <a:t> </a:t>
            </a:r>
            <a:r>
              <a:rPr lang="en-US" altLang="ja-JP" sz="1100" dirty="0"/>
              <a:t>table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r>
              <a:rPr lang="en-US" altLang="zh-CN" sz="1100" dirty="0"/>
              <a:t>plink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[</a:t>
            </a:r>
            <a:r>
              <a:rPr lang="en-US" altLang="zh-CN" sz="1100" dirty="0" err="1"/>
              <a:t>input_file_name</a:t>
            </a:r>
            <a:r>
              <a:rPr lang="en-US" altLang="zh-CN" sz="1100" dirty="0"/>
              <a:t>]</a:t>
            </a:r>
            <a:r>
              <a:rPr lang="zh-CN" altLang="en-US" sz="1100" dirty="0"/>
              <a:t> </a:t>
            </a:r>
            <a:r>
              <a:rPr lang="en-US" altLang="zh-CN" sz="1100" dirty="0"/>
              <a:t>--model</a:t>
            </a:r>
            <a:r>
              <a:rPr lang="zh-CN" altLang="en-US" sz="1100" dirty="0"/>
              <a:t> </a:t>
            </a:r>
            <a:r>
              <a:rPr lang="en-US" altLang="zh-CN" sz="1100" dirty="0"/>
              <a:t>--out [</a:t>
            </a:r>
            <a:r>
              <a:rPr lang="en-US" altLang="zh-CN" sz="1100" dirty="0" err="1"/>
              <a:t>output_file_name</a:t>
            </a:r>
            <a:r>
              <a:rPr lang="en-US" altLang="zh-CN" sz="1100" dirty="0"/>
              <a:t>]</a:t>
            </a:r>
          </a:p>
          <a:p>
            <a:pPr lvl="1"/>
            <a:r>
              <a:rPr lang="en-US" altLang="ja-JP" sz="1100" dirty="0"/>
              <a:t>1df chi-square allelic tes</a:t>
            </a:r>
            <a:r>
              <a:rPr lang="en-US" altLang="zh-CN" sz="1100" dirty="0"/>
              <a:t>t</a:t>
            </a:r>
            <a:endParaRPr lang="en" altLang="ja-JP" sz="1100" dirty="0"/>
          </a:p>
          <a:p>
            <a:pPr lvl="1"/>
            <a:r>
              <a:rPr lang="en-US" altLang="zh-CN" sz="1100" dirty="0" err="1"/>
              <a:t>dom</a:t>
            </a:r>
            <a:r>
              <a:rPr lang="en-US" altLang="zh-CN" sz="1100" dirty="0"/>
              <a:t>:</a:t>
            </a:r>
            <a:r>
              <a:rPr lang="zh-CN" altLang="en-US" sz="1100" dirty="0"/>
              <a:t> </a:t>
            </a:r>
            <a:r>
              <a:rPr lang="en" altLang="ja-JP" sz="1100" dirty="0"/>
              <a:t>1df dominant gene action, </a:t>
            </a:r>
          </a:p>
          <a:p>
            <a:pPr lvl="1"/>
            <a:r>
              <a:rPr lang="en-US" altLang="zh-CN" sz="1100" dirty="0"/>
              <a:t>rec:</a:t>
            </a:r>
            <a:r>
              <a:rPr lang="zh-CN" altLang="en-US" sz="1100" dirty="0"/>
              <a:t> </a:t>
            </a:r>
            <a:r>
              <a:rPr lang="en" altLang="ja-JP" sz="1100" dirty="0"/>
              <a:t>1df recessive gene action, </a:t>
            </a:r>
          </a:p>
          <a:p>
            <a:pPr lvl="1"/>
            <a:r>
              <a:rPr lang="en-US" altLang="zh-CN" sz="1100" dirty="0"/>
              <a:t>gen:</a:t>
            </a:r>
            <a:r>
              <a:rPr lang="zh-CN" altLang="en-US" sz="1100" dirty="0"/>
              <a:t> </a:t>
            </a:r>
            <a:r>
              <a:rPr lang="en" altLang="ja-JP" sz="1100" dirty="0"/>
              <a:t>2df genotypic</a:t>
            </a:r>
            <a:r>
              <a:rPr lang="en-US" altLang="zh-CN" sz="1100" dirty="0"/>
              <a:t>,</a:t>
            </a:r>
            <a:endParaRPr lang="en" altLang="ja-JP" sz="1100" dirty="0"/>
          </a:p>
          <a:p>
            <a:pPr lvl="1"/>
            <a:r>
              <a:rPr lang="en-US" altLang="zh-CN" sz="1100" dirty="0"/>
              <a:t>trend:</a:t>
            </a:r>
            <a:r>
              <a:rPr lang="zh-CN" altLang="en-US" sz="1100" dirty="0"/>
              <a:t> </a:t>
            </a:r>
            <a:r>
              <a:rPr lang="en" altLang="ja-JP" sz="1100" dirty="0"/>
              <a:t>Cochran-Armitage trend</a:t>
            </a:r>
          </a:p>
          <a:p>
            <a:pPr lvl="1"/>
            <a:endParaRPr lang="en" altLang="ja-JP" sz="1100" dirty="0"/>
          </a:p>
          <a:p>
            <a:r>
              <a:rPr lang="en-US" altLang="zh-CN" sz="1100" dirty="0"/>
              <a:t>Quality</a:t>
            </a:r>
            <a:r>
              <a:rPr lang="zh-CN" altLang="en-US" sz="1100" dirty="0"/>
              <a:t> </a:t>
            </a:r>
            <a:r>
              <a:rPr lang="en-US" altLang="zh-CN" sz="1100" dirty="0"/>
              <a:t>Control</a:t>
            </a:r>
            <a:endParaRPr lang="en" altLang="zh-CN" sz="1100" dirty="0"/>
          </a:p>
          <a:p>
            <a:r>
              <a:rPr lang="en-US" altLang="zh-CN" sz="1100" dirty="0"/>
              <a:t>SNP</a:t>
            </a:r>
            <a:r>
              <a:rPr lang="zh-CN" altLang="en-US" sz="1100" dirty="0"/>
              <a:t> </a:t>
            </a:r>
            <a:r>
              <a:rPr lang="en-US" altLang="zh-CN" sz="1100" dirty="0"/>
              <a:t>QC</a:t>
            </a:r>
          </a:p>
          <a:p>
            <a:r>
              <a:rPr lang="en-US" altLang="ja-JP" sz="1100" dirty="0"/>
              <a:t>plink --</a:t>
            </a:r>
            <a:r>
              <a:rPr lang="en-US" altLang="ja-JP" sz="1100" dirty="0" err="1"/>
              <a:t>bfile</a:t>
            </a:r>
            <a:r>
              <a:rPr lang="en-US" altLang="ja-JP" sz="1100" dirty="0"/>
              <a:t> </a:t>
            </a:r>
            <a:r>
              <a:rPr lang="en-US" altLang="zh-CN" sz="1100" dirty="0"/>
              <a:t>[input]</a:t>
            </a:r>
            <a:r>
              <a:rPr lang="zh-CN" altLang="en-US" sz="1100" dirty="0"/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--</a:t>
            </a:r>
            <a:r>
              <a:rPr lang="en-US" altLang="ja-JP" sz="1100" dirty="0" err="1">
                <a:highlight>
                  <a:srgbClr val="FFFF00"/>
                </a:highlight>
              </a:rPr>
              <a:t>geno</a:t>
            </a:r>
            <a:r>
              <a:rPr lang="en-US" altLang="ja-JP" sz="1100" dirty="0">
                <a:highlight>
                  <a:srgbClr val="FFFF00"/>
                </a:highlight>
              </a:rPr>
              <a:t> 0.02 --</a:t>
            </a:r>
            <a:r>
              <a:rPr lang="en-US" altLang="ja-JP" sz="1100" dirty="0" err="1">
                <a:highlight>
                  <a:srgbClr val="FFFF00"/>
                </a:highlight>
              </a:rPr>
              <a:t>maf</a:t>
            </a:r>
            <a:r>
              <a:rPr lang="en-US" altLang="ja-JP" sz="1100" dirty="0">
                <a:highlight>
                  <a:srgbClr val="FFFF00"/>
                </a:highlight>
              </a:rPr>
              <a:t> 0.01 --</a:t>
            </a:r>
            <a:r>
              <a:rPr lang="en-US" altLang="ja-JP" sz="1100" dirty="0" err="1">
                <a:highlight>
                  <a:srgbClr val="FFFF00"/>
                </a:highlight>
              </a:rPr>
              <a:t>hwe</a:t>
            </a:r>
            <a:r>
              <a:rPr lang="en-US" altLang="ja-JP" sz="1100" dirty="0">
                <a:highlight>
                  <a:srgbClr val="FFFF00"/>
                </a:highlight>
              </a:rPr>
              <a:t> 1e-6 </a:t>
            </a:r>
            <a:r>
              <a:rPr lang="en-US" altLang="ja-JP" sz="1100" dirty="0"/>
              <a:t>--make-bed</a:t>
            </a:r>
            <a:r>
              <a:rPr lang="zh-CN" altLang="en-US" sz="1100" dirty="0"/>
              <a:t> </a:t>
            </a:r>
            <a:r>
              <a:rPr lang="en-US" altLang="ja-JP" sz="1100" dirty="0"/>
              <a:t>--out </a:t>
            </a:r>
            <a:r>
              <a:rPr lang="en-US" altLang="zh-CN" sz="1100" dirty="0"/>
              <a:t>[output]</a:t>
            </a:r>
          </a:p>
          <a:p>
            <a:endParaRPr lang="en-US" altLang="zh-CN" sz="1100" dirty="0"/>
          </a:p>
          <a:p>
            <a:r>
              <a:rPr lang="en-US" altLang="zh-CN" sz="1100" dirty="0"/>
              <a:t>Sample</a:t>
            </a:r>
            <a:r>
              <a:rPr lang="zh-CN" altLang="en-US" sz="1100" dirty="0"/>
              <a:t> </a:t>
            </a:r>
            <a:r>
              <a:rPr lang="en-US" altLang="zh-CN" sz="1100" dirty="0"/>
              <a:t>QC</a:t>
            </a:r>
          </a:p>
          <a:p>
            <a:r>
              <a:rPr lang="en" altLang="zh-CN" sz="1100" dirty="0"/>
              <a:t>plink --</a:t>
            </a:r>
            <a:r>
              <a:rPr lang="en" altLang="zh-CN" sz="1100" dirty="0" err="1"/>
              <a:t>bfile</a:t>
            </a:r>
            <a:r>
              <a:rPr lang="en" altLang="zh-CN" sz="1100" dirty="0"/>
              <a:t> 1000G_EUR --mind 0.02 --make-bed --out 1000G_EUR_2</a:t>
            </a:r>
            <a:endParaRPr lang="en-US" altLang="zh-CN" sz="1100" dirty="0"/>
          </a:p>
          <a:p>
            <a:r>
              <a:rPr lang="en-US" altLang="zh-CN" sz="1100" dirty="0"/>
              <a:t>sex:</a:t>
            </a:r>
            <a:r>
              <a:rPr lang="zh-CN" altLang="en-US" sz="1100" dirty="0"/>
              <a:t> </a:t>
            </a:r>
            <a:r>
              <a:rPr lang="en-US" altLang="zh-CN" sz="1100" dirty="0"/>
              <a:t>plink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1000G_EUR_QC --check-sex --out 1000G_EUR_sex</a:t>
            </a:r>
          </a:p>
          <a:p>
            <a:endParaRPr lang="en-US" altLang="zh-CN" sz="1100" dirty="0"/>
          </a:p>
          <a:p>
            <a:r>
              <a:rPr lang="en-US" altLang="zh-CN" sz="1100" dirty="0"/>
              <a:t>LD</a:t>
            </a:r>
            <a:r>
              <a:rPr lang="zh-CN" altLang="en-US" sz="1100" dirty="0"/>
              <a:t> </a:t>
            </a:r>
            <a:r>
              <a:rPr lang="en-US" altLang="zh-CN" sz="1100" dirty="0"/>
              <a:t>prune:</a:t>
            </a:r>
            <a:r>
              <a:rPr lang="zh-CN" altLang="en-US" sz="1100" dirty="0"/>
              <a:t> </a:t>
            </a:r>
            <a:endParaRPr lang="en-US" altLang="zh-CN" sz="1100" dirty="0"/>
          </a:p>
          <a:p>
            <a:r>
              <a:rPr lang="en-US" altLang="zh-CN" sz="1100" dirty="0"/>
              <a:t>plink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[input]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en-US" altLang="zh-CN" sz="1100" dirty="0" err="1"/>
              <a:t>indep</a:t>
            </a:r>
            <a:r>
              <a:rPr lang="en-US" altLang="zh-CN" sz="1100" dirty="0"/>
              <a:t>-pairwise 50 5 0.2 --out [output]</a:t>
            </a:r>
          </a:p>
          <a:p>
            <a:r>
              <a:rPr lang="en-US" altLang="zh-CN" sz="1100" dirty="0"/>
              <a:t>plink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[input]</a:t>
            </a:r>
            <a:r>
              <a:rPr lang="zh-CN" altLang="en-US" sz="1100" dirty="0"/>
              <a:t> </a:t>
            </a:r>
            <a:r>
              <a:rPr lang="en-US" altLang="zh-CN" sz="1100" dirty="0"/>
              <a:t>--extract [output].prune.in --make-bed -out 1000G_EUR_prune.prune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kinship:Identity</a:t>
            </a:r>
            <a:r>
              <a:rPr lang="en-US" altLang="zh-CN" sz="1100" dirty="0"/>
              <a:t> by descent (IBD)</a:t>
            </a:r>
          </a:p>
          <a:p>
            <a:r>
              <a:rPr lang="en-US" altLang="zh-CN" sz="1100" dirty="0"/>
              <a:t>plink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1000G_EUR_prune.prune --genome --out 1000G_EUR_genome</a:t>
            </a:r>
          </a:p>
          <a:p>
            <a:endParaRPr lang="en-US" altLang="zh-CN" sz="1100" dirty="0"/>
          </a:p>
          <a:p>
            <a:r>
              <a:rPr lang="en-US" altLang="zh-CN" sz="1100" dirty="0"/>
              <a:t>PCA(population</a:t>
            </a:r>
            <a:r>
              <a:rPr lang="zh-CN" altLang="en-US" sz="1100" dirty="0"/>
              <a:t> </a:t>
            </a:r>
            <a:r>
              <a:rPr lang="en-US" altLang="zh-CN" sz="1100" dirty="0" err="1"/>
              <a:t>strcture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 err="1"/>
              <a:t>plink.exe</a:t>
            </a:r>
            <a:r>
              <a:rPr lang="en-US" altLang="zh-CN" sz="1100" dirty="0"/>
              <a:t> --</a:t>
            </a:r>
            <a:r>
              <a:rPr lang="en-US" altLang="zh-CN" sz="1100" dirty="0" err="1"/>
              <a:t>bfile</a:t>
            </a:r>
            <a:r>
              <a:rPr lang="en-US" altLang="zh-CN" sz="1100" dirty="0"/>
              <a:t> 1000G_EUR_prune.prune --</a:t>
            </a:r>
            <a:r>
              <a:rPr lang="en-US" altLang="zh-CN" sz="1100" dirty="0" err="1"/>
              <a:t>pca</a:t>
            </a:r>
            <a:r>
              <a:rPr lang="en-US" altLang="zh-CN" sz="1100" dirty="0"/>
              <a:t> --out 1000G_EUR_pca</a:t>
            </a:r>
            <a:endParaRPr lang="e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824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E0EC4-578B-B946-95FD-063049A25A2B}"/>
              </a:ext>
            </a:extLst>
          </p:cNvPr>
          <p:cNvSpPr txBox="1"/>
          <p:nvPr/>
        </p:nvSpPr>
        <p:spPr>
          <a:xfrm>
            <a:off x="250372" y="4408714"/>
            <a:ext cx="6732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 remote </a:t>
            </a:r>
            <a:r>
              <a:rPr lang="en-US" altLang="zh-CN" dirty="0"/>
              <a:t>[</a:t>
            </a:r>
            <a:r>
              <a:rPr lang="en-US" altLang="ja-JP" dirty="0"/>
              <a:t>-v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ja-JP" dirty="0"/>
              <a:t>remote</a:t>
            </a:r>
            <a:r>
              <a:rPr lang="en-US" altLang="zh-CN" dirty="0"/>
              <a:t>&gt;</a:t>
            </a:r>
            <a:endParaRPr kumimoji="1"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&lt;remote&gt;</a:t>
            </a:r>
            <a:endParaRPr kumimoji="1" lang="en-US" altLang="zh-CN" dirty="0"/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&lt;remote&gt;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lang="en-US" altLang="ja-JP" dirty="0"/>
              <a:t>remote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&lt;remote&gt;</a:t>
            </a:r>
            <a:endParaRPr lang="en-US" altLang="ja-JP" dirty="0"/>
          </a:p>
          <a:p>
            <a:r>
              <a:rPr lang="en-US" altLang="ja-JP" dirty="0"/>
              <a:t>git push &lt;remote&gt; &lt;branch&gt;</a:t>
            </a:r>
            <a:endParaRPr kumimoji="1" lang="en-US" altLang="ja-JP" dirty="0"/>
          </a:p>
          <a:p>
            <a:r>
              <a:rPr lang="en-US" altLang="ja-JP" dirty="0"/>
              <a:t>git remote show &lt;remote&gt;</a:t>
            </a:r>
          </a:p>
          <a:p>
            <a:r>
              <a:rPr lang="en-US" altLang="ja-JP" dirty="0"/>
              <a:t>git remote rename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old_name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new_name</a:t>
            </a:r>
            <a:r>
              <a:rPr lang="en-US" altLang="zh-CN" dirty="0"/>
              <a:t>&gt;</a:t>
            </a:r>
            <a:endParaRPr lang="en-US" altLang="ja-JP" dirty="0"/>
          </a:p>
          <a:p>
            <a:r>
              <a:rPr lang="en-US" altLang="ja-JP" dirty="0"/>
              <a:t>git remote remove</a:t>
            </a:r>
            <a:r>
              <a:rPr lang="zh-CN" altLang="en-US" dirty="0"/>
              <a:t> </a:t>
            </a:r>
            <a:r>
              <a:rPr lang="en-US" altLang="zh-CN" dirty="0"/>
              <a:t>&lt;remote&gt;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368B8-9EBA-5A4E-8CB9-BC78F34288D8}"/>
              </a:ext>
            </a:extLst>
          </p:cNvPr>
          <p:cNvSpPr txBox="1"/>
          <p:nvPr/>
        </p:nvSpPr>
        <p:spPr>
          <a:xfrm>
            <a:off x="533400" y="511629"/>
            <a:ext cx="2241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commands: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&lt;remote&gt;</a:t>
            </a:r>
          </a:p>
          <a:p>
            <a:endParaRPr lang="en-US" altLang="ja-JP" dirty="0"/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1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0C20D7-EC41-1A48-B527-0AD334EF0665}"/>
              </a:ext>
            </a:extLst>
          </p:cNvPr>
          <p:cNvSpPr txBox="1"/>
          <p:nvPr/>
        </p:nvSpPr>
        <p:spPr>
          <a:xfrm>
            <a:off x="335203" y="181679"/>
            <a:ext cx="803628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Anaconda: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- –version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update </a:t>
            </a:r>
            <a:r>
              <a:rPr lang="en-US" altLang="ja-JP" dirty="0" err="1"/>
              <a:t>conda</a:t>
            </a:r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info –</a:t>
            </a:r>
            <a:r>
              <a:rPr lang="en-US" altLang="ja-JP" dirty="0" err="1"/>
              <a:t>envs</a:t>
            </a:r>
            <a:r>
              <a:rPr lang="en-US" altLang="ja-JP" dirty="0"/>
              <a:t> 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</a:t>
            </a:r>
            <a:r>
              <a:rPr lang="en-US" altLang="ja-JP" dirty="0" err="1"/>
              <a:t>env</a:t>
            </a:r>
            <a:r>
              <a:rPr lang="en-US" altLang="ja-JP" dirty="0"/>
              <a:t> list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list –revisions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clean –all</a:t>
            </a:r>
          </a:p>
          <a:p>
            <a:endParaRPr lang="en-US" altLang="ja-JP" dirty="0"/>
          </a:p>
          <a:p>
            <a:r>
              <a:rPr lang="en" altLang="ja-JP" dirty="0" err="1"/>
              <a:t>conda</a:t>
            </a:r>
            <a:r>
              <a:rPr lang="en" altLang="ja-JP" dirty="0"/>
              <a:t> install --name ENVNAME --revision REV_NUMBER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Create and Install</a:t>
            </a:r>
          </a:p>
          <a:p>
            <a:r>
              <a:rPr lang="en" altLang="ja-JP" dirty="0" err="1"/>
              <a:t>conda</a:t>
            </a:r>
            <a:r>
              <a:rPr lang="en" altLang="ja-JP" dirty="0"/>
              <a:t> create --name [</a:t>
            </a:r>
            <a:r>
              <a:rPr lang="en" altLang="ja-JP" dirty="0" err="1"/>
              <a:t>new_env_name</a:t>
            </a:r>
            <a:r>
              <a:rPr lang="en" altLang="ja-JP" dirty="0"/>
              <a:t>] [</a:t>
            </a:r>
            <a:r>
              <a:rPr lang="en" altLang="ja-JP" dirty="0" err="1"/>
              <a:t>package_name</a:t>
            </a:r>
            <a:r>
              <a:rPr lang="en" altLang="ja-JP" dirty="0"/>
              <a:t>…]</a:t>
            </a:r>
          </a:p>
          <a:p>
            <a:r>
              <a:rPr lang="en" altLang="ja-JP" dirty="0" err="1"/>
              <a:t>conda</a:t>
            </a:r>
            <a:r>
              <a:rPr lang="en" altLang="ja-JP" dirty="0"/>
              <a:t> create --name [</a:t>
            </a:r>
            <a:r>
              <a:rPr lang="en" altLang="ja-JP" dirty="0" err="1"/>
              <a:t>new_env_name</a:t>
            </a:r>
            <a:r>
              <a:rPr lang="en" altLang="ja-JP" dirty="0"/>
              <a:t>] python=3.5</a:t>
            </a:r>
          </a:p>
          <a:p>
            <a:r>
              <a:rPr lang="en" altLang="ja-JP" dirty="0" err="1"/>
              <a:t>conda</a:t>
            </a:r>
            <a:r>
              <a:rPr lang="en" altLang="ja-JP" dirty="0"/>
              <a:t> create --name ENVNAME python=3.6 "PKG1&gt;7.6" PKG2</a:t>
            </a:r>
          </a:p>
          <a:p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create --clone ENVNAME --name NEWENV</a:t>
            </a:r>
          </a:p>
          <a:p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</a:t>
            </a:r>
            <a:r>
              <a:rPr lang="en-US" altLang="ja-JP" dirty="0" err="1"/>
              <a:t>env</a:t>
            </a:r>
            <a:r>
              <a:rPr lang="en-US" altLang="ja-JP" dirty="0"/>
              <a:t> export --name ENVNAME &gt; </a:t>
            </a:r>
            <a:r>
              <a:rPr lang="en-US" altLang="ja-JP" dirty="0" err="1"/>
              <a:t>envname.yml</a:t>
            </a:r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</a:t>
            </a:r>
            <a:r>
              <a:rPr lang="en-US" altLang="ja-JP" dirty="0" err="1"/>
              <a:t>env</a:t>
            </a:r>
            <a:r>
              <a:rPr lang="en-US" altLang="ja-JP" dirty="0"/>
              <a:t> create --file </a:t>
            </a:r>
            <a:r>
              <a:rPr lang="en-US" altLang="ja-JP" dirty="0" err="1"/>
              <a:t>envname.yml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list --explicit &gt; </a:t>
            </a:r>
            <a:r>
              <a:rPr lang="en-US" altLang="ja-JP" dirty="0" err="1"/>
              <a:t>pkgs.txt</a:t>
            </a:r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create --name NEWENV --file </a:t>
            </a:r>
            <a:r>
              <a:rPr lang="en-US" altLang="ja-JP" dirty="0" err="1"/>
              <a:t>pkgs.txt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activate [</a:t>
            </a:r>
            <a:r>
              <a:rPr lang="en-US" altLang="ja-JP" dirty="0" err="1"/>
              <a:t>env_name</a:t>
            </a:r>
            <a:r>
              <a:rPr lang="en-US" altLang="ja-JP" dirty="0"/>
              <a:t>]</a:t>
            </a:r>
          </a:p>
          <a:p>
            <a:r>
              <a:rPr kumimoji="1" lang="en-US" altLang="ja-JP" dirty="0" err="1"/>
              <a:t>conda</a:t>
            </a:r>
            <a:r>
              <a:rPr kumimoji="1" lang="en-US" altLang="ja-JP" dirty="0"/>
              <a:t> activate   </a:t>
            </a:r>
          </a:p>
          <a:p>
            <a:endParaRPr lang="en-US" altLang="ja-JP" dirty="0"/>
          </a:p>
          <a:p>
            <a:r>
              <a:rPr lang="en-US" altLang="ja-JP" dirty="0" err="1"/>
              <a:t>conda</a:t>
            </a:r>
            <a:r>
              <a:rPr lang="en-US" altLang="ja-JP" dirty="0"/>
              <a:t> search beautifulsoup4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search PKGNAME --info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install beautifulsoup4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install PKGNAME==3.1.4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list</a:t>
            </a:r>
          </a:p>
          <a:p>
            <a:r>
              <a:rPr lang="en-US" altLang="ja-JP" dirty="0" err="1"/>
              <a:t>conda</a:t>
            </a:r>
            <a:r>
              <a:rPr lang="en-US" altLang="ja-JP" dirty="0"/>
              <a:t> uninstall PKGNAME --name ENVNAME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" altLang="ja-JP" dirty="0" err="1"/>
              <a:t>conda</a:t>
            </a:r>
            <a:r>
              <a:rPr lang="en" altLang="ja-JP" dirty="0"/>
              <a:t> remove --name ENVNAME –all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7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4AB1C2C-F2AA-D246-B55C-9EE474A1A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82992"/>
              </p:ext>
            </p:extLst>
          </p:nvPr>
        </p:nvGraphicFramePr>
        <p:xfrm>
          <a:off x="237882" y="284224"/>
          <a:ext cx="6182373" cy="754380"/>
        </p:xfrm>
        <a:graphic>
          <a:graphicData uri="http://schemas.openxmlformats.org/drawingml/2006/table">
            <a:tbl>
              <a:tblPr/>
              <a:tblGrid>
                <a:gridCol w="3731002">
                  <a:extLst>
                    <a:ext uri="{9D8B030D-6E8A-4147-A177-3AD203B41FA5}">
                      <a16:colId xmlns:a16="http://schemas.microsoft.com/office/drawing/2014/main" val="1852761024"/>
                    </a:ext>
                  </a:extLst>
                </a:gridCol>
                <a:gridCol w="2451371">
                  <a:extLst>
                    <a:ext uri="{9D8B030D-6E8A-4147-A177-3AD203B41FA5}">
                      <a16:colId xmlns:a16="http://schemas.microsoft.com/office/drawing/2014/main" val="1276368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Command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init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Initialize a local Git repository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5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clone ssh://git@github.com/[username]/[repository-name].git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Create a local copy of a remote repository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3060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0993434-098A-8D41-9DC7-655BC80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85783"/>
              </p:ext>
            </p:extLst>
          </p:nvPr>
        </p:nvGraphicFramePr>
        <p:xfrm>
          <a:off x="237882" y="1268309"/>
          <a:ext cx="6182373" cy="1508760"/>
        </p:xfrm>
        <a:graphic>
          <a:graphicData uri="http://schemas.openxmlformats.org/drawingml/2006/table">
            <a:tbl>
              <a:tblPr/>
              <a:tblGrid>
                <a:gridCol w="3093147">
                  <a:extLst>
                    <a:ext uri="{9D8B030D-6E8A-4147-A177-3AD203B41FA5}">
                      <a16:colId xmlns:a16="http://schemas.microsoft.com/office/drawing/2014/main" val="3979078994"/>
                    </a:ext>
                  </a:extLst>
                </a:gridCol>
                <a:gridCol w="3089226">
                  <a:extLst>
                    <a:ext uri="{9D8B030D-6E8A-4147-A177-3AD203B41FA5}">
                      <a16:colId xmlns:a16="http://schemas.microsoft.com/office/drawing/2014/main" val="3860250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Command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status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Check status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0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git add [file-</a:t>
                      </a:r>
                      <a:r>
                        <a:rPr lang="en-US" sz="900" dirty="0" err="1">
                          <a:effectLst/>
                        </a:rPr>
                        <a:t>name.txt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Add a file to the staging area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add -A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Add all new and changed files to the staging area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9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commit -m "[commit message]"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Commit changes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2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" sz="900">
                          <a:effectLst/>
                        </a:rPr>
                        <a:t>git rm -r [file-name.txt]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Remove a file (or folder)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1608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9130F0D-A45E-A642-A549-BB3504191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80493"/>
              </p:ext>
            </p:extLst>
          </p:nvPr>
        </p:nvGraphicFramePr>
        <p:xfrm>
          <a:off x="6688439" y="291357"/>
          <a:ext cx="4717158" cy="4351338"/>
        </p:xfrm>
        <a:graphic>
          <a:graphicData uri="http://schemas.openxmlformats.org/drawingml/2006/table">
            <a:tbl>
              <a:tblPr/>
              <a:tblGrid>
                <a:gridCol w="2358579">
                  <a:extLst>
                    <a:ext uri="{9D8B030D-6E8A-4147-A177-3AD203B41FA5}">
                      <a16:colId xmlns:a16="http://schemas.microsoft.com/office/drawing/2014/main" val="3313354455"/>
                    </a:ext>
                  </a:extLst>
                </a:gridCol>
                <a:gridCol w="2358579">
                  <a:extLst>
                    <a:ext uri="{9D8B030D-6E8A-4147-A177-3AD203B41FA5}">
                      <a16:colId xmlns:a16="http://schemas.microsoft.com/office/drawing/2014/main" val="2117705253"/>
                    </a:ext>
                  </a:extLst>
                </a:gridCol>
              </a:tblGrid>
              <a:tr h="218209">
                <a:tc>
                  <a:txBody>
                    <a:bodyPr/>
                    <a:lstStyle/>
                    <a:p>
                      <a:r>
                        <a:rPr lang="en-US" altLang="zh-CN" sz="900" b="1" dirty="0">
                          <a:effectLst/>
                        </a:rPr>
                        <a:t>C</a:t>
                      </a:r>
                      <a:r>
                        <a:rPr lang="en-US" sz="900" b="1" dirty="0">
                          <a:effectLst/>
                        </a:rPr>
                        <a:t>ommand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97119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List branches (the asterisk denotes the current branch)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5675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branch -a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List all branches (local and remote)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6676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branch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Create a new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5259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de" sz="900">
                          <a:effectLst/>
                        </a:rPr>
                        <a:t>git branch -d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Delete a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5831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push origin --delete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Delete a remote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2389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checkout -b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Create a new branch and switch to it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876486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checkout -b [branch name] origin/[branch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Clone a remote branch and switch to it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13621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checkout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Switch to a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29696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checkout -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Switch to the branch last checked out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885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checkout -- [file-name.txt]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Discard changes to a file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97424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merge [branch name]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Merge a branch into the active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6129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merge [source branch] [target branch]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Merge a branch into a target branch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79165"/>
                  </a:ext>
                </a:extLst>
              </a:tr>
              <a:tr h="37223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stash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Stash changes in a dirty working directory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08610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stash clear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Remove all stashed entries</a:t>
                      </a:r>
                    </a:p>
                  </a:txBody>
                  <a:tcPr marL="69527" marR="69527" marT="32090" marB="3209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6612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23C3C27-FAC4-0949-965A-F19DA7FC0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39589"/>
              </p:ext>
            </p:extLst>
          </p:nvPr>
        </p:nvGraphicFramePr>
        <p:xfrm>
          <a:off x="237882" y="2965732"/>
          <a:ext cx="6182374" cy="3608044"/>
        </p:xfrm>
        <a:graphic>
          <a:graphicData uri="http://schemas.openxmlformats.org/drawingml/2006/table">
            <a:tbl>
              <a:tblPr/>
              <a:tblGrid>
                <a:gridCol w="3091187">
                  <a:extLst>
                    <a:ext uri="{9D8B030D-6E8A-4147-A177-3AD203B41FA5}">
                      <a16:colId xmlns:a16="http://schemas.microsoft.com/office/drawing/2014/main" val="538530682"/>
                    </a:ext>
                  </a:extLst>
                </a:gridCol>
                <a:gridCol w="3091187">
                  <a:extLst>
                    <a:ext uri="{9D8B030D-6E8A-4147-A177-3AD203B41FA5}">
                      <a16:colId xmlns:a16="http://schemas.microsoft.com/office/drawing/2014/main" val="2360854723"/>
                    </a:ext>
                  </a:extLst>
                </a:gridCol>
              </a:tblGrid>
              <a:tr h="235006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Command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76398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push origin [branch name]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Push a branch to your remote repository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77832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push -u origin [branch name]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Push changes to remote repository (and remember the branch)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63181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push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Push changes to remote repository (remembered branch)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75465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push origin --delete [branch name]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Delete a remote branch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15994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pull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Update local repository to the newest commit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17859"/>
                  </a:ext>
                </a:extLst>
              </a:tr>
              <a:tr h="235006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pull origin [branch name]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Pull changes from remote repository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95591"/>
                  </a:ext>
                </a:extLst>
              </a:tr>
              <a:tr h="566781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git remote add origin ssh://git@github.com/[username]/[repository-name].git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Add a remote repository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04942"/>
                  </a:ext>
                </a:extLst>
              </a:tr>
              <a:tr h="56678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git remote set-url origin ssh://git@github.com/[username]/[repository-name].git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Set a repository's origin branch to SSH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311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A0FFF46-1F88-E345-9F2C-09D00938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5781"/>
              </p:ext>
            </p:extLst>
          </p:nvPr>
        </p:nvGraphicFramePr>
        <p:xfrm>
          <a:off x="6688439" y="4937466"/>
          <a:ext cx="4717158" cy="1760220"/>
        </p:xfrm>
        <a:graphic>
          <a:graphicData uri="http://schemas.openxmlformats.org/drawingml/2006/table">
            <a:tbl>
              <a:tblPr/>
              <a:tblGrid>
                <a:gridCol w="2622096">
                  <a:extLst>
                    <a:ext uri="{9D8B030D-6E8A-4147-A177-3AD203B41FA5}">
                      <a16:colId xmlns:a16="http://schemas.microsoft.com/office/drawing/2014/main" val="981309426"/>
                    </a:ext>
                  </a:extLst>
                </a:gridCol>
                <a:gridCol w="2095062">
                  <a:extLst>
                    <a:ext uri="{9D8B030D-6E8A-4147-A177-3AD203B41FA5}">
                      <a16:colId xmlns:a16="http://schemas.microsoft.com/office/drawing/2014/main" val="3792127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Command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05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git log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View changes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1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log --all --decorate --</a:t>
                      </a:r>
                      <a:r>
                        <a:rPr kumimoji="1" lang="en" altLang="ja-JP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r>
                        <a:rPr kumimoji="1" lang="en" altLang="ja-JP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--graph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62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git log --summary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View changes (detailed)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0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git diff [source branch] [target branch]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Preview changes before merging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900" dirty="0"/>
                        <a:t>.</a:t>
                      </a:r>
                      <a:r>
                        <a:rPr lang="en-US" altLang="ja-JP" sz="900" dirty="0" err="1"/>
                        <a:t>gitignore</a:t>
                      </a:r>
                      <a:endParaRPr lang="en" sz="9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8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git</a:t>
                      </a:r>
                      <a:r>
                        <a:rPr lang="zh-CN" altLang="en-US" sz="900" dirty="0">
                          <a:effectLst/>
                        </a:rPr>
                        <a:t> </a:t>
                      </a:r>
                      <a:r>
                        <a:rPr lang="en-US" altLang="zh-CN" sz="900" dirty="0">
                          <a:effectLst/>
                        </a:rPr>
                        <a:t>mv</a:t>
                      </a:r>
                      <a:r>
                        <a:rPr lang="zh-CN" altLang="en-US" sz="900" dirty="0">
                          <a:effectLst/>
                        </a:rPr>
                        <a:t> </a:t>
                      </a:r>
                      <a:r>
                        <a:rPr lang="en-US" altLang="zh-CN" sz="900" dirty="0">
                          <a:effectLst/>
                        </a:rPr>
                        <a:t>[from]</a:t>
                      </a:r>
                      <a:r>
                        <a:rPr lang="zh-CN" altLang="en-US" sz="900" dirty="0">
                          <a:effectLst/>
                        </a:rPr>
                        <a:t> </a:t>
                      </a:r>
                      <a:r>
                        <a:rPr lang="en-US" altLang="zh-CN" sz="900" dirty="0">
                          <a:effectLst/>
                        </a:rPr>
                        <a:t>[to]</a:t>
                      </a:r>
                      <a:endParaRPr lang="en" sz="9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2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1E811-96ED-894E-8A74-E7B82AC9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8" y="-1130600"/>
            <a:ext cx="12043603" cy="79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1323</Words>
  <Application>Microsoft Macintosh PowerPoint</Application>
  <PresentationFormat>Widescreen</PresentationFormat>
  <Paragraphs>303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賀　雲野</dc:creator>
  <cp:lastModifiedBy>賀　雲野</cp:lastModifiedBy>
  <cp:revision>38</cp:revision>
  <dcterms:created xsi:type="dcterms:W3CDTF">2019-05-16T13:02:43Z</dcterms:created>
  <dcterms:modified xsi:type="dcterms:W3CDTF">2019-06-07T12:03:15Z</dcterms:modified>
</cp:coreProperties>
</file>