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5" r:id="rId7"/>
    <p:sldId id="282" r:id="rId8"/>
    <p:sldId id="284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dirty="0"/>
            <a:t>Purpose</a:t>
          </a: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CA" dirty="0"/>
        </a:p>
        <a:p>
          <a:pPr>
            <a:lnSpc>
              <a:spcPct val="100000"/>
            </a:lnSpc>
          </a:pPr>
          <a:endParaRPr lang="en-CA" dirty="0"/>
        </a:p>
        <a:p>
          <a:pPr>
            <a:lnSpc>
              <a:spcPct val="100000"/>
            </a:lnSpc>
          </a:pPr>
          <a:r>
            <a:rPr lang="en-CA" dirty="0"/>
            <a:t>Provide an educational tool to understand better the concept of waves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Functionality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CA" dirty="0"/>
            <a:t>- Simulate and display different types of waves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Theme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CA" b="0" i="0" dirty="0"/>
        </a:p>
        <a:p>
          <a:pPr>
            <a:lnSpc>
              <a:spcPct val="100000"/>
            </a:lnSpc>
          </a:pPr>
          <a:endParaRPr lang="en-CA" b="0" i="0" dirty="0"/>
        </a:p>
        <a:p>
          <a:pPr>
            <a:lnSpc>
              <a:spcPct val="100000"/>
            </a:lnSpc>
          </a:pPr>
          <a:r>
            <a:rPr lang="en-CA" b="0" i="0" dirty="0"/>
            <a:t>Waves and Modern Physics (203-SN3-RE)</a:t>
          </a:r>
          <a:endParaRPr lang="en-US" b="0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CA" dirty="0"/>
            <a:t>- Allow users to adjust wave parameters and instantly observe effects</a:t>
          </a:r>
          <a:endParaRPr lang="en-US" dirty="0"/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CA" dirty="0"/>
            <a:t>- Display equation and graphs relating to the simulation</a:t>
          </a:r>
          <a:endParaRPr lang="en-US" dirty="0"/>
        </a:p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CA" dirty="0"/>
            <a:t>- Export visuals for reports or presentations</a:t>
          </a: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811D990C-5864-44EF-80AB-67FF6AC24A2C}" type="presOf" srcId="{80308036-41FA-49DF-BC56-8BE1223C877B}" destId="{7CD40649-A74C-4AD8-B9D0-2573A1955C91}" srcOrd="0" destOrd="2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70D4606A-455E-4187-9B63-62ED01C8D574}" type="presOf" srcId="{C2F66EED-74C3-4F36-A1D4-8AFCBB009938}" destId="{DD091D0A-5A25-4241-91F3-18D32B0BDD4F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3BDAA7BA-AD59-49C2-83AD-BB38CA4370E8}" type="presOf" srcId="{28C188E4-A3B1-47AF-802E-B2DED21921BA}" destId="{6418EBED-F111-425B-8EE2-06B8B2297A68}" srcOrd="0" destOrd="0" presId="urn:microsoft.com/office/officeart/2018/5/layout/CenteredIconLabelDescriptionList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DCA4D7C9-999B-441A-BCAB-AE989C20EDE7}" type="presOf" srcId="{E754A2A0-41CE-428B-9DDC-DCD1FD12D16A}" destId="{DF27DA54-DCB6-45F4-890E-F7DCC5A4BE12}" srcOrd="0" destOrd="0" presId="urn:microsoft.com/office/officeart/2018/5/layout/CenteredIconLabelDescriptionList"/>
    <dgm:cxn modelId="{42E3C2D2-8B4A-4425-B8C1-72058C24342F}" type="presOf" srcId="{B4C55E9F-B5C0-4AD1-919B-D2D83AC9CD40}" destId="{7CD40649-A74C-4AD8-B9D0-2573A1955C91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BFF044D6-21D0-48ED-B039-61454473DDCB}" type="presOf" srcId="{6BF509EE-1E1E-4BF7-84F4-158CD8D2DC09}" destId="{7CD40649-A74C-4AD8-B9D0-2573A1955C91}" srcOrd="0" destOrd="1" presId="urn:microsoft.com/office/officeart/2018/5/layout/CenteredIconLabelDescriptionList"/>
    <dgm:cxn modelId="{DF64BFDF-43CD-4C76-9A8C-D4A99D8E7AFE}" type="presOf" srcId="{DCCE571A-4D30-4294-ABAF-6885F619D2D9}" destId="{3C1752BD-6530-4141-80E9-9A0923780DCB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0D2D24EE-E793-441C-A619-AF947B3D3896}" type="presOf" srcId="{1C1B28B7-2609-4BAA-AAAB-5801EDFD334C}" destId="{C4D97C04-1692-4931-9A64-809D862C1739}" srcOrd="0" destOrd="0" presId="urn:microsoft.com/office/officeart/2018/5/layout/CenteredIconLabelDescriptionList"/>
    <dgm:cxn modelId="{0A365662-FCA5-48DD-81DF-7E481E8D41F2}" type="presParOf" srcId="{071926C8-9E08-4BE0-A1E4-133B16FF713E}" destId="{1DA6F9F3-4A7F-42F9-8B77-7BD552F03105}" srcOrd="0" destOrd="0" presId="urn:microsoft.com/office/officeart/2018/5/layout/CenteredIconLabelDescriptionList"/>
    <dgm:cxn modelId="{5001B2D0-2202-4DB7-B421-C5AB54314330}" type="presParOf" srcId="{1DA6F9F3-4A7F-42F9-8B77-7BD552F03105}" destId="{AF72813A-2810-4A52-BE92-611D54918694}" srcOrd="0" destOrd="0" presId="urn:microsoft.com/office/officeart/2018/5/layout/CenteredIconLabelDescriptionList"/>
    <dgm:cxn modelId="{130CD63C-189C-4BBB-B35D-D7C137F6B10A}" type="presParOf" srcId="{1DA6F9F3-4A7F-42F9-8B77-7BD552F03105}" destId="{0FF9AC2C-F836-43CA-8259-A20F609F4C83}" srcOrd="1" destOrd="0" presId="urn:microsoft.com/office/officeart/2018/5/layout/CenteredIconLabelDescriptionList"/>
    <dgm:cxn modelId="{5D08DAE1-C264-4F02-B005-7740D799E907}" type="presParOf" srcId="{1DA6F9F3-4A7F-42F9-8B77-7BD552F03105}" destId="{DF27DA54-DCB6-45F4-890E-F7DCC5A4BE12}" srcOrd="2" destOrd="0" presId="urn:microsoft.com/office/officeart/2018/5/layout/CenteredIconLabelDescriptionList"/>
    <dgm:cxn modelId="{E6E4F4F0-0C23-4459-9147-481F04EC4286}" type="presParOf" srcId="{1DA6F9F3-4A7F-42F9-8B77-7BD552F03105}" destId="{E3A03C26-8C60-4D73-A4C2-0678A1DD3B31}" srcOrd="3" destOrd="0" presId="urn:microsoft.com/office/officeart/2018/5/layout/CenteredIconLabelDescriptionList"/>
    <dgm:cxn modelId="{0A04A34F-9414-4A22-909E-F15F15EE5C45}" type="presParOf" srcId="{1DA6F9F3-4A7F-42F9-8B77-7BD552F03105}" destId="{DD091D0A-5A25-4241-91F3-18D32B0BDD4F}" srcOrd="4" destOrd="0" presId="urn:microsoft.com/office/officeart/2018/5/layout/CenteredIconLabelDescriptionList"/>
    <dgm:cxn modelId="{F54A11D4-15CE-4870-B971-177CBCF44BDA}" type="presParOf" srcId="{071926C8-9E08-4BE0-A1E4-133B16FF713E}" destId="{2564C0D4-4875-421D-81DB-70BF6751BBA7}" srcOrd="1" destOrd="0" presId="urn:microsoft.com/office/officeart/2018/5/layout/CenteredIconLabelDescriptionList"/>
    <dgm:cxn modelId="{2DE4CD27-0BDF-4AC9-B1C4-CA2253C2ECC8}" type="presParOf" srcId="{071926C8-9E08-4BE0-A1E4-133B16FF713E}" destId="{3076B9F9-EC92-4653-AC03-C71FD5E9A400}" srcOrd="2" destOrd="0" presId="urn:microsoft.com/office/officeart/2018/5/layout/CenteredIconLabelDescriptionList"/>
    <dgm:cxn modelId="{FD5ABDD3-4230-44DC-AB2A-6A70640495B6}" type="presParOf" srcId="{3076B9F9-EC92-4653-AC03-C71FD5E9A400}" destId="{210823F6-AC1A-46E3-9D99-A319DF497539}" srcOrd="0" destOrd="0" presId="urn:microsoft.com/office/officeart/2018/5/layout/CenteredIconLabelDescriptionList"/>
    <dgm:cxn modelId="{64340479-9A07-4FAB-A734-7D3CD4B5FC9E}" type="presParOf" srcId="{3076B9F9-EC92-4653-AC03-C71FD5E9A400}" destId="{2F262968-0DF4-4BB1-BD25-0ED2829FA45D}" srcOrd="1" destOrd="0" presId="urn:microsoft.com/office/officeart/2018/5/layout/CenteredIconLabelDescriptionList"/>
    <dgm:cxn modelId="{C50DA23F-7BC2-470C-BC4A-50138E7A3808}" type="presParOf" srcId="{3076B9F9-EC92-4653-AC03-C71FD5E9A400}" destId="{3C1752BD-6530-4141-80E9-9A0923780DCB}" srcOrd="2" destOrd="0" presId="urn:microsoft.com/office/officeart/2018/5/layout/CenteredIconLabelDescriptionList"/>
    <dgm:cxn modelId="{0ED2EE6A-66BF-47F5-A067-E11C582273F5}" type="presParOf" srcId="{3076B9F9-EC92-4653-AC03-C71FD5E9A400}" destId="{C393D316-1AB7-4A24-B8A5-3485F2713F88}" srcOrd="3" destOrd="0" presId="urn:microsoft.com/office/officeart/2018/5/layout/CenteredIconLabelDescriptionList"/>
    <dgm:cxn modelId="{2A6077AA-3971-4251-9903-7D3686010D6D}" type="presParOf" srcId="{3076B9F9-EC92-4653-AC03-C71FD5E9A400}" destId="{7CD40649-A74C-4AD8-B9D0-2573A1955C91}" srcOrd="4" destOrd="0" presId="urn:microsoft.com/office/officeart/2018/5/layout/CenteredIconLabelDescriptionList"/>
    <dgm:cxn modelId="{592EA26D-6C5A-4CA8-B8BF-A665F588A74A}" type="presParOf" srcId="{071926C8-9E08-4BE0-A1E4-133B16FF713E}" destId="{9A7327AD-D2A8-4CB1-B3E0-7543B1D84369}" srcOrd="3" destOrd="0" presId="urn:microsoft.com/office/officeart/2018/5/layout/CenteredIconLabelDescriptionList"/>
    <dgm:cxn modelId="{3DAF8F22-7BC2-48EB-B8A9-255318E3E554}" type="presParOf" srcId="{071926C8-9E08-4BE0-A1E4-133B16FF713E}" destId="{13BCBAD6-8F08-4029-90C7-8E8A0D0733DD}" srcOrd="4" destOrd="0" presId="urn:microsoft.com/office/officeart/2018/5/layout/CenteredIconLabelDescriptionList"/>
    <dgm:cxn modelId="{872F649E-BF84-4FB1-950A-999EA1BF86E8}" type="presParOf" srcId="{13BCBAD6-8F08-4029-90C7-8E8A0D0733DD}" destId="{B0A3ABD2-C471-4A21-8AEF-3843C86919E1}" srcOrd="0" destOrd="0" presId="urn:microsoft.com/office/officeart/2018/5/layout/CenteredIconLabelDescriptionList"/>
    <dgm:cxn modelId="{2A70EF6A-5624-462E-BF0B-276C0CB645D5}" type="presParOf" srcId="{13BCBAD6-8F08-4029-90C7-8E8A0D0733DD}" destId="{C05B68FE-639F-4FA9-A205-D74CFD77C39F}" srcOrd="1" destOrd="0" presId="urn:microsoft.com/office/officeart/2018/5/layout/CenteredIconLabelDescriptionList"/>
    <dgm:cxn modelId="{70BD2644-51BF-4BBD-81FC-A67356879C72}" type="presParOf" srcId="{13BCBAD6-8F08-4029-90C7-8E8A0D0733DD}" destId="{C4D97C04-1692-4931-9A64-809D862C1739}" srcOrd="2" destOrd="0" presId="urn:microsoft.com/office/officeart/2018/5/layout/CenteredIconLabelDescriptionList"/>
    <dgm:cxn modelId="{DF8950EE-ECAC-45EF-B347-F1C94CE35027}" type="presParOf" srcId="{13BCBAD6-8F08-4029-90C7-8E8A0D0733DD}" destId="{62A868A2-37A4-4832-B3F5-E1EA98BA3648}" srcOrd="3" destOrd="0" presId="urn:microsoft.com/office/officeart/2018/5/layout/CenteredIconLabelDescriptionList"/>
    <dgm:cxn modelId="{1AB6CE34-DEAA-4FB0-AFE4-B6F8F2D1E733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277637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55113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000" kern="1200" dirty="0"/>
            <a:t>Purpose</a:t>
          </a:r>
          <a:endParaRPr lang="en-US" sz="3000" kern="1200" dirty="0"/>
        </a:p>
      </dsp:txBody>
      <dsp:txXfrm>
        <a:off x="4228" y="155113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103957"/>
          <a:ext cx="3088125" cy="265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Provide an educational tool to understand better the concept of waves</a:t>
          </a:r>
          <a:endParaRPr lang="en-US" sz="1700" kern="1200" dirty="0"/>
        </a:p>
      </dsp:txBody>
      <dsp:txXfrm>
        <a:off x="4228" y="2103957"/>
        <a:ext cx="3088125" cy="2653954"/>
      </dsp:txXfrm>
    </dsp:sp>
    <dsp:sp modelId="{210823F6-AC1A-46E3-9D99-A319DF497539}">
      <dsp:nvSpPr>
        <dsp:cNvPr id="0" name=""/>
        <dsp:cNvSpPr/>
      </dsp:nvSpPr>
      <dsp:spPr>
        <a:xfrm>
          <a:off x="4636415" y="277637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55113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Functionality</a:t>
          </a:r>
        </a:p>
      </dsp:txBody>
      <dsp:txXfrm>
        <a:off x="3632774" y="155113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103957"/>
          <a:ext cx="3088125" cy="265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700" kern="1200" dirty="0"/>
            <a:t>- Simulate and display different types of waves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700" kern="1200" dirty="0"/>
            <a:t>- Allow users to adjust wave parameters and instantly observe effects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700" kern="1200" dirty="0"/>
            <a:t>- Display equation and graphs relating to the simulation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700" kern="1200" dirty="0"/>
            <a:t>- Export visuals for reports or presentations</a:t>
          </a:r>
          <a:endParaRPr lang="en-US" sz="1700" kern="1200" dirty="0"/>
        </a:p>
      </dsp:txBody>
      <dsp:txXfrm>
        <a:off x="3632774" y="2103957"/>
        <a:ext cx="3088125" cy="2653954"/>
      </dsp:txXfrm>
    </dsp:sp>
    <dsp:sp modelId="{B0A3ABD2-C471-4A21-8AEF-3843C86919E1}">
      <dsp:nvSpPr>
        <dsp:cNvPr id="0" name=""/>
        <dsp:cNvSpPr/>
      </dsp:nvSpPr>
      <dsp:spPr>
        <a:xfrm>
          <a:off x="8264962" y="277637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55113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Theme</a:t>
          </a:r>
        </a:p>
      </dsp:txBody>
      <dsp:txXfrm>
        <a:off x="7261321" y="155113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103957"/>
          <a:ext cx="3088125" cy="2653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b="0" i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b="0" i="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Waves and Modern Physics (203-SN3-RE)</a:t>
          </a:r>
          <a:endParaRPr lang="en-US" sz="1700" b="0" kern="1200" dirty="0"/>
        </a:p>
      </dsp:txBody>
      <dsp:txXfrm>
        <a:off x="7261321" y="2103957"/>
        <a:ext cx="3088125" cy="2653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>
            <a:fillRect/>
          </a:stretch>
        </p:blipFill>
        <p:spPr>
          <a:xfrm>
            <a:off x="0" y="7191"/>
            <a:ext cx="12192000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Interactive Wave Physics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CA" dirty="0"/>
              <a:t>Project Overview</a:t>
            </a:r>
            <a:endParaRPr lang="en-US" dirty="0"/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49370"/>
              </p:ext>
            </p:extLst>
          </p:nvPr>
        </p:nvGraphicFramePr>
        <p:xfrm>
          <a:off x="914400" y="1822450"/>
          <a:ext cx="10353675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FAC9-BD10-BCD5-C114-04E98327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B289-A339-6865-46E0-464A9DB2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Top: Menu bar (File, Export, Help)</a:t>
            </a:r>
          </a:p>
          <a:p>
            <a:r>
              <a:rPr lang="en-CA" dirty="0"/>
              <a:t>Left Panel: Controls for wave parameters (frequency / amplitude / speed / wavelength / etc.) and wave type.</a:t>
            </a:r>
          </a:p>
          <a:p>
            <a:r>
              <a:rPr lang="en-CA" dirty="0"/>
              <a:t>Center: Animated wave visualization (2D graph for displacement to position or time).</a:t>
            </a:r>
          </a:p>
          <a:p>
            <a:r>
              <a:rPr lang="en-CA" dirty="0"/>
              <a:t>Right Panel: Additional controls (second wave / damping / clear / etc.)</a:t>
            </a:r>
          </a:p>
          <a:p>
            <a:r>
              <a:rPr lang="en-CA" dirty="0"/>
              <a:t>Bottom: Real-time equation display.</a:t>
            </a:r>
          </a:p>
        </p:txBody>
      </p:sp>
    </p:spTree>
    <p:extLst>
      <p:ext uri="{BB962C8B-B14F-4D97-AF65-F5344CB8AC3E}">
        <p14:creationId xmlns:p14="http://schemas.microsoft.com/office/powerpoint/2010/main" val="323599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F148-8852-5F74-CD14-99FF9D03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900"/>
            <a:ext cx="10353762" cy="1257300"/>
          </a:xfrm>
        </p:spPr>
        <p:txBody>
          <a:bodyPr/>
          <a:lstStyle/>
          <a:p>
            <a:r>
              <a:rPr lang="en-CA" dirty="0"/>
              <a:t>Interface Visuals</a:t>
            </a:r>
          </a:p>
        </p:txBody>
      </p:sp>
      <p:pic>
        <p:nvPicPr>
          <p:cNvPr id="7" name="Content Placeholder 6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BB27455A-B7E9-6E50-48C5-78AA522E2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55" y="1562100"/>
            <a:ext cx="8479442" cy="4769686"/>
          </a:xfrm>
        </p:spPr>
      </p:pic>
    </p:spTree>
    <p:extLst>
      <p:ext uri="{BB962C8B-B14F-4D97-AF65-F5344CB8AC3E}">
        <p14:creationId xmlns:p14="http://schemas.microsoft.com/office/powerpoint/2010/main" val="18356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D69-59E3-80C5-7C04-4DA47915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1073-2016-88B9-F7DB-C37DB126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Technical overview: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2AB9-02E0-5890-FBC6-04D0927CC89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2000" dirty="0"/>
              <a:t>Programming Language: Java 22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/>
              <a:t>Framework: JavaFX 22 (for GUI / Visualization)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1BA5E-0B28-3021-F151-09D75499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Libraries and Tools: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5B9E9B-C95A-A68F-9011-BED8BA7C038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/>
              <a:t>JavaFX22 - GUI and 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 err="1"/>
              <a:t>ChartFX</a:t>
            </a:r>
            <a:r>
              <a:rPr lang="en-CA" sz="2000" dirty="0"/>
              <a:t> - Chart Animation Library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1300" dirty="0"/>
              <a:t>*Note that this is subject to change as we progress.*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3C003-1E0A-8AA5-4E54-461ACD922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Structure: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AE3C2-71A0-C88E-E938-9E0CA5408B4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- Main.</a:t>
            </a:r>
            <a:r>
              <a:rPr lang="en-US" altLang="zh-CN" dirty="0"/>
              <a:t>java</a:t>
            </a:r>
            <a:r>
              <a:rPr lang="en-CA" dirty="0"/>
              <a:t>: Main program to run / Application entry point.</a:t>
            </a:r>
          </a:p>
          <a:p>
            <a:r>
              <a:rPr lang="en-CA" dirty="0"/>
              <a:t>- WaveSimulator.java: Core logic for wave calculations.</a:t>
            </a:r>
          </a:p>
          <a:p>
            <a:r>
              <a:rPr lang="en-CA" dirty="0"/>
              <a:t>- WaveDisplay.java: JavaFX scene for drawing waves animation and parameter controls.</a:t>
            </a:r>
          </a:p>
          <a:p>
            <a:r>
              <a:rPr lang="en-CA" dirty="0"/>
              <a:t>- ExportManager.java: Handles exporting current visualizations as image files.</a:t>
            </a:r>
          </a:p>
          <a:p>
            <a:r>
              <a:rPr lang="en-CA" dirty="0"/>
              <a:t>- Utils.java: Utility functions / tools for calculations.</a:t>
            </a:r>
          </a:p>
          <a:p>
            <a:r>
              <a:rPr lang="en-CA" sz="1100" dirty="0"/>
              <a:t>*Note that this is subject to change as we progress.*</a:t>
            </a:r>
          </a:p>
        </p:txBody>
      </p:sp>
    </p:spTree>
    <p:extLst>
      <p:ext uri="{BB962C8B-B14F-4D97-AF65-F5344CB8AC3E}">
        <p14:creationId xmlns:p14="http://schemas.microsoft.com/office/powerpoint/2010/main" val="20830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F352-D80B-92CF-4E96-B0D17B8F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CF6F-6CD0-13B8-F72B-59B26025B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CA" u="sng" dirty="0"/>
              <a:t>Trello</a:t>
            </a:r>
            <a:r>
              <a:rPr lang="zh-CN" altLang="en-US" u="sng" dirty="0"/>
              <a:t>： </a:t>
            </a:r>
            <a:endParaRPr lang="en-CA" u="sng" dirty="0"/>
          </a:p>
          <a:p>
            <a:r>
              <a:rPr lang="en-CA" dirty="0"/>
              <a:t>We will be using Trello to plan and track our tasks during the development process. </a:t>
            </a:r>
          </a:p>
          <a:p>
            <a:r>
              <a:rPr lang="en-CA" dirty="0"/>
              <a:t>Team members will be assigned to specific tasks and will update the status on Trello as members progress.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0D791-95D9-E426-877F-AB2B6BA06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CN" u="sng" dirty="0"/>
              <a:t>GitHub:</a:t>
            </a:r>
            <a:r>
              <a:rPr lang="en-US" altLang="zh-CN" dirty="0"/>
              <a:t> </a:t>
            </a:r>
            <a:endParaRPr lang="en-CA" dirty="0"/>
          </a:p>
          <a:p>
            <a:r>
              <a:rPr lang="en-CA" dirty="0"/>
              <a:t>We will be using GitHub for version control, and each team member will review the work before merging. </a:t>
            </a:r>
          </a:p>
          <a:p>
            <a:r>
              <a:rPr lang="en-CA" dirty="0"/>
              <a:t>The repository owner does not mean to be the one who does the most work.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31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B66D-06BE-788B-1EA1-A1B7EB8F8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 /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122C8-0E3D-0D5A-BA19-6433DFA3F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Reference: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OpenStax, University Physics Volume 1</a:t>
            </a:r>
          </a:p>
          <a:p>
            <a:pPr marL="342900" indent="-342900">
              <a:buFontTx/>
              <a:buChar char="-"/>
            </a:pPr>
            <a:r>
              <a:rPr lang="en-CA" dirty="0"/>
              <a:t>Macmillan Learning, Physics for Scientists and Engineers 6e</a:t>
            </a:r>
          </a:p>
        </p:txBody>
      </p:sp>
    </p:spTree>
    <p:extLst>
      <p:ext uri="{BB962C8B-B14F-4D97-AF65-F5344CB8AC3E}">
        <p14:creationId xmlns:p14="http://schemas.microsoft.com/office/powerpoint/2010/main" val="2935592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{806D4358-52BB-46B3-B4C6-B3FED3D0C1C1}TF44c8ba04-08d0-4be5-99b0-3ee2a8f0f11401c8fd43_win32-463ac1ec4738</Template>
  <TotalTime>91</TotalTime>
  <Words>360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Wingdings</vt:lpstr>
      <vt:lpstr>Wingdings 2</vt:lpstr>
      <vt:lpstr>SlateVTI</vt:lpstr>
      <vt:lpstr>Interactive Wave Physics Simulator</vt:lpstr>
      <vt:lpstr>Project Overview</vt:lpstr>
      <vt:lpstr>Interface Visuals</vt:lpstr>
      <vt:lpstr>Interface Visuals</vt:lpstr>
      <vt:lpstr>Implementation Summary</vt:lpstr>
      <vt:lpstr>Project Planning</vt:lpstr>
      <vt:lpstr>Q&amp;A 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Duo Zhang</dc:creator>
  <cp:lastModifiedBy>Yu Duo Zhang</cp:lastModifiedBy>
  <cp:revision>2</cp:revision>
  <dcterms:created xsi:type="dcterms:W3CDTF">2025-09-29T22:15:34Z</dcterms:created>
  <dcterms:modified xsi:type="dcterms:W3CDTF">2025-09-29T23:47:17Z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